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fgAsiRPlH+AyeBqj9EKHACcyB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a2652ddd7_1_10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g7a2652ddd7_1_10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7a2652ddd7_1_10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a2652ddd7_1_11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g7a2652ddd7_1_11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7a2652ddd7_1_11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772a664cd_0_32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772a664cd_0_32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e772a664cd_0_32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a2652ddd7_1_13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7a2652ddd7_1_13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7a2652ddd7_1_13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a2652ddd7_1_16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7a2652ddd7_1_16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7a2652ddd7_1_16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a2652ddd7_1_17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g7a2652ddd7_1_17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7a2652ddd7_1_17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a2652ddd7_1_18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7a2652ddd7_1_18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7a2652ddd7_1_18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a2652ddd7_1_19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g7a2652ddd7_1_19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7a2652ddd7_1_19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772a664cd_0_6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772a664cd_0_6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e772a664cd_0_6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a2652ddd7_1_3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7a2652ddd7_1_3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7a2652ddd7_1_3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a2652ddd7_1_6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g7a2652ddd7_1_6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7a2652ddd7_1_6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772a664cd_0_19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772a664cd_0_19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e772a664cd_0_19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a2652ddd7_1_1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g7a2652ddd7_1_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7a2652ddd7_1_1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2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  <a:defRPr sz="1500"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  <a:defRPr sz="1500"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  <a:defRPr sz="15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b="-10918" l="50" r="-48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sz="2500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b="1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536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Classificação dos sistemas operacionais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772a664cd_0_339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e772a664cd_0_3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e772a664cd_0_34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772a664cd_0_34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72a664cd_0_346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e772a664cd_0_3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e772a664cd_0_350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e772a664cd_0_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e772a664cd_0_35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772a664cd_0_35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e772a664cd_0_35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e772a664cd_0_35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72a664cd_0_357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115" name="Google Shape;115;ge772a664cd_0_357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772a664cd_0_36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ge772a664cd_0_360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e772a664cd_0_360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e772a664cd_0_360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772a664cd_0_36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ge772a664cd_0_365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sz="2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e772a664cd_0_365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1"/>
          <p:cNvPicPr preferRelativeResize="0"/>
          <p:nvPr/>
        </p:nvPicPr>
        <p:blipFill rotWithShape="1">
          <a:blip r:embed="rId2">
            <a:alphaModFix/>
          </a:blip>
          <a:srcRect b="0" l="-130" r="127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1"/>
          <p:cNvSpPr txBox="1"/>
          <p:nvPr/>
        </p:nvSpPr>
        <p:spPr>
          <a:xfrm>
            <a:off x="1012800" y="4943400"/>
            <a:ext cx="2683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Classificação dos sistemas operacionais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sz="2500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None/>
              <a:defRPr b="1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772a664cd_0_370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772a664cd_0_370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772a664cd_0_370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ge772a664cd_0_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e772a664cd_0_370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e772a664cd_0_370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e772a664cd_0_370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e772a664cd_0_37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ge772a664cd_0_370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e772a664cd_0_370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e772a664cd_0_381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e772a664cd_0_38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ge772a664cd_0_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e772a664cd_0_3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e772a664cd_0_38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e772a664cd_0_38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4" name="Google Shape;144;ge772a664cd_0_3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e772a664cd_0_3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772a664cd_0_33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ge772a664cd_0_332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1" name="Google Shape;91;ge772a664cd_0_332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" name="Google Shape;92;ge772a664cd_0_332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3" name="Google Shape;93;ge772a664cd_0_33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4" name="Google Shape;94;ge772a664cd_0_332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title"/>
          </p:nvPr>
        </p:nvSpPr>
        <p:spPr>
          <a:xfrm>
            <a:off x="4429925" y="10225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Classificação dos Sistemas Operacionais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a2652ddd7_1_107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Administração de usuários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51" name="Google Shape;251;g7a2652ddd7_1_107"/>
          <p:cNvSpPr txBox="1"/>
          <p:nvPr/>
        </p:nvSpPr>
        <p:spPr>
          <a:xfrm>
            <a:off x="631175" y="1342700"/>
            <a:ext cx="3892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Monousuário</a:t>
            </a:r>
            <a:endParaRPr b="1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7a2652ddd7_1_107"/>
          <p:cNvSpPr txBox="1"/>
          <p:nvPr/>
        </p:nvSpPr>
        <p:spPr>
          <a:xfrm>
            <a:off x="631175" y="1767950"/>
            <a:ext cx="77928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Os monousuários, como seu nome indica, suportam só um usuário por vez, não importando quantos processadores tenha no computador ou quantas tarefas esse usuário tem, só poderá fornecer o serviço a um. Por exemplo: todas as versões do Windows para computadores domésticos.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7a2652ddd7_1_107"/>
          <p:cNvPicPr preferRelativeResize="0"/>
          <p:nvPr/>
        </p:nvPicPr>
        <p:blipFill rotWithShape="1">
          <a:blip r:embed="rId3">
            <a:alphaModFix/>
          </a:blip>
          <a:srcRect b="45309" l="29683" r="31208" t="43572"/>
          <a:stretch/>
        </p:blipFill>
        <p:spPr>
          <a:xfrm>
            <a:off x="2653573" y="3233050"/>
            <a:ext cx="3279625" cy="93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a2652ddd7_1_118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Administração de usuários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60" name="Google Shape;260;g7a2652ddd7_1_118"/>
          <p:cNvSpPr txBox="1"/>
          <p:nvPr/>
        </p:nvSpPr>
        <p:spPr>
          <a:xfrm>
            <a:off x="631175" y="1342700"/>
            <a:ext cx="3892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Multiusuário</a:t>
            </a:r>
            <a:endParaRPr b="1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7a2652ddd7_1_118"/>
          <p:cNvSpPr txBox="1"/>
          <p:nvPr/>
        </p:nvSpPr>
        <p:spPr>
          <a:xfrm>
            <a:off x="631175" y="1767950"/>
            <a:ext cx="77928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Os sistemas operacionais multiusuários oferecem serviços a vários usuário ao mesmo tempo, por meio de conexão de vários terminais ao computador ou por sessão remota em uma rede de comunicações. Exemplos desses sistemas operacionais, temos: Unix, Linux ou Solaris.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7a2652ddd7_1_118"/>
          <p:cNvPicPr preferRelativeResize="0"/>
          <p:nvPr/>
        </p:nvPicPr>
        <p:blipFill rotWithShape="1">
          <a:blip r:embed="rId3">
            <a:alphaModFix/>
          </a:blip>
          <a:srcRect b="38035" l="22142" r="20714" t="36786"/>
          <a:stretch/>
        </p:blipFill>
        <p:spPr>
          <a:xfrm>
            <a:off x="1628275" y="3133635"/>
            <a:ext cx="2541129" cy="1042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7a2652ddd7_1_118"/>
          <p:cNvPicPr preferRelativeResize="0"/>
          <p:nvPr/>
        </p:nvPicPr>
        <p:blipFill rotWithShape="1">
          <a:blip r:embed="rId4">
            <a:alphaModFix/>
          </a:blip>
          <a:srcRect b="36428" l="22678" r="22143" t="36070"/>
          <a:stretch/>
        </p:blipFill>
        <p:spPr>
          <a:xfrm>
            <a:off x="4510871" y="3037475"/>
            <a:ext cx="2453803" cy="11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772a664cd_0_32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Estrutura interna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0" name="Google Shape;270;ge772a664cd_0_32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1" name="Google Shape;271;ge772a664cd_0_32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a2652ddd7_1_136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Estrutura interna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78" name="Google Shape;278;g7a2652ddd7_1_136"/>
          <p:cNvSpPr txBox="1"/>
          <p:nvPr/>
        </p:nvSpPr>
        <p:spPr>
          <a:xfrm>
            <a:off x="631175" y="1391450"/>
            <a:ext cx="6445800" cy="28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Por último, os sistemas operacionais segundo a sua estrutura interna. Eles possuem uma classificação um pouco mais ampla: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Arial"/>
              <a:buChar char="●"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Monolítica;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Arial"/>
              <a:buChar char="●"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Hierárquica;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Arial"/>
              <a:buChar char="●"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Máquina virtual;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Arial"/>
              <a:buChar char="●"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Cliente-servidor.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7a2652ddd7_1_136"/>
          <p:cNvSpPr/>
          <p:nvPr/>
        </p:nvSpPr>
        <p:spPr>
          <a:xfrm>
            <a:off x="7076987" y="3883548"/>
            <a:ext cx="1089300" cy="4059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7a2652ddd7_1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6979" y="1604012"/>
            <a:ext cx="885456" cy="247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a2652ddd7_1_16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Estrutura interna</a:t>
            </a:r>
            <a:endParaRPr/>
          </a:p>
        </p:txBody>
      </p:sp>
      <p:sp>
        <p:nvSpPr>
          <p:cNvPr id="287" name="Google Shape;287;g7a2652ddd7_1_162"/>
          <p:cNvSpPr txBox="1"/>
          <p:nvPr/>
        </p:nvSpPr>
        <p:spPr>
          <a:xfrm>
            <a:off x="631175" y="1342700"/>
            <a:ext cx="3892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Monolítica</a:t>
            </a:r>
            <a:endParaRPr b="1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7a2652ddd7_1_162"/>
          <p:cNvSpPr txBox="1"/>
          <p:nvPr/>
        </p:nvSpPr>
        <p:spPr>
          <a:xfrm>
            <a:off x="631175" y="1767950"/>
            <a:ext cx="7792800" cy="24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Inicialmente encontramos a estrutura monolítica - constituída por um só programa. É composta por uma série de rotinas entrelaçadas entre si, de tal forma, que podem se comunicar.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Estes sistemas operacionais, feitos sob medida, têm a característica de serem muito rápidos, porém não possuem flexibilidade para suportar diferentes tipos de aplicações.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a2652ddd7_1_17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Estrutura interna</a:t>
            </a:r>
            <a:endParaRPr/>
          </a:p>
        </p:txBody>
      </p:sp>
      <p:sp>
        <p:nvSpPr>
          <p:cNvPr id="295" name="Google Shape;295;g7a2652ddd7_1_174"/>
          <p:cNvSpPr txBox="1"/>
          <p:nvPr/>
        </p:nvSpPr>
        <p:spPr>
          <a:xfrm>
            <a:off x="631175" y="1342700"/>
            <a:ext cx="3892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Hierárquica</a:t>
            </a:r>
            <a:endParaRPr b="1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7a2652ddd7_1_174"/>
          <p:cNvSpPr txBox="1"/>
          <p:nvPr/>
        </p:nvSpPr>
        <p:spPr>
          <a:xfrm>
            <a:off x="631175" y="1767950"/>
            <a:ext cx="7792800" cy="24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À medida que as necessidades dos usuários cresciam e os sistemas se aperfeiçoavam, uma maior organização do software do sistema operacional tornou-se necessária, no qual uma parte do sistema continha subpartes, e esta se organizou em forma de níveis. Este sistema operacional é conhecido como </a:t>
            </a:r>
            <a:r>
              <a:rPr b="1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estrutura hierárquica</a:t>
            </a: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por estar subdividido em camadas ou anéis, perfeitamente definidos, e com uma interface clara em relação aos demais recursos.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a2652ddd7_1_18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Estrutura interna</a:t>
            </a:r>
            <a:endParaRPr/>
          </a:p>
        </p:txBody>
      </p:sp>
      <p:sp>
        <p:nvSpPr>
          <p:cNvPr id="303" name="Google Shape;303;g7a2652ddd7_1_183"/>
          <p:cNvSpPr txBox="1"/>
          <p:nvPr/>
        </p:nvSpPr>
        <p:spPr>
          <a:xfrm>
            <a:off x="631175" y="1342700"/>
            <a:ext cx="3892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Máquina virtual</a:t>
            </a:r>
            <a:endParaRPr b="1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7a2652ddd7_1_183"/>
          <p:cNvSpPr txBox="1"/>
          <p:nvPr/>
        </p:nvSpPr>
        <p:spPr>
          <a:xfrm>
            <a:off x="631175" y="1767950"/>
            <a:ext cx="7792800" cy="24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Em seguida, temos os sistemas operacionais do tipo </a:t>
            </a:r>
            <a:r>
              <a:rPr b="1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máquina virtual</a:t>
            </a: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 Esses sistemas operacionais separam dois conceitos que normalmente estão unidos em outros sistemas: a multiprogramação e a máquina estendida. O objetivo dos sistemas operacionais de máquina virtual é integrar diferentes sistemas operacionais, dando a sensação de serem várias máquinas diferentes.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a2652ddd7_1_19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Estrutura interna</a:t>
            </a:r>
            <a:endParaRPr/>
          </a:p>
        </p:txBody>
      </p:sp>
      <p:sp>
        <p:nvSpPr>
          <p:cNvPr id="311" name="Google Shape;311;g7a2652ddd7_1_192"/>
          <p:cNvSpPr txBox="1"/>
          <p:nvPr/>
        </p:nvSpPr>
        <p:spPr>
          <a:xfrm>
            <a:off x="631175" y="1342700"/>
            <a:ext cx="3892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Cliente-servidor</a:t>
            </a:r>
            <a:endParaRPr b="1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7a2652ddd7_1_192"/>
          <p:cNvSpPr txBox="1"/>
          <p:nvPr/>
        </p:nvSpPr>
        <p:spPr>
          <a:xfrm>
            <a:off x="631175" y="1767950"/>
            <a:ext cx="77928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Neste caso, temos o sistema operacional com a estrutura mais recente de todos: o </a:t>
            </a:r>
            <a:r>
              <a:rPr b="1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cliente-servidor</a:t>
            </a: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 Este sistema é adequado para todos os tipos de aplicações; portanto, é de uso geral, e executa as mesmas atividades dos sistemas operacionais convencionais. A ideia é manter a visão que um usuário tem de um computador pessoal, mas a rede permite que ele compartilhe o espaço do disco, ou da impressora para economizar recursos.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"/>
          <p:cNvSpPr txBox="1"/>
          <p:nvPr>
            <p:ph idx="2" type="subTitle"/>
          </p:nvPr>
        </p:nvSpPr>
        <p:spPr>
          <a:xfrm>
            <a:off x="1330225" y="2181725"/>
            <a:ext cx="66282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AR" sz="1600"/>
              <a:t>Que tipo de sistema operacional devemos escolher?</a:t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s-AR" sz="1600"/>
              <a:t>A resposta é muito simples: </a:t>
            </a:r>
            <a:r>
              <a:rPr i="1" lang="es-AR" sz="1600"/>
              <a:t>o sistema operacional que atenda às suas necessidades.</a:t>
            </a:r>
            <a:r>
              <a:rPr lang="es-AR" sz="1600"/>
              <a:t>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0" lang="es-AR" sz="1600"/>
              <a:t>Por exemplo: Queremos um computador que funcione em casa? Um multiusuário? Devemos levar tudo isso em conta no momento da escolha.</a:t>
            </a:r>
            <a:endParaRPr b="0" sz="1600"/>
          </a:p>
        </p:txBody>
      </p:sp>
      <p:sp>
        <p:nvSpPr>
          <p:cNvPr id="319" name="Google Shape;319;p10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29031"/>
              <a:buNone/>
            </a:pPr>
            <a:r>
              <a:rPr lang="es-AR"/>
              <a:t>Conclusão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>
            <a:off x="4156800" y="1185975"/>
            <a:ext cx="2545200" cy="20217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4274725" y="1304675"/>
            <a:ext cx="2308500" cy="17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 rot="-5267959">
            <a:off x="3848608" y="1603891"/>
            <a:ext cx="343754" cy="360264"/>
          </a:xfrm>
          <a:prstGeom prst="triangle">
            <a:avLst>
              <a:gd fmla="val 50000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2236425" y="4218818"/>
            <a:ext cx="1410000" cy="5913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2474" y="1194825"/>
            <a:ext cx="1511399" cy="340211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4290450" y="1302675"/>
            <a:ext cx="2312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15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Podemos classificar os sistemas operacionais segundo a administração das tarefas, dos usuários, e de sua estrutura interna.</a:t>
            </a:r>
            <a:endParaRPr b="1" i="0" sz="15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1298149" y="2586950"/>
            <a:ext cx="20979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Administração de tarefas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869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4107399" y="2586950"/>
            <a:ext cx="20979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Administração de usuários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33960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70711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Estrutura interna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62051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solidFill>
                  <a:srgbClr val="EC183F"/>
                </a:solidFill>
              </a:rPr>
              <a:t>Tema</a:t>
            </a:r>
            <a:r>
              <a:rPr lang="es-AR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772a664cd_0_6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Administração de tarefas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1" name="Google Shape;181;ge772a664cd_0_6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2" name="Google Shape;182;ge772a664cd_0_6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Administração de tarefas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1565003" y="3079450"/>
            <a:ext cx="28368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564991" y="3068350"/>
            <a:ext cx="28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Monotarefa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4742203" y="3090550"/>
            <a:ext cx="28368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4742075" y="3079450"/>
            <a:ext cx="28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3058400" y="2147525"/>
            <a:ext cx="3048000" cy="3780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3058400" y="2136425"/>
            <a:ext cx="30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8"/>
          <p:cNvCxnSpPr>
            <a:stCxn id="194" idx="2"/>
            <a:endCxn id="190" idx="0"/>
          </p:cNvCxnSpPr>
          <p:nvPr/>
        </p:nvCxnSpPr>
        <p:spPr>
          <a:xfrm rot="5400000">
            <a:off x="3517100" y="2002925"/>
            <a:ext cx="531600" cy="15990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8"/>
          <p:cNvCxnSpPr>
            <a:stCxn id="194" idx="2"/>
            <a:endCxn id="192" idx="0"/>
          </p:cNvCxnSpPr>
          <p:nvPr/>
        </p:nvCxnSpPr>
        <p:spPr>
          <a:xfrm flipH="1" rot="-5400000">
            <a:off x="5100050" y="2018975"/>
            <a:ext cx="542700" cy="15780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8"/>
          <p:cNvSpPr txBox="1"/>
          <p:nvPr/>
        </p:nvSpPr>
        <p:spPr>
          <a:xfrm>
            <a:off x="636150" y="1399775"/>
            <a:ext cx="78717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Segundo a administração de tarefas, podemos encontrar sistemas operacionais </a:t>
            </a:r>
            <a:r>
              <a:rPr b="1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monotarefas </a:t>
            </a: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multitarefas</a:t>
            </a: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4742191" y="3068350"/>
            <a:ext cx="28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Multitarefa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1591050" y="3442725"/>
            <a:ext cx="281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Realizam somente uma tarefa por vez sem ser interrompida.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4742200" y="3474500"/>
            <a:ext cx="277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Podem executar várias tarefas ao mesmo tempo.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a2652ddd7_1_3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Administração de tarefas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07" name="Google Shape;207;g7a2652ddd7_1_39"/>
          <p:cNvSpPr txBox="1"/>
          <p:nvPr/>
        </p:nvSpPr>
        <p:spPr>
          <a:xfrm>
            <a:off x="631175" y="1342700"/>
            <a:ext cx="3892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Monotarefa</a:t>
            </a:r>
            <a:endParaRPr b="1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a2652ddd7_1_39"/>
          <p:cNvSpPr txBox="1"/>
          <p:nvPr/>
        </p:nvSpPr>
        <p:spPr>
          <a:xfrm>
            <a:off x="631175" y="1767950"/>
            <a:ext cx="82722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Os Sistemas Operacionais </a:t>
            </a:r>
            <a:r>
              <a:rPr b="1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monotarefas </a:t>
            </a: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são sistemas mais primitivos. Destacam-se, nesta categoria: Windows Me e Windows Vista.</a:t>
            </a:r>
            <a:endParaRPr b="1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Ex: Se quisermos imprimir algum artigo usando sistemas operacionais desta categoria, não podemos realizar nenhuma outra tarefa até que o computador imprima e possa receber outra instrução.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7a2652ddd7_1_39"/>
          <p:cNvPicPr preferRelativeResize="0"/>
          <p:nvPr/>
        </p:nvPicPr>
        <p:blipFill rotWithShape="1">
          <a:blip r:embed="rId3">
            <a:alphaModFix/>
          </a:blip>
          <a:srcRect b="36785" l="13967" r="14248" t="38035"/>
          <a:stretch/>
        </p:blipFill>
        <p:spPr>
          <a:xfrm>
            <a:off x="3847900" y="3394650"/>
            <a:ext cx="4058951" cy="142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2652ddd7_1_66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Administração de tarefas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16" name="Google Shape;216;g7a2652ddd7_1_66"/>
          <p:cNvSpPr txBox="1"/>
          <p:nvPr/>
        </p:nvSpPr>
        <p:spPr>
          <a:xfrm>
            <a:off x="631175" y="1342700"/>
            <a:ext cx="3892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Multitarefa</a:t>
            </a:r>
            <a:endParaRPr b="1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7a2652ddd7_1_66"/>
          <p:cNvSpPr txBox="1"/>
          <p:nvPr/>
        </p:nvSpPr>
        <p:spPr>
          <a:xfrm>
            <a:off x="631175" y="1767950"/>
            <a:ext cx="77928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Estes sistemas que podem executar várias tarefas ao mesmo tempo, são muito mais comuns e, provavelmente, o dispositivo que você está utilizando agora possui um sistema operacional multitarefa.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7a2652ddd7_1_66"/>
          <p:cNvPicPr preferRelativeResize="0"/>
          <p:nvPr/>
        </p:nvPicPr>
        <p:blipFill rotWithShape="1">
          <a:blip r:embed="rId3">
            <a:alphaModFix/>
          </a:blip>
          <a:srcRect b="31178" l="56735" r="24172" t="43642"/>
          <a:stretch/>
        </p:blipFill>
        <p:spPr>
          <a:xfrm>
            <a:off x="4978175" y="2776525"/>
            <a:ext cx="1267499" cy="167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772a664cd_0_19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Administração de usuários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5" name="Google Shape;225;ge772a664cd_0_19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ge772a664cd_0_19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a2652ddd7_1_1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Administração de usuários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33" name="Google Shape;233;g7a2652ddd7_1_14"/>
          <p:cNvSpPr txBox="1"/>
          <p:nvPr/>
        </p:nvSpPr>
        <p:spPr>
          <a:xfrm>
            <a:off x="631175" y="1391450"/>
            <a:ext cx="77928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Os sistemas operacionais em relação à administração de usuários, também se classificam em dois: </a:t>
            </a:r>
            <a:r>
              <a:rPr b="1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monousuários </a:t>
            </a: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multiusuários</a:t>
            </a:r>
            <a:r>
              <a:rPr b="0" i="0" lang="es-A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7a2652ddd7_1_14"/>
          <p:cNvSpPr/>
          <p:nvPr/>
        </p:nvSpPr>
        <p:spPr>
          <a:xfrm>
            <a:off x="1565003" y="3082925"/>
            <a:ext cx="28368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7a2652ddd7_1_14"/>
          <p:cNvSpPr txBox="1"/>
          <p:nvPr/>
        </p:nvSpPr>
        <p:spPr>
          <a:xfrm>
            <a:off x="1564991" y="3071825"/>
            <a:ext cx="28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7a2652ddd7_1_14"/>
          <p:cNvSpPr/>
          <p:nvPr/>
        </p:nvSpPr>
        <p:spPr>
          <a:xfrm>
            <a:off x="4742203" y="3094025"/>
            <a:ext cx="2836800" cy="378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7a2652ddd7_1_14"/>
          <p:cNvSpPr txBox="1"/>
          <p:nvPr/>
        </p:nvSpPr>
        <p:spPr>
          <a:xfrm>
            <a:off x="4742075" y="3082925"/>
            <a:ext cx="28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Multiusuário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7a2652ddd7_1_14"/>
          <p:cNvSpPr txBox="1"/>
          <p:nvPr/>
        </p:nvSpPr>
        <p:spPr>
          <a:xfrm>
            <a:off x="1591050" y="3518925"/>
            <a:ext cx="2836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Sistema operacional que permite que os programas de apenas um usuário sejam executados por vez.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7a2652ddd7_1_14"/>
          <p:cNvSpPr txBox="1"/>
          <p:nvPr/>
        </p:nvSpPr>
        <p:spPr>
          <a:xfrm>
            <a:off x="4742075" y="3550700"/>
            <a:ext cx="2836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Sistema operacional que permite que vários usuários executem seus programas simultaneamente.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7a2652ddd7_1_14"/>
          <p:cNvSpPr/>
          <p:nvPr/>
        </p:nvSpPr>
        <p:spPr>
          <a:xfrm>
            <a:off x="3058400" y="2151000"/>
            <a:ext cx="3048000" cy="3780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7a2652ddd7_1_14"/>
          <p:cNvSpPr txBox="1"/>
          <p:nvPr/>
        </p:nvSpPr>
        <p:spPr>
          <a:xfrm>
            <a:off x="3058400" y="2139900"/>
            <a:ext cx="30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g7a2652ddd7_1_14"/>
          <p:cNvCxnSpPr>
            <a:stCxn id="241" idx="2"/>
            <a:endCxn id="235" idx="0"/>
          </p:cNvCxnSpPr>
          <p:nvPr/>
        </p:nvCxnSpPr>
        <p:spPr>
          <a:xfrm rot="5400000">
            <a:off x="3517100" y="2006400"/>
            <a:ext cx="531600" cy="15990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g7a2652ddd7_1_14"/>
          <p:cNvCxnSpPr>
            <a:stCxn id="241" idx="2"/>
            <a:endCxn id="237" idx="0"/>
          </p:cNvCxnSpPr>
          <p:nvPr/>
        </p:nvCxnSpPr>
        <p:spPr>
          <a:xfrm flipH="1" rot="-5400000">
            <a:off x="5100050" y="2022450"/>
            <a:ext cx="542700" cy="15780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g7a2652ddd7_1_14"/>
          <p:cNvSpPr txBox="1"/>
          <p:nvPr/>
        </p:nvSpPr>
        <p:spPr>
          <a:xfrm>
            <a:off x="1565000" y="3082800"/>
            <a:ext cx="28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Monousuário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