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Wfv6BFG/MDGcthnidsQK/A18w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770f735bb_0_13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770f735bb_0_13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e770f735bb_0_13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0a92a1d06_1_2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d0a92a1d06_1_2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d0a92a1d06_1_2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0a92a1d06_1_4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d0a92a1d06_1_4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d0a92a1d06_1_4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0a92a1d06_1_8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d0a92a1d06_1_8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d0a92a1d06_1_8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770f735bb_0_6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770f735bb_0_6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e770f735bb_0_6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0a92a1d06_0_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d0a92a1d06_0_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d0a92a1d06_0_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70f735bb_0_13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770f735bb_0_13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e770f735bb_0_13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a92a1d06_0_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d0a92a1d06_0_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d0a92a1d06_0_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a92a1d06_0_5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d0a92a1d06_0_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d0a92a1d06_0_5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0a92a1d06_1_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d0a92a1d06_1_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d0a92a1d06_1_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1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30.png"/><Relationship Id="rId4" Type="http://schemas.openxmlformats.org/officeDocument/2006/relationships/image" Target="../media/image16.png"/><Relationship Id="rId5" Type="http://schemas.openxmlformats.org/officeDocument/2006/relationships/image" Target="../media/image2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Kernel e chamadas de sistema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770f735bb_0_79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e770f735bb_0_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770f735bb_0_8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70f735bb_0_8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70f735bb_0_8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e770f735bb_0_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e770f735bb_0_9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e770f735bb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e770f735bb_0_9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770f735bb_0_9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e770f735bb_0_9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e770f735bb_0_9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70f735bb_0_97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115" name="Google Shape;115;ge770f735bb_0_9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770f735bb_0_10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e770f735bb_0_100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e770f735bb_0_100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e770f735bb_0_100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70f735bb_0_10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ge770f735bb_0_105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e770f735bb_0_105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1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Kernel e chamadas de sistema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  <a:defRPr b="1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770f735bb_0_11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770f735bb_0_11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770f735bb_0_11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e770f735bb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e770f735bb_0_11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770f735bb_0_11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770f735bb_0_11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770f735bb_0_1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e770f735bb_0_110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e770f735bb_0_110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e770f735bb_0_12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770f735bb_0_12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ge770f735bb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770f735bb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e770f735bb_0_12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e770f735bb_0_12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4" name="Google Shape;144;ge770f735bb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e770f735bb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70f735bb_0_7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ge770f735bb_0_7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ge770f735bb_0_7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" name="Google Shape;92;ge770f735bb_0_7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" name="Google Shape;93;ge770f735bb_0_7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ge770f735bb_0_7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9463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Kernel e chamadas de sistema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770f735bb_0_1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Modelos de Kernel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ge770f735bb_0_1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3" name="Google Shape;233;ge770f735bb_0_1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0a92a1d06_1_21"/>
          <p:cNvSpPr txBox="1"/>
          <p:nvPr>
            <p:ph idx="2" type="subTitle"/>
          </p:nvPr>
        </p:nvSpPr>
        <p:spPr>
          <a:xfrm>
            <a:off x="621950" y="1386950"/>
            <a:ext cx="77928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lang="es-AR"/>
              <a:t>Existem vários modelos de kernel que variam segundo o criador do sistema operacional. Contudo, há duas ramificações principais:</a:t>
            </a:r>
            <a:endParaRPr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183F"/>
              </a:buClr>
              <a:buSzPct val="100000"/>
              <a:buChar char="●"/>
            </a:pPr>
            <a:r>
              <a:rPr b="1" lang="es-AR"/>
              <a:t>Monolítico:</a:t>
            </a:r>
            <a:r>
              <a:rPr lang="es-AR"/>
              <a:t> um código de muitas linhas que está alocado em um só espaço da memória. Este modelo desperdiça muito espaço de memória, porque quando se carrega o kernel por completo, são carregados também todos os drivers e métodos que o sistema operacional pode utilizar para controlar diferentes dispositivos.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183F"/>
              </a:buClr>
              <a:buSzPct val="100000"/>
              <a:buChar char="●"/>
            </a:pPr>
            <a:r>
              <a:rPr b="1" lang="es-AR"/>
              <a:t>Microkernel: </a:t>
            </a:r>
            <a:r>
              <a:rPr lang="es-AR"/>
              <a:t>realiza várias operações em um pequeno espaço da memória. Além disso, é responsável pelas tarefas mais básicas de administração do sistema.</a:t>
            </a:r>
            <a:endParaRPr/>
          </a:p>
        </p:txBody>
      </p:sp>
      <p:sp>
        <p:nvSpPr>
          <p:cNvPr id="240" name="Google Shape;240;gd0a92a1d06_1_21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Modelos do Kernel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0a92a1d06_1_4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Modelos do Kernel</a:t>
            </a:r>
            <a:endParaRPr/>
          </a:p>
        </p:txBody>
      </p:sp>
      <p:sp>
        <p:nvSpPr>
          <p:cNvPr id="247" name="Google Shape;247;gd0a92a1d06_1_49"/>
          <p:cNvSpPr/>
          <p:nvPr/>
        </p:nvSpPr>
        <p:spPr>
          <a:xfrm>
            <a:off x="1520578" y="24444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d0a92a1d06_1_49"/>
          <p:cNvSpPr txBox="1"/>
          <p:nvPr/>
        </p:nvSpPr>
        <p:spPr>
          <a:xfrm>
            <a:off x="1520566" y="24333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Monolítico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0a92a1d06_1_49"/>
          <p:cNvSpPr/>
          <p:nvPr/>
        </p:nvSpPr>
        <p:spPr>
          <a:xfrm>
            <a:off x="4697778" y="24555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d0a92a1d06_1_49"/>
          <p:cNvSpPr txBox="1"/>
          <p:nvPr/>
        </p:nvSpPr>
        <p:spPr>
          <a:xfrm>
            <a:off x="4697650" y="24444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a92a1d06_1_49"/>
          <p:cNvSpPr/>
          <p:nvPr/>
        </p:nvSpPr>
        <p:spPr>
          <a:xfrm>
            <a:off x="3013975" y="1512500"/>
            <a:ext cx="3048000" cy="378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a92a1d06_1_49"/>
          <p:cNvSpPr txBox="1"/>
          <p:nvPr/>
        </p:nvSpPr>
        <p:spPr>
          <a:xfrm>
            <a:off x="3013975" y="150140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gd0a92a1d06_1_49"/>
          <p:cNvCxnSpPr>
            <a:stCxn id="252" idx="2"/>
            <a:endCxn id="248" idx="0"/>
          </p:cNvCxnSpPr>
          <p:nvPr/>
        </p:nvCxnSpPr>
        <p:spPr>
          <a:xfrm rot="5400000">
            <a:off x="3472675" y="1367900"/>
            <a:ext cx="531600" cy="1599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gd0a92a1d06_1_49"/>
          <p:cNvCxnSpPr>
            <a:stCxn id="252" idx="2"/>
            <a:endCxn id="250" idx="0"/>
          </p:cNvCxnSpPr>
          <p:nvPr/>
        </p:nvCxnSpPr>
        <p:spPr>
          <a:xfrm flipH="1" rot="-5400000">
            <a:off x="5055625" y="1383950"/>
            <a:ext cx="542700" cy="1578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gd0a92a1d06_1_49"/>
          <p:cNvSpPr txBox="1"/>
          <p:nvPr/>
        </p:nvSpPr>
        <p:spPr>
          <a:xfrm>
            <a:off x="4697766" y="24333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Microkernel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d0a92a1d06_1_49"/>
          <p:cNvPicPr preferRelativeResize="0"/>
          <p:nvPr/>
        </p:nvPicPr>
        <p:blipFill rotWithShape="1">
          <a:blip r:embed="rId3">
            <a:alphaModFix/>
          </a:blip>
          <a:srcRect b="26252" l="0" r="0" t="28826"/>
          <a:stretch/>
        </p:blipFill>
        <p:spPr>
          <a:xfrm>
            <a:off x="1608837" y="2521217"/>
            <a:ext cx="5837476" cy="262228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d0a92a1d06_1_49"/>
          <p:cNvSpPr txBox="1"/>
          <p:nvPr/>
        </p:nvSpPr>
        <p:spPr>
          <a:xfrm>
            <a:off x="2364400" y="2888750"/>
            <a:ext cx="85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d0a92a1d06_1_49"/>
          <p:cNvSpPr txBox="1"/>
          <p:nvPr/>
        </p:nvSpPr>
        <p:spPr>
          <a:xfrm>
            <a:off x="3295950" y="2844750"/>
            <a:ext cx="18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Chamada de sistema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d0a92a1d06_1_49"/>
          <p:cNvSpPr txBox="1"/>
          <p:nvPr/>
        </p:nvSpPr>
        <p:spPr>
          <a:xfrm>
            <a:off x="2317000" y="3227450"/>
            <a:ext cx="9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VFS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0a92a1d06_1_49"/>
          <p:cNvSpPr txBox="1"/>
          <p:nvPr/>
        </p:nvSpPr>
        <p:spPr>
          <a:xfrm>
            <a:off x="1767725" y="3505300"/>
            <a:ext cx="21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IPC, sistemas de arquivos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d0a92a1d06_1_49"/>
          <p:cNvSpPr txBox="1"/>
          <p:nvPr/>
        </p:nvSpPr>
        <p:spPr>
          <a:xfrm>
            <a:off x="1714300" y="3820800"/>
            <a:ext cx="22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Escalonador, memória virtual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d0a92a1d06_1_49"/>
          <p:cNvSpPr txBox="1"/>
          <p:nvPr/>
        </p:nvSpPr>
        <p:spPr>
          <a:xfrm>
            <a:off x="1758325" y="4126600"/>
            <a:ext cx="22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Controladores do dispositivo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a92a1d06_1_49"/>
          <p:cNvSpPr txBox="1"/>
          <p:nvPr/>
        </p:nvSpPr>
        <p:spPr>
          <a:xfrm>
            <a:off x="4442900" y="3211250"/>
            <a:ext cx="95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000" u="none" cap="none" strike="noStrike">
                <a:solidFill>
                  <a:srgbClr val="E50A3B"/>
                </a:solidFill>
                <a:latin typeface="Arial"/>
                <a:ea typeface="Arial"/>
                <a:cs typeface="Arial"/>
                <a:sym typeface="Arial"/>
              </a:rPr>
              <a:t>Modo de usuário</a:t>
            </a:r>
            <a:endParaRPr b="1" i="0" sz="1000" u="none" cap="none" strike="noStrike">
              <a:solidFill>
                <a:srgbClr val="E50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a92a1d06_1_49"/>
          <p:cNvSpPr txBox="1"/>
          <p:nvPr/>
        </p:nvSpPr>
        <p:spPr>
          <a:xfrm>
            <a:off x="3891025" y="3905500"/>
            <a:ext cx="95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000" u="none" cap="none" strike="noStrike">
                <a:solidFill>
                  <a:srgbClr val="E50A3B"/>
                </a:solidFill>
                <a:latin typeface="Arial"/>
                <a:ea typeface="Arial"/>
                <a:cs typeface="Arial"/>
                <a:sym typeface="Arial"/>
              </a:rPr>
              <a:t>Modo</a:t>
            </a:r>
            <a:endParaRPr b="1" i="0" sz="1000" u="none" cap="none" strike="noStrike">
              <a:solidFill>
                <a:srgbClr val="E50A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000" u="none" cap="none" strike="noStrike">
                <a:solidFill>
                  <a:srgbClr val="E50A3B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1" i="0" sz="1000" u="none" cap="none" strike="noStrike">
              <a:solidFill>
                <a:srgbClr val="E50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a92a1d06_1_49"/>
          <p:cNvSpPr txBox="1"/>
          <p:nvPr/>
        </p:nvSpPr>
        <p:spPr>
          <a:xfrm>
            <a:off x="5056025" y="3570763"/>
            <a:ext cx="7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IPC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d0a92a1d06_1_49"/>
          <p:cNvSpPr txBox="1"/>
          <p:nvPr/>
        </p:nvSpPr>
        <p:spPr>
          <a:xfrm>
            <a:off x="6275225" y="3570763"/>
            <a:ext cx="7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Controlador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dispositivo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d0a92a1d06_1_49"/>
          <p:cNvSpPr txBox="1"/>
          <p:nvPr/>
        </p:nvSpPr>
        <p:spPr>
          <a:xfrm>
            <a:off x="6841800" y="3586225"/>
            <a:ext cx="5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de arquivos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d0a92a1d06_1_49"/>
          <p:cNvSpPr txBox="1"/>
          <p:nvPr/>
        </p:nvSpPr>
        <p:spPr>
          <a:xfrm>
            <a:off x="4993275" y="4126600"/>
            <a:ext cx="24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IPC básico, memória virtual, escalonador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/>
          <p:nvPr>
            <p:ph idx="2" type="subTitle"/>
          </p:nvPr>
        </p:nvSpPr>
        <p:spPr>
          <a:xfrm>
            <a:off x="1468775" y="2280500"/>
            <a:ext cx="5595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Como podemos ver, todas as ações de um computador passam pelo Kernel.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AR"/>
              <a:t>Em outras palavras, o desempenho do nosso sistema operacional depende do Kernel.</a:t>
            </a:r>
            <a:endParaRPr/>
          </a:p>
        </p:txBody>
      </p:sp>
      <p:sp>
        <p:nvSpPr>
          <p:cNvPr id="275" name="Google Shape;275;p10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1"/>
              <a:buNone/>
            </a:pPr>
            <a:r>
              <a:rPr lang="es-AR"/>
              <a:t>Conclusão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a92a1d06_1_8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58" name="Google Shape;158;gd0a92a1d06_1_82"/>
          <p:cNvSpPr txBox="1"/>
          <p:nvPr/>
        </p:nvSpPr>
        <p:spPr>
          <a:xfrm>
            <a:off x="14529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Kernel 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d0a92a1d06_1_82"/>
          <p:cNvSpPr txBox="1"/>
          <p:nvPr/>
        </p:nvSpPr>
        <p:spPr>
          <a:xfrm>
            <a:off x="5869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d0a92a1d06_1_82"/>
          <p:cNvSpPr txBox="1"/>
          <p:nvPr/>
        </p:nvSpPr>
        <p:spPr>
          <a:xfrm>
            <a:off x="42620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Chamadas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de sistema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d0a92a1d06_1_82"/>
          <p:cNvSpPr txBox="1"/>
          <p:nvPr/>
        </p:nvSpPr>
        <p:spPr>
          <a:xfrm>
            <a:off x="33960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d0a92a1d06_1_82"/>
          <p:cNvSpPr txBox="1"/>
          <p:nvPr/>
        </p:nvSpPr>
        <p:spPr>
          <a:xfrm>
            <a:off x="70711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de Kernel 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d0a92a1d06_1_82"/>
          <p:cNvSpPr txBox="1"/>
          <p:nvPr/>
        </p:nvSpPr>
        <p:spPr>
          <a:xfrm>
            <a:off x="62051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770f735bb_0_6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Kernel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ge770f735bb_0_6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ge770f735bb_0_6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idx="2" type="subTitle"/>
          </p:nvPr>
        </p:nvSpPr>
        <p:spPr>
          <a:xfrm>
            <a:off x="621950" y="1386950"/>
            <a:ext cx="52143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O cérebro do sistema operacional é conhecido como </a:t>
            </a:r>
            <a:r>
              <a:rPr b="1" lang="es-AR"/>
              <a:t>Kernel</a:t>
            </a:r>
            <a:r>
              <a:rPr lang="es-AR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AR"/>
              <a:t>O Kernel é uma parte do sistema operacional que se encarrega de atuar entre diferentes aplicações e suas necessidades, a partir do recurso que possui o dispositivo para executá-los.</a:t>
            </a:r>
            <a:endParaRPr/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Kernel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23286" l="25035" r="26104" t="24431"/>
          <a:stretch/>
        </p:blipFill>
        <p:spPr>
          <a:xfrm>
            <a:off x="5977225" y="2419100"/>
            <a:ext cx="1890651" cy="202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0a92a1d06_0_14"/>
          <p:cNvSpPr txBox="1"/>
          <p:nvPr>
            <p:ph idx="2" type="subTitle"/>
          </p:nvPr>
        </p:nvSpPr>
        <p:spPr>
          <a:xfrm>
            <a:off x="621950" y="1386950"/>
            <a:ext cx="46743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Por exemplo, quando você clica para salvar um documento, o kernel é quem interage com a memória secundária para guardar a informação.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AR"/>
              <a:t>O kernel aloca e prioriza recursos, de acordo com as necessidades do Sistema Operacional.</a:t>
            </a:r>
            <a:endParaRPr/>
          </a:p>
        </p:txBody>
      </p:sp>
      <p:sp>
        <p:nvSpPr>
          <p:cNvPr id="186" name="Google Shape;186;gd0a92a1d06_0_1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Kernel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187" name="Google Shape;187;gd0a92a1d06_0_14"/>
          <p:cNvPicPr preferRelativeResize="0"/>
          <p:nvPr/>
        </p:nvPicPr>
        <p:blipFill rotWithShape="1">
          <a:blip r:embed="rId3">
            <a:alphaModFix/>
          </a:blip>
          <a:srcRect b="0" l="0" r="0" t="7243"/>
          <a:stretch/>
        </p:blipFill>
        <p:spPr>
          <a:xfrm>
            <a:off x="5436950" y="1446050"/>
            <a:ext cx="2900575" cy="26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d0a92a1d06_0_14"/>
          <p:cNvSpPr txBox="1"/>
          <p:nvPr>
            <p:ph type="title"/>
          </p:nvPr>
        </p:nvSpPr>
        <p:spPr>
          <a:xfrm>
            <a:off x="6081163" y="1510800"/>
            <a:ext cx="185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 sz="2000">
                <a:solidFill>
                  <a:srgbClr val="FFFFFF"/>
                </a:solidFill>
              </a:rPr>
              <a:t>APLICAÇÕES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70f735bb_0_1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Chamadas de sistema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5" name="Google Shape;195;ge770f735bb_0_1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6" name="Google Shape;196;ge770f735bb_0_1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a92a1d06_0_4"/>
          <p:cNvSpPr/>
          <p:nvPr/>
        </p:nvSpPr>
        <p:spPr>
          <a:xfrm>
            <a:off x="4156800" y="1185975"/>
            <a:ext cx="2219700" cy="16083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a92a1d06_0_4"/>
          <p:cNvSpPr/>
          <p:nvPr/>
        </p:nvSpPr>
        <p:spPr>
          <a:xfrm>
            <a:off x="4266975" y="1299551"/>
            <a:ext cx="1992300" cy="13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a92a1d06_0_4"/>
          <p:cNvSpPr txBox="1"/>
          <p:nvPr/>
        </p:nvSpPr>
        <p:spPr>
          <a:xfrm>
            <a:off x="4266975" y="1149075"/>
            <a:ext cx="203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Como essas interações acontecem? Hmm, por meio de chamada do sistema.</a:t>
            </a:r>
            <a:endParaRPr b="1" i="0" sz="15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a92a1d06_0_4"/>
          <p:cNvSpPr/>
          <p:nvPr/>
        </p:nvSpPr>
        <p:spPr>
          <a:xfrm rot="-5267959">
            <a:off x="3848608" y="1603891"/>
            <a:ext cx="343754" cy="360264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d0a92a1d06_0_4"/>
          <p:cNvSpPr/>
          <p:nvPr/>
        </p:nvSpPr>
        <p:spPr>
          <a:xfrm>
            <a:off x="2223700" y="4217647"/>
            <a:ext cx="1558500" cy="5853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d0a92a1d06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983" y="1027650"/>
            <a:ext cx="1479605" cy="356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0a92a1d06_0_55"/>
          <p:cNvSpPr txBox="1"/>
          <p:nvPr>
            <p:ph idx="2" type="subTitle"/>
          </p:nvPr>
        </p:nvSpPr>
        <p:spPr>
          <a:xfrm>
            <a:off x="621950" y="1386950"/>
            <a:ext cx="77928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/>
              <a:t>As chamadas são métodos que tem nas aplicações para solicitar um serviço ou um recurso, como por exemplo, solicitar que a impressora imprima um documento.</a:t>
            </a:r>
            <a:endParaRPr/>
          </a:p>
        </p:txBody>
      </p:sp>
      <p:sp>
        <p:nvSpPr>
          <p:cNvPr id="214" name="Google Shape;214;gd0a92a1d06_0_5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Chamadas de sistema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15" name="Google Shape;215;gd0a92a1d06_0_55"/>
          <p:cNvPicPr preferRelativeResize="0"/>
          <p:nvPr/>
        </p:nvPicPr>
        <p:blipFill rotWithShape="1">
          <a:blip r:embed="rId3">
            <a:alphaModFix/>
          </a:blip>
          <a:srcRect b="24887" l="23439" r="22454" t="24883"/>
          <a:stretch/>
        </p:blipFill>
        <p:spPr>
          <a:xfrm>
            <a:off x="3424075" y="2519050"/>
            <a:ext cx="2188550" cy="20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0a92a1d06_1_2"/>
          <p:cNvSpPr txBox="1"/>
          <p:nvPr>
            <p:ph idx="2" type="subTitle"/>
          </p:nvPr>
        </p:nvSpPr>
        <p:spPr>
          <a:xfrm>
            <a:off x="621950" y="1386950"/>
            <a:ext cx="77928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/>
              <a:t>O Kernel se encontra alocado dentro do Sistema Operacional e é uma parte essencial dele. Tanto o Windows, como o linux ou Mac possuem seu próprio kernel. Outros sistemas operacionais utilizam kernels já criados, como é o caso do Android, que utiliza o Kernel Linux.</a:t>
            </a:r>
            <a:endParaRPr/>
          </a:p>
        </p:txBody>
      </p:sp>
      <p:sp>
        <p:nvSpPr>
          <p:cNvPr id="222" name="Google Shape;222;gd0a92a1d06_1_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Chamadas de sistema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23" name="Google Shape;223;gd0a92a1d06_1_2"/>
          <p:cNvPicPr preferRelativeResize="0"/>
          <p:nvPr/>
        </p:nvPicPr>
        <p:blipFill rotWithShape="1">
          <a:blip r:embed="rId3">
            <a:alphaModFix/>
          </a:blip>
          <a:srcRect b="26484" l="24430" r="24199" t="26253"/>
          <a:stretch/>
        </p:blipFill>
        <p:spPr>
          <a:xfrm>
            <a:off x="1724112" y="2921780"/>
            <a:ext cx="1506527" cy="130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d0a92a1d06_1_2"/>
          <p:cNvPicPr preferRelativeResize="0"/>
          <p:nvPr/>
        </p:nvPicPr>
        <p:blipFill rotWithShape="1">
          <a:blip r:embed="rId4">
            <a:alphaModFix/>
          </a:blip>
          <a:srcRect b="23740" l="26710" r="26485" t="21920"/>
          <a:stretch/>
        </p:blipFill>
        <p:spPr>
          <a:xfrm>
            <a:off x="3834668" y="2700950"/>
            <a:ext cx="1597690" cy="174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d0a92a1d06_1_2"/>
          <p:cNvPicPr preferRelativeResize="0"/>
          <p:nvPr/>
        </p:nvPicPr>
        <p:blipFill rotWithShape="1">
          <a:blip r:embed="rId5">
            <a:alphaModFix/>
          </a:blip>
          <a:srcRect b="23927" l="28311" r="28766" t="24017"/>
          <a:stretch/>
        </p:blipFill>
        <p:spPr>
          <a:xfrm>
            <a:off x="6036386" y="2845621"/>
            <a:ext cx="1276201" cy="145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