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8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xMr7oLhN/n8SOWGy+09lxXDDL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5CB0D7-CE29-4BF2-980D-D0CE3C1D3B0B}">
  <a:tblStyle styleId="{785CB0D7-CE29-4BF2-980D-D0CE3C1D3B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fd05332a3_0_6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dfd05332a3_0_6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Podem ser: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entrada: introduzem dados ao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saída: extraem dados do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Mistos: exercem ambas as funções.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armazenamento: permitem armazenamento permanente de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comunicação: permitem a conexão entre computadores.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dfd05332a3_0_6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fd05332a3_0_8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dfd05332a3_0_8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Podem ser: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entrada: introduzem dados ao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saída: extraem dados do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Mistos: exercem ambas as funções.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armazenamento: permitem armazenamento permanente de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comunicação: permitem a conexão entre computadores.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dfd05332a3_0_8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fd05332a3_0_1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dfd05332a3_0_1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Podem ser: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entrada: introduzem dados ao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saída: extraem dados do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Mistos: exercem ambas as funções.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armazenamento: permitem armazenamento permanente de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comunicação: permitem a conexão entre computadores.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dfd05332a3_0_11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fd05332a3_0_9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dfd05332a3_0_9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Podem ser: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entrada: introduzem dados ao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saída: extraem dados do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Mistos: exercem ambas as funções.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armazenamento: permitem armazenamento permanente de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comunicação: permitem a conexão entre computadores.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dfd05332a3_0_9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fd05332a3_0_12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dfd05332a3_0_12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Podem ser: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entrada: introduzem dados ao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saída: extraem dados do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Mistos: exercem ambas as funções.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armazenamento: permitem armazenamento permanente de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comunicação: permitem a conexão entre computadores.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dfd05332a3_0_12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fd05332a3_0_13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dfd05332a3_0_13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Podem ser: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entrada: introduzem dados ao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saída: extraem dados do computador.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Mistos: exercem ambas as funções.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armazenamento: permitem armazenamento permanente de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comunicação: permitem a conexão entre computadores.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dfd05332a3_0_13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fea1520f_0_1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defea1520f_0_1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defea1520f_0_1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efea1520f_0_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defea1520f_0_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defea1520f_0_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fd05332a3_0_4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dfd05332a3_0_4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dfd05332a3_0_4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fd05332a3_0_5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dfd05332a3_0_5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dfd05332a3_0_5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fd05332a3_0_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dfd05332a3_0_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dfd05332a3_0_1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66" name="Google Shape;66;p4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  <a:defRPr sz="1500"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  <a:defRPr sz="15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7" name="Google Shape;6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0"/>
          <p:cNvPicPr preferRelativeResize="0"/>
          <p:nvPr/>
        </p:nvPicPr>
        <p:blipFill rotWithShape="1">
          <a:blip r:embed="rId2">
            <a:alphaModFix/>
          </a:blip>
          <a:srcRect b="0" l="-130" r="126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0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0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sz="2500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  <a:defRPr b="1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1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9"/>
          <p:cNvPicPr preferRelativeResize="0"/>
          <p:nvPr/>
        </p:nvPicPr>
        <p:blipFill rotWithShape="1">
          <a:blip r:embed="rId2">
            <a:alphaModFix/>
          </a:blip>
          <a:srcRect b="-10917" l="50" r="-47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sz="2500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3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4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57"/>
          <p:cNvPicPr preferRelativeResize="0"/>
          <p:nvPr/>
        </p:nvPicPr>
        <p:blipFill rotWithShape="1">
          <a:blip r:embed="rId2">
            <a:alphaModFix/>
          </a:blip>
          <a:srcRect b="-10917" l="50" r="-47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57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57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57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8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9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9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59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59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0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60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2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2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2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2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2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2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2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62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3"/>
          <p:cNvPicPr preferRelativeResize="0"/>
          <p:nvPr/>
        </p:nvPicPr>
        <p:blipFill rotWithShape="1">
          <a:blip r:embed="rId2">
            <a:alphaModFix/>
          </a:blip>
          <a:srcRect b="0" l="-130" r="126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3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63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0" name="Google Shape;140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1" name="Google Shape;1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0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7" name="Google Shape;87;p20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8" name="Google Shape;88;p20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9" name="Google Shape;89;p2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0" name="Google Shape;90;p20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Componentes de la computadora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 txBox="1"/>
          <p:nvPr>
            <p:ph type="title"/>
          </p:nvPr>
        </p:nvSpPr>
        <p:spPr>
          <a:xfrm>
            <a:off x="1732550" y="3885850"/>
            <a:ext cx="18951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500"/>
              <a:t>WARM UP</a:t>
            </a:r>
            <a:endParaRPr sz="2500"/>
          </a:p>
        </p:txBody>
      </p:sp>
      <p:pic>
        <p:nvPicPr>
          <p:cNvPr id="188" name="Google Shape;1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7550" y="899900"/>
            <a:ext cx="41433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fd05332a3_0_66"/>
          <p:cNvSpPr txBox="1"/>
          <p:nvPr/>
        </p:nvSpPr>
        <p:spPr>
          <a:xfrm>
            <a:off x="680125" y="781375"/>
            <a:ext cx="4070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O que é um Kernel?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dfd05332a3_0_66"/>
          <p:cNvSpPr txBox="1"/>
          <p:nvPr/>
        </p:nvSpPr>
        <p:spPr>
          <a:xfrm>
            <a:off x="536275" y="1680575"/>
            <a:ext cx="4785000" cy="29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Qual a principal função do Kernel?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Quais as diferenças entre os Kernels que existem?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As chamadas de sistema servem para a comunicação de quais partes de computador?</a:t>
            </a:r>
            <a:endParaRPr b="0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dfd05332a3_0_66"/>
          <p:cNvPicPr preferRelativeResize="0"/>
          <p:nvPr/>
        </p:nvPicPr>
        <p:blipFill rotWithShape="1">
          <a:blip r:embed="rId3">
            <a:alphaModFix/>
          </a:blip>
          <a:srcRect b="0" l="21263" r="21267" t="0"/>
          <a:stretch/>
        </p:blipFill>
        <p:spPr>
          <a:xfrm>
            <a:off x="5402525" y="1324525"/>
            <a:ext cx="2824975" cy="29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fd05332a3_0_88"/>
          <p:cNvSpPr txBox="1"/>
          <p:nvPr/>
        </p:nvSpPr>
        <p:spPr>
          <a:xfrm>
            <a:off x="680125" y="781375"/>
            <a:ext cx="6061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Principal função do Kernel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dfd05332a3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113" y="1561375"/>
            <a:ext cx="4169625" cy="329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dfd05332a3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9175" y="1114500"/>
            <a:ext cx="2379000" cy="3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dfd05332a3_0_88"/>
          <p:cNvSpPr/>
          <p:nvPr/>
        </p:nvSpPr>
        <p:spPr>
          <a:xfrm>
            <a:off x="5858350" y="2612450"/>
            <a:ext cx="2094300" cy="769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fd05332a3_0_112"/>
          <p:cNvSpPr txBox="1"/>
          <p:nvPr/>
        </p:nvSpPr>
        <p:spPr>
          <a:xfrm>
            <a:off x="680125" y="781375"/>
            <a:ext cx="6061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Tipos de Kernel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fd05332a3_0_112"/>
          <p:cNvSpPr txBox="1"/>
          <p:nvPr/>
        </p:nvSpPr>
        <p:spPr>
          <a:xfrm>
            <a:off x="5159625" y="4211175"/>
            <a:ext cx="2992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Mononúcleo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dfd05332a3_0_112"/>
          <p:cNvSpPr txBox="1"/>
          <p:nvPr/>
        </p:nvSpPr>
        <p:spPr>
          <a:xfrm>
            <a:off x="848638" y="4211175"/>
            <a:ext cx="2992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Micronúcleo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dfd05332a3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113" y="1672225"/>
            <a:ext cx="3329867" cy="2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dfd05332a3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1092" y="1672225"/>
            <a:ext cx="3329868" cy="24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fd05332a3_0_99"/>
          <p:cNvSpPr txBox="1"/>
          <p:nvPr/>
        </p:nvSpPr>
        <p:spPr>
          <a:xfrm>
            <a:off x="680125" y="781375"/>
            <a:ext cx="6061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Tipos de Kernel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dfd05332a3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937" y="1561375"/>
            <a:ext cx="3980175" cy="27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dfd05332a3_0_99"/>
          <p:cNvSpPr txBox="1"/>
          <p:nvPr/>
        </p:nvSpPr>
        <p:spPr>
          <a:xfrm>
            <a:off x="5159625" y="4211175"/>
            <a:ext cx="2992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Exonúcleo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fd05332a3_0_99"/>
          <p:cNvSpPr txBox="1"/>
          <p:nvPr/>
        </p:nvSpPr>
        <p:spPr>
          <a:xfrm>
            <a:off x="848638" y="4211175"/>
            <a:ext cx="2992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Híbrido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dfd05332a3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113" y="1561375"/>
            <a:ext cx="3329867" cy="2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fd05332a3_0_122"/>
          <p:cNvSpPr txBox="1"/>
          <p:nvPr/>
        </p:nvSpPr>
        <p:spPr>
          <a:xfrm>
            <a:off x="680125" y="781375"/>
            <a:ext cx="6061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Tipos de Kernel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gdfd05332a3_0_122"/>
          <p:cNvGraphicFramePr/>
          <p:nvPr/>
        </p:nvGraphicFramePr>
        <p:xfrm>
          <a:off x="668225" y="17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{785CB0D7-CE29-4BF2-980D-D0CE3C1D3B0B}</a:tableStyleId>
              </a:tblPr>
              <a:tblGrid>
                <a:gridCol w="2021750"/>
                <a:gridCol w="5734000"/>
              </a:tblGrid>
              <a:tr h="36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</a:t>
                      </a:r>
                      <a:endParaRPr sz="1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rgbClr val="FFFFFF"/>
                          </a:solidFill>
                        </a:rPr>
                        <a:t>Descrição</a:t>
                      </a:r>
                      <a:endParaRPr sz="1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Gestão de controle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Gestão de arquivos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Gestão de dispositivos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Gestão de informação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Comunicação entre processos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fd05332a3_0_132"/>
          <p:cNvSpPr txBox="1"/>
          <p:nvPr/>
        </p:nvSpPr>
        <p:spPr>
          <a:xfrm>
            <a:off x="680125" y="781375"/>
            <a:ext cx="6061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Tipos de Kernel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gdfd05332a3_0_132"/>
          <p:cNvGraphicFramePr/>
          <p:nvPr/>
        </p:nvGraphicFramePr>
        <p:xfrm>
          <a:off x="668225" y="17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{785CB0D7-CE29-4BF2-980D-D0CE3C1D3B0B}</a:tableStyleId>
              </a:tblPr>
              <a:tblGrid>
                <a:gridCol w="2021750"/>
                <a:gridCol w="5734000"/>
              </a:tblGrid>
              <a:tr h="36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s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</a:t>
                      </a:r>
                      <a:endParaRPr sz="1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solidFill>
                            <a:srgbClr val="FFFFFF"/>
                          </a:solidFill>
                        </a:rPr>
                        <a:t>Descrição</a:t>
                      </a:r>
                      <a:endParaRPr sz="1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Gestão de controle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Monitoram o início, criação, parada e finalização de processos.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Gestão de arquivos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Elas incluem a criação, exclusão, abertura, fechamento, gravação e leitura de arquivos.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Gestão de dispositivos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Gerenciam recursos disponíveis, como o armazenamento.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Gestão de informação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Garantem a atualidade e integridade das informações.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5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/>
                        <a:t>Comunicação entre processos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 u="none" cap="none" strike="noStrike"/>
                        <a:t>Coordenam a interação entre os diferentes processos e aplicativos.</a:t>
                      </a:r>
                      <a:endParaRPr sz="1300" u="none" cap="none" strike="noStrike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fea1520f_0_1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Sistemas Operacionais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fea1520f_0_1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01" name="Google Shape;201;gdefea1520f_0_10"/>
          <p:cNvSpPr txBox="1"/>
          <p:nvPr/>
        </p:nvSpPr>
        <p:spPr>
          <a:xfrm>
            <a:off x="1127188" y="2459575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Classificação de Sistemas Operacionais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defea1520f_0_10"/>
          <p:cNvSpPr txBox="1"/>
          <p:nvPr/>
        </p:nvSpPr>
        <p:spPr>
          <a:xfrm>
            <a:off x="261191" y="22243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efea1520f_0_10"/>
          <p:cNvSpPr txBox="1"/>
          <p:nvPr/>
        </p:nvSpPr>
        <p:spPr>
          <a:xfrm>
            <a:off x="4431738" y="2494075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Diferenças entre Sistemas Operacionais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efea1520f_0_10"/>
          <p:cNvSpPr txBox="1"/>
          <p:nvPr/>
        </p:nvSpPr>
        <p:spPr>
          <a:xfrm>
            <a:off x="3565741" y="2170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efea1520f_0_10"/>
          <p:cNvSpPr txBox="1"/>
          <p:nvPr/>
        </p:nvSpPr>
        <p:spPr>
          <a:xfrm>
            <a:off x="7583900" y="2405288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defea1520f_0_10"/>
          <p:cNvSpPr txBox="1"/>
          <p:nvPr/>
        </p:nvSpPr>
        <p:spPr>
          <a:xfrm>
            <a:off x="6717903" y="217007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Classificação de Sistemas Operacionais</a:t>
            </a:r>
            <a:endParaRPr b="1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/>
          <p:nvPr/>
        </p:nvSpPr>
        <p:spPr>
          <a:xfrm>
            <a:off x="717750" y="777675"/>
            <a:ext cx="778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Classificação dos Sistemas Operacionais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50" y="1755300"/>
            <a:ext cx="4976301" cy="279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"/>
          <p:cNvSpPr txBox="1"/>
          <p:nvPr/>
        </p:nvSpPr>
        <p:spPr>
          <a:xfrm>
            <a:off x="5694050" y="3915575"/>
            <a:ext cx="2992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Breakout Rooms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fd05332a3_0_48"/>
          <p:cNvSpPr txBox="1"/>
          <p:nvPr/>
        </p:nvSpPr>
        <p:spPr>
          <a:xfrm>
            <a:off x="717750" y="777675"/>
            <a:ext cx="7148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Conversando sobre as Classificações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dfd05332a3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850" y="1755300"/>
            <a:ext cx="4976301" cy="27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Diferenças entre Sistemas Operacionais</a:t>
            </a:r>
            <a:endParaRPr b="1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fd05332a3_0_55"/>
          <p:cNvSpPr txBox="1"/>
          <p:nvPr/>
        </p:nvSpPr>
        <p:spPr>
          <a:xfrm>
            <a:off x="717750" y="777675"/>
            <a:ext cx="734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Diferenças dos Sistemas Operacionais 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dfd05332a3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400" y="1983375"/>
            <a:ext cx="3576100" cy="26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dfd05332a3_0_55"/>
          <p:cNvSpPr txBox="1"/>
          <p:nvPr/>
        </p:nvSpPr>
        <p:spPr>
          <a:xfrm>
            <a:off x="5694050" y="3915575"/>
            <a:ext cx="2992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Genially</a:t>
            </a:r>
            <a:endParaRPr b="1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fd05332a3_0_1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b="1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fd05332a3_0_1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fd05332a3_0_1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