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hZUuIDs+LcWBcJOXxJ+enQNZp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jdhani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Rajdhan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edb1cdd36_0_20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cedb1cdd36_0_20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cedb1cdd36_0_20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db1cdd36_0_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cedb1cdd36_0_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cedb1cdd36_0_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edb1cdd36_0_3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cedb1cdd36_0_3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cedb1cdd36_0_3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edb1cdd36_0_7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gcedb1cdd36_0_7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cedb1cdd36_0_7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edb1cdd36_0_19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cedb1cdd36_0_19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cedb1cdd36_0_19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Algoritmos de escalonamento de CPU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52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2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52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5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1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" name="Google Shape;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5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5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5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5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5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55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5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6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6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6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56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4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p4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" name="Google Shape;92;p4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p4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4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10225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Algoritmos de Escalonamento de CPU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b1cdd36_0_206"/>
          <p:cNvSpPr txBox="1"/>
          <p:nvPr>
            <p:ph idx="1" type="subTitle"/>
          </p:nvPr>
        </p:nvSpPr>
        <p:spPr>
          <a:xfrm>
            <a:off x="681675" y="1333500"/>
            <a:ext cx="638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Rajdhani"/>
                <a:ea typeface="Rajdhani"/>
                <a:cs typeface="Rajdhani"/>
                <a:sym typeface="Rajdhani"/>
              </a:rPr>
              <a:t>Múltiplas filas</a:t>
            </a:r>
            <a:endParaRPr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9" name="Google Shape;259;gcedb1cdd36_0_206"/>
          <p:cNvSpPr txBox="1"/>
          <p:nvPr>
            <p:ph idx="2" type="subTitle"/>
          </p:nvPr>
        </p:nvSpPr>
        <p:spPr>
          <a:xfrm>
            <a:off x="681675" y="1874338"/>
            <a:ext cx="64695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Quando os processos que vão ser executados em um computador podem ser agrupados em diferentes grupos, podemos atribuí-los a diferentes filas, cada uma com um escalonamento diferente, para dar a cada um o que realmente precisa.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AR"/>
              <a:t>Essa política divide a fila em processos preparados em várias filas separadas, de modo que os processos sejam atribuídos a uma determinada fila com base em suas necessidades e tipo.</a:t>
            </a:r>
            <a:endParaRPr/>
          </a:p>
        </p:txBody>
      </p:sp>
      <p:sp>
        <p:nvSpPr>
          <p:cNvPr id="260" name="Google Shape;260;gcedb1cdd36_0_20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Políticas de Escalonamento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61" name="Google Shape;261;gcedb1cdd36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429" y="1761849"/>
            <a:ext cx="885456" cy="247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2158638" y="254686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Algoritmos de Escalonamento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292641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5770263" y="263566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Políticas de Escalonamento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4904266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1| </a:t>
            </a: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Algoritmos de Escalonamento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1006375" y="1673450"/>
            <a:ext cx="5891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s-AR" sz="2400">
                <a:latin typeface="Open Sans"/>
                <a:ea typeface="Open Sans"/>
                <a:cs typeface="Open Sans"/>
                <a:sym typeface="Open Sans"/>
              </a:rPr>
              <a:t>escalonador do processador</a:t>
            </a:r>
            <a:r>
              <a:rPr lang="es-AR" sz="2400">
                <a:latin typeface="Open Sans"/>
                <a:ea typeface="Open Sans"/>
                <a:cs typeface="Open Sans"/>
                <a:sym typeface="Open Sans"/>
              </a:rPr>
              <a:t> tem como missão atribuir o processador aos processos que estão preparados na fila.</a:t>
            </a:r>
            <a:endParaRPr b="0" i="0" sz="11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6946594" y="16572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9"/>
          <p:cNvGrpSpPr/>
          <p:nvPr/>
        </p:nvGrpSpPr>
        <p:grpSpPr>
          <a:xfrm>
            <a:off x="938995" y="1179823"/>
            <a:ext cx="344969" cy="308595"/>
            <a:chOff x="3016921" y="2408750"/>
            <a:chExt cx="793215" cy="709740"/>
          </a:xfrm>
        </p:grpSpPr>
        <p:sp>
          <p:nvSpPr>
            <p:cNvPr id="176" name="Google Shape;176;p9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9"/>
          <p:cNvGrpSpPr/>
          <p:nvPr/>
        </p:nvGrpSpPr>
        <p:grpSpPr>
          <a:xfrm rot="10800000">
            <a:off x="6360965" y="3810848"/>
            <a:ext cx="344970" cy="308595"/>
            <a:chOff x="2965350" y="2408750"/>
            <a:chExt cx="793216" cy="709740"/>
          </a:xfrm>
        </p:grpSpPr>
        <p:sp>
          <p:nvSpPr>
            <p:cNvPr id="179" name="Google Shape;179;p9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db1cdd36_0_2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r>
              <a:rPr b="1" i="0" lang="es-AR" sz="5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| </a:t>
            </a: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Políticas de Escalonamento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idx="1" type="subTitle"/>
          </p:nvPr>
        </p:nvSpPr>
        <p:spPr>
          <a:xfrm>
            <a:off x="681675" y="1333500"/>
            <a:ext cx="638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Rajdhani"/>
                <a:ea typeface="Rajdhani"/>
                <a:cs typeface="Rajdhani"/>
                <a:sym typeface="Rajdhani"/>
              </a:rPr>
              <a:t>Primeiro a chegar, primeiro a sair (FIFO)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8"/>
          <p:cNvSpPr txBox="1"/>
          <p:nvPr>
            <p:ph idx="2" type="subTitle"/>
          </p:nvPr>
        </p:nvSpPr>
        <p:spPr>
          <a:xfrm>
            <a:off x="681675" y="1761850"/>
            <a:ext cx="77928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30"/>
              <a:buNone/>
            </a:pPr>
            <a:r>
              <a:rPr lang="es-AR"/>
              <a:t>Nessa política de escalonamento chamada FIFO (First In, First Out), o processador executa cada processo até seu término; portanto, os processos que estão na fila de processos preparados permanecerão enfileirados na ordem em que chegaram até a hora de executá-los. Também conhecido como "primeiro a entrar, primeiro a sair"</a:t>
            </a:r>
            <a:endParaRPr/>
          </a:p>
        </p:txBody>
      </p:sp>
      <p:sp>
        <p:nvSpPr>
          <p:cNvPr id="194" name="Google Shape;194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AR"/>
              <a:t>Políticas de Escalonamento</a:t>
            </a:r>
            <a:endParaRPr>
              <a:solidFill>
                <a:srgbClr val="EC183F"/>
              </a:solidFill>
            </a:endParaRPr>
          </a:p>
        </p:txBody>
      </p:sp>
      <p:cxnSp>
        <p:nvCxnSpPr>
          <p:cNvPr id="195" name="Google Shape;195;p8"/>
          <p:cNvCxnSpPr/>
          <p:nvPr/>
        </p:nvCxnSpPr>
        <p:spPr>
          <a:xfrm flipH="1" rot="10800000">
            <a:off x="788150" y="3779575"/>
            <a:ext cx="4027200" cy="19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8"/>
          <p:cNvCxnSpPr/>
          <p:nvPr/>
        </p:nvCxnSpPr>
        <p:spPr>
          <a:xfrm flipH="1" rot="10800000">
            <a:off x="788150" y="4474900"/>
            <a:ext cx="4027200" cy="19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8"/>
          <p:cNvSpPr/>
          <p:nvPr/>
        </p:nvSpPr>
        <p:spPr>
          <a:xfrm>
            <a:off x="931550" y="3960500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F</a:t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1531625" y="3960500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E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2131700" y="3967788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D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2731775" y="3967775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C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3389000" y="3967788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B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4046225" y="3967775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A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5915025" y="3865250"/>
            <a:ext cx="1237200" cy="4413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Processador</a:t>
            </a:r>
            <a:endParaRPr/>
          </a:p>
        </p:txBody>
      </p:sp>
      <p:cxnSp>
        <p:nvCxnSpPr>
          <p:cNvPr id="204" name="Google Shape;204;p8"/>
          <p:cNvCxnSpPr/>
          <p:nvPr/>
        </p:nvCxnSpPr>
        <p:spPr>
          <a:xfrm>
            <a:off x="4772025" y="4131950"/>
            <a:ext cx="1028700" cy="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8"/>
          <p:cNvCxnSpPr/>
          <p:nvPr/>
        </p:nvCxnSpPr>
        <p:spPr>
          <a:xfrm flipH="1" rot="10800000">
            <a:off x="7258125" y="4093850"/>
            <a:ext cx="1171500" cy="2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8"/>
          <p:cNvSpPr txBox="1"/>
          <p:nvPr/>
        </p:nvSpPr>
        <p:spPr>
          <a:xfrm>
            <a:off x="7367625" y="3696050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Fim da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7324725" y="4217675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execução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1200150" y="3314700"/>
            <a:ext cx="31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Fila pronta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edb1cdd36_0_36"/>
          <p:cNvSpPr txBox="1"/>
          <p:nvPr>
            <p:ph idx="1" type="subTitle"/>
          </p:nvPr>
        </p:nvSpPr>
        <p:spPr>
          <a:xfrm>
            <a:off x="681675" y="1333500"/>
            <a:ext cx="638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Rajdhani"/>
                <a:ea typeface="Rajdhani"/>
                <a:cs typeface="Rajdhani"/>
                <a:sym typeface="Rajdhani"/>
              </a:rPr>
              <a:t>Round-Robin (RR)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5" name="Google Shape;215;gcedb1cdd36_0_36"/>
          <p:cNvSpPr txBox="1"/>
          <p:nvPr>
            <p:ph idx="2" type="subTitle"/>
          </p:nvPr>
        </p:nvSpPr>
        <p:spPr>
          <a:xfrm>
            <a:off x="681675" y="1761850"/>
            <a:ext cx="77928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30"/>
              <a:buNone/>
            </a:pPr>
            <a:r>
              <a:rPr lang="es-AR"/>
              <a:t>Consiste em conceder a cada processo de execução um determinado período de tempo q (quantum), após o qual, se o processo não tiver terminado, ele é devolvido ao final da fila de processos preparados, sendo o processador cedido ao próximo processo por seu quantum correspondente.</a:t>
            </a:r>
            <a:endParaRPr/>
          </a:p>
        </p:txBody>
      </p:sp>
      <p:sp>
        <p:nvSpPr>
          <p:cNvPr id="216" name="Google Shape;216;gcedb1cdd36_0_3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Políticas de Escalonamento</a:t>
            </a:r>
            <a:endParaRPr>
              <a:solidFill>
                <a:srgbClr val="EC183F"/>
              </a:solidFill>
            </a:endParaRPr>
          </a:p>
        </p:txBody>
      </p:sp>
      <p:cxnSp>
        <p:nvCxnSpPr>
          <p:cNvPr id="217" name="Google Shape;217;gcedb1cdd36_0_36"/>
          <p:cNvCxnSpPr/>
          <p:nvPr/>
        </p:nvCxnSpPr>
        <p:spPr>
          <a:xfrm flipH="1" rot="10800000">
            <a:off x="1397750" y="3474775"/>
            <a:ext cx="4027200" cy="19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cedb1cdd36_0_36"/>
          <p:cNvCxnSpPr/>
          <p:nvPr/>
        </p:nvCxnSpPr>
        <p:spPr>
          <a:xfrm flipH="1" rot="10800000">
            <a:off x="1397750" y="4170100"/>
            <a:ext cx="4027200" cy="19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gcedb1cdd36_0_36"/>
          <p:cNvSpPr/>
          <p:nvPr/>
        </p:nvSpPr>
        <p:spPr>
          <a:xfrm>
            <a:off x="1541150" y="3655700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F</a:t>
            </a:r>
            <a:endParaRPr/>
          </a:p>
        </p:txBody>
      </p:sp>
      <p:sp>
        <p:nvSpPr>
          <p:cNvPr id="220" name="Google Shape;220;gcedb1cdd36_0_36"/>
          <p:cNvSpPr/>
          <p:nvPr/>
        </p:nvSpPr>
        <p:spPr>
          <a:xfrm>
            <a:off x="2141225" y="3655700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E</a:t>
            </a:r>
            <a:endParaRPr/>
          </a:p>
        </p:txBody>
      </p:sp>
      <p:sp>
        <p:nvSpPr>
          <p:cNvPr id="221" name="Google Shape;221;gcedb1cdd36_0_36"/>
          <p:cNvSpPr/>
          <p:nvPr/>
        </p:nvSpPr>
        <p:spPr>
          <a:xfrm>
            <a:off x="2741300" y="3662988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D</a:t>
            </a:r>
            <a:endParaRPr/>
          </a:p>
        </p:txBody>
      </p:sp>
      <p:sp>
        <p:nvSpPr>
          <p:cNvPr id="222" name="Google Shape;222;gcedb1cdd36_0_36"/>
          <p:cNvSpPr/>
          <p:nvPr/>
        </p:nvSpPr>
        <p:spPr>
          <a:xfrm>
            <a:off x="3341375" y="3662975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C</a:t>
            </a:r>
            <a:endParaRPr/>
          </a:p>
        </p:txBody>
      </p:sp>
      <p:sp>
        <p:nvSpPr>
          <p:cNvPr id="223" name="Google Shape;223;gcedb1cdd36_0_36"/>
          <p:cNvSpPr/>
          <p:nvPr/>
        </p:nvSpPr>
        <p:spPr>
          <a:xfrm>
            <a:off x="3998600" y="3662988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B</a:t>
            </a:r>
            <a:endParaRPr/>
          </a:p>
        </p:txBody>
      </p:sp>
      <p:sp>
        <p:nvSpPr>
          <p:cNvPr id="224" name="Google Shape;224;gcedb1cdd36_0_36"/>
          <p:cNvSpPr/>
          <p:nvPr/>
        </p:nvSpPr>
        <p:spPr>
          <a:xfrm>
            <a:off x="4655825" y="3662975"/>
            <a:ext cx="485700" cy="33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A</a:t>
            </a:r>
            <a:endParaRPr/>
          </a:p>
        </p:txBody>
      </p:sp>
      <p:sp>
        <p:nvSpPr>
          <p:cNvPr id="225" name="Google Shape;225;gcedb1cdd36_0_36"/>
          <p:cNvSpPr/>
          <p:nvPr/>
        </p:nvSpPr>
        <p:spPr>
          <a:xfrm>
            <a:off x="6000800" y="3560450"/>
            <a:ext cx="1219200" cy="4413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Processador</a:t>
            </a:r>
            <a:endParaRPr/>
          </a:p>
        </p:txBody>
      </p:sp>
      <p:cxnSp>
        <p:nvCxnSpPr>
          <p:cNvPr id="226" name="Google Shape;226;gcedb1cdd36_0_36"/>
          <p:cNvCxnSpPr>
            <a:stCxn id="224" idx="3"/>
          </p:cNvCxnSpPr>
          <p:nvPr/>
        </p:nvCxnSpPr>
        <p:spPr>
          <a:xfrm>
            <a:off x="5141525" y="3832325"/>
            <a:ext cx="811500" cy="4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gcedb1cdd36_0_36"/>
          <p:cNvCxnSpPr/>
          <p:nvPr/>
        </p:nvCxnSpPr>
        <p:spPr>
          <a:xfrm flipH="1" rot="10800000">
            <a:off x="7258125" y="3789050"/>
            <a:ext cx="1171500" cy="2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gcedb1cdd36_0_36"/>
          <p:cNvSpPr txBox="1"/>
          <p:nvPr/>
        </p:nvSpPr>
        <p:spPr>
          <a:xfrm>
            <a:off x="7367625" y="3391250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Fim da</a:t>
            </a:r>
            <a:endParaRPr/>
          </a:p>
        </p:txBody>
      </p:sp>
      <p:sp>
        <p:nvSpPr>
          <p:cNvPr id="229" name="Google Shape;229;gcedb1cdd36_0_36"/>
          <p:cNvSpPr txBox="1"/>
          <p:nvPr/>
        </p:nvSpPr>
        <p:spPr>
          <a:xfrm>
            <a:off x="7324725" y="3912875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execução</a:t>
            </a:r>
            <a:endParaRPr/>
          </a:p>
        </p:txBody>
      </p:sp>
      <p:sp>
        <p:nvSpPr>
          <p:cNvPr id="230" name="Google Shape;230;gcedb1cdd36_0_36"/>
          <p:cNvSpPr txBox="1"/>
          <p:nvPr/>
        </p:nvSpPr>
        <p:spPr>
          <a:xfrm>
            <a:off x="1809750" y="3009900"/>
            <a:ext cx="31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dk1"/>
                </a:solidFill>
              </a:rPr>
              <a:t>Fila pronta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gcedb1cdd36_0_36"/>
          <p:cNvCxnSpPr>
            <a:stCxn id="225" idx="2"/>
          </p:cNvCxnSpPr>
          <p:nvPr/>
        </p:nvCxnSpPr>
        <p:spPr>
          <a:xfrm>
            <a:off x="6610400" y="4001750"/>
            <a:ext cx="2700" cy="640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gcedb1cdd36_0_36"/>
          <p:cNvCxnSpPr/>
          <p:nvPr/>
        </p:nvCxnSpPr>
        <p:spPr>
          <a:xfrm rot="10800000">
            <a:off x="832175" y="4632950"/>
            <a:ext cx="5823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gcedb1cdd36_0_36"/>
          <p:cNvCxnSpPr/>
          <p:nvPr/>
        </p:nvCxnSpPr>
        <p:spPr>
          <a:xfrm>
            <a:off x="817175" y="3861425"/>
            <a:ext cx="600" cy="781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cedb1cdd36_0_36"/>
          <p:cNvCxnSpPr/>
          <p:nvPr/>
        </p:nvCxnSpPr>
        <p:spPr>
          <a:xfrm>
            <a:off x="807875" y="3861425"/>
            <a:ext cx="4191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edb1cdd36_0_77"/>
          <p:cNvSpPr txBox="1"/>
          <p:nvPr>
            <p:ph idx="1" type="subTitle"/>
          </p:nvPr>
        </p:nvSpPr>
        <p:spPr>
          <a:xfrm>
            <a:off x="681675" y="1333500"/>
            <a:ext cx="638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Rajdhani"/>
                <a:ea typeface="Rajdhani"/>
                <a:cs typeface="Rajdhani"/>
                <a:sym typeface="Rajdhani"/>
              </a:rPr>
              <a:t>O próximo processo mais curto (SJF)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gcedb1cdd36_0_77"/>
          <p:cNvSpPr txBox="1"/>
          <p:nvPr>
            <p:ph idx="2" type="subTitle"/>
          </p:nvPr>
        </p:nvSpPr>
        <p:spPr>
          <a:xfrm>
            <a:off x="681675" y="1885800"/>
            <a:ext cx="60606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30"/>
              <a:buNone/>
            </a:pPr>
            <a:r>
              <a:rPr lang="es-AR"/>
              <a:t>Essa política tira da fila de processos preparados aquele que precisam de menos tempo de execução para fazer seu trabalho.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730"/>
              <a:buNone/>
            </a:pPr>
            <a:r>
              <a:rPr lang="es-AR"/>
              <a:t>Para isso, é necessário saber o tempo de execução que cada processo necessita. Não é uma tarefa fácil, mas é possível através de vários métodos, tais como as informações fornecidas pelo próprio usuário ou pelo próprio programa, com base no histórico anterior.</a:t>
            </a:r>
            <a:endParaRPr/>
          </a:p>
        </p:txBody>
      </p:sp>
      <p:sp>
        <p:nvSpPr>
          <p:cNvPr id="242" name="Google Shape;242;gcedb1cdd36_0_7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Políticas de Escalonamento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43" name="Google Shape;243;gcedb1cdd36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283" y="1714369"/>
            <a:ext cx="1373556" cy="241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db1cdd36_0_194"/>
          <p:cNvSpPr txBox="1"/>
          <p:nvPr>
            <p:ph idx="1" type="subTitle"/>
          </p:nvPr>
        </p:nvSpPr>
        <p:spPr>
          <a:xfrm>
            <a:off x="681675" y="1333500"/>
            <a:ext cx="638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s-AR">
                <a:latin typeface="Rajdhani"/>
                <a:ea typeface="Rajdhani"/>
                <a:cs typeface="Rajdhani"/>
                <a:sym typeface="Rajdhani"/>
              </a:rPr>
              <a:t>Próximo processo, o menor tempo restante (SRTF)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gcedb1cdd36_0_194"/>
          <p:cNvSpPr txBox="1"/>
          <p:nvPr>
            <p:ph idx="2" type="subTitle"/>
          </p:nvPr>
        </p:nvSpPr>
        <p:spPr>
          <a:xfrm>
            <a:off x="1908675" y="1997325"/>
            <a:ext cx="63303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30"/>
              <a:buNone/>
            </a:pPr>
            <a:r>
              <a:rPr lang="es-AR"/>
              <a:t>Essa técnica altera o processo em execução, uma vez que você executa um processo com um requisito de tempo de execução total inferior do que aquele em execução no processador.</a:t>
            </a:r>
            <a:endParaRPr/>
          </a:p>
        </p:txBody>
      </p:sp>
      <p:sp>
        <p:nvSpPr>
          <p:cNvPr id="251" name="Google Shape;251;gcedb1cdd36_0_19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Políticas de Escalonamento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52" name="Google Shape;252;gcedb1cdd36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32" y="1997332"/>
            <a:ext cx="848824" cy="233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