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9" r:id="rId6"/>
    <p:sldMasterId id="2147483683" r:id="rId7"/>
    <p:sldMasterId id="2147483697" r:id="rId8"/>
    <p:sldMasterId id="214748371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grbLYFof4kvJX32SuFZUDqps+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632158-FECF-49B7-BF68-02656DAC28D6}">
  <a:tblStyle styleId="{E8632158-FECF-49B7-BF68-02656DAC28D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Italic.fntdata"/><Relationship Id="rId20" Type="http://schemas.openxmlformats.org/officeDocument/2006/relationships/slide" Target="slides/slide10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2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1.xml"/><Relationship Id="rId43" Type="http://schemas.openxmlformats.org/officeDocument/2006/relationships/font" Target="fonts/OpenSans-italic.fnt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45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font" Target="fonts/Montserrat-italic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Montserrat-bold.fntdata"/><Relationship Id="rId13" Type="http://schemas.openxmlformats.org/officeDocument/2006/relationships/slide" Target="slides/slide3.xml"/><Relationship Id="rId35" Type="http://schemas.openxmlformats.org/officeDocument/2006/relationships/font" Target="fonts/Rajdhani-regular.fntdata"/><Relationship Id="rId12" Type="http://schemas.openxmlformats.org/officeDocument/2006/relationships/slide" Target="slides/slide2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5.xml"/><Relationship Id="rId37" Type="http://schemas.openxmlformats.org/officeDocument/2006/relationships/font" Target="fonts/OpenSansLight-regular.fntdata"/><Relationship Id="rId14" Type="http://schemas.openxmlformats.org/officeDocument/2006/relationships/slide" Target="slides/slide4.xml"/><Relationship Id="rId36" Type="http://schemas.openxmlformats.org/officeDocument/2006/relationships/font" Target="fonts/Rajdhani-bold.fntdata"/><Relationship Id="rId17" Type="http://schemas.openxmlformats.org/officeDocument/2006/relationships/slide" Target="slides/slide7.xml"/><Relationship Id="rId39" Type="http://schemas.openxmlformats.org/officeDocument/2006/relationships/font" Target="fonts/OpenSansLight-italic.fntdata"/><Relationship Id="rId16" Type="http://schemas.openxmlformats.org/officeDocument/2006/relationships/slide" Target="slides/slide6.xml"/><Relationship Id="rId38" Type="http://schemas.openxmlformats.org/officeDocument/2006/relationships/font" Target="fonts/OpenSansLight-bold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77bf016c5_0_17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d77bf016c5_0_1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d77bf016c5_0_17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43dfe7061_0_60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e43dfe7061_0_60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7" name="Google Shape;447;ge43dfe7061_0_60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8dfad9eac_0_1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d8dfad9eac_0_1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d8dfad9eac_0_1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8dfad9eac_0_25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d8dfad9eac_0_25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gd8dfad9eac_0_25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8dfad9eac_0_26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d8dfad9eac_0_26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gd8dfad9eac_0_26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8dfad9eac_0_28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d8dfad9eac_0_28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gd8dfad9eac_0_28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43dfe7061_0_28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e43dfe7061_0_28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ge43dfe7061_0_28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43dfe7061_0_50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43dfe7061_0_50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e43dfe7061_0_50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43dfe7061_0_29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43dfe7061_0_29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e43dfe7061_0_29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43dfe7061_0_30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43dfe7061_0_30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e43dfe7061_0_30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43dfe7061_0_3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43dfe7061_0_3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e43dfe7061_0_3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43dfe7061_0_19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43dfe7061_0_19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e43dfe7061_0_19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77bf016c5_0_18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d77bf016c5_0_18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d77bf016c5_0_18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77bf016c5_0_32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d77bf016c5_0_3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d77bf016c5_0_32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43dfe7061_0_5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e43dfe7061_0_5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e43dfe7061_0_5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43dfe7061_0_60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e43dfe7061_0_60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e43dfe7061_0_60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8dfad9eac_0_2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d8dfad9eac_0_2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d8dfad9eac_0_2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8dfad9eac_0_2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d8dfad9eac_0_2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gd8dfad9eac_0_2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8dfad9eac_0_23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d8dfad9eac_0_23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gd8dfad9eac_0_23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1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2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1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9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d77bf016c5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d77bf016c5_0_24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77bf016c5_0_2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gd77bf016c5_0_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77bf016c5_0_2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d77bf016c5_0_2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gd77bf016c5_0_2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gd77bf016c5_0_2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d77bf016c5_0_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77bf016c5_0_2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gd77bf016c5_0_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77bf016c5_0_2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gd77bf016c5_0_2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d77bf016c5_0_2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77bf016c5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d77bf016c5_0_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d77bf016c5_0_236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gd77bf016c5_0_236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77bf016c5_0_240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73" name="Google Shape;73;gd77bf016c5_0_240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4" name="Google Shape;74;gd77bf016c5_0_2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d77bf016c5_0_240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d77bf016c5_0_2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d77bf016c5_0_245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d77bf016c5_0_258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d77bf016c5_0_258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gd77bf016c5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d77bf016c5_0_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d77bf016c5_0_258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d77bf016c5_0_258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gd77bf016c5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d77bf016c5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7bf016c5_0_267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d77bf016c5_0_251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d77bf016c5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d77bf016c5_0_25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gd77bf016c5_0_251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d77bf016c5_0_251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d77bf016c5_0_251"/>
          <p:cNvSpPr txBox="1"/>
          <p:nvPr/>
        </p:nvSpPr>
        <p:spPr>
          <a:xfrm>
            <a:off x="1024575" y="4863525"/>
            <a:ext cx="301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Ameaças Informáticas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77bf016c5_0_284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7bf016c5_0_277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d77bf016c5_0_2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d77bf016c5_0_27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77bf016c5_0_28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d77bf016c5_0_2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d77bf016c5_0_288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d77bf016c5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d77bf016c5_0_28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d77bf016c5_0_288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gd77bf016c5_0_288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d77bf016c5_0_288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77bf016c5_0_295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d77bf016c5_0_29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77bf016c5_0_29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gd77bf016c5_0_298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gd77bf016c5_0_298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gd77bf016c5_0_298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7bf016c5_0_30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d77bf016c5_0_30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gd77bf016c5_0_30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4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gd8dfad9eac_0_202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d8dfad9eac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8dfad9eac_0_20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gd8dfad9eac_0_202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d8dfad9eac_0_202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d8dfad9eac_0_202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Ameaças Informáticas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7bf016c5_0_308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77bf016c5_0_308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77bf016c5_0_308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d77bf016c5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d77bf016c5_0_308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d77bf016c5_0_308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d77bf016c5_0_308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d77bf016c5_0_30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gd77bf016c5_0_308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gd77bf016c5_0_308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d77bf016c5_0_319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d77bf016c5_0_319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gd77bf016c5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d77bf016c5_0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d77bf016c5_0_319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gd77bf016c5_0_319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7" name="Google Shape;147;gd77bf016c5_0_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d77bf016c5_0_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4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e43dfe7061_0_401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e43dfe7061_0_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e43dfe7061_0_40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e43dfe7061_0_401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e43dfe7061_0_401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3dfe7061_0_40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Ameaças Informáticas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77bf016c5_0_1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gd77bf016c5_0_1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gd77bf016c5_0_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99" name="Google Shape;199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43dfe7061_0_20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6" name="Google Shape;206;ge43dfe7061_0_20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ge43dfe7061_0_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43dfe7061_0_2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ge43dfe7061_0_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43dfe7061_0_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ge43dfe7061_0_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ge43dfe7061_0_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77bf016c5_0_1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gd77bf016c5_0_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3dfe7061_0_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ge43dfe7061_0_2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8" name="Google Shape;218;ge43dfe7061_0_2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ge43dfe7061_0_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3dfe7061_0_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ge43dfe7061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3dfe7061_0_2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ge43dfe7061_0_2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6" name="Google Shape;226;ge43dfe7061_0_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43dfe7061_0_2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9" name="Google Shape;229;ge43dfe7061_0_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43dfe7061_0_2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e43dfe7061_0_2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3" name="Google Shape;233;ge43dfe7061_0_2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4" name="Google Shape;234;ge43dfe7061_0_2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ge43dfe7061_0_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3dfe7061_0_2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38" name="Google Shape;238;ge43dfe7061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43dfe7061_0_2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1" name="Google Shape;241;ge43dfe7061_0_2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2" name="Google Shape;242;ge43dfe7061_0_2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43dfe7061_0_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e43dfe7061_0_2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e43dfe7061_0_25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8" name="Google Shape;248;ge43dfe7061_0_25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43dfe7061_0_254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251" name="Google Shape;251;ge43dfe7061_0_254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52" name="Google Shape;252;ge43dfe7061_0_2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e43dfe7061_0_254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77bf016c5_0_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gd77bf016c5_0_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gd77bf016c5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e43dfe7061_0_2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e43dfe7061_0_25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e43dfe7061_0_2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e43dfe7061_0_262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e43dfe7061_0_265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e43dfe7061_0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43dfe7061_0_26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ge43dfe7061_0_265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ge43dfe7061_0_265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e43dfe7061_0_26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Ameaças Informáticas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e43dfe7061_0_272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e43dfe7061_0_272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ge43dfe7061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e43dfe7061_0_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43dfe7061_0_272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e43dfe7061_0_272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4" name="Google Shape;274;ge43dfe7061_0_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e43dfe7061_0_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43dfe7061_0_28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43dfe7061_0_5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ge43dfe7061_0_5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" name="Google Shape;286;ge43dfe7061_0_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43dfe7061_0_5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ge43dfe7061_0_5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43dfe7061_0_5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ge43dfe7061_0_5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ge43dfe7061_0_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43dfe7061_0_5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ge43dfe7061_0_5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7" name="Google Shape;297;ge43dfe7061_0_5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8" name="Google Shape;298;ge43dfe7061_0_5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77bf016c5_0_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gd77bf016c5_0_2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gd77bf016c5_0_2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d77bf016c5_0_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3dfe7061_0_5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ge43dfe7061_0_5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43dfe7061_0_5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ge43dfe7061_0_5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ge43dfe7061_0_5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43dfe7061_0_5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ge43dfe7061_0_5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43dfe7061_0_5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e43dfe7061_0_5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ge43dfe7061_0_5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ge43dfe7061_0_5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ge43dfe7061_0_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43dfe7061_0_5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7" name="Google Shape;317;ge43dfe7061_0_5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43dfe7061_0_5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ge43dfe7061_0_5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ge43dfe7061_0_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43dfe7061_0_5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e43dfe7061_0_5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e43dfe7061_0_551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7" name="Google Shape;327;ge43dfe7061_0_551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3dfe7061_0_555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330" name="Google Shape;330;ge43dfe7061_0_555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31" name="Google Shape;331;ge43dfe7061_0_5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e43dfe7061_0_555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e43dfe7061_0_5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e43dfe7061_0_560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77bf016c5_0_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gd77bf016c5_0_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e43dfe7061_0_5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e43dfe7061_0_56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e43dfe7061_0_566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e43dfe7061_0_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e43dfe7061_0_56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ge43dfe7061_0_566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ge43dfe7061_0_566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ge43dfe7061_0_566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Ameaças Informáticas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e43dfe7061_0_573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e43dfe7061_0_57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9" name="Google Shape;349;ge43dfe7061_0_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e43dfe7061_0_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e43dfe7061_0_57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ge43dfe7061_0_57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3" name="Google Shape;353;ge43dfe7061_0_5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e43dfe7061_0_5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43dfe7061_0_582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77bf016c5_0_2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gd77bf016c5_0_2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gd77bf016c5_0_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5.xml"/><Relationship Id="rId6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theme" Target="../theme/theme6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84.xml"/><Relationship Id="rId6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83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77bf016c5_0_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d77bf016c5_0_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d77bf016c5_0_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77bf016c5_0_27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" name="Google Shape;93;gd77bf016c5_0_270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gd77bf016c5_0_270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5" name="Google Shape;95;gd77bf016c5_0_270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6" name="Google Shape;96;gd77bf016c5_0_27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7" name="Google Shape;97;gd77bf016c5_0_270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8" name="Google Shape;158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9" name="Google Shape;159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0" name="Google Shape;160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1" name="Google Shape;161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3dfe7061_0_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ge43dfe7061_0_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ge43dfe7061_0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43dfe7061_0_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ge43dfe7061_0_5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2" name="Google Shape;282;ge43dfe7061_0_5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77bf016c5_0_170"/>
          <p:cNvSpPr txBox="1"/>
          <p:nvPr>
            <p:ph type="title"/>
          </p:nvPr>
        </p:nvSpPr>
        <p:spPr>
          <a:xfrm>
            <a:off x="38205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Ameaças Informáticas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ge43dfe7061_0_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5" y="1611600"/>
            <a:ext cx="5633426" cy="28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e43dfe7061_0_608"/>
          <p:cNvSpPr txBox="1"/>
          <p:nvPr>
            <p:ph type="title"/>
          </p:nvPr>
        </p:nvSpPr>
        <p:spPr>
          <a:xfrm>
            <a:off x="6438250" y="3888525"/>
            <a:ext cx="1542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Firewall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8dfad9eac_0_11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Técnicas de engenharia social</a:t>
            </a:r>
            <a:endParaRPr/>
          </a:p>
        </p:txBody>
      </p:sp>
      <p:sp>
        <p:nvSpPr>
          <p:cNvPr id="457" name="Google Shape;457;gd8dfad9eac_0_117"/>
          <p:cNvSpPr txBox="1"/>
          <p:nvPr/>
        </p:nvSpPr>
        <p:spPr>
          <a:xfrm>
            <a:off x="760200" y="1410125"/>
            <a:ext cx="764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Existem diferentes técnicas de engenharia social, como as seguintes: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gd8dfad9eac_0_117"/>
          <p:cNvGraphicFramePr/>
          <p:nvPr/>
        </p:nvGraphicFramePr>
        <p:xfrm>
          <a:off x="717750" y="18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{E8632158-FECF-49B7-BF68-02656DAC28D6}</a:tableStyleId>
              </a:tblPr>
              <a:tblGrid>
                <a:gridCol w="1893100"/>
                <a:gridCol w="5814500"/>
              </a:tblGrid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Técnica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Pretexting</a:t>
                      </a:r>
                      <a:endParaRPr b="1"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Ocorre quando um suposto representante de um serviço pede informações sobre a conta do cliente.</a:t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Baiting</a:t>
                      </a:r>
                      <a:endParaRPr b="1"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Consiste em colocar pendrives ou memórias externas com malware em locais onde pessoas escolhidas podem ter seus computadores infectados.</a:t>
                      </a:r>
                      <a:endParaRPr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6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Phishing</a:t>
                      </a:r>
                      <a:endParaRPr b="1"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Consiste em enganar um grupo de pessoas por meio de e-mails, páginas da web, perfis de redes sociais ou sms falsos para roubar informações.</a:t>
                      </a:r>
                      <a:endParaRPr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8dfad9eac_0_25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Técnicas de engenharia social</a:t>
            </a:r>
            <a:endParaRPr/>
          </a:p>
        </p:txBody>
      </p:sp>
      <p:sp>
        <p:nvSpPr>
          <p:cNvPr id="465" name="Google Shape;465;gd8dfad9eac_0_254"/>
          <p:cNvSpPr txBox="1"/>
          <p:nvPr/>
        </p:nvSpPr>
        <p:spPr>
          <a:xfrm>
            <a:off x="760200" y="1410125"/>
            <a:ext cx="764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Existem diferentes técnicas de engenharia social, como as seguintes: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6" name="Google Shape;466;gd8dfad9eac_0_254"/>
          <p:cNvGraphicFramePr/>
          <p:nvPr/>
        </p:nvGraphicFramePr>
        <p:xfrm>
          <a:off x="717750" y="18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{E8632158-FECF-49B7-BF68-02656DAC28D6}</a:tableStyleId>
              </a:tblPr>
              <a:tblGrid>
                <a:gridCol w="1893100"/>
                <a:gridCol w="5814500"/>
              </a:tblGrid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Técnica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Vishing</a:t>
                      </a:r>
                      <a:endParaRPr b="1"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Chamadas telefônicas que visam enganar a vítima se passando por pessoas do governo ou de negócios para que a vítima revele informações privadas</a:t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Redes sociais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Esta técnica tem dois objetivos principais, obter informação da vítima e, por outro lado, gerar uma relação com a vítima para ser enganada.</a:t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6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Ciberbullying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Pode ou não se limitar ao uso da internet, pois é utilizada para ameaçar espalhar textos ou imagens que prejudiquem ou constranjam a vítima.</a:t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8dfad9eac_0_269"/>
          <p:cNvSpPr txBox="1"/>
          <p:nvPr/>
        </p:nvSpPr>
        <p:spPr>
          <a:xfrm>
            <a:off x="930175" y="1550650"/>
            <a:ext cx="58872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Todas essas técnicas variam de acordo com a interação com a vítima, podendo ser </a:t>
            </a:r>
            <a:r>
              <a:rPr b="1" i="0" lang="e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passivas, não face a face, face a face, não agressivas e agressivas</a:t>
            </a:r>
            <a:r>
              <a:rPr b="0" i="0" lang="e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todas com o mesmo objetivo de chantagear a pessoa.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gd8dfad9eac_0_269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4" name="Google Shape;474;gd8dfad9eac_0_269"/>
          <p:cNvGrpSpPr/>
          <p:nvPr/>
        </p:nvGrpSpPr>
        <p:grpSpPr>
          <a:xfrm>
            <a:off x="710398" y="1577248"/>
            <a:ext cx="344969" cy="308595"/>
            <a:chOff x="3016921" y="2408750"/>
            <a:chExt cx="793215" cy="709740"/>
          </a:xfrm>
        </p:grpSpPr>
        <p:sp>
          <p:nvSpPr>
            <p:cNvPr id="475" name="Google Shape;475;gd8dfad9eac_0_269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d8dfad9eac_0_269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gd8dfad9eac_0_269"/>
          <p:cNvGrpSpPr/>
          <p:nvPr/>
        </p:nvGrpSpPr>
        <p:grpSpPr>
          <a:xfrm rot="10800000">
            <a:off x="6284768" y="3643848"/>
            <a:ext cx="344970" cy="308595"/>
            <a:chOff x="2965350" y="2408750"/>
            <a:chExt cx="793216" cy="709740"/>
          </a:xfrm>
        </p:grpSpPr>
        <p:sp>
          <p:nvSpPr>
            <p:cNvPr id="478" name="Google Shape;478;gd8dfad9eac_0_269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d8dfad9eac_0_269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8dfad9eac_0_28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Técnicas de engenharia social</a:t>
            </a:r>
            <a:endParaRPr/>
          </a:p>
        </p:txBody>
      </p:sp>
      <p:sp>
        <p:nvSpPr>
          <p:cNvPr id="486" name="Google Shape;486;gd8dfad9eac_0_282"/>
          <p:cNvSpPr txBox="1"/>
          <p:nvPr/>
        </p:nvSpPr>
        <p:spPr>
          <a:xfrm>
            <a:off x="760200" y="1410125"/>
            <a:ext cx="764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Existem diferentes técnicas de engenharia social, como as seguintes: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7" name="Google Shape;487;gd8dfad9eac_0_282"/>
          <p:cNvGraphicFramePr/>
          <p:nvPr/>
        </p:nvGraphicFramePr>
        <p:xfrm>
          <a:off x="717750" y="18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{E8632158-FECF-49B7-BF68-02656DAC28D6}</a:tableStyleId>
              </a:tblPr>
              <a:tblGrid>
                <a:gridCol w="1893100"/>
                <a:gridCol w="5814500"/>
              </a:tblGrid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Técnica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Grooming</a:t>
                      </a:r>
                      <a:endParaRPr b="1"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Conjunto de estratégias em que um adulto busca ganhar a confiança de um menor, para que por meio da tecnologia possa abusar sexualmente ou explorar a vítima.</a:t>
                      </a:r>
                      <a:endParaRPr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Sexting</a:t>
                      </a:r>
                      <a:endParaRPr b="1"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Inclui o envio ou recebimento de conteúdo sexual por meio eletrônico, consiste na troca de imagens ou vídeos sexuais, principalmente por meio do celular.</a:t>
                      </a:r>
                      <a:endParaRPr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6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Sextortion</a:t>
                      </a:r>
                      <a:endParaRPr b="1"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Forma de extorsão em que uma pessoa é chantageada por meio de uma imagem ou vídeo de si mesma nua.</a:t>
                      </a:r>
                      <a:endParaRPr sz="14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43dfe7061_0_28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Proteção da Informação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94" name="Google Shape;494;ge43dfe7061_0_28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95" name="Google Shape;495;ge43dfe7061_0_28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43dfe7061_0_500"/>
          <p:cNvSpPr txBox="1"/>
          <p:nvPr/>
        </p:nvSpPr>
        <p:spPr>
          <a:xfrm>
            <a:off x="625375" y="2114450"/>
            <a:ext cx="60294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Os princípios fundamentais da segurança da informação ou também conhecidos como Triângulo </a:t>
            </a: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CIA (Confidentiality, Integrity, Availability) </a:t>
            </a: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são:</a:t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810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●"/>
            </a:pP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Disponibilidade;</a:t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810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●"/>
            </a:pP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Confidencialidade;</a:t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810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●"/>
            </a:pP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Integridade.</a:t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02" name="Google Shape;502;ge43dfe7061_0_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199" y="1826475"/>
            <a:ext cx="2589700" cy="26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43dfe7061_0_29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Proteção da Confidencialidade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509" name="Google Shape;509;ge43dfe7061_0_298"/>
          <p:cNvSpPr txBox="1"/>
          <p:nvPr/>
        </p:nvSpPr>
        <p:spPr>
          <a:xfrm>
            <a:off x="717750" y="1481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ge43dfe7061_0_298"/>
          <p:cNvSpPr txBox="1"/>
          <p:nvPr/>
        </p:nvSpPr>
        <p:spPr>
          <a:xfrm>
            <a:off x="747775" y="1266000"/>
            <a:ext cx="81366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 confidencialidade pode ser quebrada de várias maneiras, tanto direta (por hacking de segurança) quanto indiretamente, por erro humano. Algumas técnicas para garantir a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confidencialidade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podem ser: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11" name="Google Shape;511;ge43dfe7061_0_298"/>
          <p:cNvGraphicFramePr/>
          <p:nvPr/>
        </p:nvGraphicFramePr>
        <p:xfrm>
          <a:off x="642000" y="22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{E8632158-FECF-49B7-BF68-02656DAC28D6}</a:tableStyleId>
              </a:tblPr>
              <a:tblGrid>
                <a:gridCol w="1342525"/>
                <a:gridCol w="6899700"/>
              </a:tblGrid>
              <a:tr h="31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8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Encriptação</a:t>
                      </a:r>
                      <a:endParaRPr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Significa alterar o formato dos dados com o motivo de que, se forem interceptados, apenas pessoas autorizadas saberão lê-los.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Preventiva.</a:t>
                      </a:r>
                      <a:endParaRPr b="1" i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Controles de acesso</a:t>
                      </a:r>
                      <a:endParaRPr b="1"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Assegurar de que apenas pessoas autorizadas possam acessar as informações.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Preventiva.</a:t>
                      </a:r>
                      <a:endParaRPr b="1" i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Apagamento remoto</a:t>
                      </a:r>
                      <a:endParaRPr b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Refere-se ao esforço de manter os dados sempre privados, sem que pessoas não autorizadas possam vê-los e/ou modificá-los.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Reativa.</a:t>
                      </a:r>
                      <a:endParaRPr b="1" i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Capacitação de Pessoal</a:t>
                      </a:r>
                      <a:endParaRPr b="1" sz="1300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Existe um conceito chamado </a:t>
                      </a: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Engenharia Social </a:t>
                      </a: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 é o nome dado à forma como os usuários são enganados para conceder seus acessos. O treinamento nesses casos, é uma ação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preventiva </a:t>
                      </a: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para evitá-los.</a:t>
                      </a:r>
                      <a:endParaRPr sz="1300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43dfe7061_0_30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Proteção da Integridade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518" name="Google Shape;518;ge43dfe7061_0_306"/>
          <p:cNvSpPr txBox="1"/>
          <p:nvPr/>
        </p:nvSpPr>
        <p:spPr>
          <a:xfrm>
            <a:off x="717750" y="1481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ge43dfe7061_0_306"/>
          <p:cNvSpPr txBox="1"/>
          <p:nvPr/>
        </p:nvSpPr>
        <p:spPr>
          <a:xfrm>
            <a:off x="717750" y="1342200"/>
            <a:ext cx="78030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 integridade pode ser quebrada de várias maneiras semelhantes à confidencialidade, em que várias de suas ações de segurança são reutilizadas.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Algumas técnicas para garantir a integridade podem ser: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20" name="Google Shape;520;ge43dfe7061_0_306"/>
          <p:cNvGraphicFramePr/>
          <p:nvPr/>
        </p:nvGraphicFramePr>
        <p:xfrm>
          <a:off x="718200" y="238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{E8632158-FECF-49B7-BF68-02656DAC28D6}</a:tableStyleId>
              </a:tblPr>
              <a:tblGrid>
                <a:gridCol w="1430175"/>
                <a:gridCol w="6277425"/>
              </a:tblGrid>
              <a:tr h="28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</a:t>
                      </a: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Auditorias</a:t>
                      </a:r>
                      <a:endParaRPr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Eles são usados ​​para verificar se as informações correspondem ao que deveria ser correto.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Reativa.</a:t>
                      </a:r>
                      <a:endParaRPr b="1" i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Controle de versões</a:t>
                      </a:r>
                      <a:endParaRPr b="1"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houver um problema com as informações, várias ferramentas de controle de versão ajudam a "</a:t>
                      </a:r>
                      <a:r>
                        <a:rPr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voltar a um estado anterior</a:t>
                      </a: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".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Reativa.</a:t>
                      </a:r>
                      <a:endParaRPr b="1" i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Assinaturas digitais</a:t>
                      </a:r>
                      <a:endParaRPr b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Essa medida garante a autenticidade do documento.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Preventiva.</a:t>
                      </a:r>
                      <a:endParaRPr b="1" i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Detecção de intrusos</a:t>
                      </a:r>
                      <a:endParaRPr b="1" sz="1300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Projetado para detectar problemas quando o acesso não autorizado for confirmado.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Reativa.</a:t>
                      </a:r>
                      <a:endParaRPr b="1" i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43dfe7061_0_31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Proteção da Disponibilidade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527" name="Google Shape;527;ge43dfe7061_0_314"/>
          <p:cNvSpPr txBox="1"/>
          <p:nvPr/>
        </p:nvSpPr>
        <p:spPr>
          <a:xfrm>
            <a:off x="717750" y="1481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8" name="Google Shape;528;ge43dfe7061_0_314"/>
          <p:cNvSpPr txBox="1"/>
          <p:nvPr/>
        </p:nvSpPr>
        <p:spPr>
          <a:xfrm>
            <a:off x="641550" y="1266000"/>
            <a:ext cx="8465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 disponibilidade deve ser levada em consideração, de forma preventiva, para quando ocorrer um problema de segurança. Algumas técnicas para garantir a disponibilidade podem ser: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29" name="Google Shape;529;ge43dfe7061_0_314"/>
          <p:cNvGraphicFramePr/>
          <p:nvPr/>
        </p:nvGraphicFramePr>
        <p:xfrm>
          <a:off x="718200" y="22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{E8632158-FECF-49B7-BF68-02656DAC28D6}</a:tableStyleId>
              </a:tblPr>
              <a:tblGrid>
                <a:gridCol w="1291775"/>
                <a:gridCol w="6859600"/>
              </a:tblGrid>
              <a:tr h="30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71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Tolerância ao erro</a:t>
                      </a:r>
                      <a:endParaRPr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capacidade dos sistemas ou servidores para que caso ocorra algum tipo de falha as informações possam ser utilizadas.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Preventiva</a:t>
                      </a: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ou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reativa </a:t>
                      </a: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dependendo da situação.</a:t>
                      </a:r>
                      <a:endParaRPr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Redundância</a:t>
                      </a:r>
                      <a:endParaRPr b="1"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informações e validações de acesso se repetem, de modo a garantir que a informação não seja perdida. </a:t>
                      </a:r>
                      <a:r>
                        <a:rPr b="1" i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Preventiva.</a:t>
                      </a:r>
                      <a:endParaRPr b="1" i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2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Patches de segurança</a:t>
                      </a:r>
                      <a:endParaRPr b="1"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Quando uma falha é detectada, o problema deve ser resolvido para que não ocorra novamente. De igual modo, se a falha ocorreu devido ao software, atualize-o com a vulnerabilidade resolvida.</a:t>
                      </a:r>
                      <a:endParaRPr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3dfe7061_0_194"/>
          <p:cNvSpPr txBox="1"/>
          <p:nvPr/>
        </p:nvSpPr>
        <p:spPr>
          <a:xfrm>
            <a:off x="14529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 que é Engenharia Social?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0" name="Google Shape;370;ge43dfe7061_0_194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1" name="Google Shape;371;ge43dfe7061_0_194"/>
          <p:cNvSpPr txBox="1"/>
          <p:nvPr/>
        </p:nvSpPr>
        <p:spPr>
          <a:xfrm>
            <a:off x="42620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Técnicas de Engenharia Social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2" name="Google Shape;372;ge43dfe7061_0_194"/>
          <p:cNvSpPr txBox="1"/>
          <p:nvPr/>
        </p:nvSpPr>
        <p:spPr>
          <a:xfrm>
            <a:off x="33960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3" name="Google Shape;373;ge43dfe7061_0_194"/>
          <p:cNvSpPr txBox="1"/>
          <p:nvPr/>
        </p:nvSpPr>
        <p:spPr>
          <a:xfrm>
            <a:off x="70711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Proteção da Informação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4" name="Google Shape;374;ge43dfe7061_0_194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5" name="Google Shape;375;ge43dfe7061_0_19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77bf016c5_0_18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 que é Engenharia Social?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2" name="Google Shape;382;gd77bf016c5_0_18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3" name="Google Shape;383;gd77bf016c5_0_18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77bf016c5_0_328"/>
          <p:cNvSpPr txBox="1"/>
          <p:nvPr/>
        </p:nvSpPr>
        <p:spPr>
          <a:xfrm>
            <a:off x="930175" y="1550650"/>
            <a:ext cx="58872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Engenharia social é o método de obtenção de informações confidenciais por meio de usuários legítimos do sistema para o ataque.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gd77bf016c5_0_328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gd77bf016c5_0_328"/>
          <p:cNvGrpSpPr/>
          <p:nvPr/>
        </p:nvGrpSpPr>
        <p:grpSpPr>
          <a:xfrm>
            <a:off x="710398" y="1885848"/>
            <a:ext cx="344969" cy="308595"/>
            <a:chOff x="3016921" y="2408750"/>
            <a:chExt cx="793215" cy="709740"/>
          </a:xfrm>
        </p:grpSpPr>
        <p:sp>
          <p:nvSpPr>
            <p:cNvPr id="392" name="Google Shape;392;gd77bf016c5_0_32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d77bf016c5_0_32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gd77bf016c5_0_328"/>
          <p:cNvGrpSpPr/>
          <p:nvPr/>
        </p:nvGrpSpPr>
        <p:grpSpPr>
          <a:xfrm rot="10800000">
            <a:off x="6284768" y="3335248"/>
            <a:ext cx="344970" cy="308595"/>
            <a:chOff x="2965350" y="2408750"/>
            <a:chExt cx="793216" cy="709740"/>
          </a:xfrm>
        </p:grpSpPr>
        <p:sp>
          <p:nvSpPr>
            <p:cNvPr id="395" name="Google Shape;395;gd77bf016c5_0_32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d77bf016c5_0_32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ge43dfe7061_0_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0" y="999650"/>
            <a:ext cx="4452415" cy="31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e43dfe7061_0_5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400" y="999650"/>
            <a:ext cx="4201649" cy="31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ge43dfe7061_0_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75" y="1047250"/>
            <a:ext cx="6103050" cy="33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8dfad9eac_0_211"/>
          <p:cNvSpPr txBox="1"/>
          <p:nvPr/>
        </p:nvSpPr>
        <p:spPr>
          <a:xfrm>
            <a:off x="930175" y="1550650"/>
            <a:ext cx="58872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Baseia-se em diferentes métodos ou ações para enganar o usuário, obtendo assim as informações buscadas, como senhas ou dados sensíveis.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gd8dfad9eac_0_211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gd8dfad9eac_0_211"/>
          <p:cNvGrpSpPr/>
          <p:nvPr/>
        </p:nvGrpSpPr>
        <p:grpSpPr>
          <a:xfrm>
            <a:off x="710398" y="1885848"/>
            <a:ext cx="344969" cy="308595"/>
            <a:chOff x="3016921" y="2408750"/>
            <a:chExt cx="793215" cy="709740"/>
          </a:xfrm>
        </p:grpSpPr>
        <p:sp>
          <p:nvSpPr>
            <p:cNvPr id="418" name="Google Shape;418;gd8dfad9eac_0_21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d8dfad9eac_0_21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gd8dfad9eac_0_211"/>
          <p:cNvGrpSpPr/>
          <p:nvPr/>
        </p:nvGrpSpPr>
        <p:grpSpPr>
          <a:xfrm rot="10800000">
            <a:off x="6284768" y="3335248"/>
            <a:ext cx="344970" cy="308595"/>
            <a:chOff x="2965350" y="2408750"/>
            <a:chExt cx="793216" cy="709740"/>
          </a:xfrm>
        </p:grpSpPr>
        <p:sp>
          <p:nvSpPr>
            <p:cNvPr id="421" name="Google Shape;421;gd8dfad9eac_0_21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d8dfad9eac_0_21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8dfad9eac_0_22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Técnicas de Engenharia Social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29" name="Google Shape;429;gd8dfad9eac_0_22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30" name="Google Shape;430;gd8dfad9eac_0_22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8dfad9eac_0_232"/>
          <p:cNvSpPr txBox="1"/>
          <p:nvPr/>
        </p:nvSpPr>
        <p:spPr>
          <a:xfrm>
            <a:off x="930175" y="1550650"/>
            <a:ext cx="58872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arte do engano digital consiste em obter informações dos usuários por meios como telefone, e-mail, correio tradicional ou contato direto.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gd8dfad9eac_0_2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gd8dfad9eac_0_232"/>
          <p:cNvGrpSpPr/>
          <p:nvPr/>
        </p:nvGrpSpPr>
        <p:grpSpPr>
          <a:xfrm>
            <a:off x="710398" y="1819248"/>
            <a:ext cx="344969" cy="308595"/>
            <a:chOff x="3016921" y="2408750"/>
            <a:chExt cx="793215" cy="709740"/>
          </a:xfrm>
        </p:grpSpPr>
        <p:sp>
          <p:nvSpPr>
            <p:cNvPr id="439" name="Google Shape;439;gd8dfad9eac_0_2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d8dfad9eac_0_2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gd8dfad9eac_0_232"/>
          <p:cNvGrpSpPr/>
          <p:nvPr/>
        </p:nvGrpSpPr>
        <p:grpSpPr>
          <a:xfrm rot="10800000">
            <a:off x="6284768" y="3335248"/>
            <a:ext cx="344970" cy="308595"/>
            <a:chOff x="2965350" y="2408750"/>
            <a:chExt cx="793216" cy="709740"/>
          </a:xfrm>
        </p:grpSpPr>
        <p:sp>
          <p:nvSpPr>
            <p:cNvPr id="442" name="Google Shape;442;gd8dfad9eac_0_2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d8dfad9eac_0_2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