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9" r:id="rId5"/>
    <p:sldId id="261" r:id="rId6"/>
    <p:sldId id="266" r:id="rId7"/>
    <p:sldId id="271" r:id="rId8"/>
    <p:sldId id="272" r:id="rId9"/>
    <p:sldId id="276" r:id="rId10"/>
    <p:sldId id="273" r:id="rId11"/>
    <p:sldId id="267" r:id="rId12"/>
    <p:sldId id="269" r:id="rId13"/>
    <p:sldId id="268" r:id="rId14"/>
    <p:sldId id="275" r:id="rId15"/>
    <p:sldId id="274"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30E-C76B-EAB6-5EB8-1B7E76BB8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GT"/>
          </a:p>
        </p:txBody>
      </p:sp>
      <p:sp>
        <p:nvSpPr>
          <p:cNvPr id="3" name="Subtitle 2">
            <a:extLst>
              <a:ext uri="{FF2B5EF4-FFF2-40B4-BE49-F238E27FC236}">
                <a16:creationId xmlns:a16="http://schemas.microsoft.com/office/drawing/2014/main" id="{C1300F40-1D71-FF32-4D3B-D113A50A7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AFBCCB9E-F4C0-C717-CD43-43F451F2EF48}"/>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8F88FCE0-0D75-1593-28FF-40958F7A4459}"/>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4A334EF8-6321-33DC-3A8F-789064AD9B19}"/>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205410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883A-02AD-3DA2-E6B8-6E9672F04A78}"/>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83390E51-68DD-F92B-A406-7E8E5AD99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937ED2FD-21D0-F755-3F0A-5D7476FF09F7}"/>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0FA3679C-032A-9F7E-8BE5-85BE514EEB1C}"/>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A88E21F5-55B5-5571-EF35-F62A75A8AC62}"/>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262004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E5233-0D4F-BDD6-B818-76652138F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D052A29F-B672-800D-D04D-BB437A91C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5DD9D32E-A904-2B49-8DD2-7CBCF467D441}"/>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2449F398-33CE-FC56-925C-3E765613ED4D}"/>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E8C94DB8-CEA6-47D1-36C5-36F0E97266C2}"/>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229549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B285-8DAC-A2CB-A626-575DCE132F59}"/>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467EBA36-8680-01CC-7E89-B973AA625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E5A1ED91-FFA6-A332-8405-E5F53338F99E}"/>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499F378B-DF1E-BC18-2EBC-3BCAB773D846}"/>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877B0B09-50CE-0E98-7C88-FEEE2D6B8DBE}"/>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427412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A71F-9E30-9F7B-70CD-984734BF1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63D68211-4DD2-B495-2681-41DCCE128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167A1-5C81-BFF3-2A7E-9157953BDEF9}"/>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8BE8D0D0-089E-E664-2FEA-DA6D36C49024}"/>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A392C2D2-45AF-BBA2-2300-3F2CC9EE2F25}"/>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94512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682E-1DF4-2B02-2B83-E59FC5FD76B3}"/>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D6944995-4E98-D9C2-5FF3-883544EFE8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DDC16B3F-8F2F-3DC3-A3B3-562CB5CCD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CE0AEAA9-6A7F-8BF3-0F35-088846E3FD84}"/>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6" name="Footer Placeholder 5">
            <a:extLst>
              <a:ext uri="{FF2B5EF4-FFF2-40B4-BE49-F238E27FC236}">
                <a16:creationId xmlns:a16="http://schemas.microsoft.com/office/drawing/2014/main" id="{BB27DB0E-3BA8-B323-A835-4B38A8EB0B5F}"/>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E40DB219-563A-231B-5E61-CA7DD61155C3}"/>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177988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95DB-820E-374E-A67F-B3D8CE158ED8}"/>
              </a:ext>
            </a:extLst>
          </p:cNvPr>
          <p:cNvSpPr>
            <a:spLocks noGrp="1"/>
          </p:cNvSpPr>
          <p:nvPr>
            <p:ph type="title"/>
          </p:nvPr>
        </p:nvSpPr>
        <p:spPr>
          <a:xfrm>
            <a:off x="839788" y="365125"/>
            <a:ext cx="10515600" cy="1325563"/>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D3886CAE-F331-CF08-EAF0-FEB3D1424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040777-6009-DE66-03A1-206E2CA67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C3C9AEA0-ABF0-B3E1-310D-F4A599BAC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A1CA0-515F-2E28-054D-5433241C2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A5D06E55-54F5-6E7B-D0CA-C88A45DC6223}"/>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8" name="Footer Placeholder 7">
            <a:extLst>
              <a:ext uri="{FF2B5EF4-FFF2-40B4-BE49-F238E27FC236}">
                <a16:creationId xmlns:a16="http://schemas.microsoft.com/office/drawing/2014/main" id="{E5DD3707-A739-3B13-6556-D5743516558F}"/>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5DC867EC-F345-69BF-9C15-6B79636D6D3C}"/>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226034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8496-0E25-7D08-DA80-42678655ED87}"/>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07BCD518-7AB4-BF35-D303-86E04F81DB6A}"/>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4" name="Footer Placeholder 3">
            <a:extLst>
              <a:ext uri="{FF2B5EF4-FFF2-40B4-BE49-F238E27FC236}">
                <a16:creationId xmlns:a16="http://schemas.microsoft.com/office/drawing/2014/main" id="{2667E1FA-878E-87C0-DFEF-016CD0F4B142}"/>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5F701549-4F85-F6F7-D0BA-F32600ADA46E}"/>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80795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D0776-D28D-2133-7B52-861EC74B2413}"/>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3" name="Footer Placeholder 2">
            <a:extLst>
              <a:ext uri="{FF2B5EF4-FFF2-40B4-BE49-F238E27FC236}">
                <a16:creationId xmlns:a16="http://schemas.microsoft.com/office/drawing/2014/main" id="{E2E4867C-6F32-7BA3-2833-03C6B1F158B3}"/>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D7B87F21-112A-1306-AEEF-500571E3E957}"/>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141717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ADA8-88FA-D69C-6863-4E5AC35F7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F6A226F9-1189-9546-BBD3-6790EE131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5E6446CD-1E5B-C3CD-DFCD-105CED39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100BA-9A88-76BD-B529-857C45C2D3F4}"/>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6" name="Footer Placeholder 5">
            <a:extLst>
              <a:ext uri="{FF2B5EF4-FFF2-40B4-BE49-F238E27FC236}">
                <a16:creationId xmlns:a16="http://schemas.microsoft.com/office/drawing/2014/main" id="{1C2876DD-F661-CBD0-28EF-EBFB2CC96628}"/>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9C957EB6-7B06-6BDD-08C6-32D88E3669CF}"/>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156895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1FB0-1423-8E5E-617E-BE33DEFFC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E244E5FF-02DE-B7AE-6D1F-5050A07D1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Text Placeholder 3">
            <a:extLst>
              <a:ext uri="{FF2B5EF4-FFF2-40B4-BE49-F238E27FC236}">
                <a16:creationId xmlns:a16="http://schemas.microsoft.com/office/drawing/2014/main" id="{BD2F7F39-867F-3138-CCA4-9D772B271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51136-E0AB-8EBC-96EE-C19D50348D34}"/>
              </a:ext>
            </a:extLst>
          </p:cNvPr>
          <p:cNvSpPr>
            <a:spLocks noGrp="1"/>
          </p:cNvSpPr>
          <p:nvPr>
            <p:ph type="dt" sz="half" idx="10"/>
          </p:nvPr>
        </p:nvSpPr>
        <p:spPr/>
        <p:txBody>
          <a:bodyPr/>
          <a:lstStyle/>
          <a:p>
            <a:fld id="{505E614F-4E94-4FEF-AB69-EC8300CE2C17}" type="datetimeFigureOut">
              <a:rPr lang="es-GT" smtClean="0"/>
              <a:t>30/04/2022</a:t>
            </a:fld>
            <a:endParaRPr lang="es-GT"/>
          </a:p>
        </p:txBody>
      </p:sp>
      <p:sp>
        <p:nvSpPr>
          <p:cNvPr id="6" name="Footer Placeholder 5">
            <a:extLst>
              <a:ext uri="{FF2B5EF4-FFF2-40B4-BE49-F238E27FC236}">
                <a16:creationId xmlns:a16="http://schemas.microsoft.com/office/drawing/2014/main" id="{1B14C480-D5A4-95A7-AC2E-B007BF08FCFA}"/>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BB6A8FB8-84B8-1BCE-00F1-01F2F26E3265}"/>
              </a:ext>
            </a:extLst>
          </p:cNvPr>
          <p:cNvSpPr>
            <a:spLocks noGrp="1"/>
          </p:cNvSpPr>
          <p:nvPr>
            <p:ph type="sldNum" sz="quarter" idx="12"/>
          </p:nvPr>
        </p:nvSpPr>
        <p:spPr/>
        <p:txBody>
          <a:bodyPr/>
          <a:lstStyle/>
          <a:p>
            <a:fld id="{01F19D9C-6543-4BBD-8099-1934F3E658C9}" type="slidenum">
              <a:rPr lang="es-GT" smtClean="0"/>
              <a:t>‹#›</a:t>
            </a:fld>
            <a:endParaRPr lang="es-GT"/>
          </a:p>
        </p:txBody>
      </p:sp>
    </p:spTree>
    <p:extLst>
      <p:ext uri="{BB962C8B-B14F-4D97-AF65-F5344CB8AC3E}">
        <p14:creationId xmlns:p14="http://schemas.microsoft.com/office/powerpoint/2010/main" val="250052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7553F-9390-06CB-6699-9D9D062CE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15F5564E-9987-FE9F-1A48-F6209E292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DAD87B43-C59D-1541-08FB-013698BA4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E614F-4E94-4FEF-AB69-EC8300CE2C17}" type="datetimeFigureOut">
              <a:rPr lang="es-GT" smtClean="0"/>
              <a:t>30/04/2022</a:t>
            </a:fld>
            <a:endParaRPr lang="es-GT"/>
          </a:p>
        </p:txBody>
      </p:sp>
      <p:sp>
        <p:nvSpPr>
          <p:cNvPr id="5" name="Footer Placeholder 4">
            <a:extLst>
              <a:ext uri="{FF2B5EF4-FFF2-40B4-BE49-F238E27FC236}">
                <a16:creationId xmlns:a16="http://schemas.microsoft.com/office/drawing/2014/main" id="{92D7F9A7-A7EA-6883-8A6E-4C70D4A30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a:extLst>
              <a:ext uri="{FF2B5EF4-FFF2-40B4-BE49-F238E27FC236}">
                <a16:creationId xmlns:a16="http://schemas.microsoft.com/office/drawing/2014/main" id="{3EF63B57-AFA6-41AC-B58B-7DDC6F8B1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19D9C-6543-4BBD-8099-1934F3E658C9}" type="slidenum">
              <a:rPr lang="es-GT" smtClean="0"/>
              <a:t>‹#›</a:t>
            </a:fld>
            <a:endParaRPr lang="es-GT"/>
          </a:p>
        </p:txBody>
      </p:sp>
    </p:spTree>
    <p:extLst>
      <p:ext uri="{BB962C8B-B14F-4D97-AF65-F5344CB8AC3E}">
        <p14:creationId xmlns:p14="http://schemas.microsoft.com/office/powerpoint/2010/main" val="271682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holar.smu.edu/cgi/viewcontent.cgi?article=1041&amp;context=datasciencereview#:~:text=In%20general%2C%20logistic%20regression%20performs,variables%20increases%20in%20a%20datas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techopen.com/chapters/617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CDD9-9028-DCC3-A4B5-AC76E5572185}"/>
              </a:ext>
            </a:extLst>
          </p:cNvPr>
          <p:cNvSpPr>
            <a:spLocks noGrp="1"/>
          </p:cNvSpPr>
          <p:nvPr>
            <p:ph type="ctrTitle"/>
          </p:nvPr>
        </p:nvSpPr>
        <p:spPr/>
        <p:txBody>
          <a:bodyPr/>
          <a:lstStyle/>
          <a:p>
            <a:r>
              <a:rPr lang="es-GT" dirty="0"/>
              <a:t>Proyecto Final</a:t>
            </a:r>
          </a:p>
        </p:txBody>
      </p:sp>
      <p:sp>
        <p:nvSpPr>
          <p:cNvPr id="3" name="Subtitle 2">
            <a:extLst>
              <a:ext uri="{FF2B5EF4-FFF2-40B4-BE49-F238E27FC236}">
                <a16:creationId xmlns:a16="http://schemas.microsoft.com/office/drawing/2014/main" id="{482426CE-71C7-BE01-69EC-222BC146C515}"/>
              </a:ext>
            </a:extLst>
          </p:cNvPr>
          <p:cNvSpPr>
            <a:spLocks noGrp="1"/>
          </p:cNvSpPr>
          <p:nvPr>
            <p:ph type="subTitle" idx="1"/>
          </p:nvPr>
        </p:nvSpPr>
        <p:spPr/>
        <p:txBody>
          <a:bodyPr/>
          <a:lstStyle/>
          <a:p>
            <a:r>
              <a:rPr lang="es-GT" dirty="0"/>
              <a:t>André Rodas</a:t>
            </a:r>
          </a:p>
        </p:txBody>
      </p:sp>
    </p:spTree>
    <p:extLst>
      <p:ext uri="{BB962C8B-B14F-4D97-AF65-F5344CB8AC3E}">
        <p14:creationId xmlns:p14="http://schemas.microsoft.com/office/powerpoint/2010/main" val="249146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C0C9-547F-72C0-0DFA-5F79FECF0BB1}"/>
              </a:ext>
            </a:extLst>
          </p:cNvPr>
          <p:cNvSpPr>
            <a:spLocks noGrp="1"/>
          </p:cNvSpPr>
          <p:nvPr>
            <p:ph type="title"/>
          </p:nvPr>
        </p:nvSpPr>
        <p:spPr/>
        <p:txBody>
          <a:bodyPr/>
          <a:lstStyle/>
          <a:p>
            <a:r>
              <a:rPr lang="es-GT" dirty="0"/>
              <a:t>Distribuciones</a:t>
            </a:r>
          </a:p>
        </p:txBody>
      </p:sp>
      <p:pic>
        <p:nvPicPr>
          <p:cNvPr id="7" name="Picture 6">
            <a:extLst>
              <a:ext uri="{FF2B5EF4-FFF2-40B4-BE49-F238E27FC236}">
                <a16:creationId xmlns:a16="http://schemas.microsoft.com/office/drawing/2014/main" id="{F8D2AFDF-21A3-3651-5CCA-3401BFF6FF36}"/>
              </a:ext>
            </a:extLst>
          </p:cNvPr>
          <p:cNvPicPr>
            <a:picLocks noChangeAspect="1"/>
          </p:cNvPicPr>
          <p:nvPr/>
        </p:nvPicPr>
        <p:blipFill>
          <a:blip r:embed="rId2"/>
          <a:stretch>
            <a:fillRect/>
          </a:stretch>
        </p:blipFill>
        <p:spPr>
          <a:xfrm>
            <a:off x="938539" y="1539736"/>
            <a:ext cx="3362945" cy="2533862"/>
          </a:xfrm>
          <a:prstGeom prst="rect">
            <a:avLst/>
          </a:prstGeom>
        </p:spPr>
      </p:pic>
      <p:pic>
        <p:nvPicPr>
          <p:cNvPr id="9" name="Picture 8">
            <a:extLst>
              <a:ext uri="{FF2B5EF4-FFF2-40B4-BE49-F238E27FC236}">
                <a16:creationId xmlns:a16="http://schemas.microsoft.com/office/drawing/2014/main" id="{DBB71DE9-9261-B649-FC76-2E882C57CFE3}"/>
              </a:ext>
            </a:extLst>
          </p:cNvPr>
          <p:cNvPicPr>
            <a:picLocks noChangeAspect="1"/>
          </p:cNvPicPr>
          <p:nvPr/>
        </p:nvPicPr>
        <p:blipFill>
          <a:blip r:embed="rId3"/>
          <a:stretch>
            <a:fillRect/>
          </a:stretch>
        </p:blipFill>
        <p:spPr>
          <a:xfrm>
            <a:off x="4401823" y="1539736"/>
            <a:ext cx="3362944" cy="2533862"/>
          </a:xfrm>
          <a:prstGeom prst="rect">
            <a:avLst/>
          </a:prstGeom>
        </p:spPr>
      </p:pic>
      <p:pic>
        <p:nvPicPr>
          <p:cNvPr id="11" name="Picture 10">
            <a:extLst>
              <a:ext uri="{FF2B5EF4-FFF2-40B4-BE49-F238E27FC236}">
                <a16:creationId xmlns:a16="http://schemas.microsoft.com/office/drawing/2014/main" id="{CF80CF73-B825-DB36-43CA-F4FC3853E9FB}"/>
              </a:ext>
            </a:extLst>
          </p:cNvPr>
          <p:cNvPicPr>
            <a:picLocks noChangeAspect="1"/>
          </p:cNvPicPr>
          <p:nvPr/>
        </p:nvPicPr>
        <p:blipFill>
          <a:blip r:embed="rId4"/>
          <a:stretch>
            <a:fillRect/>
          </a:stretch>
        </p:blipFill>
        <p:spPr>
          <a:xfrm>
            <a:off x="7875445" y="1539736"/>
            <a:ext cx="3367677" cy="2537428"/>
          </a:xfrm>
          <a:prstGeom prst="rect">
            <a:avLst/>
          </a:prstGeom>
        </p:spPr>
      </p:pic>
      <p:pic>
        <p:nvPicPr>
          <p:cNvPr id="13" name="Picture 12">
            <a:extLst>
              <a:ext uri="{FF2B5EF4-FFF2-40B4-BE49-F238E27FC236}">
                <a16:creationId xmlns:a16="http://schemas.microsoft.com/office/drawing/2014/main" id="{63ABB9C9-FC87-1824-B2E7-1D047693D73E}"/>
              </a:ext>
            </a:extLst>
          </p:cNvPr>
          <p:cNvPicPr>
            <a:picLocks noChangeAspect="1"/>
          </p:cNvPicPr>
          <p:nvPr/>
        </p:nvPicPr>
        <p:blipFill>
          <a:blip r:embed="rId5"/>
          <a:stretch>
            <a:fillRect/>
          </a:stretch>
        </p:blipFill>
        <p:spPr>
          <a:xfrm>
            <a:off x="2720350" y="4184177"/>
            <a:ext cx="3362946" cy="2533863"/>
          </a:xfrm>
          <a:prstGeom prst="rect">
            <a:avLst/>
          </a:prstGeom>
        </p:spPr>
      </p:pic>
      <p:pic>
        <p:nvPicPr>
          <p:cNvPr id="15" name="Picture 14">
            <a:extLst>
              <a:ext uri="{FF2B5EF4-FFF2-40B4-BE49-F238E27FC236}">
                <a16:creationId xmlns:a16="http://schemas.microsoft.com/office/drawing/2014/main" id="{00E08C8C-3454-E2A2-22C1-98F4514BD6F9}"/>
              </a:ext>
            </a:extLst>
          </p:cNvPr>
          <p:cNvPicPr>
            <a:picLocks noChangeAspect="1"/>
          </p:cNvPicPr>
          <p:nvPr/>
        </p:nvPicPr>
        <p:blipFill>
          <a:blip r:embed="rId6"/>
          <a:stretch>
            <a:fillRect/>
          </a:stretch>
        </p:blipFill>
        <p:spPr>
          <a:xfrm>
            <a:off x="6183633" y="4184177"/>
            <a:ext cx="3362946" cy="2533863"/>
          </a:xfrm>
          <a:prstGeom prst="rect">
            <a:avLst/>
          </a:prstGeom>
        </p:spPr>
      </p:pic>
    </p:spTree>
    <p:extLst>
      <p:ext uri="{BB962C8B-B14F-4D97-AF65-F5344CB8AC3E}">
        <p14:creationId xmlns:p14="http://schemas.microsoft.com/office/powerpoint/2010/main" val="225747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840-FD6D-33FB-C938-C07AB687C935}"/>
              </a:ext>
            </a:extLst>
          </p:cNvPr>
          <p:cNvSpPr>
            <a:spLocks noGrp="1"/>
          </p:cNvSpPr>
          <p:nvPr>
            <p:ph type="title"/>
          </p:nvPr>
        </p:nvSpPr>
        <p:spPr/>
        <p:txBody>
          <a:bodyPr/>
          <a:lstStyle/>
          <a:p>
            <a:r>
              <a:rPr lang="es-GT" dirty="0"/>
              <a:t>Modelo </a:t>
            </a:r>
            <a:r>
              <a:rPr lang="es-GT" dirty="0" err="1"/>
              <a:t>Logistic</a:t>
            </a:r>
            <a:r>
              <a:rPr lang="es-GT" dirty="0"/>
              <a:t> </a:t>
            </a:r>
            <a:r>
              <a:rPr lang="es-GT" dirty="0" err="1"/>
              <a:t>Regression</a:t>
            </a:r>
            <a:endParaRPr lang="es-GT" dirty="0"/>
          </a:p>
        </p:txBody>
      </p:sp>
      <p:sp>
        <p:nvSpPr>
          <p:cNvPr id="11" name="Content Placeholder 10">
            <a:extLst>
              <a:ext uri="{FF2B5EF4-FFF2-40B4-BE49-F238E27FC236}">
                <a16:creationId xmlns:a16="http://schemas.microsoft.com/office/drawing/2014/main" id="{14504B9F-B6AB-AE0D-E219-548185BFA257}"/>
              </a:ext>
            </a:extLst>
          </p:cNvPr>
          <p:cNvSpPr>
            <a:spLocks noGrp="1"/>
          </p:cNvSpPr>
          <p:nvPr>
            <p:ph idx="1"/>
          </p:nvPr>
        </p:nvSpPr>
        <p:spPr>
          <a:xfrm>
            <a:off x="838200" y="6262006"/>
            <a:ext cx="4786993" cy="457201"/>
          </a:xfrm>
        </p:spPr>
        <p:txBody>
          <a:bodyPr>
            <a:normAutofit fontScale="55000" lnSpcReduction="20000"/>
          </a:bodyPr>
          <a:lstStyle/>
          <a:p>
            <a:r>
              <a:rPr lang="es-GT" dirty="0"/>
              <a:t>Se aplicó una normalización en el set de entrenamiento</a:t>
            </a:r>
          </a:p>
        </p:txBody>
      </p:sp>
      <p:pic>
        <p:nvPicPr>
          <p:cNvPr id="13" name="Picture 12">
            <a:extLst>
              <a:ext uri="{FF2B5EF4-FFF2-40B4-BE49-F238E27FC236}">
                <a16:creationId xmlns:a16="http://schemas.microsoft.com/office/drawing/2014/main" id="{E3451DE9-DC1E-BA6D-F948-9D7F1836DE19}"/>
              </a:ext>
            </a:extLst>
          </p:cNvPr>
          <p:cNvPicPr>
            <a:picLocks noChangeAspect="1"/>
          </p:cNvPicPr>
          <p:nvPr/>
        </p:nvPicPr>
        <p:blipFill>
          <a:blip r:embed="rId2"/>
          <a:stretch>
            <a:fillRect/>
          </a:stretch>
        </p:blipFill>
        <p:spPr>
          <a:xfrm>
            <a:off x="3315846" y="1567541"/>
            <a:ext cx="5560307" cy="4310743"/>
          </a:xfrm>
          <a:prstGeom prst="rect">
            <a:avLst/>
          </a:prstGeom>
        </p:spPr>
      </p:pic>
    </p:spTree>
    <p:extLst>
      <p:ext uri="{BB962C8B-B14F-4D97-AF65-F5344CB8AC3E}">
        <p14:creationId xmlns:p14="http://schemas.microsoft.com/office/powerpoint/2010/main" val="49938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BF3D-D381-ECC9-AEF3-249B22F2DA57}"/>
              </a:ext>
            </a:extLst>
          </p:cNvPr>
          <p:cNvSpPr>
            <a:spLocks noGrp="1"/>
          </p:cNvSpPr>
          <p:nvPr>
            <p:ph type="title"/>
          </p:nvPr>
        </p:nvSpPr>
        <p:spPr/>
        <p:txBody>
          <a:bodyPr/>
          <a:lstStyle/>
          <a:p>
            <a:r>
              <a:rPr lang="es-GT" dirty="0"/>
              <a:t>Modelo AdaBoostM1</a:t>
            </a:r>
          </a:p>
        </p:txBody>
      </p:sp>
      <p:pic>
        <p:nvPicPr>
          <p:cNvPr id="13" name="Content Placeholder 12">
            <a:extLst>
              <a:ext uri="{FF2B5EF4-FFF2-40B4-BE49-F238E27FC236}">
                <a16:creationId xmlns:a16="http://schemas.microsoft.com/office/drawing/2014/main" id="{7E8197BF-CC24-67BC-43FD-839763C695FF}"/>
              </a:ext>
            </a:extLst>
          </p:cNvPr>
          <p:cNvPicPr>
            <a:picLocks noGrp="1" noChangeAspect="1"/>
          </p:cNvPicPr>
          <p:nvPr>
            <p:ph idx="1"/>
          </p:nvPr>
        </p:nvPicPr>
        <p:blipFill>
          <a:blip r:embed="rId2"/>
          <a:stretch>
            <a:fillRect/>
          </a:stretch>
        </p:blipFill>
        <p:spPr>
          <a:xfrm>
            <a:off x="3289666" y="1825625"/>
            <a:ext cx="5612668" cy="4351338"/>
          </a:xfrm>
        </p:spPr>
      </p:pic>
    </p:spTree>
    <p:extLst>
      <p:ext uri="{BB962C8B-B14F-4D97-AF65-F5344CB8AC3E}">
        <p14:creationId xmlns:p14="http://schemas.microsoft.com/office/powerpoint/2010/main" val="23776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703-1E02-48DF-D32F-8A6208E5F2B8}"/>
              </a:ext>
            </a:extLst>
          </p:cNvPr>
          <p:cNvSpPr>
            <a:spLocks noGrp="1"/>
          </p:cNvSpPr>
          <p:nvPr>
            <p:ph type="title"/>
          </p:nvPr>
        </p:nvSpPr>
        <p:spPr/>
        <p:txBody>
          <a:bodyPr/>
          <a:lstStyle/>
          <a:p>
            <a:r>
              <a:rPr lang="es-GT" dirty="0"/>
              <a:t>Modelo </a:t>
            </a:r>
            <a:r>
              <a:rPr lang="es-GT" dirty="0" err="1"/>
              <a:t>RandomForest</a:t>
            </a:r>
            <a:endParaRPr lang="es-GT" dirty="0"/>
          </a:p>
        </p:txBody>
      </p:sp>
      <p:pic>
        <p:nvPicPr>
          <p:cNvPr id="7" name="Picture 6">
            <a:extLst>
              <a:ext uri="{FF2B5EF4-FFF2-40B4-BE49-F238E27FC236}">
                <a16:creationId xmlns:a16="http://schemas.microsoft.com/office/drawing/2014/main" id="{22C6CC0D-D08D-384A-791E-C2B0607A7858}"/>
              </a:ext>
            </a:extLst>
          </p:cNvPr>
          <p:cNvPicPr>
            <a:picLocks noChangeAspect="1"/>
          </p:cNvPicPr>
          <p:nvPr/>
        </p:nvPicPr>
        <p:blipFill>
          <a:blip r:embed="rId2"/>
          <a:stretch>
            <a:fillRect/>
          </a:stretch>
        </p:blipFill>
        <p:spPr>
          <a:xfrm>
            <a:off x="2948343" y="1690688"/>
            <a:ext cx="6295314" cy="4880573"/>
          </a:xfrm>
          <a:prstGeom prst="rect">
            <a:avLst/>
          </a:prstGeom>
        </p:spPr>
      </p:pic>
    </p:spTree>
    <p:extLst>
      <p:ext uri="{BB962C8B-B14F-4D97-AF65-F5344CB8AC3E}">
        <p14:creationId xmlns:p14="http://schemas.microsoft.com/office/powerpoint/2010/main" val="87675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703-1E02-48DF-D32F-8A6208E5F2B8}"/>
              </a:ext>
            </a:extLst>
          </p:cNvPr>
          <p:cNvSpPr>
            <a:spLocks noGrp="1"/>
          </p:cNvSpPr>
          <p:nvPr>
            <p:ph type="title"/>
          </p:nvPr>
        </p:nvSpPr>
        <p:spPr/>
        <p:txBody>
          <a:bodyPr>
            <a:normAutofit/>
          </a:bodyPr>
          <a:lstStyle/>
          <a:p>
            <a:r>
              <a:rPr lang="es-GT" sz="4000" dirty="0"/>
              <a:t>Modelo </a:t>
            </a:r>
            <a:r>
              <a:rPr lang="es-GT" sz="4000" dirty="0" err="1"/>
              <a:t>RandomForest</a:t>
            </a:r>
            <a:r>
              <a:rPr lang="es-GT" sz="4000" dirty="0"/>
              <a:t> – </a:t>
            </a:r>
            <a:r>
              <a:rPr lang="es-GT" sz="4000" dirty="0" err="1"/>
              <a:t>Cost</a:t>
            </a:r>
            <a:r>
              <a:rPr lang="es-GT" sz="4000" dirty="0"/>
              <a:t>/Benefit (</a:t>
            </a:r>
            <a:r>
              <a:rPr lang="es-GT" sz="4000" dirty="0" err="1"/>
              <a:t>class</a:t>
            </a:r>
            <a:r>
              <a:rPr lang="es-GT" sz="4000" dirty="0"/>
              <a:t> = 1)</a:t>
            </a:r>
          </a:p>
        </p:txBody>
      </p:sp>
      <p:pic>
        <p:nvPicPr>
          <p:cNvPr id="4" name="Picture 3">
            <a:extLst>
              <a:ext uri="{FF2B5EF4-FFF2-40B4-BE49-F238E27FC236}">
                <a16:creationId xmlns:a16="http://schemas.microsoft.com/office/drawing/2014/main" id="{6E9FC0C4-93BD-47E0-CEC4-C586B448E809}"/>
              </a:ext>
            </a:extLst>
          </p:cNvPr>
          <p:cNvPicPr>
            <a:picLocks noChangeAspect="1"/>
          </p:cNvPicPr>
          <p:nvPr/>
        </p:nvPicPr>
        <p:blipFill>
          <a:blip r:embed="rId2"/>
          <a:stretch>
            <a:fillRect/>
          </a:stretch>
        </p:blipFill>
        <p:spPr>
          <a:xfrm>
            <a:off x="2171612" y="1499132"/>
            <a:ext cx="7392266" cy="5072119"/>
          </a:xfrm>
          <a:prstGeom prst="rect">
            <a:avLst/>
          </a:prstGeom>
        </p:spPr>
      </p:pic>
      <p:sp>
        <p:nvSpPr>
          <p:cNvPr id="3" name="Rectangle 2">
            <a:extLst>
              <a:ext uri="{FF2B5EF4-FFF2-40B4-BE49-F238E27FC236}">
                <a16:creationId xmlns:a16="http://schemas.microsoft.com/office/drawing/2014/main" id="{B395E7D1-B30E-929A-173C-735778DFFD5B}"/>
              </a:ext>
            </a:extLst>
          </p:cNvPr>
          <p:cNvSpPr/>
          <p:nvPr/>
        </p:nvSpPr>
        <p:spPr>
          <a:xfrm>
            <a:off x="8123463" y="5257800"/>
            <a:ext cx="1045029" cy="163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26009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B935-4CC3-3E9A-7CBF-D7F590A2B362}"/>
              </a:ext>
            </a:extLst>
          </p:cNvPr>
          <p:cNvSpPr>
            <a:spLocks noGrp="1"/>
          </p:cNvSpPr>
          <p:nvPr>
            <p:ph type="title"/>
          </p:nvPr>
        </p:nvSpPr>
        <p:spPr/>
        <p:txBody>
          <a:bodyPr/>
          <a:lstStyle/>
          <a:p>
            <a:r>
              <a:rPr lang="es-GT" dirty="0"/>
              <a:t>Selección de modelo</a:t>
            </a:r>
          </a:p>
        </p:txBody>
      </p:sp>
      <p:sp>
        <p:nvSpPr>
          <p:cNvPr id="3" name="Content Placeholder 2">
            <a:extLst>
              <a:ext uri="{FF2B5EF4-FFF2-40B4-BE49-F238E27FC236}">
                <a16:creationId xmlns:a16="http://schemas.microsoft.com/office/drawing/2014/main" id="{D27F4644-1128-0539-BBDA-AFAFC63B9567}"/>
              </a:ext>
            </a:extLst>
          </p:cNvPr>
          <p:cNvSpPr>
            <a:spLocks noGrp="1"/>
          </p:cNvSpPr>
          <p:nvPr>
            <p:ph idx="1"/>
          </p:nvPr>
        </p:nvSpPr>
        <p:spPr/>
        <p:txBody>
          <a:bodyPr>
            <a:normAutofit lnSpcReduction="10000"/>
          </a:bodyPr>
          <a:lstStyle/>
          <a:p>
            <a:pPr algn="just"/>
            <a:r>
              <a:rPr lang="es-GT" dirty="0"/>
              <a:t>En este caso quiero seleccionar el modelo con mejor </a:t>
            </a:r>
            <a:r>
              <a:rPr lang="es-GT" dirty="0" err="1"/>
              <a:t>Precision</a:t>
            </a:r>
            <a:r>
              <a:rPr lang="es-GT" dirty="0"/>
              <a:t> para la  </a:t>
            </a:r>
            <a:r>
              <a:rPr lang="es-GT" dirty="0" err="1"/>
              <a:t>Class</a:t>
            </a:r>
            <a:r>
              <a:rPr lang="es-GT" dirty="0"/>
              <a:t> = 1 (falsificado). Mi razón de negocio es la siguiente: </a:t>
            </a:r>
            <a:r>
              <a:rPr lang="es-GT" b="1" dirty="0"/>
              <a:t>prefiero</a:t>
            </a:r>
            <a:r>
              <a:rPr lang="es-GT" dirty="0"/>
              <a:t> </a:t>
            </a:r>
            <a:r>
              <a:rPr lang="es-GT" b="1" dirty="0"/>
              <a:t>detectar</a:t>
            </a:r>
            <a:r>
              <a:rPr lang="es-GT" dirty="0"/>
              <a:t> los </a:t>
            </a:r>
            <a:r>
              <a:rPr lang="es-GT" b="1" dirty="0"/>
              <a:t>billetes falsificados </a:t>
            </a:r>
            <a:r>
              <a:rPr lang="es-GT" dirty="0"/>
              <a:t>y no recibirlos, que tener falsos positivos en billetes no falsificados; en todo caso </a:t>
            </a:r>
            <a:r>
              <a:rPr lang="es-GT" b="1" dirty="0"/>
              <a:t>es preferible que el cliente me pague con otro billete a que yo reciba uno falsificado</a:t>
            </a:r>
            <a:r>
              <a:rPr lang="es-GT" dirty="0"/>
              <a:t>. </a:t>
            </a:r>
          </a:p>
          <a:p>
            <a:pPr algn="just"/>
            <a:r>
              <a:rPr lang="es-GT" dirty="0"/>
              <a:t>Los modelos de </a:t>
            </a:r>
            <a:r>
              <a:rPr lang="es-GT" dirty="0" err="1"/>
              <a:t>Logistic</a:t>
            </a:r>
            <a:r>
              <a:rPr lang="es-GT" dirty="0"/>
              <a:t> </a:t>
            </a:r>
            <a:r>
              <a:rPr lang="es-GT" dirty="0" err="1"/>
              <a:t>Regression</a:t>
            </a:r>
            <a:r>
              <a:rPr lang="es-GT" dirty="0"/>
              <a:t> y </a:t>
            </a:r>
            <a:r>
              <a:rPr lang="es-GT" dirty="0" err="1"/>
              <a:t>RandomForest</a:t>
            </a:r>
            <a:r>
              <a:rPr lang="es-GT" dirty="0"/>
              <a:t> presentan el mismo precisión y </a:t>
            </a:r>
            <a:r>
              <a:rPr lang="es-GT" dirty="0" err="1"/>
              <a:t>recall</a:t>
            </a:r>
            <a:r>
              <a:rPr lang="es-GT" dirty="0"/>
              <a:t> para el </a:t>
            </a:r>
            <a:r>
              <a:rPr lang="es-GT" dirty="0" err="1"/>
              <a:t>Class</a:t>
            </a:r>
            <a:r>
              <a:rPr lang="es-GT" dirty="0"/>
              <a:t> 1. Se investigó cuales eran los pros y contras de estos modelos (</a:t>
            </a:r>
            <a:r>
              <a:rPr lang="es-GT" dirty="0">
                <a:hlinkClick r:id="rId2"/>
              </a:rPr>
              <a:t>Ver 6.5 </a:t>
            </a:r>
            <a:r>
              <a:rPr lang="es-GT" dirty="0" err="1">
                <a:hlinkClick r:id="rId2"/>
              </a:rPr>
              <a:t>Summary</a:t>
            </a:r>
            <a:r>
              <a:rPr lang="es-GT" dirty="0">
                <a:hlinkClick r:id="rId2"/>
              </a:rPr>
              <a:t> </a:t>
            </a:r>
            <a:r>
              <a:rPr lang="es-GT" dirty="0" err="1">
                <a:hlinkClick r:id="rId2"/>
              </a:rPr>
              <a:t>of</a:t>
            </a:r>
            <a:r>
              <a:rPr lang="es-GT" dirty="0">
                <a:hlinkClick r:id="rId2"/>
              </a:rPr>
              <a:t> </a:t>
            </a:r>
            <a:r>
              <a:rPr lang="es-GT" dirty="0" err="1">
                <a:hlinkClick r:id="rId2"/>
              </a:rPr>
              <a:t>Results</a:t>
            </a:r>
            <a:r>
              <a:rPr lang="es-GT" dirty="0"/>
              <a:t>).</a:t>
            </a:r>
          </a:p>
          <a:p>
            <a:pPr algn="just"/>
            <a:r>
              <a:rPr lang="es-GT" b="1" dirty="0"/>
              <a:t>Se selecciona</a:t>
            </a:r>
            <a:r>
              <a:rPr lang="es-GT" dirty="0"/>
              <a:t> el </a:t>
            </a:r>
            <a:r>
              <a:rPr lang="es-GT" b="1" dirty="0"/>
              <a:t>modelo de </a:t>
            </a:r>
            <a:r>
              <a:rPr lang="es-GT" b="1" dirty="0" err="1"/>
              <a:t>RandomForest</a:t>
            </a:r>
            <a:r>
              <a:rPr lang="es-GT" dirty="0"/>
              <a:t> ya que posee el mejor true positive </a:t>
            </a:r>
            <a:r>
              <a:rPr lang="es-GT" dirty="0" err="1"/>
              <a:t>rate</a:t>
            </a:r>
            <a:r>
              <a:rPr lang="es-GT" dirty="0"/>
              <a:t> (según el artículo) y en los resultados tiene una ligera mejora en </a:t>
            </a:r>
            <a:r>
              <a:rPr lang="es-GT" dirty="0" err="1"/>
              <a:t>recall</a:t>
            </a:r>
            <a:r>
              <a:rPr lang="es-GT" dirty="0"/>
              <a:t>.</a:t>
            </a:r>
          </a:p>
          <a:p>
            <a:pPr algn="just"/>
            <a:endParaRPr lang="es-GT" dirty="0"/>
          </a:p>
        </p:txBody>
      </p:sp>
    </p:spTree>
    <p:extLst>
      <p:ext uri="{BB962C8B-B14F-4D97-AF65-F5344CB8AC3E}">
        <p14:creationId xmlns:p14="http://schemas.microsoft.com/office/powerpoint/2010/main" val="251837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703-1E02-48DF-D32F-8A6208E5F2B8}"/>
              </a:ext>
            </a:extLst>
          </p:cNvPr>
          <p:cNvSpPr>
            <a:spLocks noGrp="1"/>
          </p:cNvSpPr>
          <p:nvPr>
            <p:ph type="title"/>
          </p:nvPr>
        </p:nvSpPr>
        <p:spPr/>
        <p:txBody>
          <a:bodyPr>
            <a:normAutofit/>
          </a:bodyPr>
          <a:lstStyle/>
          <a:p>
            <a:r>
              <a:rPr lang="es-GT" sz="4000" dirty="0"/>
              <a:t>Evaluación de modelo </a:t>
            </a:r>
            <a:r>
              <a:rPr lang="es-GT" sz="4000" dirty="0" err="1"/>
              <a:t>RandomForest</a:t>
            </a:r>
            <a:endParaRPr lang="es-GT" sz="4000" dirty="0"/>
          </a:p>
        </p:txBody>
      </p:sp>
      <p:sp>
        <p:nvSpPr>
          <p:cNvPr id="5" name="Content Placeholder 10">
            <a:extLst>
              <a:ext uri="{FF2B5EF4-FFF2-40B4-BE49-F238E27FC236}">
                <a16:creationId xmlns:a16="http://schemas.microsoft.com/office/drawing/2014/main" id="{32B334BA-9AB9-4ED7-E6F8-183A5C312108}"/>
              </a:ext>
            </a:extLst>
          </p:cNvPr>
          <p:cNvSpPr>
            <a:spLocks noGrp="1"/>
          </p:cNvSpPr>
          <p:nvPr>
            <p:ph idx="1"/>
          </p:nvPr>
        </p:nvSpPr>
        <p:spPr>
          <a:xfrm>
            <a:off x="838200" y="6262006"/>
            <a:ext cx="5257800" cy="457201"/>
          </a:xfrm>
        </p:spPr>
        <p:txBody>
          <a:bodyPr>
            <a:normAutofit fontScale="55000" lnSpcReduction="20000"/>
          </a:bodyPr>
          <a:lstStyle/>
          <a:p>
            <a:r>
              <a:rPr lang="es-GT" dirty="0"/>
              <a:t>Se tomó el archivo </a:t>
            </a:r>
            <a:r>
              <a:rPr lang="es-GT" dirty="0" err="1"/>
              <a:t>banknote_evaluacion_transformado.arff</a:t>
            </a:r>
            <a:endParaRPr lang="es-GT" dirty="0"/>
          </a:p>
        </p:txBody>
      </p:sp>
      <p:pic>
        <p:nvPicPr>
          <p:cNvPr id="6" name="Picture 5">
            <a:extLst>
              <a:ext uri="{FF2B5EF4-FFF2-40B4-BE49-F238E27FC236}">
                <a16:creationId xmlns:a16="http://schemas.microsoft.com/office/drawing/2014/main" id="{D70B6C40-AD02-2194-9980-92DE11B44CF4}"/>
              </a:ext>
            </a:extLst>
          </p:cNvPr>
          <p:cNvPicPr>
            <a:picLocks noChangeAspect="1"/>
          </p:cNvPicPr>
          <p:nvPr/>
        </p:nvPicPr>
        <p:blipFill>
          <a:blip r:embed="rId2"/>
          <a:stretch>
            <a:fillRect/>
          </a:stretch>
        </p:blipFill>
        <p:spPr>
          <a:xfrm>
            <a:off x="2991657" y="1385660"/>
            <a:ext cx="6208686" cy="4746171"/>
          </a:xfrm>
          <a:prstGeom prst="rect">
            <a:avLst/>
          </a:prstGeom>
        </p:spPr>
      </p:pic>
    </p:spTree>
    <p:extLst>
      <p:ext uri="{BB962C8B-B14F-4D97-AF65-F5344CB8AC3E}">
        <p14:creationId xmlns:p14="http://schemas.microsoft.com/office/powerpoint/2010/main" val="178327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B935-4CC3-3E9A-7CBF-D7F590A2B362}"/>
              </a:ext>
            </a:extLst>
          </p:cNvPr>
          <p:cNvSpPr>
            <a:spLocks noGrp="1"/>
          </p:cNvSpPr>
          <p:nvPr>
            <p:ph type="title"/>
          </p:nvPr>
        </p:nvSpPr>
        <p:spPr/>
        <p:txBody>
          <a:bodyPr/>
          <a:lstStyle/>
          <a:p>
            <a:r>
              <a:rPr lang="es-GT" dirty="0"/>
              <a:t>Discusión de resultados</a:t>
            </a:r>
          </a:p>
        </p:txBody>
      </p:sp>
      <p:sp>
        <p:nvSpPr>
          <p:cNvPr id="3" name="Content Placeholder 2">
            <a:extLst>
              <a:ext uri="{FF2B5EF4-FFF2-40B4-BE49-F238E27FC236}">
                <a16:creationId xmlns:a16="http://schemas.microsoft.com/office/drawing/2014/main" id="{D27F4644-1128-0539-BBDA-AFAFC63B9567}"/>
              </a:ext>
            </a:extLst>
          </p:cNvPr>
          <p:cNvSpPr>
            <a:spLocks noGrp="1"/>
          </p:cNvSpPr>
          <p:nvPr>
            <p:ph idx="1"/>
          </p:nvPr>
        </p:nvSpPr>
        <p:spPr/>
        <p:txBody>
          <a:bodyPr>
            <a:normAutofit/>
          </a:bodyPr>
          <a:lstStyle/>
          <a:p>
            <a:r>
              <a:rPr lang="es-GT" dirty="0"/>
              <a:t>Obtuvimos un </a:t>
            </a:r>
            <a:r>
              <a:rPr lang="es-GT" b="1" dirty="0" err="1"/>
              <a:t>Precision</a:t>
            </a:r>
            <a:r>
              <a:rPr lang="es-GT" dirty="0"/>
              <a:t> y </a:t>
            </a:r>
            <a:r>
              <a:rPr lang="es-GT" b="1" dirty="0" err="1"/>
              <a:t>Recall</a:t>
            </a:r>
            <a:r>
              <a:rPr lang="es-GT" dirty="0"/>
              <a:t> de </a:t>
            </a:r>
            <a:r>
              <a:rPr lang="es-GT" b="1" dirty="0"/>
              <a:t>1 </a:t>
            </a:r>
            <a:r>
              <a:rPr lang="es-GT" dirty="0"/>
              <a:t>para las dos </a:t>
            </a:r>
            <a:r>
              <a:rPr lang="es-GT" dirty="0" err="1"/>
              <a:t>Class</a:t>
            </a:r>
            <a:r>
              <a:rPr lang="es-GT" dirty="0"/>
              <a:t>. Estamos con un </a:t>
            </a:r>
            <a:r>
              <a:rPr lang="es-GT" b="1" dirty="0"/>
              <a:t>modelo robusto </a:t>
            </a:r>
            <a:r>
              <a:rPr lang="es-GT" dirty="0"/>
              <a:t>sin estar realizando </a:t>
            </a:r>
            <a:r>
              <a:rPr lang="es-GT" dirty="0" err="1"/>
              <a:t>overfitting</a:t>
            </a:r>
            <a:r>
              <a:rPr lang="es-GT" dirty="0"/>
              <a:t>. Obviamente, ayuda que los datos que ya están depurados y analizados anteriormente para liberarlos en la web. </a:t>
            </a:r>
          </a:p>
          <a:p>
            <a:r>
              <a:rPr lang="es-GT" dirty="0"/>
              <a:t>A lo mejor el modelo se podría mejorar realizando un PCA, pero perderíamos interpretabilidad de qué significan esas variables. </a:t>
            </a:r>
          </a:p>
          <a:p>
            <a:r>
              <a:rPr lang="es-GT" dirty="0"/>
              <a:t>Está fuera de mi rango de conocimiento métodos cómo </a:t>
            </a:r>
            <a:r>
              <a:rPr lang="es-ES" dirty="0"/>
              <a:t>Wavelet </a:t>
            </a:r>
            <a:r>
              <a:rPr lang="es-ES" dirty="0" err="1"/>
              <a:t>Transform</a:t>
            </a:r>
            <a:r>
              <a:rPr lang="es-ES" dirty="0"/>
              <a:t>, por lo que no tengo alguna propuesta de que variables adicionales incluir en el modelo que nos ayude a mejorar el </a:t>
            </a:r>
            <a:r>
              <a:rPr lang="es-ES" dirty="0" err="1"/>
              <a:t>Precision</a:t>
            </a:r>
            <a:r>
              <a:rPr lang="es-ES" dirty="0"/>
              <a:t> desde la toma de datos. </a:t>
            </a:r>
            <a:endParaRPr lang="es-GT" dirty="0"/>
          </a:p>
        </p:txBody>
      </p:sp>
    </p:spTree>
    <p:extLst>
      <p:ext uri="{BB962C8B-B14F-4D97-AF65-F5344CB8AC3E}">
        <p14:creationId xmlns:p14="http://schemas.microsoft.com/office/powerpoint/2010/main" val="71808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8E47-2325-D85C-EA8D-88C6F5F77B8C}"/>
              </a:ext>
            </a:extLst>
          </p:cNvPr>
          <p:cNvSpPr>
            <a:spLocks noGrp="1"/>
          </p:cNvSpPr>
          <p:nvPr>
            <p:ph type="title"/>
          </p:nvPr>
        </p:nvSpPr>
        <p:spPr/>
        <p:txBody>
          <a:bodyPr/>
          <a:lstStyle/>
          <a:p>
            <a:r>
              <a:rPr lang="es-ES" dirty="0"/>
              <a:t>Aplicación</a:t>
            </a:r>
            <a:endParaRPr lang="es-GT" dirty="0"/>
          </a:p>
        </p:txBody>
      </p:sp>
      <p:sp>
        <p:nvSpPr>
          <p:cNvPr id="3" name="Content Placeholder 2">
            <a:extLst>
              <a:ext uri="{FF2B5EF4-FFF2-40B4-BE49-F238E27FC236}">
                <a16:creationId xmlns:a16="http://schemas.microsoft.com/office/drawing/2014/main" id="{B9753918-B4CB-DF57-1ED1-38478C86B066}"/>
              </a:ext>
            </a:extLst>
          </p:cNvPr>
          <p:cNvSpPr>
            <a:spLocks noGrp="1"/>
          </p:cNvSpPr>
          <p:nvPr>
            <p:ph idx="1"/>
          </p:nvPr>
        </p:nvSpPr>
        <p:spPr/>
        <p:txBody>
          <a:bodyPr/>
          <a:lstStyle/>
          <a:p>
            <a:r>
              <a:rPr lang="es-ES" dirty="0"/>
              <a:t>Este es un proyecto de clasificación binaria. El </a:t>
            </a:r>
            <a:r>
              <a:rPr lang="es-ES" b="1" dirty="0"/>
              <a:t>objetivo</a:t>
            </a:r>
            <a:r>
              <a:rPr lang="es-ES" dirty="0"/>
              <a:t> es generar y evaluar diferentes modelos de probabilidad para saber si los billetes son fraudulentos o no. </a:t>
            </a:r>
            <a:endParaRPr lang="es-GT" dirty="0"/>
          </a:p>
        </p:txBody>
      </p:sp>
      <p:pic>
        <p:nvPicPr>
          <p:cNvPr id="1026" name="Picture 2" descr="Estas siete claves te ayudarán a identificar si un billete mexicano es  falso | Noticias Univision Dinero | Univision">
            <a:extLst>
              <a:ext uri="{FF2B5EF4-FFF2-40B4-BE49-F238E27FC236}">
                <a16:creationId xmlns:a16="http://schemas.microsoft.com/office/drawing/2014/main" id="{5EEE078D-E153-D186-5258-EA7445FF9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141" y="3063875"/>
            <a:ext cx="334565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64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8E47-2325-D85C-EA8D-88C6F5F77B8C}"/>
              </a:ext>
            </a:extLst>
          </p:cNvPr>
          <p:cNvSpPr>
            <a:spLocks noGrp="1"/>
          </p:cNvSpPr>
          <p:nvPr>
            <p:ph type="title"/>
          </p:nvPr>
        </p:nvSpPr>
        <p:spPr/>
        <p:txBody>
          <a:bodyPr/>
          <a:lstStyle/>
          <a:p>
            <a:r>
              <a:rPr lang="es-ES" dirty="0"/>
              <a:t>Data set</a:t>
            </a:r>
            <a:endParaRPr lang="es-GT" dirty="0"/>
          </a:p>
        </p:txBody>
      </p:sp>
      <p:sp>
        <p:nvSpPr>
          <p:cNvPr id="3" name="Content Placeholder 2">
            <a:extLst>
              <a:ext uri="{FF2B5EF4-FFF2-40B4-BE49-F238E27FC236}">
                <a16:creationId xmlns:a16="http://schemas.microsoft.com/office/drawing/2014/main" id="{B9753918-B4CB-DF57-1ED1-38478C86B066}"/>
              </a:ext>
            </a:extLst>
          </p:cNvPr>
          <p:cNvSpPr>
            <a:spLocks noGrp="1"/>
          </p:cNvSpPr>
          <p:nvPr>
            <p:ph idx="1"/>
          </p:nvPr>
        </p:nvSpPr>
        <p:spPr/>
        <p:txBody>
          <a:bodyPr>
            <a:normAutofit/>
          </a:bodyPr>
          <a:lstStyle/>
          <a:p>
            <a:r>
              <a:rPr lang="es-ES" dirty="0"/>
              <a:t>El archivo banknote.csv es la fuente de información para el problema de clasificación. El número de instancias (filas) en el conjunto de datos es 1372 y el número de variables (columnas) es 5.</a:t>
            </a:r>
          </a:p>
          <a:p>
            <a:r>
              <a:rPr lang="es-ES" dirty="0"/>
              <a:t>El archivo contiene las siguientes variables:</a:t>
            </a:r>
          </a:p>
          <a:p>
            <a:pPr lvl="1"/>
            <a:r>
              <a:rPr lang="es-ES" b="1" dirty="0" err="1"/>
              <a:t>Variance</a:t>
            </a:r>
            <a:r>
              <a:rPr lang="es-ES" dirty="0"/>
              <a:t>: utilizado como entrada. Continua. </a:t>
            </a:r>
            <a:r>
              <a:rPr lang="es-ES" dirty="0" err="1"/>
              <a:t>Wavalet</a:t>
            </a:r>
            <a:r>
              <a:rPr lang="es-ES" dirty="0"/>
              <a:t> </a:t>
            </a:r>
            <a:r>
              <a:rPr lang="es-ES" dirty="0" err="1"/>
              <a:t>Trasform</a:t>
            </a:r>
            <a:r>
              <a:rPr lang="es-ES" dirty="0"/>
              <a:t> aplicado. </a:t>
            </a:r>
          </a:p>
          <a:p>
            <a:pPr lvl="1"/>
            <a:r>
              <a:rPr lang="es-ES" b="1" dirty="0" err="1"/>
              <a:t>Skewness</a:t>
            </a:r>
            <a:r>
              <a:rPr lang="es-ES" dirty="0"/>
              <a:t>: utilizado como entrada. Continua. </a:t>
            </a:r>
            <a:r>
              <a:rPr lang="es-ES" dirty="0" err="1"/>
              <a:t>Wavalet</a:t>
            </a:r>
            <a:r>
              <a:rPr lang="es-ES" dirty="0"/>
              <a:t> </a:t>
            </a:r>
            <a:r>
              <a:rPr lang="es-ES" dirty="0" err="1"/>
              <a:t>Trasform</a:t>
            </a:r>
            <a:r>
              <a:rPr lang="es-ES" dirty="0"/>
              <a:t> aplicado. </a:t>
            </a:r>
          </a:p>
          <a:p>
            <a:pPr lvl="1"/>
            <a:r>
              <a:rPr lang="es-ES" b="1" dirty="0"/>
              <a:t>Curtosis</a:t>
            </a:r>
            <a:r>
              <a:rPr lang="es-ES" dirty="0"/>
              <a:t>: utilizado como entrada. Continua. </a:t>
            </a:r>
            <a:r>
              <a:rPr lang="es-ES" dirty="0" err="1"/>
              <a:t>Wavalet</a:t>
            </a:r>
            <a:r>
              <a:rPr lang="es-ES" dirty="0"/>
              <a:t> </a:t>
            </a:r>
            <a:r>
              <a:rPr lang="es-ES" dirty="0" err="1"/>
              <a:t>Trasform</a:t>
            </a:r>
            <a:r>
              <a:rPr lang="es-ES" dirty="0"/>
              <a:t> aplicado. </a:t>
            </a:r>
          </a:p>
          <a:p>
            <a:pPr lvl="1"/>
            <a:r>
              <a:rPr lang="es-ES" b="1" dirty="0" err="1"/>
              <a:t>Entropy</a:t>
            </a:r>
            <a:r>
              <a:rPr lang="es-ES" dirty="0"/>
              <a:t>: usado como entrada. Continua. </a:t>
            </a:r>
            <a:r>
              <a:rPr lang="es-ES" dirty="0" err="1"/>
              <a:t>Wavalet</a:t>
            </a:r>
            <a:r>
              <a:rPr lang="es-ES" dirty="0"/>
              <a:t> </a:t>
            </a:r>
            <a:r>
              <a:rPr lang="es-ES" dirty="0" err="1"/>
              <a:t>Trasform</a:t>
            </a:r>
            <a:r>
              <a:rPr lang="es-ES" dirty="0"/>
              <a:t> aplicado. </a:t>
            </a:r>
          </a:p>
          <a:p>
            <a:pPr lvl="1"/>
            <a:r>
              <a:rPr lang="es-ES" b="1" dirty="0" err="1"/>
              <a:t>Class</a:t>
            </a:r>
            <a:r>
              <a:rPr lang="es-ES" dirty="0"/>
              <a:t>: utilizado como objetivo. Solo puede tener dos valores: 0 (no falsificado) o 1 (falsificado).</a:t>
            </a:r>
            <a:endParaRPr lang="es-GT" dirty="0"/>
          </a:p>
        </p:txBody>
      </p:sp>
    </p:spTree>
    <p:extLst>
      <p:ext uri="{BB962C8B-B14F-4D97-AF65-F5344CB8AC3E}">
        <p14:creationId xmlns:p14="http://schemas.microsoft.com/office/powerpoint/2010/main" val="318851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8E47-2325-D85C-EA8D-88C6F5F77B8C}"/>
              </a:ext>
            </a:extLst>
          </p:cNvPr>
          <p:cNvSpPr>
            <a:spLocks noGrp="1"/>
          </p:cNvSpPr>
          <p:nvPr>
            <p:ph type="title"/>
          </p:nvPr>
        </p:nvSpPr>
        <p:spPr/>
        <p:txBody>
          <a:bodyPr/>
          <a:lstStyle/>
          <a:p>
            <a:r>
              <a:rPr lang="es-ES" dirty="0"/>
              <a:t>Fuente del data set</a:t>
            </a:r>
            <a:endParaRPr lang="es-GT" dirty="0"/>
          </a:p>
        </p:txBody>
      </p:sp>
      <p:sp>
        <p:nvSpPr>
          <p:cNvPr id="3" name="Content Placeholder 2">
            <a:extLst>
              <a:ext uri="{FF2B5EF4-FFF2-40B4-BE49-F238E27FC236}">
                <a16:creationId xmlns:a16="http://schemas.microsoft.com/office/drawing/2014/main" id="{B9753918-B4CB-DF57-1ED1-38478C86B066}"/>
              </a:ext>
            </a:extLst>
          </p:cNvPr>
          <p:cNvSpPr>
            <a:spLocks noGrp="1"/>
          </p:cNvSpPr>
          <p:nvPr>
            <p:ph idx="1"/>
          </p:nvPr>
        </p:nvSpPr>
        <p:spPr/>
        <p:txBody>
          <a:bodyPr/>
          <a:lstStyle/>
          <a:p>
            <a:r>
              <a:rPr lang="es-ES" dirty="0"/>
              <a:t>Los datos se extrajeron de imágenes que se tomaron de ejemplares similares a </a:t>
            </a:r>
            <a:r>
              <a:rPr lang="es-ES" b="1" dirty="0"/>
              <a:t>billetes genuinos y falsificados</a:t>
            </a:r>
            <a:r>
              <a:rPr lang="es-ES" dirty="0"/>
              <a:t>. Para la digitalización se utilizó una </a:t>
            </a:r>
            <a:r>
              <a:rPr lang="es-ES" b="1" dirty="0"/>
              <a:t>cámara industrial </a:t>
            </a:r>
            <a:r>
              <a:rPr lang="es-ES" dirty="0"/>
              <a:t>que se suele utilizar para la inspección de impresiones. Las imágenes finales tienen </a:t>
            </a:r>
            <a:r>
              <a:rPr lang="es-ES" b="1" dirty="0"/>
              <a:t>400x 400 píxeles</a:t>
            </a:r>
            <a:r>
              <a:rPr lang="es-ES" dirty="0"/>
              <a:t>. Debido a la lente del objeto y la distancia al objeto investigado, se obtuvieron imágenes en escala de grises con una resolución de aproximadamente </a:t>
            </a:r>
            <a:r>
              <a:rPr lang="es-ES" b="1" dirty="0"/>
              <a:t>660 dpi</a:t>
            </a:r>
            <a:r>
              <a:rPr lang="es-ES" dirty="0"/>
              <a:t>. El método </a:t>
            </a:r>
            <a:r>
              <a:rPr lang="es-ES" b="1" dirty="0"/>
              <a:t>Wavelet </a:t>
            </a:r>
            <a:r>
              <a:rPr lang="es-ES" b="1" dirty="0" err="1"/>
              <a:t>Transform</a:t>
            </a:r>
            <a:r>
              <a:rPr lang="es-ES" b="1" dirty="0"/>
              <a:t> </a:t>
            </a:r>
            <a:r>
              <a:rPr lang="es-ES" dirty="0"/>
              <a:t>se utilizó para extraer características de las imágenes.</a:t>
            </a:r>
          </a:p>
          <a:p>
            <a:endParaRPr lang="es-ES" dirty="0"/>
          </a:p>
          <a:p>
            <a:r>
              <a:rPr lang="es-ES" dirty="0" err="1"/>
              <a:t>Walvelet</a:t>
            </a:r>
            <a:r>
              <a:rPr lang="es-ES" dirty="0"/>
              <a:t> </a:t>
            </a:r>
            <a:r>
              <a:rPr lang="es-ES" dirty="0" err="1"/>
              <a:t>Transform</a:t>
            </a:r>
            <a:r>
              <a:rPr lang="es-ES" dirty="0"/>
              <a:t> (</a:t>
            </a:r>
            <a:r>
              <a:rPr lang="es-ES" dirty="0" err="1"/>
              <a:t>slide</a:t>
            </a:r>
            <a:r>
              <a:rPr lang="es-ES" dirty="0"/>
              <a:t> </a:t>
            </a:r>
            <a:r>
              <a:rPr lang="es-ES" dirty="0" err="1"/>
              <a:t>hidden</a:t>
            </a:r>
            <a:r>
              <a:rPr lang="es-ES" dirty="0"/>
              <a:t>)</a:t>
            </a:r>
            <a:endParaRPr lang="es-GT" dirty="0"/>
          </a:p>
        </p:txBody>
      </p:sp>
    </p:spTree>
    <p:extLst>
      <p:ext uri="{BB962C8B-B14F-4D97-AF65-F5344CB8AC3E}">
        <p14:creationId xmlns:p14="http://schemas.microsoft.com/office/powerpoint/2010/main" val="394227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EC52-F391-A3A3-D2D1-0A00C1D9D93F}"/>
              </a:ext>
            </a:extLst>
          </p:cNvPr>
          <p:cNvSpPr>
            <a:spLocks noGrp="1"/>
          </p:cNvSpPr>
          <p:nvPr>
            <p:ph type="title"/>
          </p:nvPr>
        </p:nvSpPr>
        <p:spPr/>
        <p:txBody>
          <a:bodyPr/>
          <a:lstStyle/>
          <a:p>
            <a:r>
              <a:rPr lang="es-GT" dirty="0"/>
              <a:t>Wavelet </a:t>
            </a:r>
            <a:r>
              <a:rPr lang="es-GT" dirty="0" err="1"/>
              <a:t>Transform</a:t>
            </a:r>
            <a:endParaRPr lang="es-GT" dirty="0"/>
          </a:p>
        </p:txBody>
      </p:sp>
      <p:sp>
        <p:nvSpPr>
          <p:cNvPr id="3" name="Content Placeholder 2">
            <a:extLst>
              <a:ext uri="{FF2B5EF4-FFF2-40B4-BE49-F238E27FC236}">
                <a16:creationId xmlns:a16="http://schemas.microsoft.com/office/drawing/2014/main" id="{24D8FD9F-F3A6-DF48-8A68-89518BBDF377}"/>
              </a:ext>
            </a:extLst>
          </p:cNvPr>
          <p:cNvSpPr>
            <a:spLocks noGrp="1"/>
          </p:cNvSpPr>
          <p:nvPr>
            <p:ph idx="1"/>
          </p:nvPr>
        </p:nvSpPr>
        <p:spPr/>
        <p:txBody>
          <a:bodyPr>
            <a:normAutofit fontScale="85000" lnSpcReduction="10000"/>
          </a:bodyPr>
          <a:lstStyle/>
          <a:p>
            <a:pPr marL="0" indent="0">
              <a:buNone/>
            </a:pPr>
            <a:r>
              <a:rPr lang="en-US" b="0" i="0" dirty="0">
                <a:solidFill>
                  <a:srgbClr val="000000"/>
                </a:solidFill>
                <a:effectLst/>
                <a:latin typeface="FSBrabo"/>
              </a:rPr>
              <a:t>“The basic idea behind wavelet transform is, a new basis(window) function is introduced which can be enlarged or compressed to capture both low frequency and high frequency component of the signal (which relates to scale).”</a:t>
            </a:r>
          </a:p>
          <a:p>
            <a:endParaRPr lang="en-US" dirty="0">
              <a:solidFill>
                <a:srgbClr val="000000"/>
              </a:solidFill>
              <a:latin typeface="FSBrabo"/>
            </a:endParaRPr>
          </a:p>
          <a:p>
            <a:endParaRPr lang="en-US" dirty="0">
              <a:solidFill>
                <a:srgbClr val="000000"/>
              </a:solidFill>
              <a:latin typeface="FSBrabo"/>
            </a:endParaRPr>
          </a:p>
          <a:p>
            <a:endParaRPr lang="en-US" dirty="0">
              <a:solidFill>
                <a:srgbClr val="000000"/>
              </a:solidFill>
              <a:latin typeface="FSBrabo"/>
            </a:endParaRPr>
          </a:p>
          <a:p>
            <a:endParaRPr lang="en-US" dirty="0">
              <a:solidFill>
                <a:srgbClr val="000000"/>
              </a:solidFill>
              <a:latin typeface="FSBrabo"/>
            </a:endParaRPr>
          </a:p>
          <a:p>
            <a:endParaRPr lang="en-US" dirty="0">
              <a:solidFill>
                <a:srgbClr val="000000"/>
              </a:solidFill>
              <a:latin typeface="FSBrabo"/>
            </a:endParaRPr>
          </a:p>
          <a:p>
            <a:endParaRPr lang="en-US" dirty="0">
              <a:solidFill>
                <a:srgbClr val="000000"/>
              </a:solidFill>
              <a:latin typeface="FSBrabo"/>
            </a:endParaRPr>
          </a:p>
          <a:p>
            <a:endParaRPr lang="en-US" dirty="0">
              <a:solidFill>
                <a:srgbClr val="000000"/>
              </a:solidFill>
              <a:latin typeface="FSBrabo"/>
            </a:endParaRPr>
          </a:p>
          <a:p>
            <a:pPr marL="0" indent="0">
              <a:buNone/>
            </a:pPr>
            <a:r>
              <a:rPr lang="en-US" dirty="0">
                <a:solidFill>
                  <a:srgbClr val="000000"/>
                </a:solidFill>
                <a:latin typeface="FSBrabo"/>
              </a:rPr>
              <a:t>Fuentes: </a:t>
            </a:r>
            <a:r>
              <a:rPr lang="en-US" dirty="0">
                <a:solidFill>
                  <a:srgbClr val="000000"/>
                </a:solidFill>
                <a:latin typeface="FSBrabo"/>
                <a:hlinkClick r:id="rId2"/>
              </a:rPr>
              <a:t>https://www.intechopen.com/chapters/61705</a:t>
            </a:r>
            <a:endParaRPr lang="en-US" dirty="0">
              <a:solidFill>
                <a:srgbClr val="000000"/>
              </a:solidFill>
              <a:latin typeface="FSBrabo"/>
            </a:endParaRPr>
          </a:p>
          <a:p>
            <a:pPr marL="0" indent="0">
              <a:buNone/>
            </a:pPr>
            <a:endParaRPr lang="en-US" dirty="0">
              <a:solidFill>
                <a:srgbClr val="000000"/>
              </a:solidFill>
              <a:latin typeface="FSBrabo"/>
            </a:endParaRPr>
          </a:p>
          <a:p>
            <a:pPr marL="0" indent="0">
              <a:buNone/>
            </a:pPr>
            <a:endParaRPr lang="en-US" dirty="0">
              <a:solidFill>
                <a:srgbClr val="000000"/>
              </a:solidFill>
              <a:latin typeface="FSBrabo"/>
            </a:endParaRPr>
          </a:p>
          <a:p>
            <a:pPr marL="0" indent="0">
              <a:buNone/>
            </a:pPr>
            <a:endParaRPr lang="es-GT" dirty="0"/>
          </a:p>
        </p:txBody>
      </p:sp>
      <p:pic>
        <p:nvPicPr>
          <p:cNvPr id="2050" name="Picture 2">
            <a:extLst>
              <a:ext uri="{FF2B5EF4-FFF2-40B4-BE49-F238E27FC236}">
                <a16:creationId xmlns:a16="http://schemas.microsoft.com/office/drawing/2014/main" id="{D71DF5DF-026B-7840-0E2E-85F25C8A3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0701" y="3004457"/>
            <a:ext cx="2349760" cy="234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25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ED30-3BAB-484F-D4E9-9D49BEFE7335}"/>
              </a:ext>
            </a:extLst>
          </p:cNvPr>
          <p:cNvSpPr>
            <a:spLocks noGrp="1"/>
          </p:cNvSpPr>
          <p:nvPr>
            <p:ph type="title"/>
          </p:nvPr>
        </p:nvSpPr>
        <p:spPr/>
        <p:txBody>
          <a:bodyPr/>
          <a:lstStyle/>
          <a:p>
            <a:r>
              <a:rPr lang="es-GT" dirty="0"/>
              <a:t>Proporción de datos </a:t>
            </a:r>
          </a:p>
        </p:txBody>
      </p:sp>
      <p:sp>
        <p:nvSpPr>
          <p:cNvPr id="3" name="Content Placeholder 2">
            <a:extLst>
              <a:ext uri="{FF2B5EF4-FFF2-40B4-BE49-F238E27FC236}">
                <a16:creationId xmlns:a16="http://schemas.microsoft.com/office/drawing/2014/main" id="{A8ADCC81-BF75-285D-A1E1-9A198BD874B5}"/>
              </a:ext>
            </a:extLst>
          </p:cNvPr>
          <p:cNvSpPr>
            <a:spLocks noGrp="1"/>
          </p:cNvSpPr>
          <p:nvPr>
            <p:ph idx="1"/>
          </p:nvPr>
        </p:nvSpPr>
        <p:spPr>
          <a:xfrm>
            <a:off x="838200" y="5421085"/>
            <a:ext cx="10515600" cy="755877"/>
          </a:xfrm>
        </p:spPr>
        <p:txBody>
          <a:bodyPr>
            <a:normAutofit fontScale="85000" lnSpcReduction="20000"/>
          </a:bodyPr>
          <a:lstStyle/>
          <a:p>
            <a:r>
              <a:rPr lang="es-GT" dirty="0"/>
              <a:t>0 - (azul) no falsificado</a:t>
            </a:r>
          </a:p>
          <a:p>
            <a:r>
              <a:rPr lang="es-GT" dirty="0"/>
              <a:t>1 - (rojo) falsificado</a:t>
            </a:r>
          </a:p>
        </p:txBody>
      </p:sp>
      <p:pic>
        <p:nvPicPr>
          <p:cNvPr id="7" name="Picture 6">
            <a:extLst>
              <a:ext uri="{FF2B5EF4-FFF2-40B4-BE49-F238E27FC236}">
                <a16:creationId xmlns:a16="http://schemas.microsoft.com/office/drawing/2014/main" id="{C770D60D-FD0C-E369-F725-6FBADA264749}"/>
              </a:ext>
            </a:extLst>
          </p:cNvPr>
          <p:cNvPicPr>
            <a:picLocks noChangeAspect="1"/>
          </p:cNvPicPr>
          <p:nvPr/>
        </p:nvPicPr>
        <p:blipFill rotWithShape="1">
          <a:blip r:embed="rId2"/>
          <a:srcRect t="14436"/>
          <a:stretch/>
        </p:blipFill>
        <p:spPr>
          <a:xfrm>
            <a:off x="3719181" y="2432957"/>
            <a:ext cx="4753638" cy="2396413"/>
          </a:xfrm>
          <a:prstGeom prst="rect">
            <a:avLst/>
          </a:prstGeom>
        </p:spPr>
      </p:pic>
    </p:spTree>
    <p:extLst>
      <p:ext uri="{BB962C8B-B14F-4D97-AF65-F5344CB8AC3E}">
        <p14:creationId xmlns:p14="http://schemas.microsoft.com/office/powerpoint/2010/main" val="16423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4D7F-5C4A-12F7-B551-D420C694D54F}"/>
              </a:ext>
            </a:extLst>
          </p:cNvPr>
          <p:cNvSpPr>
            <a:spLocks noGrp="1"/>
          </p:cNvSpPr>
          <p:nvPr>
            <p:ph type="title"/>
          </p:nvPr>
        </p:nvSpPr>
        <p:spPr/>
        <p:txBody>
          <a:bodyPr/>
          <a:lstStyle/>
          <a:p>
            <a:r>
              <a:rPr lang="es-GT" dirty="0"/>
              <a:t>Datos de entrenamiento y evaluación</a:t>
            </a:r>
          </a:p>
        </p:txBody>
      </p:sp>
      <p:sp>
        <p:nvSpPr>
          <p:cNvPr id="3" name="Content Placeholder 2">
            <a:extLst>
              <a:ext uri="{FF2B5EF4-FFF2-40B4-BE49-F238E27FC236}">
                <a16:creationId xmlns:a16="http://schemas.microsoft.com/office/drawing/2014/main" id="{81F018CA-F426-41EA-B8F7-F3D13AC79B7C}"/>
              </a:ext>
            </a:extLst>
          </p:cNvPr>
          <p:cNvSpPr>
            <a:spLocks noGrp="1"/>
          </p:cNvSpPr>
          <p:nvPr>
            <p:ph idx="1"/>
          </p:nvPr>
        </p:nvSpPr>
        <p:spPr/>
        <p:txBody>
          <a:bodyPr/>
          <a:lstStyle/>
          <a:p>
            <a:r>
              <a:rPr lang="es-GT" dirty="0"/>
              <a:t>De lo enseñado en clase se aplicó un </a:t>
            </a:r>
            <a:r>
              <a:rPr lang="es-GT" dirty="0" err="1"/>
              <a:t>shuffle</a:t>
            </a:r>
            <a:r>
              <a:rPr lang="es-GT" dirty="0"/>
              <a:t> de los datos, necesario por si llevan cierto orden que pueda ocasionar un sesgo en el entrenamiento. Para ello, se desarrolló un script en R. Adicional, se separó entre los datos de entrenamiento (1072) y evaluación (300). </a:t>
            </a:r>
          </a:p>
        </p:txBody>
      </p:sp>
      <p:pic>
        <p:nvPicPr>
          <p:cNvPr id="5" name="Picture 4">
            <a:extLst>
              <a:ext uri="{FF2B5EF4-FFF2-40B4-BE49-F238E27FC236}">
                <a16:creationId xmlns:a16="http://schemas.microsoft.com/office/drawing/2014/main" id="{3E7FAC00-117E-7E6D-708E-428A85F61204}"/>
              </a:ext>
            </a:extLst>
          </p:cNvPr>
          <p:cNvPicPr>
            <a:picLocks noChangeAspect="1"/>
          </p:cNvPicPr>
          <p:nvPr/>
        </p:nvPicPr>
        <p:blipFill>
          <a:blip r:embed="rId2"/>
          <a:stretch>
            <a:fillRect/>
          </a:stretch>
        </p:blipFill>
        <p:spPr>
          <a:xfrm>
            <a:off x="2282727" y="3783564"/>
            <a:ext cx="7887801" cy="2191056"/>
          </a:xfrm>
          <a:prstGeom prst="rect">
            <a:avLst/>
          </a:prstGeom>
        </p:spPr>
      </p:pic>
    </p:spTree>
    <p:extLst>
      <p:ext uri="{BB962C8B-B14F-4D97-AF65-F5344CB8AC3E}">
        <p14:creationId xmlns:p14="http://schemas.microsoft.com/office/powerpoint/2010/main" val="23707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3B5C-9376-34FA-CEC8-9BCB8F3C9EF1}"/>
              </a:ext>
            </a:extLst>
          </p:cNvPr>
          <p:cNvSpPr>
            <a:spLocks noGrp="1"/>
          </p:cNvSpPr>
          <p:nvPr>
            <p:ph type="title"/>
          </p:nvPr>
        </p:nvSpPr>
        <p:spPr/>
        <p:txBody>
          <a:bodyPr/>
          <a:lstStyle/>
          <a:p>
            <a:r>
              <a:rPr lang="es-GT" dirty="0" err="1"/>
              <a:t>Feature</a:t>
            </a:r>
            <a:r>
              <a:rPr lang="es-GT" dirty="0"/>
              <a:t> </a:t>
            </a:r>
            <a:r>
              <a:rPr lang="es-GT" dirty="0" err="1"/>
              <a:t>Selection</a:t>
            </a:r>
            <a:r>
              <a:rPr lang="es-GT" dirty="0"/>
              <a:t> [1]</a:t>
            </a:r>
          </a:p>
        </p:txBody>
      </p:sp>
      <p:sp>
        <p:nvSpPr>
          <p:cNvPr id="3" name="Content Placeholder 2">
            <a:extLst>
              <a:ext uri="{FF2B5EF4-FFF2-40B4-BE49-F238E27FC236}">
                <a16:creationId xmlns:a16="http://schemas.microsoft.com/office/drawing/2014/main" id="{D288C00D-F35C-5D12-EB5A-7837113966CE}"/>
              </a:ext>
            </a:extLst>
          </p:cNvPr>
          <p:cNvSpPr>
            <a:spLocks noGrp="1"/>
          </p:cNvSpPr>
          <p:nvPr>
            <p:ph idx="1"/>
          </p:nvPr>
        </p:nvSpPr>
        <p:spPr/>
        <p:txBody>
          <a:bodyPr/>
          <a:lstStyle/>
          <a:p>
            <a:r>
              <a:rPr lang="es-GT" dirty="0"/>
              <a:t>Se tomaron las todas las </a:t>
            </a:r>
            <a:r>
              <a:rPr lang="es-GT" dirty="0" err="1"/>
              <a:t>features</a:t>
            </a:r>
            <a:r>
              <a:rPr lang="es-GT" dirty="0"/>
              <a:t> (4 en total). </a:t>
            </a:r>
          </a:p>
          <a:p>
            <a:pPr lvl="1"/>
            <a:r>
              <a:rPr lang="es-GT" dirty="0"/>
              <a:t>Esto debido a que el data set contiene muy pocas </a:t>
            </a:r>
            <a:r>
              <a:rPr lang="es-GT" dirty="0" err="1"/>
              <a:t>features</a:t>
            </a:r>
            <a:r>
              <a:rPr lang="es-GT" dirty="0"/>
              <a:t>. Adicional, estuve consultando proyectos en Python y usuarios han logrado una precisión alta (1 o cercana) tomando en cuenta todas las </a:t>
            </a:r>
            <a:r>
              <a:rPr lang="es-GT" dirty="0" err="1"/>
              <a:t>features</a:t>
            </a:r>
            <a:r>
              <a:rPr lang="es-GT" dirty="0"/>
              <a:t>. </a:t>
            </a:r>
          </a:p>
          <a:p>
            <a:pPr lvl="1"/>
            <a:r>
              <a:rPr lang="es-GT" dirty="0"/>
              <a:t>Al ser medidas de estadísticas de distribución se prefirió no hacer ningún tipo de operación entre estas. </a:t>
            </a:r>
          </a:p>
          <a:p>
            <a:pPr lvl="1"/>
            <a:r>
              <a:rPr lang="es-GT" dirty="0"/>
              <a:t>El desconocimiento de </a:t>
            </a:r>
            <a:r>
              <a:rPr lang="es-ES" dirty="0" err="1"/>
              <a:t>Wavalet</a:t>
            </a:r>
            <a:r>
              <a:rPr lang="es-ES" dirty="0"/>
              <a:t> </a:t>
            </a:r>
            <a:r>
              <a:rPr lang="es-ES" dirty="0" err="1"/>
              <a:t>Trasform</a:t>
            </a:r>
            <a:r>
              <a:rPr lang="es-ES" dirty="0"/>
              <a:t> </a:t>
            </a:r>
            <a:r>
              <a:rPr lang="es-GT" dirty="0"/>
              <a:t>aplicado en las métricas hace que no realice más allá que una normalización en los datos.</a:t>
            </a:r>
          </a:p>
          <a:p>
            <a:pPr lvl="1"/>
            <a:r>
              <a:rPr lang="es-GT" dirty="0"/>
              <a:t>De quitar una a lo mejor sería la entropía, ya que no aporta tanto al modelo de una formas significativa versus las otras (ver el </a:t>
            </a:r>
            <a:r>
              <a:rPr lang="es-GT" dirty="0" err="1"/>
              <a:t>Corrational</a:t>
            </a:r>
            <a:r>
              <a:rPr lang="es-GT" dirty="0"/>
              <a:t> </a:t>
            </a:r>
            <a:r>
              <a:rPr lang="es-GT" dirty="0" err="1"/>
              <a:t>Attribute</a:t>
            </a:r>
            <a:r>
              <a:rPr lang="es-GT" dirty="0"/>
              <a:t> de </a:t>
            </a:r>
            <a:r>
              <a:rPr lang="es-GT" dirty="0" err="1"/>
              <a:t>Weka</a:t>
            </a:r>
            <a:r>
              <a:rPr lang="es-GT" dirty="0"/>
              <a:t> en la siguiente diapositiva), aún así se conserva. </a:t>
            </a:r>
          </a:p>
          <a:p>
            <a:pPr marL="457200" lvl="1" indent="0">
              <a:buNone/>
            </a:pPr>
            <a:endParaRPr lang="es-GT" dirty="0"/>
          </a:p>
          <a:p>
            <a:pPr marL="457200" lvl="1" indent="0">
              <a:buNone/>
            </a:pPr>
            <a:endParaRPr lang="es-GT" dirty="0"/>
          </a:p>
        </p:txBody>
      </p:sp>
    </p:spTree>
    <p:extLst>
      <p:ext uri="{BB962C8B-B14F-4D97-AF65-F5344CB8AC3E}">
        <p14:creationId xmlns:p14="http://schemas.microsoft.com/office/powerpoint/2010/main" val="6705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3B5C-9376-34FA-CEC8-9BCB8F3C9EF1}"/>
              </a:ext>
            </a:extLst>
          </p:cNvPr>
          <p:cNvSpPr>
            <a:spLocks noGrp="1"/>
          </p:cNvSpPr>
          <p:nvPr>
            <p:ph type="title"/>
          </p:nvPr>
        </p:nvSpPr>
        <p:spPr/>
        <p:txBody>
          <a:bodyPr/>
          <a:lstStyle/>
          <a:p>
            <a:r>
              <a:rPr lang="es-GT" dirty="0" err="1"/>
              <a:t>Feature</a:t>
            </a:r>
            <a:r>
              <a:rPr lang="es-GT" dirty="0"/>
              <a:t> </a:t>
            </a:r>
            <a:r>
              <a:rPr lang="es-GT" dirty="0" err="1"/>
              <a:t>Selection</a:t>
            </a:r>
            <a:r>
              <a:rPr lang="es-GT" dirty="0"/>
              <a:t> [2]</a:t>
            </a:r>
          </a:p>
        </p:txBody>
      </p:sp>
      <p:pic>
        <p:nvPicPr>
          <p:cNvPr id="9" name="Picture 8">
            <a:extLst>
              <a:ext uri="{FF2B5EF4-FFF2-40B4-BE49-F238E27FC236}">
                <a16:creationId xmlns:a16="http://schemas.microsoft.com/office/drawing/2014/main" id="{1028FB8D-C378-0268-E9EB-54B0302D9E41}"/>
              </a:ext>
            </a:extLst>
          </p:cNvPr>
          <p:cNvPicPr>
            <a:picLocks noChangeAspect="1"/>
          </p:cNvPicPr>
          <p:nvPr/>
        </p:nvPicPr>
        <p:blipFill>
          <a:blip r:embed="rId2"/>
          <a:stretch>
            <a:fillRect/>
          </a:stretch>
        </p:blipFill>
        <p:spPr>
          <a:xfrm>
            <a:off x="2752400" y="1440344"/>
            <a:ext cx="6687200" cy="5184390"/>
          </a:xfrm>
          <a:prstGeom prst="rect">
            <a:avLst/>
          </a:prstGeom>
        </p:spPr>
      </p:pic>
    </p:spTree>
    <p:extLst>
      <p:ext uri="{BB962C8B-B14F-4D97-AF65-F5344CB8AC3E}">
        <p14:creationId xmlns:p14="http://schemas.microsoft.com/office/powerpoint/2010/main" val="166657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802</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FSBrabo</vt:lpstr>
      <vt:lpstr>Office Theme</vt:lpstr>
      <vt:lpstr>Proyecto Final</vt:lpstr>
      <vt:lpstr>Aplicación</vt:lpstr>
      <vt:lpstr>Data set</vt:lpstr>
      <vt:lpstr>Fuente del data set</vt:lpstr>
      <vt:lpstr>Wavelet Transform</vt:lpstr>
      <vt:lpstr>Proporción de datos </vt:lpstr>
      <vt:lpstr>Datos de entrenamiento y evaluación</vt:lpstr>
      <vt:lpstr>Feature Selection [1]</vt:lpstr>
      <vt:lpstr>Feature Selection [2]</vt:lpstr>
      <vt:lpstr>Distribuciones</vt:lpstr>
      <vt:lpstr>Modelo Logistic Regression</vt:lpstr>
      <vt:lpstr>Modelo AdaBoostM1</vt:lpstr>
      <vt:lpstr>Modelo RandomForest</vt:lpstr>
      <vt:lpstr>Modelo RandomForest – Cost/Benefit (class = 1)</vt:lpstr>
      <vt:lpstr>Selección de modelo</vt:lpstr>
      <vt:lpstr>Evaluación de modelo RandomForest</vt:lpstr>
      <vt:lpstr>Discusión de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Andr? Josu? Rodas Hern?ndez</dc:creator>
  <cp:lastModifiedBy>Andr? Josu? Rodas Hern?ndez</cp:lastModifiedBy>
  <cp:revision>31</cp:revision>
  <dcterms:created xsi:type="dcterms:W3CDTF">2022-05-01T00:40:36Z</dcterms:created>
  <dcterms:modified xsi:type="dcterms:W3CDTF">2022-05-01T06:25:35Z</dcterms:modified>
</cp:coreProperties>
</file>