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5"/>
  </p:notesMasterIdLst>
  <p:handoutMasterIdLst>
    <p:handoutMasterId r:id="rId56"/>
  </p:handoutMasterIdLst>
  <p:sldIdLst>
    <p:sldId id="296" r:id="rId5"/>
    <p:sldId id="297" r:id="rId6"/>
    <p:sldId id="354" r:id="rId7"/>
    <p:sldId id="408" r:id="rId8"/>
    <p:sldId id="365" r:id="rId9"/>
    <p:sldId id="366" r:id="rId10"/>
    <p:sldId id="409" r:id="rId11"/>
    <p:sldId id="370" r:id="rId12"/>
    <p:sldId id="371" r:id="rId13"/>
    <p:sldId id="397" r:id="rId14"/>
    <p:sldId id="372" r:id="rId15"/>
    <p:sldId id="373" r:id="rId16"/>
    <p:sldId id="374" r:id="rId17"/>
    <p:sldId id="375" r:id="rId18"/>
    <p:sldId id="376" r:id="rId19"/>
    <p:sldId id="377" r:id="rId20"/>
    <p:sldId id="398" r:id="rId21"/>
    <p:sldId id="410" r:id="rId22"/>
    <p:sldId id="378" r:id="rId23"/>
    <p:sldId id="379" r:id="rId24"/>
    <p:sldId id="412" r:id="rId25"/>
    <p:sldId id="411" r:id="rId26"/>
    <p:sldId id="414" r:id="rId27"/>
    <p:sldId id="413" r:id="rId28"/>
    <p:sldId id="380" r:id="rId29"/>
    <p:sldId id="415" r:id="rId30"/>
    <p:sldId id="400" r:id="rId31"/>
    <p:sldId id="381" r:id="rId32"/>
    <p:sldId id="382" r:id="rId33"/>
    <p:sldId id="383" r:id="rId34"/>
    <p:sldId id="384" r:id="rId35"/>
    <p:sldId id="385" r:id="rId36"/>
    <p:sldId id="401" r:id="rId37"/>
    <p:sldId id="388" r:id="rId38"/>
    <p:sldId id="389" r:id="rId39"/>
    <p:sldId id="405" r:id="rId40"/>
    <p:sldId id="390" r:id="rId41"/>
    <p:sldId id="420" r:id="rId42"/>
    <p:sldId id="421" r:id="rId43"/>
    <p:sldId id="422" r:id="rId44"/>
    <p:sldId id="391" r:id="rId45"/>
    <p:sldId id="423" r:id="rId46"/>
    <p:sldId id="392" r:id="rId47"/>
    <p:sldId id="407" r:id="rId48"/>
    <p:sldId id="393" r:id="rId49"/>
    <p:sldId id="395" r:id="rId50"/>
    <p:sldId id="396" r:id="rId51"/>
    <p:sldId id="406" r:id="rId52"/>
    <p:sldId id="402" r:id="rId53"/>
    <p:sldId id="364"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EC0"/>
    <a:srgbClr val="D2D2D2"/>
    <a:srgbClr val="FECA22"/>
    <a:srgbClr val="595959"/>
    <a:srgbClr val="B6B6B6"/>
    <a:srgbClr val="1965A7"/>
    <a:srgbClr val="97EBFF"/>
    <a:srgbClr val="FAA906"/>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84381" autoAdjust="0"/>
  </p:normalViewPr>
  <p:slideViewPr>
    <p:cSldViewPr snapToGrid="0">
      <p:cViewPr varScale="1">
        <p:scale>
          <a:sx n="57" d="100"/>
          <a:sy n="57" d="100"/>
        </p:scale>
        <p:origin x="90" y="186"/>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B7A38-29DC-4197-BC86-F07394F99774}" type="doc">
      <dgm:prSet loTypeId="urn:microsoft.com/office/officeart/2005/8/layout/hProcess4" loCatId="process" qsTypeId="urn:microsoft.com/office/officeart/2005/8/quickstyle/simple1" qsCatId="simple" csTypeId="urn:microsoft.com/office/officeart/2005/8/colors/accent1_1" csCatId="accent1" phldr="1"/>
      <dgm:spPr/>
    </dgm:pt>
    <dgm:pt modelId="{B161E9CE-5F7C-43BB-97EF-AE21D74D25BB}">
      <dgm:prSet phldrT="[Text]"/>
      <dgm:spPr/>
      <dgm:t>
        <a:bodyPr/>
        <a:lstStyle/>
        <a:p>
          <a:r>
            <a:rPr lang="en-US" dirty="0" smtClean="0">
              <a:latin typeface="Cambria" panose="02040503050406030204" pitchFamily="18" charset="0"/>
            </a:rPr>
            <a:t>Reduction of Total Number of Incidents</a:t>
          </a:r>
          <a:endParaRPr lang="pt-BR" dirty="0">
            <a:latin typeface="Cambria" panose="02040503050406030204" pitchFamily="18" charset="0"/>
          </a:endParaRPr>
        </a:p>
      </dgm:t>
    </dgm:pt>
    <dgm:pt modelId="{F2729C51-AD9F-4FF1-BEA6-1574420484E8}" type="parTrans" cxnId="{D4B7B183-857F-4072-BD5D-60B0354DEA6E}">
      <dgm:prSet/>
      <dgm:spPr/>
      <dgm:t>
        <a:bodyPr/>
        <a:lstStyle/>
        <a:p>
          <a:endParaRPr lang="pt-BR"/>
        </a:p>
      </dgm:t>
    </dgm:pt>
    <dgm:pt modelId="{845BB0E5-B23B-4043-B4B4-C598321EF562}" type="sibTrans" cxnId="{D4B7B183-857F-4072-BD5D-60B0354DEA6E}">
      <dgm:prSet/>
      <dgm:spPr/>
      <dgm:t>
        <a:bodyPr/>
        <a:lstStyle/>
        <a:p>
          <a:endParaRPr lang="pt-BR"/>
        </a:p>
      </dgm:t>
    </dgm:pt>
    <dgm:pt modelId="{4A89B10C-10E8-4FA5-B1EC-AA779A2970A0}">
      <dgm:prSet phldrT="[Text]"/>
      <dgm:spPr/>
      <dgm:t>
        <a:bodyPr/>
        <a:lstStyle/>
        <a:p>
          <a:r>
            <a:rPr lang="pt-BR" dirty="0" smtClean="0">
              <a:latin typeface="Cambria" panose="02040503050406030204" pitchFamily="18" charset="0"/>
            </a:rPr>
            <a:t>+ Business Results:</a:t>
          </a:r>
          <a:endParaRPr lang="pt-BR" dirty="0">
            <a:latin typeface="Cambria" panose="02040503050406030204" pitchFamily="18" charset="0"/>
          </a:endParaRPr>
        </a:p>
      </dgm:t>
    </dgm:pt>
    <dgm:pt modelId="{480B36FF-26D2-4E5A-954F-AB2078F12B6B}" type="parTrans" cxnId="{737DC06D-2C46-4B30-943E-D25781DD0466}">
      <dgm:prSet/>
      <dgm:spPr/>
      <dgm:t>
        <a:bodyPr/>
        <a:lstStyle/>
        <a:p>
          <a:endParaRPr lang="pt-BR"/>
        </a:p>
      </dgm:t>
    </dgm:pt>
    <dgm:pt modelId="{BCA54033-3AD3-486A-8786-4B7775D8B921}" type="sibTrans" cxnId="{737DC06D-2C46-4B30-943E-D25781DD0466}">
      <dgm:prSet/>
      <dgm:spPr/>
      <dgm:t>
        <a:bodyPr/>
        <a:lstStyle/>
        <a:p>
          <a:endParaRPr lang="pt-BR"/>
        </a:p>
      </dgm:t>
    </dgm:pt>
    <dgm:pt modelId="{B4FBE135-6A2B-4D0E-A3A6-9A55C8778D53}">
      <dgm:prSet/>
      <dgm:spPr/>
      <dgm:t>
        <a:bodyPr/>
        <a:lstStyle/>
        <a:p>
          <a:r>
            <a:rPr lang="pt-BR" dirty="0" smtClean="0">
              <a:latin typeface="Cambria" panose="02040503050406030204" pitchFamily="18" charset="0"/>
            </a:rPr>
            <a:t>+ Customer Satisfaction</a:t>
          </a:r>
          <a:endParaRPr lang="pt-BR" dirty="0">
            <a:latin typeface="Cambria" panose="02040503050406030204" pitchFamily="18" charset="0"/>
          </a:endParaRPr>
        </a:p>
      </dgm:t>
    </dgm:pt>
    <dgm:pt modelId="{A067517D-FE8E-41E8-A594-50FCAC00345A}" type="parTrans" cxnId="{CA392CCA-CF92-4A04-8F76-7643C9FB02D5}">
      <dgm:prSet/>
      <dgm:spPr/>
      <dgm:t>
        <a:bodyPr/>
        <a:lstStyle/>
        <a:p>
          <a:endParaRPr lang="pt-BR"/>
        </a:p>
      </dgm:t>
    </dgm:pt>
    <dgm:pt modelId="{F13D4FE2-1EAB-46DF-961F-6720D8F08367}" type="sibTrans" cxnId="{CA392CCA-CF92-4A04-8F76-7643C9FB02D5}">
      <dgm:prSet/>
      <dgm:spPr/>
      <dgm:t>
        <a:bodyPr/>
        <a:lstStyle/>
        <a:p>
          <a:endParaRPr lang="pt-BR"/>
        </a:p>
      </dgm:t>
    </dgm:pt>
    <dgm:pt modelId="{357EF915-3405-49B7-802C-8A7DDECD0942}">
      <dgm:prSet phldrT="[Text]" custT="1"/>
      <dgm:spPr/>
      <dgm:t>
        <a:bodyPr/>
        <a:lstStyle/>
        <a:p>
          <a:r>
            <a:rPr lang="pt-BR" sz="1200" dirty="0" smtClean="0">
              <a:latin typeface="Calibri" panose="020F0502020204030204" pitchFamily="34" charset="0"/>
            </a:rPr>
            <a:t>More Availability;</a:t>
          </a:r>
          <a:endParaRPr lang="pt-BR" sz="1200" dirty="0">
            <a:latin typeface="Calibri" panose="020F0502020204030204" pitchFamily="34" charset="0"/>
          </a:endParaRPr>
        </a:p>
      </dgm:t>
    </dgm:pt>
    <dgm:pt modelId="{26DD1FC7-9311-45B0-A9DD-958F6C3167C3}" type="parTrans" cxnId="{9BB530FD-787F-4900-A703-9E1060830079}">
      <dgm:prSet/>
      <dgm:spPr/>
      <dgm:t>
        <a:bodyPr/>
        <a:lstStyle/>
        <a:p>
          <a:endParaRPr lang="pt-BR"/>
        </a:p>
      </dgm:t>
    </dgm:pt>
    <dgm:pt modelId="{9F68BD28-D65B-492E-8754-413B6284B5A2}" type="sibTrans" cxnId="{9BB530FD-787F-4900-A703-9E1060830079}">
      <dgm:prSet/>
      <dgm:spPr/>
      <dgm:t>
        <a:bodyPr/>
        <a:lstStyle/>
        <a:p>
          <a:endParaRPr lang="pt-BR"/>
        </a:p>
      </dgm:t>
    </dgm:pt>
    <dgm:pt modelId="{C69CA6A3-F876-40DC-9A38-D045CF77CD29}">
      <dgm:prSet phldrT="[Text]" custT="1"/>
      <dgm:spPr/>
      <dgm:t>
        <a:bodyPr/>
        <a:lstStyle/>
        <a:p>
          <a:r>
            <a:rPr lang="en-US" sz="1200" dirty="0" smtClean="0">
              <a:latin typeface="Calibri" panose="020F0502020204030204" pitchFamily="34" charset="0"/>
            </a:rPr>
            <a:t>Team size optimization;</a:t>
          </a:r>
          <a:endParaRPr lang="pt-BR" sz="1200" dirty="0">
            <a:latin typeface="Calibri" panose="020F0502020204030204" pitchFamily="34" charset="0"/>
          </a:endParaRPr>
        </a:p>
      </dgm:t>
    </dgm:pt>
    <dgm:pt modelId="{28513300-F848-42E1-BE37-9FDD467BEC08}" type="parTrans" cxnId="{F32B42CF-71D7-4266-96DB-706DAA7EB7F7}">
      <dgm:prSet/>
      <dgm:spPr/>
      <dgm:t>
        <a:bodyPr/>
        <a:lstStyle/>
        <a:p>
          <a:endParaRPr lang="pt-BR"/>
        </a:p>
      </dgm:t>
    </dgm:pt>
    <dgm:pt modelId="{F6E377CD-412C-4BED-80E8-9A67D28979A3}" type="sibTrans" cxnId="{F32B42CF-71D7-4266-96DB-706DAA7EB7F7}">
      <dgm:prSet/>
      <dgm:spPr/>
      <dgm:t>
        <a:bodyPr/>
        <a:lstStyle/>
        <a:p>
          <a:endParaRPr lang="pt-BR"/>
        </a:p>
      </dgm:t>
    </dgm:pt>
    <dgm:pt modelId="{4D0FDD01-8AAE-4D1A-9AFE-0DB064E86BD7}">
      <dgm:prSet phldrT="[Text]" custT="1"/>
      <dgm:spPr/>
      <dgm:t>
        <a:bodyPr/>
        <a:lstStyle/>
        <a:p>
          <a:r>
            <a:rPr lang="en-US" sz="1200" dirty="0" smtClean="0">
              <a:latin typeface="Calibri" panose="020F0502020204030204" pitchFamily="34" charset="0"/>
            </a:rPr>
            <a:t>Reduce backlog size;</a:t>
          </a:r>
          <a:endParaRPr lang="pt-BR" sz="1200" dirty="0">
            <a:latin typeface="Calibri" panose="020F0502020204030204" pitchFamily="34" charset="0"/>
          </a:endParaRPr>
        </a:p>
      </dgm:t>
    </dgm:pt>
    <dgm:pt modelId="{C0440E84-1A99-4084-8F54-A44FA29FE439}" type="parTrans" cxnId="{5C20510D-4589-4DDC-944C-522310999568}">
      <dgm:prSet/>
      <dgm:spPr/>
      <dgm:t>
        <a:bodyPr/>
        <a:lstStyle/>
        <a:p>
          <a:endParaRPr lang="pt-BR"/>
        </a:p>
      </dgm:t>
    </dgm:pt>
    <dgm:pt modelId="{643FD8D6-0F99-406A-967F-9E803D1C5C45}" type="sibTrans" cxnId="{5C20510D-4589-4DDC-944C-522310999568}">
      <dgm:prSet/>
      <dgm:spPr/>
      <dgm:t>
        <a:bodyPr/>
        <a:lstStyle/>
        <a:p>
          <a:endParaRPr lang="pt-BR"/>
        </a:p>
      </dgm:t>
    </dgm:pt>
    <dgm:pt modelId="{9F9E521E-81B6-44F2-84A5-6E4913F6DF29}">
      <dgm:prSet phldrT="[Text]" custT="1"/>
      <dgm:spPr/>
      <dgm:t>
        <a:bodyPr/>
        <a:lstStyle/>
        <a:p>
          <a:r>
            <a:rPr lang="en-US" sz="1200" dirty="0" smtClean="0">
              <a:latin typeface="Calibri" panose="020F0502020204030204" pitchFamily="34" charset="0"/>
            </a:rPr>
            <a:t>Reduce on-call costs;</a:t>
          </a:r>
          <a:endParaRPr lang="pt-BR" sz="1200" dirty="0">
            <a:latin typeface="Calibri" panose="020F0502020204030204" pitchFamily="34" charset="0"/>
          </a:endParaRPr>
        </a:p>
      </dgm:t>
    </dgm:pt>
    <dgm:pt modelId="{B3D4C346-13DF-4B4D-9CBB-633D0B522314}" type="parTrans" cxnId="{2223205A-91C7-4DCA-BF96-9AE153A5194C}">
      <dgm:prSet/>
      <dgm:spPr/>
      <dgm:t>
        <a:bodyPr/>
        <a:lstStyle/>
        <a:p>
          <a:endParaRPr lang="pt-BR"/>
        </a:p>
      </dgm:t>
    </dgm:pt>
    <dgm:pt modelId="{FE45D792-D283-4BA0-83CF-A26032DB23A7}" type="sibTrans" cxnId="{2223205A-91C7-4DCA-BF96-9AE153A5194C}">
      <dgm:prSet/>
      <dgm:spPr/>
      <dgm:t>
        <a:bodyPr/>
        <a:lstStyle/>
        <a:p>
          <a:endParaRPr lang="pt-BR"/>
        </a:p>
      </dgm:t>
    </dgm:pt>
    <dgm:pt modelId="{83B7A3D9-1E96-4E99-8F3E-DCE37A2D7989}">
      <dgm:prSet phldrT="[Text]" custT="1"/>
      <dgm:spPr/>
      <dgm:t>
        <a:bodyPr/>
        <a:lstStyle/>
        <a:p>
          <a:r>
            <a:rPr lang="en-US" sz="1200" dirty="0" smtClean="0">
              <a:latin typeface="Calibri" panose="020F0502020204030204" pitchFamily="34" charset="0"/>
            </a:rPr>
            <a:t>Increase CSAT results.</a:t>
          </a:r>
          <a:endParaRPr lang="pt-BR" sz="1200" dirty="0">
            <a:latin typeface="Calibri" panose="020F0502020204030204" pitchFamily="34" charset="0"/>
          </a:endParaRPr>
        </a:p>
      </dgm:t>
    </dgm:pt>
    <dgm:pt modelId="{A26A6E43-9EAD-44FD-9D08-3C449CB92E9F}" type="parTrans" cxnId="{30B673F8-2C3F-428D-A8F5-ACDF6FA589FF}">
      <dgm:prSet/>
      <dgm:spPr/>
      <dgm:t>
        <a:bodyPr/>
        <a:lstStyle/>
        <a:p>
          <a:endParaRPr lang="pt-BR"/>
        </a:p>
      </dgm:t>
    </dgm:pt>
    <dgm:pt modelId="{C1FDF710-9E06-4692-B8D9-6A48984677C8}" type="sibTrans" cxnId="{30B673F8-2C3F-428D-A8F5-ACDF6FA589FF}">
      <dgm:prSet/>
      <dgm:spPr/>
      <dgm:t>
        <a:bodyPr/>
        <a:lstStyle/>
        <a:p>
          <a:endParaRPr lang="pt-BR"/>
        </a:p>
      </dgm:t>
    </dgm:pt>
    <dgm:pt modelId="{07AC7569-F447-42D5-99F5-B4C0298FCAF5}">
      <dgm:prSet phldrT="[Text]" custT="1"/>
      <dgm:spPr/>
      <dgm:t>
        <a:bodyPr/>
        <a:lstStyle/>
        <a:p>
          <a:r>
            <a:rPr lang="pt-BR" sz="1200" b="0" dirty="0" smtClean="0">
              <a:latin typeface="Calibri" panose="020F0502020204030204" pitchFamily="34" charset="0"/>
            </a:rPr>
            <a:t>Focus of the Project</a:t>
          </a:r>
          <a:r>
            <a:rPr lang="pt-BR" sz="1200" b="1" dirty="0" smtClean="0">
              <a:latin typeface="Calibri" panose="020F0502020204030204" pitchFamily="34" charset="0"/>
            </a:rPr>
            <a:t>:</a:t>
          </a:r>
          <a:endParaRPr lang="pt-BR" sz="1200" b="1" dirty="0">
            <a:latin typeface="Calibri" panose="020F0502020204030204" pitchFamily="34" charset="0"/>
          </a:endParaRPr>
        </a:p>
      </dgm:t>
    </dgm:pt>
    <dgm:pt modelId="{E971015D-1D9E-45C5-BD70-55897EBB8DB6}" type="sibTrans" cxnId="{086E412A-F29D-4F0C-8999-D90CF703D57C}">
      <dgm:prSet/>
      <dgm:spPr/>
      <dgm:t>
        <a:bodyPr/>
        <a:lstStyle/>
        <a:p>
          <a:endParaRPr lang="pt-BR"/>
        </a:p>
      </dgm:t>
    </dgm:pt>
    <dgm:pt modelId="{21EFD65A-832E-46DE-9626-9AEE0258E51F}" type="parTrans" cxnId="{086E412A-F29D-4F0C-8999-D90CF703D57C}">
      <dgm:prSet/>
      <dgm:spPr/>
      <dgm:t>
        <a:bodyPr/>
        <a:lstStyle/>
        <a:p>
          <a:endParaRPr lang="pt-BR"/>
        </a:p>
      </dgm:t>
    </dgm:pt>
    <dgm:pt modelId="{A4EB8C21-E322-4A5D-945B-9772AA353997}">
      <dgm:prSet custT="1"/>
      <dgm:spPr/>
      <dgm:t>
        <a:bodyPr/>
        <a:lstStyle/>
        <a:p>
          <a:r>
            <a:rPr lang="pt-BR" sz="1200" dirty="0" smtClean="0">
              <a:latin typeface="Calibri" panose="020F0502020204030204" pitchFamily="34" charset="0"/>
            </a:rPr>
            <a:t>Lower monthly contract value (renewal);</a:t>
          </a:r>
          <a:endParaRPr lang="pt-BR" sz="1200" dirty="0">
            <a:latin typeface="Calibri" panose="020F0502020204030204" pitchFamily="34" charset="0"/>
          </a:endParaRPr>
        </a:p>
      </dgm:t>
    </dgm:pt>
    <dgm:pt modelId="{B489F165-AB11-441E-BCD4-CD3F9274AEFF}" type="parTrans" cxnId="{FD6566C8-1CE8-466E-95CC-36C9087F34F6}">
      <dgm:prSet/>
      <dgm:spPr/>
      <dgm:t>
        <a:bodyPr/>
        <a:lstStyle/>
        <a:p>
          <a:endParaRPr lang="pt-PT"/>
        </a:p>
      </dgm:t>
    </dgm:pt>
    <dgm:pt modelId="{3A74F2AD-032A-4EA5-8298-03DBF859AB5C}" type="sibTrans" cxnId="{FD6566C8-1CE8-466E-95CC-36C9087F34F6}">
      <dgm:prSet/>
      <dgm:spPr/>
      <dgm:t>
        <a:bodyPr/>
        <a:lstStyle/>
        <a:p>
          <a:endParaRPr lang="pt-PT"/>
        </a:p>
      </dgm:t>
    </dgm:pt>
    <dgm:pt modelId="{A14CFE62-07EA-4E17-BDCF-A1AF15106195}">
      <dgm:prSet custT="1"/>
      <dgm:spPr/>
      <dgm:t>
        <a:bodyPr/>
        <a:lstStyle/>
        <a:p>
          <a:r>
            <a:rPr lang="pt-BR" sz="1200" dirty="0" smtClean="0">
              <a:latin typeface="Calibri" panose="020F0502020204030204" pitchFamily="34" charset="0"/>
            </a:rPr>
            <a:t>ASM team focus on continual improvement</a:t>
          </a:r>
          <a:endParaRPr lang="pt-BR" sz="1200" dirty="0">
            <a:latin typeface="Calibri" panose="020F0502020204030204" pitchFamily="34" charset="0"/>
          </a:endParaRPr>
        </a:p>
      </dgm:t>
    </dgm:pt>
    <dgm:pt modelId="{73286DD1-504A-4948-B587-F36670E10EA8}" type="parTrans" cxnId="{7BCC1CFE-BB1F-40E7-BA1E-8144B7487938}">
      <dgm:prSet/>
      <dgm:spPr/>
      <dgm:t>
        <a:bodyPr/>
        <a:lstStyle/>
        <a:p>
          <a:endParaRPr lang="pt-PT"/>
        </a:p>
      </dgm:t>
    </dgm:pt>
    <dgm:pt modelId="{A2823469-A4F0-4F94-93F3-9CD9FE29458C}" type="sibTrans" cxnId="{7BCC1CFE-BB1F-40E7-BA1E-8144B7487938}">
      <dgm:prSet/>
      <dgm:spPr/>
      <dgm:t>
        <a:bodyPr/>
        <a:lstStyle/>
        <a:p>
          <a:endParaRPr lang="pt-PT"/>
        </a:p>
      </dgm:t>
    </dgm:pt>
    <dgm:pt modelId="{4BB7D4E8-E771-4CAC-8C33-32FE35D1FE00}" type="pres">
      <dgm:prSet presAssocID="{9AAB7A38-29DC-4197-BC86-F07394F99774}" presName="Name0" presStyleCnt="0">
        <dgm:presLayoutVars>
          <dgm:dir/>
          <dgm:animLvl val="lvl"/>
          <dgm:resizeHandles val="exact"/>
        </dgm:presLayoutVars>
      </dgm:prSet>
      <dgm:spPr/>
    </dgm:pt>
    <dgm:pt modelId="{A7DF75CA-FA27-4A10-A3D3-96EDBD59DB45}" type="pres">
      <dgm:prSet presAssocID="{9AAB7A38-29DC-4197-BC86-F07394F99774}" presName="tSp" presStyleCnt="0"/>
      <dgm:spPr/>
    </dgm:pt>
    <dgm:pt modelId="{0762FBDD-41A8-49CB-984F-8509A1168342}" type="pres">
      <dgm:prSet presAssocID="{9AAB7A38-29DC-4197-BC86-F07394F99774}" presName="bSp" presStyleCnt="0"/>
      <dgm:spPr/>
    </dgm:pt>
    <dgm:pt modelId="{7479D4A8-3319-4C5A-8FE3-C6E3BA93C4AC}" type="pres">
      <dgm:prSet presAssocID="{9AAB7A38-29DC-4197-BC86-F07394F99774}" presName="process" presStyleCnt="0"/>
      <dgm:spPr/>
    </dgm:pt>
    <dgm:pt modelId="{22592BCF-C5D7-4D4A-BAE0-0A8DC86ADD69}" type="pres">
      <dgm:prSet presAssocID="{B161E9CE-5F7C-43BB-97EF-AE21D74D25BB}" presName="composite1" presStyleCnt="0"/>
      <dgm:spPr/>
    </dgm:pt>
    <dgm:pt modelId="{387E42C1-BB07-458C-9E41-D1B9FE15A757}" type="pres">
      <dgm:prSet presAssocID="{B161E9CE-5F7C-43BB-97EF-AE21D74D25BB}" presName="dummyNode1" presStyleLbl="node1" presStyleIdx="0" presStyleCnt="3"/>
      <dgm:spPr/>
    </dgm:pt>
    <dgm:pt modelId="{D7412428-2E6C-4F27-A175-1DAF23CC6964}" type="pres">
      <dgm:prSet presAssocID="{B161E9CE-5F7C-43BB-97EF-AE21D74D25BB}" presName="childNode1" presStyleLbl="bgAcc1" presStyleIdx="0" presStyleCnt="3">
        <dgm:presLayoutVars>
          <dgm:bulletEnabled val="1"/>
        </dgm:presLayoutVars>
      </dgm:prSet>
      <dgm:spPr/>
      <dgm:t>
        <a:bodyPr/>
        <a:lstStyle/>
        <a:p>
          <a:endParaRPr lang="pt-BR"/>
        </a:p>
      </dgm:t>
    </dgm:pt>
    <dgm:pt modelId="{500E89FD-67FC-4C19-9D37-1740B69C7A68}" type="pres">
      <dgm:prSet presAssocID="{B161E9CE-5F7C-43BB-97EF-AE21D74D25BB}" presName="childNode1tx" presStyleLbl="bgAcc1" presStyleIdx="0" presStyleCnt="3">
        <dgm:presLayoutVars>
          <dgm:bulletEnabled val="1"/>
        </dgm:presLayoutVars>
      </dgm:prSet>
      <dgm:spPr/>
      <dgm:t>
        <a:bodyPr/>
        <a:lstStyle/>
        <a:p>
          <a:endParaRPr lang="pt-BR"/>
        </a:p>
      </dgm:t>
    </dgm:pt>
    <dgm:pt modelId="{EE6BDA58-6207-4C2D-9F12-1BF9BED79016}" type="pres">
      <dgm:prSet presAssocID="{B161E9CE-5F7C-43BB-97EF-AE21D74D25BB}" presName="parentNode1" presStyleLbl="node1" presStyleIdx="0" presStyleCnt="3">
        <dgm:presLayoutVars>
          <dgm:chMax val="1"/>
          <dgm:bulletEnabled val="1"/>
        </dgm:presLayoutVars>
      </dgm:prSet>
      <dgm:spPr/>
      <dgm:t>
        <a:bodyPr/>
        <a:lstStyle/>
        <a:p>
          <a:endParaRPr lang="pt-BR"/>
        </a:p>
      </dgm:t>
    </dgm:pt>
    <dgm:pt modelId="{2A4B5DA8-C644-4F42-B3FF-7AA600ECA87F}" type="pres">
      <dgm:prSet presAssocID="{B161E9CE-5F7C-43BB-97EF-AE21D74D25BB}" presName="connSite1" presStyleCnt="0"/>
      <dgm:spPr/>
    </dgm:pt>
    <dgm:pt modelId="{5176D5A1-D2F7-43DE-B601-F5026F7661A4}" type="pres">
      <dgm:prSet presAssocID="{845BB0E5-B23B-4043-B4B4-C598321EF562}" presName="Name9" presStyleLbl="sibTrans2D1" presStyleIdx="0" presStyleCnt="2"/>
      <dgm:spPr/>
      <dgm:t>
        <a:bodyPr/>
        <a:lstStyle/>
        <a:p>
          <a:endParaRPr lang="pt-BR"/>
        </a:p>
      </dgm:t>
    </dgm:pt>
    <dgm:pt modelId="{9C45F498-76B4-4FBC-B08B-CE404959BDBB}" type="pres">
      <dgm:prSet presAssocID="{4A89B10C-10E8-4FA5-B1EC-AA779A2970A0}" presName="composite2" presStyleCnt="0"/>
      <dgm:spPr/>
    </dgm:pt>
    <dgm:pt modelId="{3600F848-49D7-4ADC-8B13-1C0CFE8CCCAF}" type="pres">
      <dgm:prSet presAssocID="{4A89B10C-10E8-4FA5-B1EC-AA779A2970A0}" presName="dummyNode2" presStyleLbl="node1" presStyleIdx="0" presStyleCnt="3"/>
      <dgm:spPr/>
    </dgm:pt>
    <dgm:pt modelId="{897BF3D3-95C5-4AB6-AB16-35568CADE08E}" type="pres">
      <dgm:prSet presAssocID="{4A89B10C-10E8-4FA5-B1EC-AA779A2970A0}" presName="childNode2" presStyleLbl="bgAcc1" presStyleIdx="1" presStyleCnt="3">
        <dgm:presLayoutVars>
          <dgm:bulletEnabled val="1"/>
        </dgm:presLayoutVars>
      </dgm:prSet>
      <dgm:spPr/>
      <dgm:t>
        <a:bodyPr/>
        <a:lstStyle/>
        <a:p>
          <a:endParaRPr lang="pt-BR"/>
        </a:p>
      </dgm:t>
    </dgm:pt>
    <dgm:pt modelId="{B8F142F2-F46D-4FCA-B7CB-AD58AFAAA5E5}" type="pres">
      <dgm:prSet presAssocID="{4A89B10C-10E8-4FA5-B1EC-AA779A2970A0}" presName="childNode2tx" presStyleLbl="bgAcc1" presStyleIdx="1" presStyleCnt="3">
        <dgm:presLayoutVars>
          <dgm:bulletEnabled val="1"/>
        </dgm:presLayoutVars>
      </dgm:prSet>
      <dgm:spPr/>
      <dgm:t>
        <a:bodyPr/>
        <a:lstStyle/>
        <a:p>
          <a:endParaRPr lang="pt-BR"/>
        </a:p>
      </dgm:t>
    </dgm:pt>
    <dgm:pt modelId="{2AC59976-A78C-451A-8B6A-D7A7844506AC}" type="pres">
      <dgm:prSet presAssocID="{4A89B10C-10E8-4FA5-B1EC-AA779A2970A0}" presName="parentNode2" presStyleLbl="node1" presStyleIdx="1" presStyleCnt="3">
        <dgm:presLayoutVars>
          <dgm:chMax val="0"/>
          <dgm:bulletEnabled val="1"/>
        </dgm:presLayoutVars>
      </dgm:prSet>
      <dgm:spPr/>
      <dgm:t>
        <a:bodyPr/>
        <a:lstStyle/>
        <a:p>
          <a:endParaRPr lang="pt-BR"/>
        </a:p>
      </dgm:t>
    </dgm:pt>
    <dgm:pt modelId="{598EFF5B-A260-4E9F-AC8C-A25D76CB2E39}" type="pres">
      <dgm:prSet presAssocID="{4A89B10C-10E8-4FA5-B1EC-AA779A2970A0}" presName="connSite2" presStyleCnt="0"/>
      <dgm:spPr/>
    </dgm:pt>
    <dgm:pt modelId="{9ED6615B-9DBB-4937-8335-40FB42DD8160}" type="pres">
      <dgm:prSet presAssocID="{BCA54033-3AD3-486A-8786-4B7775D8B921}" presName="Name18" presStyleLbl="sibTrans2D1" presStyleIdx="1" presStyleCnt="2"/>
      <dgm:spPr/>
      <dgm:t>
        <a:bodyPr/>
        <a:lstStyle/>
        <a:p>
          <a:endParaRPr lang="pt-BR"/>
        </a:p>
      </dgm:t>
    </dgm:pt>
    <dgm:pt modelId="{344846FF-7876-47DC-804A-D9AA83A0287E}" type="pres">
      <dgm:prSet presAssocID="{B4FBE135-6A2B-4D0E-A3A6-9A55C8778D53}" presName="composite1" presStyleCnt="0"/>
      <dgm:spPr/>
    </dgm:pt>
    <dgm:pt modelId="{8C2DAE5A-1E0E-4445-ABE9-F5183C518644}" type="pres">
      <dgm:prSet presAssocID="{B4FBE135-6A2B-4D0E-A3A6-9A55C8778D53}" presName="dummyNode1" presStyleLbl="node1" presStyleIdx="1" presStyleCnt="3"/>
      <dgm:spPr/>
    </dgm:pt>
    <dgm:pt modelId="{BC711044-EA10-452C-9BCE-495C027211E0}" type="pres">
      <dgm:prSet presAssocID="{B4FBE135-6A2B-4D0E-A3A6-9A55C8778D53}" presName="childNode1" presStyleLbl="bgAcc1" presStyleIdx="2" presStyleCnt="3">
        <dgm:presLayoutVars>
          <dgm:bulletEnabled val="1"/>
        </dgm:presLayoutVars>
      </dgm:prSet>
      <dgm:spPr/>
      <dgm:t>
        <a:bodyPr/>
        <a:lstStyle/>
        <a:p>
          <a:endParaRPr lang="pt-PT"/>
        </a:p>
      </dgm:t>
    </dgm:pt>
    <dgm:pt modelId="{64ADE4D7-0B54-4D44-A40A-71D862A860D5}" type="pres">
      <dgm:prSet presAssocID="{B4FBE135-6A2B-4D0E-A3A6-9A55C8778D53}" presName="childNode1tx" presStyleLbl="bgAcc1" presStyleIdx="2" presStyleCnt="3">
        <dgm:presLayoutVars>
          <dgm:bulletEnabled val="1"/>
        </dgm:presLayoutVars>
      </dgm:prSet>
      <dgm:spPr/>
      <dgm:t>
        <a:bodyPr/>
        <a:lstStyle/>
        <a:p>
          <a:endParaRPr lang="pt-PT"/>
        </a:p>
      </dgm:t>
    </dgm:pt>
    <dgm:pt modelId="{310C4C34-E436-4B46-91BF-5AF0CFB9C23D}" type="pres">
      <dgm:prSet presAssocID="{B4FBE135-6A2B-4D0E-A3A6-9A55C8778D53}" presName="parentNode1" presStyleLbl="node1" presStyleIdx="2" presStyleCnt="3">
        <dgm:presLayoutVars>
          <dgm:chMax val="1"/>
          <dgm:bulletEnabled val="1"/>
        </dgm:presLayoutVars>
      </dgm:prSet>
      <dgm:spPr/>
      <dgm:t>
        <a:bodyPr/>
        <a:lstStyle/>
        <a:p>
          <a:endParaRPr lang="pt-BR"/>
        </a:p>
      </dgm:t>
    </dgm:pt>
    <dgm:pt modelId="{2CFFF064-8653-48E5-A061-2D85B9A4FCDA}" type="pres">
      <dgm:prSet presAssocID="{B4FBE135-6A2B-4D0E-A3A6-9A55C8778D53}" presName="connSite1" presStyleCnt="0"/>
      <dgm:spPr/>
    </dgm:pt>
  </dgm:ptLst>
  <dgm:cxnLst>
    <dgm:cxn modelId="{AB942385-487F-46A6-8884-B95D883B4029}" type="presOf" srcId="{A4EB8C21-E322-4A5D-945B-9772AA353997}" destId="{64ADE4D7-0B54-4D44-A40A-71D862A860D5}" srcOrd="1" destOrd="0" presId="urn:microsoft.com/office/officeart/2005/8/layout/hProcess4"/>
    <dgm:cxn modelId="{30B673F8-2C3F-428D-A8F5-ACDF6FA589FF}" srcId="{4A89B10C-10E8-4FA5-B1EC-AA779A2970A0}" destId="{83B7A3D9-1E96-4E99-8F3E-DCE37A2D7989}" srcOrd="4" destOrd="0" parTransId="{A26A6E43-9EAD-44FD-9D08-3C449CB92E9F}" sibTransId="{C1FDF710-9E06-4692-B8D9-6A48984677C8}"/>
    <dgm:cxn modelId="{737DC06D-2C46-4B30-943E-D25781DD0466}" srcId="{9AAB7A38-29DC-4197-BC86-F07394F99774}" destId="{4A89B10C-10E8-4FA5-B1EC-AA779A2970A0}" srcOrd="1" destOrd="0" parTransId="{480B36FF-26D2-4E5A-954F-AB2078F12B6B}" sibTransId="{BCA54033-3AD3-486A-8786-4B7775D8B921}"/>
    <dgm:cxn modelId="{7A578862-B59D-463E-AC69-77720A86E1D3}" type="presOf" srcId="{4D0FDD01-8AAE-4D1A-9AFE-0DB064E86BD7}" destId="{B8F142F2-F46D-4FCA-B7CB-AD58AFAAA5E5}" srcOrd="1" destOrd="2" presId="urn:microsoft.com/office/officeart/2005/8/layout/hProcess4"/>
    <dgm:cxn modelId="{086E412A-F29D-4F0C-8999-D90CF703D57C}" srcId="{B161E9CE-5F7C-43BB-97EF-AE21D74D25BB}" destId="{07AC7569-F447-42D5-99F5-B4C0298FCAF5}" srcOrd="0" destOrd="0" parTransId="{21EFD65A-832E-46DE-9626-9AEE0258E51F}" sibTransId="{E971015D-1D9E-45C5-BD70-55897EBB8DB6}"/>
    <dgm:cxn modelId="{F32B42CF-71D7-4266-96DB-706DAA7EB7F7}" srcId="{4A89B10C-10E8-4FA5-B1EC-AA779A2970A0}" destId="{C69CA6A3-F876-40DC-9A38-D045CF77CD29}" srcOrd="1" destOrd="0" parTransId="{28513300-F848-42E1-BE37-9FDD467BEC08}" sibTransId="{F6E377CD-412C-4BED-80E8-9A67D28979A3}"/>
    <dgm:cxn modelId="{23EF8164-20BF-441A-92F5-900D3F00D025}" type="presOf" srcId="{357EF915-3405-49B7-802C-8A7DDECD0942}" destId="{897BF3D3-95C5-4AB6-AB16-35568CADE08E}" srcOrd="0" destOrd="0" presId="urn:microsoft.com/office/officeart/2005/8/layout/hProcess4"/>
    <dgm:cxn modelId="{564F3498-76B8-44F8-AB57-C3BEB5E1A8F0}" type="presOf" srcId="{C69CA6A3-F876-40DC-9A38-D045CF77CD29}" destId="{B8F142F2-F46D-4FCA-B7CB-AD58AFAAA5E5}" srcOrd="1" destOrd="1" presId="urn:microsoft.com/office/officeart/2005/8/layout/hProcess4"/>
    <dgm:cxn modelId="{17222BD4-853E-4918-9B83-0FC9FFD0D0F6}" type="presOf" srcId="{845BB0E5-B23B-4043-B4B4-C598321EF562}" destId="{5176D5A1-D2F7-43DE-B601-F5026F7661A4}" srcOrd="0" destOrd="0" presId="urn:microsoft.com/office/officeart/2005/8/layout/hProcess4"/>
    <dgm:cxn modelId="{FA8C8A70-F67E-4283-951B-198377D6B3BB}" type="presOf" srcId="{07AC7569-F447-42D5-99F5-B4C0298FCAF5}" destId="{D7412428-2E6C-4F27-A175-1DAF23CC6964}" srcOrd="0" destOrd="0" presId="urn:microsoft.com/office/officeart/2005/8/layout/hProcess4"/>
    <dgm:cxn modelId="{6AF24387-3EF2-4B34-AC95-870A6FD2ECAA}" type="presOf" srcId="{9F9E521E-81B6-44F2-84A5-6E4913F6DF29}" destId="{B8F142F2-F46D-4FCA-B7CB-AD58AFAAA5E5}" srcOrd="1" destOrd="3" presId="urn:microsoft.com/office/officeart/2005/8/layout/hProcess4"/>
    <dgm:cxn modelId="{5ACC4A66-0DB0-4B29-8585-37D075AC14AA}" type="presOf" srcId="{B161E9CE-5F7C-43BB-97EF-AE21D74D25BB}" destId="{EE6BDA58-6207-4C2D-9F12-1BF9BED79016}" srcOrd="0" destOrd="0" presId="urn:microsoft.com/office/officeart/2005/8/layout/hProcess4"/>
    <dgm:cxn modelId="{695F0647-CF7D-4CA6-889C-F420E82EC1B0}" type="presOf" srcId="{A4EB8C21-E322-4A5D-945B-9772AA353997}" destId="{BC711044-EA10-452C-9BCE-495C027211E0}" srcOrd="0" destOrd="0" presId="urn:microsoft.com/office/officeart/2005/8/layout/hProcess4"/>
    <dgm:cxn modelId="{5E5CF70B-E813-48B4-9DFA-2DCF1BD4F896}" type="presOf" srcId="{A14CFE62-07EA-4E17-BDCF-A1AF15106195}" destId="{64ADE4D7-0B54-4D44-A40A-71D862A860D5}" srcOrd="1" destOrd="1" presId="urn:microsoft.com/office/officeart/2005/8/layout/hProcess4"/>
    <dgm:cxn modelId="{3F503DBC-1C8F-4888-B280-C025ADF34925}" type="presOf" srcId="{83B7A3D9-1E96-4E99-8F3E-DCE37A2D7989}" destId="{897BF3D3-95C5-4AB6-AB16-35568CADE08E}" srcOrd="0" destOrd="4" presId="urn:microsoft.com/office/officeart/2005/8/layout/hProcess4"/>
    <dgm:cxn modelId="{633637D3-9BE6-4AF8-BC39-35C74610366E}" type="presOf" srcId="{BCA54033-3AD3-486A-8786-4B7775D8B921}" destId="{9ED6615B-9DBB-4937-8335-40FB42DD8160}" srcOrd="0" destOrd="0" presId="urn:microsoft.com/office/officeart/2005/8/layout/hProcess4"/>
    <dgm:cxn modelId="{B4E230C6-3078-44D1-98C9-EF11B5689D02}" type="presOf" srcId="{C69CA6A3-F876-40DC-9A38-D045CF77CD29}" destId="{897BF3D3-95C5-4AB6-AB16-35568CADE08E}" srcOrd="0" destOrd="1" presId="urn:microsoft.com/office/officeart/2005/8/layout/hProcess4"/>
    <dgm:cxn modelId="{FD6566C8-1CE8-466E-95CC-36C9087F34F6}" srcId="{B4FBE135-6A2B-4D0E-A3A6-9A55C8778D53}" destId="{A4EB8C21-E322-4A5D-945B-9772AA353997}" srcOrd="0" destOrd="0" parTransId="{B489F165-AB11-441E-BCD4-CD3F9274AEFF}" sibTransId="{3A74F2AD-032A-4EA5-8298-03DBF859AB5C}"/>
    <dgm:cxn modelId="{7BCC1CFE-BB1F-40E7-BA1E-8144B7487938}" srcId="{B4FBE135-6A2B-4D0E-A3A6-9A55C8778D53}" destId="{A14CFE62-07EA-4E17-BDCF-A1AF15106195}" srcOrd="1" destOrd="0" parTransId="{73286DD1-504A-4948-B587-F36670E10EA8}" sibTransId="{A2823469-A4F0-4F94-93F3-9CD9FE29458C}"/>
    <dgm:cxn modelId="{8B4A672C-1689-4251-BE88-ADDFEB347A21}" type="presOf" srcId="{A14CFE62-07EA-4E17-BDCF-A1AF15106195}" destId="{BC711044-EA10-452C-9BCE-495C027211E0}" srcOrd="0" destOrd="1" presId="urn:microsoft.com/office/officeart/2005/8/layout/hProcess4"/>
    <dgm:cxn modelId="{8ADF2E30-ABC8-4734-85EA-6AE9747BF45F}" type="presOf" srcId="{4A89B10C-10E8-4FA5-B1EC-AA779A2970A0}" destId="{2AC59976-A78C-451A-8B6A-D7A7844506AC}" srcOrd="0" destOrd="0" presId="urn:microsoft.com/office/officeart/2005/8/layout/hProcess4"/>
    <dgm:cxn modelId="{B368EE45-5BF5-4927-879F-DAE1FC151456}" type="presOf" srcId="{9AAB7A38-29DC-4197-BC86-F07394F99774}" destId="{4BB7D4E8-E771-4CAC-8C33-32FE35D1FE00}" srcOrd="0" destOrd="0" presId="urn:microsoft.com/office/officeart/2005/8/layout/hProcess4"/>
    <dgm:cxn modelId="{5C20510D-4589-4DDC-944C-522310999568}" srcId="{4A89B10C-10E8-4FA5-B1EC-AA779A2970A0}" destId="{4D0FDD01-8AAE-4D1A-9AFE-0DB064E86BD7}" srcOrd="2" destOrd="0" parTransId="{C0440E84-1A99-4084-8F54-A44FA29FE439}" sibTransId="{643FD8D6-0F99-406A-967F-9E803D1C5C45}"/>
    <dgm:cxn modelId="{B210F678-B70B-4094-AF87-0ACEDC79F05C}" type="presOf" srcId="{4D0FDD01-8AAE-4D1A-9AFE-0DB064E86BD7}" destId="{897BF3D3-95C5-4AB6-AB16-35568CADE08E}" srcOrd="0" destOrd="2" presId="urn:microsoft.com/office/officeart/2005/8/layout/hProcess4"/>
    <dgm:cxn modelId="{F6F5D331-017B-4F7D-98E9-F2D78A6C1645}" type="presOf" srcId="{357EF915-3405-49B7-802C-8A7DDECD0942}" destId="{B8F142F2-F46D-4FCA-B7CB-AD58AFAAA5E5}" srcOrd="1" destOrd="0" presId="urn:microsoft.com/office/officeart/2005/8/layout/hProcess4"/>
    <dgm:cxn modelId="{52347DCF-99B3-425A-A9D8-6E1DA52DE9C5}" type="presOf" srcId="{9F9E521E-81B6-44F2-84A5-6E4913F6DF29}" destId="{897BF3D3-95C5-4AB6-AB16-35568CADE08E}" srcOrd="0" destOrd="3" presId="urn:microsoft.com/office/officeart/2005/8/layout/hProcess4"/>
    <dgm:cxn modelId="{BBFC2DE2-8F98-4F9E-BEA2-172892DA2A8F}" type="presOf" srcId="{83B7A3D9-1E96-4E99-8F3E-DCE37A2D7989}" destId="{B8F142F2-F46D-4FCA-B7CB-AD58AFAAA5E5}" srcOrd="1" destOrd="4" presId="urn:microsoft.com/office/officeart/2005/8/layout/hProcess4"/>
    <dgm:cxn modelId="{2ADF9CBD-CFA5-456C-BCC9-48C0792BA827}" type="presOf" srcId="{B4FBE135-6A2B-4D0E-A3A6-9A55C8778D53}" destId="{310C4C34-E436-4B46-91BF-5AF0CFB9C23D}" srcOrd="0" destOrd="0" presId="urn:microsoft.com/office/officeart/2005/8/layout/hProcess4"/>
    <dgm:cxn modelId="{2223205A-91C7-4DCA-BF96-9AE153A5194C}" srcId="{4A89B10C-10E8-4FA5-B1EC-AA779A2970A0}" destId="{9F9E521E-81B6-44F2-84A5-6E4913F6DF29}" srcOrd="3" destOrd="0" parTransId="{B3D4C346-13DF-4B4D-9CBB-633D0B522314}" sibTransId="{FE45D792-D283-4BA0-83CF-A26032DB23A7}"/>
    <dgm:cxn modelId="{9BB530FD-787F-4900-A703-9E1060830079}" srcId="{4A89B10C-10E8-4FA5-B1EC-AA779A2970A0}" destId="{357EF915-3405-49B7-802C-8A7DDECD0942}" srcOrd="0" destOrd="0" parTransId="{26DD1FC7-9311-45B0-A9DD-958F6C3167C3}" sibTransId="{9F68BD28-D65B-492E-8754-413B6284B5A2}"/>
    <dgm:cxn modelId="{CA392CCA-CF92-4A04-8F76-7643C9FB02D5}" srcId="{9AAB7A38-29DC-4197-BC86-F07394F99774}" destId="{B4FBE135-6A2B-4D0E-A3A6-9A55C8778D53}" srcOrd="2" destOrd="0" parTransId="{A067517D-FE8E-41E8-A594-50FCAC00345A}" sibTransId="{F13D4FE2-1EAB-46DF-961F-6720D8F08367}"/>
    <dgm:cxn modelId="{50CBF21F-B511-4725-9540-661D3F20F47C}" type="presOf" srcId="{07AC7569-F447-42D5-99F5-B4C0298FCAF5}" destId="{500E89FD-67FC-4C19-9D37-1740B69C7A68}" srcOrd="1" destOrd="0" presId="urn:microsoft.com/office/officeart/2005/8/layout/hProcess4"/>
    <dgm:cxn modelId="{D4B7B183-857F-4072-BD5D-60B0354DEA6E}" srcId="{9AAB7A38-29DC-4197-BC86-F07394F99774}" destId="{B161E9CE-5F7C-43BB-97EF-AE21D74D25BB}" srcOrd="0" destOrd="0" parTransId="{F2729C51-AD9F-4FF1-BEA6-1574420484E8}" sibTransId="{845BB0E5-B23B-4043-B4B4-C598321EF562}"/>
    <dgm:cxn modelId="{45AE3010-025F-4B1C-B6D9-E7909D785F39}" type="presParOf" srcId="{4BB7D4E8-E771-4CAC-8C33-32FE35D1FE00}" destId="{A7DF75CA-FA27-4A10-A3D3-96EDBD59DB45}" srcOrd="0" destOrd="0" presId="urn:microsoft.com/office/officeart/2005/8/layout/hProcess4"/>
    <dgm:cxn modelId="{D17B3FE7-48E4-4A75-8214-941388C7D2C7}" type="presParOf" srcId="{4BB7D4E8-E771-4CAC-8C33-32FE35D1FE00}" destId="{0762FBDD-41A8-49CB-984F-8509A1168342}" srcOrd="1" destOrd="0" presId="urn:microsoft.com/office/officeart/2005/8/layout/hProcess4"/>
    <dgm:cxn modelId="{8E612043-543D-4474-A597-664181972AF8}" type="presParOf" srcId="{4BB7D4E8-E771-4CAC-8C33-32FE35D1FE00}" destId="{7479D4A8-3319-4C5A-8FE3-C6E3BA93C4AC}" srcOrd="2" destOrd="0" presId="urn:microsoft.com/office/officeart/2005/8/layout/hProcess4"/>
    <dgm:cxn modelId="{3FD72E8B-F6A5-4A18-AF2E-32481EE25143}" type="presParOf" srcId="{7479D4A8-3319-4C5A-8FE3-C6E3BA93C4AC}" destId="{22592BCF-C5D7-4D4A-BAE0-0A8DC86ADD69}" srcOrd="0" destOrd="0" presId="urn:microsoft.com/office/officeart/2005/8/layout/hProcess4"/>
    <dgm:cxn modelId="{2D687B83-6684-4CBF-A428-D3B5A2D2B24B}" type="presParOf" srcId="{22592BCF-C5D7-4D4A-BAE0-0A8DC86ADD69}" destId="{387E42C1-BB07-458C-9E41-D1B9FE15A757}" srcOrd="0" destOrd="0" presId="urn:microsoft.com/office/officeart/2005/8/layout/hProcess4"/>
    <dgm:cxn modelId="{0781A19C-EFFD-47B9-B30F-2A7D872FF4C0}" type="presParOf" srcId="{22592BCF-C5D7-4D4A-BAE0-0A8DC86ADD69}" destId="{D7412428-2E6C-4F27-A175-1DAF23CC6964}" srcOrd="1" destOrd="0" presId="urn:microsoft.com/office/officeart/2005/8/layout/hProcess4"/>
    <dgm:cxn modelId="{E604F544-718C-40A5-B890-0D3E3B8320C4}" type="presParOf" srcId="{22592BCF-C5D7-4D4A-BAE0-0A8DC86ADD69}" destId="{500E89FD-67FC-4C19-9D37-1740B69C7A68}" srcOrd="2" destOrd="0" presId="urn:microsoft.com/office/officeart/2005/8/layout/hProcess4"/>
    <dgm:cxn modelId="{04664AD0-3A2B-4708-B274-95E402F8A3E1}" type="presParOf" srcId="{22592BCF-C5D7-4D4A-BAE0-0A8DC86ADD69}" destId="{EE6BDA58-6207-4C2D-9F12-1BF9BED79016}" srcOrd="3" destOrd="0" presId="urn:microsoft.com/office/officeart/2005/8/layout/hProcess4"/>
    <dgm:cxn modelId="{C32A6035-8FAB-4053-A25F-2B46DACDB73A}" type="presParOf" srcId="{22592BCF-C5D7-4D4A-BAE0-0A8DC86ADD69}" destId="{2A4B5DA8-C644-4F42-B3FF-7AA600ECA87F}" srcOrd="4" destOrd="0" presId="urn:microsoft.com/office/officeart/2005/8/layout/hProcess4"/>
    <dgm:cxn modelId="{A4311C0C-5EDC-468A-A63F-A80A8F48FB9B}" type="presParOf" srcId="{7479D4A8-3319-4C5A-8FE3-C6E3BA93C4AC}" destId="{5176D5A1-D2F7-43DE-B601-F5026F7661A4}" srcOrd="1" destOrd="0" presId="urn:microsoft.com/office/officeart/2005/8/layout/hProcess4"/>
    <dgm:cxn modelId="{219384AF-8D99-4D47-9B2F-3578448063A4}" type="presParOf" srcId="{7479D4A8-3319-4C5A-8FE3-C6E3BA93C4AC}" destId="{9C45F498-76B4-4FBC-B08B-CE404959BDBB}" srcOrd="2" destOrd="0" presId="urn:microsoft.com/office/officeart/2005/8/layout/hProcess4"/>
    <dgm:cxn modelId="{67473252-15E6-4A34-873B-5C2F4C7986B2}" type="presParOf" srcId="{9C45F498-76B4-4FBC-B08B-CE404959BDBB}" destId="{3600F848-49D7-4ADC-8B13-1C0CFE8CCCAF}" srcOrd="0" destOrd="0" presId="urn:microsoft.com/office/officeart/2005/8/layout/hProcess4"/>
    <dgm:cxn modelId="{5968B838-B9E3-46F6-9287-9C5683C71722}" type="presParOf" srcId="{9C45F498-76B4-4FBC-B08B-CE404959BDBB}" destId="{897BF3D3-95C5-4AB6-AB16-35568CADE08E}" srcOrd="1" destOrd="0" presId="urn:microsoft.com/office/officeart/2005/8/layout/hProcess4"/>
    <dgm:cxn modelId="{D474D445-3FD9-470C-84FD-55858B375464}" type="presParOf" srcId="{9C45F498-76B4-4FBC-B08B-CE404959BDBB}" destId="{B8F142F2-F46D-4FCA-B7CB-AD58AFAAA5E5}" srcOrd="2" destOrd="0" presId="urn:microsoft.com/office/officeart/2005/8/layout/hProcess4"/>
    <dgm:cxn modelId="{1C87A851-82FE-490F-808D-6F98BC19A41B}" type="presParOf" srcId="{9C45F498-76B4-4FBC-B08B-CE404959BDBB}" destId="{2AC59976-A78C-451A-8B6A-D7A7844506AC}" srcOrd="3" destOrd="0" presId="urn:microsoft.com/office/officeart/2005/8/layout/hProcess4"/>
    <dgm:cxn modelId="{7B1075F5-C3CD-4BEC-B0CE-44D39DD9A783}" type="presParOf" srcId="{9C45F498-76B4-4FBC-B08B-CE404959BDBB}" destId="{598EFF5B-A260-4E9F-AC8C-A25D76CB2E39}" srcOrd="4" destOrd="0" presId="urn:microsoft.com/office/officeart/2005/8/layout/hProcess4"/>
    <dgm:cxn modelId="{24DA52CD-28E9-41F4-B3BB-D699BACFB909}" type="presParOf" srcId="{7479D4A8-3319-4C5A-8FE3-C6E3BA93C4AC}" destId="{9ED6615B-9DBB-4937-8335-40FB42DD8160}" srcOrd="3" destOrd="0" presId="urn:microsoft.com/office/officeart/2005/8/layout/hProcess4"/>
    <dgm:cxn modelId="{2180E720-0B81-456F-B65F-64E1F3ADE43C}" type="presParOf" srcId="{7479D4A8-3319-4C5A-8FE3-C6E3BA93C4AC}" destId="{344846FF-7876-47DC-804A-D9AA83A0287E}" srcOrd="4" destOrd="0" presId="urn:microsoft.com/office/officeart/2005/8/layout/hProcess4"/>
    <dgm:cxn modelId="{E887E0D1-383E-4853-B5C5-A6C727884E11}" type="presParOf" srcId="{344846FF-7876-47DC-804A-D9AA83A0287E}" destId="{8C2DAE5A-1E0E-4445-ABE9-F5183C518644}" srcOrd="0" destOrd="0" presId="urn:microsoft.com/office/officeart/2005/8/layout/hProcess4"/>
    <dgm:cxn modelId="{9651745B-90E8-4219-AE16-594CACF0FA49}" type="presParOf" srcId="{344846FF-7876-47DC-804A-D9AA83A0287E}" destId="{BC711044-EA10-452C-9BCE-495C027211E0}" srcOrd="1" destOrd="0" presId="urn:microsoft.com/office/officeart/2005/8/layout/hProcess4"/>
    <dgm:cxn modelId="{6ECB6D13-CF67-45D0-A587-72F8B8CBE7B2}" type="presParOf" srcId="{344846FF-7876-47DC-804A-D9AA83A0287E}" destId="{64ADE4D7-0B54-4D44-A40A-71D862A860D5}" srcOrd="2" destOrd="0" presId="urn:microsoft.com/office/officeart/2005/8/layout/hProcess4"/>
    <dgm:cxn modelId="{00C08CAA-FC01-49BA-B860-6E5306B75345}" type="presParOf" srcId="{344846FF-7876-47DC-804A-D9AA83A0287E}" destId="{310C4C34-E436-4B46-91BF-5AF0CFB9C23D}" srcOrd="3" destOrd="0" presId="urn:microsoft.com/office/officeart/2005/8/layout/hProcess4"/>
    <dgm:cxn modelId="{A547E526-2210-49C3-8345-7BC9B0C043F9}" type="presParOf" srcId="{344846FF-7876-47DC-804A-D9AA83A0287E}" destId="{2CFFF064-8653-48E5-A061-2D85B9A4FCD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12428-2E6C-4F27-A175-1DAF23CC6964}">
      <dsp:nvSpPr>
        <dsp:cNvPr id="0" name=""/>
        <dsp:cNvSpPr/>
      </dsp:nvSpPr>
      <dsp:spPr>
        <a:xfrm>
          <a:off x="11335" y="1004984"/>
          <a:ext cx="2341377" cy="1931146"/>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pt-BR" sz="1200" b="0" kern="1200" dirty="0" smtClean="0">
              <a:latin typeface="Calibri" panose="020F0502020204030204" pitchFamily="34" charset="0"/>
            </a:rPr>
            <a:t>Focus of the Project</a:t>
          </a:r>
          <a:r>
            <a:rPr lang="pt-BR" sz="1200" b="1" kern="1200" dirty="0" smtClean="0">
              <a:latin typeface="Calibri" panose="020F0502020204030204" pitchFamily="34" charset="0"/>
            </a:rPr>
            <a:t>:</a:t>
          </a:r>
          <a:endParaRPr lang="pt-BR" sz="1200" b="1" kern="1200" dirty="0">
            <a:latin typeface="Calibri" panose="020F0502020204030204" pitchFamily="34" charset="0"/>
          </a:endParaRPr>
        </a:p>
      </dsp:txBody>
      <dsp:txXfrm>
        <a:off x="55776" y="1049425"/>
        <a:ext cx="2252495" cy="1428447"/>
      </dsp:txXfrm>
    </dsp:sp>
    <dsp:sp modelId="{5176D5A1-D2F7-43DE-B601-F5026F7661A4}">
      <dsp:nvSpPr>
        <dsp:cNvPr id="0" name=""/>
        <dsp:cNvSpPr/>
      </dsp:nvSpPr>
      <dsp:spPr>
        <a:xfrm>
          <a:off x="1312912" y="1413864"/>
          <a:ext cx="2657533" cy="2657533"/>
        </a:xfrm>
        <a:prstGeom prst="leftCircularArrow">
          <a:avLst>
            <a:gd name="adj1" fmla="val 3436"/>
            <a:gd name="adj2" fmla="val 425705"/>
            <a:gd name="adj3" fmla="val 2201216"/>
            <a:gd name="adj4" fmla="val 9024489"/>
            <a:gd name="adj5" fmla="val 400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6BDA58-6207-4C2D-9F12-1BF9BED79016}">
      <dsp:nvSpPr>
        <dsp:cNvPr id="0" name=""/>
        <dsp:cNvSpPr/>
      </dsp:nvSpPr>
      <dsp:spPr>
        <a:xfrm>
          <a:off x="531641" y="2522314"/>
          <a:ext cx="2081224" cy="82763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Cambria" panose="02040503050406030204" pitchFamily="18" charset="0"/>
            </a:rPr>
            <a:t>Reduction of Total Number of Incidents</a:t>
          </a:r>
          <a:endParaRPr lang="pt-BR" sz="1800" kern="1200" dirty="0">
            <a:latin typeface="Cambria" panose="02040503050406030204" pitchFamily="18" charset="0"/>
          </a:endParaRPr>
        </a:p>
      </dsp:txBody>
      <dsp:txXfrm>
        <a:off x="555882" y="2546555"/>
        <a:ext cx="2032742" cy="779152"/>
      </dsp:txXfrm>
    </dsp:sp>
    <dsp:sp modelId="{897BF3D3-95C5-4AB6-AB16-35568CADE08E}">
      <dsp:nvSpPr>
        <dsp:cNvPr id="0" name=""/>
        <dsp:cNvSpPr/>
      </dsp:nvSpPr>
      <dsp:spPr>
        <a:xfrm>
          <a:off x="3047714" y="1004984"/>
          <a:ext cx="2341377" cy="1931146"/>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pt-BR" sz="1200" kern="1200" dirty="0" smtClean="0">
              <a:latin typeface="Calibri" panose="020F0502020204030204" pitchFamily="34" charset="0"/>
            </a:rPr>
            <a:t>More Availability;</a:t>
          </a:r>
          <a:endParaRPr lang="pt-BR" sz="1200" kern="1200" dirty="0">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latin typeface="Calibri" panose="020F0502020204030204" pitchFamily="34" charset="0"/>
            </a:rPr>
            <a:t>Team size optimization;</a:t>
          </a:r>
          <a:endParaRPr lang="pt-BR" sz="1200" kern="1200" dirty="0">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latin typeface="Calibri" panose="020F0502020204030204" pitchFamily="34" charset="0"/>
            </a:rPr>
            <a:t>Reduce backlog size;</a:t>
          </a:r>
          <a:endParaRPr lang="pt-BR" sz="1200" kern="1200" dirty="0">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latin typeface="Calibri" panose="020F0502020204030204" pitchFamily="34" charset="0"/>
            </a:rPr>
            <a:t>Reduce on-call costs;</a:t>
          </a:r>
          <a:endParaRPr lang="pt-BR" sz="1200" kern="1200" dirty="0">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latin typeface="Calibri" panose="020F0502020204030204" pitchFamily="34" charset="0"/>
            </a:rPr>
            <a:t>Increase CSAT results.</a:t>
          </a:r>
          <a:endParaRPr lang="pt-BR" sz="1200" kern="1200" dirty="0">
            <a:latin typeface="Calibri" panose="020F0502020204030204" pitchFamily="34" charset="0"/>
          </a:endParaRPr>
        </a:p>
      </dsp:txBody>
      <dsp:txXfrm>
        <a:off x="3092155" y="1463242"/>
        <a:ext cx="2252495" cy="1428447"/>
      </dsp:txXfrm>
    </dsp:sp>
    <dsp:sp modelId="{9ED6615B-9DBB-4937-8335-40FB42DD8160}">
      <dsp:nvSpPr>
        <dsp:cNvPr id="0" name=""/>
        <dsp:cNvSpPr/>
      </dsp:nvSpPr>
      <dsp:spPr>
        <a:xfrm>
          <a:off x="4329779" y="-206001"/>
          <a:ext cx="2956709" cy="2956709"/>
        </a:xfrm>
        <a:prstGeom prst="circularArrow">
          <a:avLst>
            <a:gd name="adj1" fmla="val 3089"/>
            <a:gd name="adj2" fmla="val 379491"/>
            <a:gd name="adj3" fmla="val 19444999"/>
            <a:gd name="adj4" fmla="val 12575511"/>
            <a:gd name="adj5" fmla="val 36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C59976-A78C-451A-8B6A-D7A7844506AC}">
      <dsp:nvSpPr>
        <dsp:cNvPr id="0" name=""/>
        <dsp:cNvSpPr/>
      </dsp:nvSpPr>
      <dsp:spPr>
        <a:xfrm>
          <a:off x="3568020" y="591167"/>
          <a:ext cx="2081224" cy="82763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pt-BR" sz="1800" kern="1200" dirty="0" smtClean="0">
              <a:latin typeface="Cambria" panose="02040503050406030204" pitchFamily="18" charset="0"/>
            </a:rPr>
            <a:t>+ Business Results:</a:t>
          </a:r>
          <a:endParaRPr lang="pt-BR" sz="1800" kern="1200" dirty="0">
            <a:latin typeface="Cambria" panose="02040503050406030204" pitchFamily="18" charset="0"/>
          </a:endParaRPr>
        </a:p>
      </dsp:txBody>
      <dsp:txXfrm>
        <a:off x="3592261" y="615408"/>
        <a:ext cx="2032742" cy="779152"/>
      </dsp:txXfrm>
    </dsp:sp>
    <dsp:sp modelId="{BC711044-EA10-452C-9BCE-495C027211E0}">
      <dsp:nvSpPr>
        <dsp:cNvPr id="0" name=""/>
        <dsp:cNvSpPr/>
      </dsp:nvSpPr>
      <dsp:spPr>
        <a:xfrm>
          <a:off x="6084092" y="1004984"/>
          <a:ext cx="2341377" cy="1931146"/>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pt-BR" sz="1200" kern="1200" dirty="0" smtClean="0">
              <a:latin typeface="Calibri" panose="020F0502020204030204" pitchFamily="34" charset="0"/>
            </a:rPr>
            <a:t>Lower monthly contract value (renewal);</a:t>
          </a:r>
          <a:endParaRPr lang="pt-BR" sz="1200" kern="1200" dirty="0">
            <a:latin typeface="Calibri" panose="020F0502020204030204" pitchFamily="34" charset="0"/>
          </a:endParaRPr>
        </a:p>
        <a:p>
          <a:pPr marL="114300" lvl="1" indent="-114300" algn="l" defTabSz="533400">
            <a:lnSpc>
              <a:spcPct val="90000"/>
            </a:lnSpc>
            <a:spcBef>
              <a:spcPct val="0"/>
            </a:spcBef>
            <a:spcAft>
              <a:spcPct val="15000"/>
            </a:spcAft>
            <a:buChar char="••"/>
          </a:pPr>
          <a:r>
            <a:rPr lang="pt-BR" sz="1200" kern="1200" dirty="0" smtClean="0">
              <a:latin typeface="Calibri" panose="020F0502020204030204" pitchFamily="34" charset="0"/>
            </a:rPr>
            <a:t>ASM team focus on continual improvement</a:t>
          </a:r>
          <a:endParaRPr lang="pt-BR" sz="1200" kern="1200" dirty="0">
            <a:latin typeface="Calibri" panose="020F0502020204030204" pitchFamily="34" charset="0"/>
          </a:endParaRPr>
        </a:p>
      </dsp:txBody>
      <dsp:txXfrm>
        <a:off x="6128533" y="1049425"/>
        <a:ext cx="2252495" cy="1428447"/>
      </dsp:txXfrm>
    </dsp:sp>
    <dsp:sp modelId="{310C4C34-E436-4B46-91BF-5AF0CFB9C23D}">
      <dsp:nvSpPr>
        <dsp:cNvPr id="0" name=""/>
        <dsp:cNvSpPr/>
      </dsp:nvSpPr>
      <dsp:spPr>
        <a:xfrm>
          <a:off x="6604398" y="2522314"/>
          <a:ext cx="2081224" cy="82763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pt-BR" sz="1800" kern="1200" dirty="0" smtClean="0">
              <a:latin typeface="Cambria" panose="02040503050406030204" pitchFamily="18" charset="0"/>
            </a:rPr>
            <a:t>+ Customer Satisfaction</a:t>
          </a:r>
          <a:endParaRPr lang="pt-BR" sz="1800" kern="1200" dirty="0">
            <a:latin typeface="Cambria" panose="02040503050406030204" pitchFamily="18" charset="0"/>
          </a:endParaRPr>
        </a:p>
      </dsp:txBody>
      <dsp:txXfrm>
        <a:off x="6628639" y="2546555"/>
        <a:ext cx="2032742" cy="7791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3/21/2016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3/21/2016</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Bold </a:t>
            </a:r>
          </a:p>
          <a:p>
            <a:r>
              <a:rPr lang="en-US" baseline="0" dirty="0" smtClean="0"/>
              <a:t>(Font size for the title of the PPT can vary between 30-34, Arial,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16, Arial normal</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143617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10</a:t>
            </a:fld>
            <a:endParaRPr lang="en-US"/>
          </a:p>
        </p:txBody>
      </p:sp>
    </p:spTree>
    <p:extLst>
      <p:ext uri="{BB962C8B-B14F-4D97-AF65-F5344CB8AC3E}">
        <p14:creationId xmlns:p14="http://schemas.microsoft.com/office/powerpoint/2010/main" val="325372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a:p>
        </p:txBody>
      </p:sp>
    </p:spTree>
    <p:extLst>
      <p:ext uri="{BB962C8B-B14F-4D97-AF65-F5344CB8AC3E}">
        <p14:creationId xmlns:p14="http://schemas.microsoft.com/office/powerpoint/2010/main" val="3538626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extLst>
      <p:ext uri="{BB962C8B-B14F-4D97-AF65-F5344CB8AC3E}">
        <p14:creationId xmlns:p14="http://schemas.microsoft.com/office/powerpoint/2010/main" val="174076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3456262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343288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15</a:t>
            </a:fld>
            <a:endParaRPr lang="en-US"/>
          </a:p>
        </p:txBody>
      </p:sp>
    </p:spTree>
    <p:extLst>
      <p:ext uri="{BB962C8B-B14F-4D97-AF65-F5344CB8AC3E}">
        <p14:creationId xmlns:p14="http://schemas.microsoft.com/office/powerpoint/2010/main" val="43495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3329991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380874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1668680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19</a:t>
            </a:fld>
            <a:endParaRPr lang="en-US"/>
          </a:p>
        </p:txBody>
      </p:sp>
    </p:spTree>
    <p:extLst>
      <p:ext uri="{BB962C8B-B14F-4D97-AF65-F5344CB8AC3E}">
        <p14:creationId xmlns:p14="http://schemas.microsoft.com/office/powerpoint/2010/main" val="406729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Agenda slide:</a:t>
            </a:r>
          </a:p>
          <a:p>
            <a:endParaRPr lang="en-US" dirty="0" smtClean="0"/>
          </a:p>
          <a:p>
            <a:r>
              <a:rPr lang="en-US" dirty="0" smtClean="0"/>
              <a:t>Heading – Agenda -  Font size</a:t>
            </a:r>
            <a:r>
              <a:rPr lang="en-US" baseline="0" dirty="0" smtClean="0"/>
              <a:t> 30, Arial Bold</a:t>
            </a:r>
          </a:p>
          <a:p>
            <a:endParaRPr lang="en-US" baseline="0" dirty="0" smtClean="0"/>
          </a:p>
          <a:p>
            <a:r>
              <a:rPr lang="en-US" baseline="0" dirty="0" smtClean="0"/>
              <a:t>Please restrict this slide with just 5 agenda points. If you have more than 5 points on the agenda slide please add another slide. If you have only 3 then you can use just one slide and delete the other 2 points. </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extLst>
      <p:ext uri="{BB962C8B-B14F-4D97-AF65-F5344CB8AC3E}">
        <p14:creationId xmlns:p14="http://schemas.microsoft.com/office/powerpoint/2010/main" val="855410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20</a:t>
            </a:fld>
            <a:endParaRPr lang="en-US"/>
          </a:p>
        </p:txBody>
      </p:sp>
    </p:spTree>
    <p:extLst>
      <p:ext uri="{BB962C8B-B14F-4D97-AF65-F5344CB8AC3E}">
        <p14:creationId xmlns:p14="http://schemas.microsoft.com/office/powerpoint/2010/main" val="1714216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21</a:t>
            </a:fld>
            <a:endParaRPr lang="en-US"/>
          </a:p>
        </p:txBody>
      </p:sp>
    </p:spTree>
    <p:extLst>
      <p:ext uri="{BB962C8B-B14F-4D97-AF65-F5344CB8AC3E}">
        <p14:creationId xmlns:p14="http://schemas.microsoft.com/office/powerpoint/2010/main" val="1434003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22</a:t>
            </a:fld>
            <a:endParaRPr lang="en-US"/>
          </a:p>
        </p:txBody>
      </p:sp>
    </p:spTree>
    <p:extLst>
      <p:ext uri="{BB962C8B-B14F-4D97-AF65-F5344CB8AC3E}">
        <p14:creationId xmlns:p14="http://schemas.microsoft.com/office/powerpoint/2010/main" val="4186130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23</a:t>
            </a:fld>
            <a:endParaRPr lang="en-US"/>
          </a:p>
        </p:txBody>
      </p:sp>
    </p:spTree>
    <p:extLst>
      <p:ext uri="{BB962C8B-B14F-4D97-AF65-F5344CB8AC3E}">
        <p14:creationId xmlns:p14="http://schemas.microsoft.com/office/powerpoint/2010/main" val="2504996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24</a:t>
            </a:fld>
            <a:endParaRPr lang="en-US"/>
          </a:p>
        </p:txBody>
      </p:sp>
    </p:spTree>
    <p:extLst>
      <p:ext uri="{BB962C8B-B14F-4D97-AF65-F5344CB8AC3E}">
        <p14:creationId xmlns:p14="http://schemas.microsoft.com/office/powerpoint/2010/main" val="2443204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25</a:t>
            </a:fld>
            <a:endParaRPr lang="en-US"/>
          </a:p>
        </p:txBody>
      </p:sp>
    </p:spTree>
    <p:extLst>
      <p:ext uri="{BB962C8B-B14F-4D97-AF65-F5344CB8AC3E}">
        <p14:creationId xmlns:p14="http://schemas.microsoft.com/office/powerpoint/2010/main" val="267891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26</a:t>
            </a:fld>
            <a:endParaRPr lang="en-US"/>
          </a:p>
        </p:txBody>
      </p:sp>
    </p:spTree>
    <p:extLst>
      <p:ext uri="{BB962C8B-B14F-4D97-AF65-F5344CB8AC3E}">
        <p14:creationId xmlns:p14="http://schemas.microsoft.com/office/powerpoint/2010/main" val="1159224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a:p>
        </p:txBody>
      </p:sp>
    </p:spTree>
    <p:extLst>
      <p:ext uri="{BB962C8B-B14F-4D97-AF65-F5344CB8AC3E}">
        <p14:creationId xmlns:p14="http://schemas.microsoft.com/office/powerpoint/2010/main" val="3060200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28</a:t>
            </a:fld>
            <a:endParaRPr lang="en-US"/>
          </a:p>
        </p:txBody>
      </p:sp>
    </p:spTree>
    <p:extLst>
      <p:ext uri="{BB962C8B-B14F-4D97-AF65-F5344CB8AC3E}">
        <p14:creationId xmlns:p14="http://schemas.microsoft.com/office/powerpoint/2010/main" val="2623229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29</a:t>
            </a:fld>
            <a:endParaRPr lang="en-US"/>
          </a:p>
        </p:txBody>
      </p:sp>
    </p:spTree>
    <p:extLst>
      <p:ext uri="{BB962C8B-B14F-4D97-AF65-F5344CB8AC3E}">
        <p14:creationId xmlns:p14="http://schemas.microsoft.com/office/powerpoint/2010/main" val="90327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2721684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30</a:t>
            </a:fld>
            <a:endParaRPr lang="en-US"/>
          </a:p>
        </p:txBody>
      </p:sp>
    </p:spTree>
    <p:extLst>
      <p:ext uri="{BB962C8B-B14F-4D97-AF65-F5344CB8AC3E}">
        <p14:creationId xmlns:p14="http://schemas.microsoft.com/office/powerpoint/2010/main" val="225422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31</a:t>
            </a:fld>
            <a:endParaRPr lang="en-US"/>
          </a:p>
        </p:txBody>
      </p:sp>
    </p:spTree>
    <p:extLst>
      <p:ext uri="{BB962C8B-B14F-4D97-AF65-F5344CB8AC3E}">
        <p14:creationId xmlns:p14="http://schemas.microsoft.com/office/powerpoint/2010/main" val="829610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32</a:t>
            </a:fld>
            <a:endParaRPr lang="en-US"/>
          </a:p>
        </p:txBody>
      </p:sp>
    </p:spTree>
    <p:extLst>
      <p:ext uri="{BB962C8B-B14F-4D97-AF65-F5344CB8AC3E}">
        <p14:creationId xmlns:p14="http://schemas.microsoft.com/office/powerpoint/2010/main" val="2794306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33</a:t>
            </a:fld>
            <a:endParaRPr lang="en-US"/>
          </a:p>
        </p:txBody>
      </p:sp>
    </p:spTree>
    <p:extLst>
      <p:ext uri="{BB962C8B-B14F-4D97-AF65-F5344CB8AC3E}">
        <p14:creationId xmlns:p14="http://schemas.microsoft.com/office/powerpoint/2010/main" val="2898967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34</a:t>
            </a:fld>
            <a:endParaRPr lang="en-US"/>
          </a:p>
        </p:txBody>
      </p:sp>
    </p:spTree>
    <p:extLst>
      <p:ext uri="{BB962C8B-B14F-4D97-AF65-F5344CB8AC3E}">
        <p14:creationId xmlns:p14="http://schemas.microsoft.com/office/powerpoint/2010/main" val="624272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35</a:t>
            </a:fld>
            <a:endParaRPr lang="en-US"/>
          </a:p>
        </p:txBody>
      </p:sp>
    </p:spTree>
    <p:extLst>
      <p:ext uri="{BB962C8B-B14F-4D97-AF65-F5344CB8AC3E}">
        <p14:creationId xmlns:p14="http://schemas.microsoft.com/office/powerpoint/2010/main" val="1074052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36</a:t>
            </a:fld>
            <a:endParaRPr lang="en-US"/>
          </a:p>
        </p:txBody>
      </p:sp>
    </p:spTree>
    <p:extLst>
      <p:ext uri="{BB962C8B-B14F-4D97-AF65-F5344CB8AC3E}">
        <p14:creationId xmlns:p14="http://schemas.microsoft.com/office/powerpoint/2010/main" val="2798723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37</a:t>
            </a:fld>
            <a:endParaRPr lang="en-US"/>
          </a:p>
        </p:txBody>
      </p:sp>
    </p:spTree>
    <p:extLst>
      <p:ext uri="{BB962C8B-B14F-4D97-AF65-F5344CB8AC3E}">
        <p14:creationId xmlns:p14="http://schemas.microsoft.com/office/powerpoint/2010/main" val="3649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38</a:t>
            </a:fld>
            <a:endParaRPr lang="en-US"/>
          </a:p>
        </p:txBody>
      </p:sp>
    </p:spTree>
    <p:extLst>
      <p:ext uri="{BB962C8B-B14F-4D97-AF65-F5344CB8AC3E}">
        <p14:creationId xmlns:p14="http://schemas.microsoft.com/office/powerpoint/2010/main" val="1197950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39</a:t>
            </a:fld>
            <a:endParaRPr lang="en-US"/>
          </a:p>
        </p:txBody>
      </p:sp>
    </p:spTree>
    <p:extLst>
      <p:ext uri="{BB962C8B-B14F-4D97-AF65-F5344CB8AC3E}">
        <p14:creationId xmlns:p14="http://schemas.microsoft.com/office/powerpoint/2010/main" val="234070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a:t>
            </a:fld>
            <a:endParaRPr lang="en-US"/>
          </a:p>
        </p:txBody>
      </p:sp>
    </p:spTree>
    <p:extLst>
      <p:ext uri="{BB962C8B-B14F-4D97-AF65-F5344CB8AC3E}">
        <p14:creationId xmlns:p14="http://schemas.microsoft.com/office/powerpoint/2010/main" val="3232336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40</a:t>
            </a:fld>
            <a:endParaRPr lang="en-US"/>
          </a:p>
        </p:txBody>
      </p:sp>
    </p:spTree>
    <p:extLst>
      <p:ext uri="{BB962C8B-B14F-4D97-AF65-F5344CB8AC3E}">
        <p14:creationId xmlns:p14="http://schemas.microsoft.com/office/powerpoint/2010/main" val="1697045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41</a:t>
            </a:fld>
            <a:endParaRPr lang="en-US"/>
          </a:p>
        </p:txBody>
      </p:sp>
    </p:spTree>
    <p:extLst>
      <p:ext uri="{BB962C8B-B14F-4D97-AF65-F5344CB8AC3E}">
        <p14:creationId xmlns:p14="http://schemas.microsoft.com/office/powerpoint/2010/main" val="2829529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43</a:t>
            </a:fld>
            <a:endParaRPr lang="en-US"/>
          </a:p>
        </p:txBody>
      </p:sp>
    </p:spTree>
    <p:extLst>
      <p:ext uri="{BB962C8B-B14F-4D97-AF65-F5344CB8AC3E}">
        <p14:creationId xmlns:p14="http://schemas.microsoft.com/office/powerpoint/2010/main" val="9593964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44</a:t>
            </a:fld>
            <a:endParaRPr lang="en-US"/>
          </a:p>
        </p:txBody>
      </p:sp>
    </p:spTree>
    <p:extLst>
      <p:ext uri="{BB962C8B-B14F-4D97-AF65-F5344CB8AC3E}">
        <p14:creationId xmlns:p14="http://schemas.microsoft.com/office/powerpoint/2010/main" val="369791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45</a:t>
            </a:fld>
            <a:endParaRPr lang="en-US"/>
          </a:p>
        </p:txBody>
      </p:sp>
    </p:spTree>
    <p:extLst>
      <p:ext uri="{BB962C8B-B14F-4D97-AF65-F5344CB8AC3E}">
        <p14:creationId xmlns:p14="http://schemas.microsoft.com/office/powerpoint/2010/main" val="300370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46</a:t>
            </a:fld>
            <a:endParaRPr lang="en-US"/>
          </a:p>
        </p:txBody>
      </p:sp>
    </p:spTree>
    <p:extLst>
      <p:ext uri="{BB962C8B-B14F-4D97-AF65-F5344CB8AC3E}">
        <p14:creationId xmlns:p14="http://schemas.microsoft.com/office/powerpoint/2010/main" val="18584690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47</a:t>
            </a:fld>
            <a:endParaRPr lang="en-US"/>
          </a:p>
        </p:txBody>
      </p:sp>
    </p:spTree>
    <p:extLst>
      <p:ext uri="{BB962C8B-B14F-4D97-AF65-F5344CB8AC3E}">
        <p14:creationId xmlns:p14="http://schemas.microsoft.com/office/powerpoint/2010/main" val="443870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48</a:t>
            </a:fld>
            <a:endParaRPr lang="en-US"/>
          </a:p>
        </p:txBody>
      </p:sp>
    </p:spTree>
    <p:extLst>
      <p:ext uri="{BB962C8B-B14F-4D97-AF65-F5344CB8AC3E}">
        <p14:creationId xmlns:p14="http://schemas.microsoft.com/office/powerpoint/2010/main" val="4159087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49</a:t>
            </a:fld>
            <a:endParaRPr lang="en-US"/>
          </a:p>
        </p:txBody>
      </p:sp>
    </p:spTree>
    <p:extLst>
      <p:ext uri="{BB962C8B-B14F-4D97-AF65-F5344CB8AC3E}">
        <p14:creationId xmlns:p14="http://schemas.microsoft.com/office/powerpoint/2010/main" val="2537690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Thank you slide with the customer logo: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Should have only the details shown here. Logo placement cannot be changed. Wipro logo to appear on the left as per our corporate guidelines.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Thank you</a:t>
            </a:r>
            <a:r>
              <a:rPr lang="en-US" baseline="0" dirty="0" smtClean="0"/>
              <a:t>– font size 30, Arial Bold</a:t>
            </a:r>
          </a:p>
          <a:p>
            <a:r>
              <a:rPr lang="en-US" baseline="0" dirty="0" smtClean="0"/>
              <a:t>Name &amp; Designation – font size 18, Arial normal, not to exceed beyond 2 lines</a:t>
            </a:r>
          </a:p>
          <a:p>
            <a:r>
              <a:rPr lang="en-US" baseline="0" dirty="0" smtClean="0"/>
              <a:t>Your/contact email id – font size 18, Arial normal</a:t>
            </a:r>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50</a:t>
            </a:fld>
            <a:endParaRPr lang="en-US"/>
          </a:p>
        </p:txBody>
      </p:sp>
    </p:spTree>
    <p:extLst>
      <p:ext uri="{BB962C8B-B14F-4D97-AF65-F5344CB8AC3E}">
        <p14:creationId xmlns:p14="http://schemas.microsoft.com/office/powerpoint/2010/main" val="33451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a:t>
            </a:fld>
            <a:endParaRPr lang="en-US"/>
          </a:p>
        </p:txBody>
      </p:sp>
    </p:spTree>
    <p:extLst>
      <p:ext uri="{BB962C8B-B14F-4D97-AF65-F5344CB8AC3E}">
        <p14:creationId xmlns:p14="http://schemas.microsoft.com/office/powerpoint/2010/main" val="25263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6</a:t>
            </a:fld>
            <a:endParaRPr lang="en-US"/>
          </a:p>
        </p:txBody>
      </p:sp>
    </p:spTree>
    <p:extLst>
      <p:ext uri="{BB962C8B-B14F-4D97-AF65-F5344CB8AC3E}">
        <p14:creationId xmlns:p14="http://schemas.microsoft.com/office/powerpoint/2010/main" val="33024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4437" eaLnBrk="0" hangingPunct="0">
              <a:defRPr sz="1200">
                <a:solidFill>
                  <a:schemeClr val="tx1"/>
                </a:solidFill>
                <a:latin typeface="Arial" charset="0"/>
              </a:defRPr>
            </a:lvl1pPr>
            <a:lvl2pPr marL="729057" indent="-280406" defTabSz="914437" eaLnBrk="0" hangingPunct="0">
              <a:defRPr sz="1200">
                <a:solidFill>
                  <a:schemeClr val="tx1"/>
                </a:solidFill>
                <a:latin typeface="Arial" charset="0"/>
              </a:defRPr>
            </a:lvl2pPr>
            <a:lvl3pPr marL="1121626" indent="-224325" defTabSz="914437" eaLnBrk="0" hangingPunct="0">
              <a:defRPr sz="1200">
                <a:solidFill>
                  <a:schemeClr val="tx1"/>
                </a:solidFill>
                <a:latin typeface="Arial" charset="0"/>
              </a:defRPr>
            </a:lvl3pPr>
            <a:lvl4pPr marL="1570276" indent="-224325" defTabSz="914437" eaLnBrk="0" hangingPunct="0">
              <a:defRPr sz="1200">
                <a:solidFill>
                  <a:schemeClr val="tx1"/>
                </a:solidFill>
                <a:latin typeface="Arial" charset="0"/>
              </a:defRPr>
            </a:lvl4pPr>
            <a:lvl5pPr marL="2018927" indent="-224325" defTabSz="914437" eaLnBrk="0" hangingPunct="0">
              <a:defRPr sz="1200">
                <a:solidFill>
                  <a:schemeClr val="tx1"/>
                </a:solidFill>
                <a:latin typeface="Arial" charset="0"/>
              </a:defRPr>
            </a:lvl5pPr>
            <a:lvl6pPr marL="2467577" indent="-224325" defTabSz="914437" eaLnBrk="0" fontAlgn="base" hangingPunct="0">
              <a:spcBef>
                <a:spcPct val="30000"/>
              </a:spcBef>
              <a:spcAft>
                <a:spcPct val="0"/>
              </a:spcAft>
              <a:buChar char="•"/>
              <a:defRPr sz="1200">
                <a:solidFill>
                  <a:schemeClr val="tx1"/>
                </a:solidFill>
                <a:latin typeface="Arial" charset="0"/>
              </a:defRPr>
            </a:lvl6pPr>
            <a:lvl7pPr marL="2916227" indent="-224325" defTabSz="914437" eaLnBrk="0" fontAlgn="base" hangingPunct="0">
              <a:spcBef>
                <a:spcPct val="30000"/>
              </a:spcBef>
              <a:spcAft>
                <a:spcPct val="0"/>
              </a:spcAft>
              <a:buChar char="•"/>
              <a:defRPr sz="1200">
                <a:solidFill>
                  <a:schemeClr val="tx1"/>
                </a:solidFill>
                <a:latin typeface="Arial" charset="0"/>
              </a:defRPr>
            </a:lvl7pPr>
            <a:lvl8pPr marL="3364878" indent="-224325" defTabSz="914437" eaLnBrk="0" fontAlgn="base" hangingPunct="0">
              <a:spcBef>
                <a:spcPct val="30000"/>
              </a:spcBef>
              <a:spcAft>
                <a:spcPct val="0"/>
              </a:spcAft>
              <a:buChar char="•"/>
              <a:defRPr sz="1200">
                <a:solidFill>
                  <a:schemeClr val="tx1"/>
                </a:solidFill>
                <a:latin typeface="Arial" charset="0"/>
              </a:defRPr>
            </a:lvl8pPr>
            <a:lvl9pPr marL="3813528" indent="-224325" defTabSz="914437" eaLnBrk="0" fontAlgn="base" hangingPunct="0">
              <a:spcBef>
                <a:spcPct val="30000"/>
              </a:spcBef>
              <a:spcAft>
                <a:spcPct val="0"/>
              </a:spcAft>
              <a:buChar char="•"/>
              <a:defRPr sz="1200">
                <a:solidFill>
                  <a:schemeClr val="tx1"/>
                </a:solidFill>
                <a:latin typeface="Arial" charset="0"/>
              </a:defRPr>
            </a:lvl9pPr>
          </a:lstStyle>
          <a:p>
            <a:pPr eaLnBrk="1" hangingPunct="1"/>
            <a:fld id="{2FABF7E9-0794-4D4E-B3F5-7CCB80F5578F}" type="slidenum">
              <a:rPr lang="en-US">
                <a:solidFill>
                  <a:srgbClr val="C0504D"/>
                </a:solidFill>
              </a:rPr>
              <a:pPr eaLnBrk="1" hangingPunct="1"/>
              <a:t>7</a:t>
            </a:fld>
            <a:endParaRPr lang="en-US">
              <a:solidFill>
                <a:srgbClr val="C0504D"/>
              </a:solidFill>
            </a:endParaRPr>
          </a:p>
        </p:txBody>
      </p:sp>
      <p:sp>
        <p:nvSpPr>
          <p:cNvPr id="71683" name="Rectangle 2"/>
          <p:cNvSpPr>
            <a:spLocks noGrp="1" noRot="1" noChangeAspect="1" noChangeArrowheads="1" noTextEdit="1"/>
          </p:cNvSpPr>
          <p:nvPr>
            <p:ph type="sldImg"/>
          </p:nvPr>
        </p:nvSpPr>
        <p:spPr>
          <a:xfrm>
            <a:off x="931863" y="741363"/>
            <a:ext cx="4933950" cy="3702050"/>
          </a:xfrm>
          <a:prstGeom prst="rect">
            <a:avLst/>
          </a:prstGeom>
          <a:ln/>
        </p:spPr>
      </p:sp>
      <p:sp>
        <p:nvSpPr>
          <p:cNvPr id="71684" name="Rectangle 4"/>
          <p:cNvSpPr>
            <a:spLocks noGrp="1" noChangeArrowheads="1"/>
          </p:cNvSpPr>
          <p:nvPr>
            <p:ph type="body" idx="1"/>
          </p:nvPr>
        </p:nvSpPr>
        <p:spPr>
          <a:noFill/>
        </p:spPr>
        <p:txBody>
          <a:bodyPr/>
          <a:lstStyle/>
          <a:p>
            <a:pPr eaLnBrk="1" hangingPunct="1"/>
            <a:r>
              <a:rPr lang="en-US" dirty="0" smtClean="0"/>
              <a:t>Display the slide.</a:t>
            </a:r>
          </a:p>
          <a:p>
            <a:pPr eaLnBrk="1" hangingPunct="1"/>
            <a:r>
              <a:rPr lang="en-US" dirty="0" smtClean="0"/>
              <a:t>Explain that using CTQ drill down with supporting data helps in choosing the internal CTQ which has maximum impact on customer / Business CTQ.  This tools prevents teams wasting effort on </a:t>
            </a:r>
            <a:r>
              <a:rPr lang="en-US" dirty="0" err="1" smtClean="0"/>
              <a:t>trivials</a:t>
            </a:r>
            <a:r>
              <a:rPr lang="en-US" dirty="0" smtClean="0"/>
              <a:t> which may not have much impact on the customer/ Business CTQ.</a:t>
            </a:r>
          </a:p>
        </p:txBody>
      </p:sp>
    </p:spTree>
    <p:extLst>
      <p:ext uri="{BB962C8B-B14F-4D97-AF65-F5344CB8AC3E}">
        <p14:creationId xmlns:p14="http://schemas.microsoft.com/office/powerpoint/2010/main" val="183993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extLst>
      <p:ext uri="{BB962C8B-B14F-4D97-AF65-F5344CB8AC3E}">
        <p14:creationId xmlns:p14="http://schemas.microsoft.com/office/powerpoint/2010/main" val="3823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9</a:t>
            </a:fld>
            <a:endParaRPr lang="en-US"/>
          </a:p>
        </p:txBody>
      </p:sp>
    </p:spTree>
    <p:extLst>
      <p:ext uri="{BB962C8B-B14F-4D97-AF65-F5344CB8AC3E}">
        <p14:creationId xmlns:p14="http://schemas.microsoft.com/office/powerpoint/2010/main" val="161204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22422" y="124543"/>
            <a:ext cx="8464378"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6">
                    <a:lumMod val="50000"/>
                  </a:schemeClr>
                </a:solidFill>
              </a:defRPr>
            </a:lvl1pPr>
          </a:lstStyle>
          <a:p>
            <a:pPr marL="0" lvl="0" eaLnBrk="0" hangingPunct="0">
              <a:spcBef>
                <a:spcPct val="20000"/>
              </a:spcBef>
            </a:pPr>
            <a:r>
              <a:rPr lang="en-US" smtClean="0"/>
              <a:t>Click to edit Master title style</a:t>
            </a:r>
            <a:endParaRPr lang="en-US" dirty="0"/>
          </a:p>
        </p:txBody>
      </p:sp>
    </p:spTree>
    <p:extLst>
      <p:ext uri="{BB962C8B-B14F-4D97-AF65-F5344CB8AC3E}">
        <p14:creationId xmlns:p14="http://schemas.microsoft.com/office/powerpoint/2010/main" val="1247608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u="none" kern="1200" dirty="0" smtClean="0">
                <a:solidFill>
                  <a:schemeClr val="tx1"/>
                </a:solidFill>
                <a:effectLst/>
                <a:latin typeface="Arial" pitchFamily="34" charset="0"/>
                <a:ea typeface="+mn-ea"/>
                <a:cs typeface="Arial" pitchFamily="34" charset="0"/>
              </a:rPr>
              <a:t>CONFIDENTIAL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 id="2147483732" r:id="rId24"/>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package" Target="../embeddings/Microsoft_Excel_Worksheet1.xlsx"/><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package" Target="../embeddings/Microsoft_Excel_Worksheet2.xlsx"/><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2.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package" Target="../embeddings/Microsoft_Excel_Worksheet3.xlsx"/><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3.xml"/><Relationship Id="rId7" Type="http://schemas.openxmlformats.org/officeDocument/2006/relationships/image" Target="../media/image19.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package" Target="../embeddings/Microsoft_Excel_Worksheet4.xlsx"/><Relationship Id="rId5" Type="http://schemas.openxmlformats.org/officeDocument/2006/relationships/oleObject" Target="../embeddings/oleObject8.bin"/><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24.xml"/><Relationship Id="rId7" Type="http://schemas.openxmlformats.org/officeDocument/2006/relationships/package" Target="../embeddings/Microsoft_Excel_Worksheet5.xlsx"/><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30210" y="1175657"/>
            <a:ext cx="4142266" cy="1547161"/>
          </a:xfrm>
        </p:spPr>
        <p:txBody>
          <a:bodyPr>
            <a:normAutofit fontScale="90000"/>
          </a:bodyPr>
          <a:lstStyle/>
          <a:p>
            <a:r>
              <a:rPr lang="en-US" sz="3600" dirty="0"/>
              <a:t>Reduction of </a:t>
            </a:r>
            <a:r>
              <a:rPr lang="en-US" sz="3600" dirty="0" smtClean="0"/>
              <a:t>Total Monthly Incidents Project </a:t>
            </a:r>
            <a:r>
              <a:rPr lang="en-US" sz="3600" dirty="0"/>
              <a:t>DMAIC</a:t>
            </a:r>
            <a:endParaRPr lang="en-US" dirty="0">
              <a:solidFill>
                <a:schemeClr val="tx1"/>
              </a:solidFill>
            </a:endParaRPr>
          </a:p>
        </p:txBody>
      </p:sp>
      <p:sp>
        <p:nvSpPr>
          <p:cNvPr id="9" name="Subtitle 8"/>
          <p:cNvSpPr>
            <a:spLocks noGrp="1"/>
          </p:cNvSpPr>
          <p:nvPr>
            <p:ph type="subTitle" idx="1"/>
          </p:nvPr>
        </p:nvSpPr>
        <p:spPr>
          <a:xfrm>
            <a:off x="4230210" y="3035300"/>
            <a:ext cx="4142266" cy="1854200"/>
          </a:xfrm>
        </p:spPr>
        <p:txBody>
          <a:bodyPr>
            <a:normAutofit fontScale="70000" lnSpcReduction="20000"/>
          </a:bodyPr>
          <a:lstStyle/>
          <a:p>
            <a:pPr>
              <a:lnSpc>
                <a:spcPct val="150000"/>
              </a:lnSpc>
            </a:pPr>
            <a:r>
              <a:rPr lang="en-US" b="1" dirty="0">
                <a:cs typeface="Arial" charset="0"/>
              </a:rPr>
              <a:t>Business/Vertical/Account/Project/Division: </a:t>
            </a:r>
            <a:r>
              <a:rPr lang="en-US" b="1" dirty="0" smtClean="0">
                <a:cs typeface="Arial" charset="0"/>
              </a:rPr>
              <a:t>RCTG/ORGP/ASM/WEE-10853-DE-MS2012</a:t>
            </a:r>
            <a:endParaRPr lang="en-US" b="1" dirty="0">
              <a:cs typeface="Arial" charset="0"/>
            </a:endParaRPr>
          </a:p>
          <a:p>
            <a:pPr>
              <a:lnSpc>
                <a:spcPct val="150000"/>
              </a:lnSpc>
            </a:pPr>
            <a:r>
              <a:rPr lang="en-US" b="1" dirty="0">
                <a:cs typeface="Arial" charset="0"/>
              </a:rPr>
              <a:t>GB</a:t>
            </a:r>
            <a:r>
              <a:rPr lang="en-US" b="1" dirty="0" smtClean="0">
                <a:cs typeface="Arial" charset="0"/>
              </a:rPr>
              <a:t>: Maria Emilia Soares</a:t>
            </a:r>
            <a:endParaRPr lang="en-US" b="1" dirty="0">
              <a:cs typeface="Arial" charset="0"/>
            </a:endParaRPr>
          </a:p>
          <a:p>
            <a:pPr>
              <a:lnSpc>
                <a:spcPct val="150000"/>
              </a:lnSpc>
            </a:pPr>
            <a:r>
              <a:rPr lang="en-US" b="1" dirty="0">
                <a:cs typeface="Arial" charset="0"/>
              </a:rPr>
              <a:t>Team Members</a:t>
            </a:r>
            <a:r>
              <a:rPr lang="en-US" b="1" dirty="0" smtClean="0">
                <a:cs typeface="Arial" charset="0"/>
              </a:rPr>
              <a:t>: </a:t>
            </a:r>
            <a:r>
              <a:rPr lang="en-US" b="1" dirty="0" err="1" smtClean="0">
                <a:cs typeface="Arial" charset="0"/>
              </a:rPr>
              <a:t>João</a:t>
            </a:r>
            <a:r>
              <a:rPr lang="en-US" b="1" dirty="0" smtClean="0">
                <a:cs typeface="Arial" charset="0"/>
              </a:rPr>
              <a:t> Luis Morais / Carla Miranda</a:t>
            </a:r>
            <a:endParaRPr lang="en-US" b="1" dirty="0">
              <a:cs typeface="Arial" charset="0"/>
            </a:endParaRPr>
          </a:p>
          <a:p>
            <a:pPr>
              <a:lnSpc>
                <a:spcPct val="150000"/>
              </a:lnSpc>
            </a:pPr>
            <a:r>
              <a:rPr lang="en-US" b="1" dirty="0">
                <a:cs typeface="Arial" charset="0"/>
              </a:rPr>
              <a:t>BB</a:t>
            </a:r>
            <a:r>
              <a:rPr lang="en-US" b="1" dirty="0" smtClean="0">
                <a:cs typeface="Arial" charset="0"/>
              </a:rPr>
              <a:t>: Arthur Valle</a:t>
            </a:r>
            <a:endParaRPr lang="en-US" b="1" dirty="0">
              <a:cs typeface="Arial" charset="0"/>
            </a:endParaRPr>
          </a:p>
          <a:p>
            <a:pPr>
              <a:lnSpc>
                <a:spcPct val="150000"/>
              </a:lnSpc>
            </a:pPr>
            <a:r>
              <a:rPr lang="en-US" b="1" dirty="0">
                <a:cs typeface="Arial" charset="0"/>
              </a:rPr>
              <a:t>MBB</a:t>
            </a:r>
            <a:r>
              <a:rPr lang="en-US" b="1" dirty="0" smtClean="0">
                <a:cs typeface="Arial" charset="0"/>
              </a:rPr>
              <a:t>: </a:t>
            </a:r>
            <a:r>
              <a:rPr lang="en-US" b="1" dirty="0">
                <a:cs typeface="Arial" charset="0"/>
              </a:rPr>
              <a:t>RAJALINGAM </a:t>
            </a:r>
            <a:r>
              <a:rPr lang="en-US" b="1" dirty="0" smtClean="0">
                <a:cs typeface="Arial" charset="0"/>
              </a:rPr>
              <a:t>RAMAKRISHNAN</a:t>
            </a:r>
            <a:endParaRPr lang="en-US" b="1" dirty="0">
              <a:cs typeface="Arial" charset="0"/>
            </a:endParaRPr>
          </a:p>
          <a:p>
            <a:pPr>
              <a:lnSpc>
                <a:spcPct val="150000"/>
              </a:lnSpc>
            </a:pPr>
            <a:r>
              <a:rPr lang="en-US" b="1" dirty="0">
                <a:cs typeface="Arial" charset="0"/>
              </a:rPr>
              <a:t>Champion: </a:t>
            </a:r>
            <a:r>
              <a:rPr lang="en-US" b="1" dirty="0" err="1" smtClean="0">
                <a:cs typeface="Arial" charset="0"/>
              </a:rPr>
              <a:t>António</a:t>
            </a:r>
            <a:r>
              <a:rPr lang="en-US" b="1" dirty="0" smtClean="0">
                <a:cs typeface="Arial" charset="0"/>
              </a:rPr>
              <a:t> Pedro Oliveira</a:t>
            </a:r>
            <a:endParaRPr lang="en-US" b="1" dirty="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Define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566670" y="1197735"/>
            <a:ext cx="8345510" cy="5355312"/>
          </a:xfrm>
          <a:prstGeom prst="rect">
            <a:avLst/>
          </a:prstGeom>
          <a:noFill/>
        </p:spPr>
        <p:txBody>
          <a:bodyPr wrap="square" rtlCol="0">
            <a:spAutoFit/>
          </a:bodyPr>
          <a:lstStyle/>
          <a:p>
            <a:r>
              <a:rPr lang="en-US" sz="1900" b="1" u="sng" dirty="0" smtClean="0">
                <a:latin typeface="Calibri" pitchFamily="34" charset="0"/>
              </a:rPr>
              <a:t>VOC :</a:t>
            </a:r>
            <a:r>
              <a:rPr lang="en-US" sz="1900" dirty="0">
                <a:latin typeface="Calibri" pitchFamily="34" charset="0"/>
              </a:rPr>
              <a:t> </a:t>
            </a:r>
            <a:r>
              <a:rPr lang="en-US" sz="1900" dirty="0" smtClean="0">
                <a:latin typeface="Calibri" pitchFamily="34" charset="0"/>
              </a:rPr>
              <a:t>Captured </a:t>
            </a:r>
            <a:r>
              <a:rPr lang="en-US" sz="1900" dirty="0">
                <a:latin typeface="Calibri" pitchFamily="34" charset="0"/>
              </a:rPr>
              <a:t>from customers / </a:t>
            </a:r>
            <a:r>
              <a:rPr lang="en-US" sz="1900" dirty="0" smtClean="0">
                <a:latin typeface="Calibri" pitchFamily="34" charset="0"/>
              </a:rPr>
              <a:t>stakeholders inputs </a:t>
            </a:r>
            <a:r>
              <a:rPr lang="en-US" sz="1900" dirty="0">
                <a:latin typeface="Calibri" pitchFamily="34" charset="0"/>
              </a:rPr>
              <a:t>and the project CTQ is in line with </a:t>
            </a:r>
            <a:r>
              <a:rPr lang="en-US" sz="1900" dirty="0" smtClean="0">
                <a:latin typeface="Calibri" pitchFamily="34" charset="0"/>
              </a:rPr>
              <a:t>the inputs from </a:t>
            </a:r>
            <a:r>
              <a:rPr lang="en-US" sz="1900" dirty="0">
                <a:latin typeface="Calibri" pitchFamily="34" charset="0"/>
              </a:rPr>
              <a:t>VOC</a:t>
            </a:r>
          </a:p>
          <a:p>
            <a:r>
              <a:rPr lang="en-US" sz="1900" b="1" u="sng" dirty="0">
                <a:latin typeface="Calibri" pitchFamily="34" charset="0"/>
              </a:rPr>
              <a:t>Project </a:t>
            </a:r>
            <a:r>
              <a:rPr lang="en-US" sz="1900" b="1" u="sng" dirty="0" smtClean="0">
                <a:latin typeface="Calibri" pitchFamily="34" charset="0"/>
              </a:rPr>
              <a:t>Charter :</a:t>
            </a:r>
            <a:r>
              <a:rPr lang="en-US" sz="1900" dirty="0" smtClean="0">
                <a:latin typeface="Calibri" pitchFamily="34" charset="0"/>
              </a:rPr>
              <a:t> Project </a:t>
            </a:r>
            <a:r>
              <a:rPr lang="en-US" sz="1900" dirty="0">
                <a:latin typeface="Calibri" pitchFamily="34" charset="0"/>
              </a:rPr>
              <a:t>CTQ is linked with Business / Customer Expectations</a:t>
            </a:r>
          </a:p>
          <a:p>
            <a:pPr marL="171450" indent="-171450"/>
            <a:r>
              <a:rPr lang="en-US" sz="1900" dirty="0">
                <a:latin typeface="Calibri" pitchFamily="34" charset="0"/>
              </a:rPr>
              <a:t>There are serious ramifications if the project is not done / not done now !</a:t>
            </a:r>
          </a:p>
          <a:p>
            <a:pPr marL="171450" indent="-171450"/>
            <a:r>
              <a:rPr lang="en-US" sz="1900" dirty="0">
                <a:latin typeface="Calibri" pitchFamily="34" charset="0"/>
              </a:rPr>
              <a:t>Problem Statement reflects the </a:t>
            </a:r>
            <a:r>
              <a:rPr lang="en-US" sz="1900" dirty="0" smtClean="0">
                <a:latin typeface="Calibri" pitchFamily="34" charset="0"/>
              </a:rPr>
              <a:t>measures, magnitude </a:t>
            </a:r>
            <a:r>
              <a:rPr lang="en-US" sz="1900" dirty="0">
                <a:latin typeface="Calibri" pitchFamily="34" charset="0"/>
              </a:rPr>
              <a:t>of </a:t>
            </a:r>
            <a:r>
              <a:rPr lang="en-US" sz="1900" dirty="0" smtClean="0">
                <a:latin typeface="Calibri" pitchFamily="34" charset="0"/>
              </a:rPr>
              <a:t>problem and also the </a:t>
            </a:r>
            <a:r>
              <a:rPr lang="en-US" sz="1900" dirty="0">
                <a:latin typeface="Calibri" pitchFamily="34" charset="0"/>
              </a:rPr>
              <a:t>impact of the same.</a:t>
            </a:r>
          </a:p>
          <a:p>
            <a:r>
              <a:rPr lang="en-US" sz="1900" b="1" u="sng" dirty="0" smtClean="0">
                <a:latin typeface="Calibri" pitchFamily="34" charset="0"/>
              </a:rPr>
              <a:t>SIPOC (Process Mapping) </a:t>
            </a:r>
            <a:r>
              <a:rPr lang="en-US" sz="1900" u="sng" dirty="0" smtClean="0">
                <a:latin typeface="Calibri" pitchFamily="34" charset="0"/>
              </a:rPr>
              <a:t>: </a:t>
            </a:r>
            <a:r>
              <a:rPr lang="en-US" sz="1900" dirty="0" smtClean="0">
                <a:latin typeface="Calibri" pitchFamily="34" charset="0"/>
              </a:rPr>
              <a:t>Clearly </a:t>
            </a:r>
            <a:r>
              <a:rPr lang="en-US" sz="1900" dirty="0">
                <a:latin typeface="Calibri" pitchFamily="34" charset="0"/>
              </a:rPr>
              <a:t>depicts the linkage between end customer and the suppliers and </a:t>
            </a:r>
            <a:r>
              <a:rPr lang="en-US" sz="1900" dirty="0" smtClean="0">
                <a:latin typeface="Calibri" pitchFamily="34" charset="0"/>
              </a:rPr>
              <a:t>the detailed sub processes.</a:t>
            </a:r>
            <a:endParaRPr lang="en-US" sz="1900" dirty="0">
              <a:latin typeface="Calibri" pitchFamily="34" charset="0"/>
            </a:endParaRPr>
          </a:p>
          <a:p>
            <a:r>
              <a:rPr lang="en-US" sz="1900" b="1" u="sng" dirty="0">
                <a:latin typeface="Calibri" pitchFamily="34" charset="0"/>
              </a:rPr>
              <a:t>Leadership </a:t>
            </a:r>
            <a:r>
              <a:rPr lang="en-US" sz="1900" b="1" u="sng" dirty="0" smtClean="0">
                <a:latin typeface="Calibri" pitchFamily="34" charset="0"/>
              </a:rPr>
              <a:t>Commitment </a:t>
            </a:r>
            <a:r>
              <a:rPr lang="en-US" sz="1900" u="sng" dirty="0" smtClean="0">
                <a:latin typeface="Calibri" pitchFamily="34" charset="0"/>
              </a:rPr>
              <a:t>: </a:t>
            </a:r>
            <a:r>
              <a:rPr lang="en-US" sz="1900" dirty="0" smtClean="0">
                <a:latin typeface="Calibri" pitchFamily="34" charset="0"/>
              </a:rPr>
              <a:t>Champion </a:t>
            </a:r>
            <a:r>
              <a:rPr lang="en-US" sz="1900" dirty="0">
                <a:latin typeface="Calibri" pitchFamily="34" charset="0"/>
              </a:rPr>
              <a:t>and other account leadership </a:t>
            </a:r>
            <a:r>
              <a:rPr lang="en-US" sz="1900" dirty="0" smtClean="0">
                <a:latin typeface="Calibri" pitchFamily="34" charset="0"/>
              </a:rPr>
              <a:t>approved the scope of the </a:t>
            </a:r>
            <a:r>
              <a:rPr lang="en-US" sz="1900" dirty="0">
                <a:latin typeface="Calibri" pitchFamily="34" charset="0"/>
              </a:rPr>
              <a:t>project</a:t>
            </a:r>
          </a:p>
          <a:p>
            <a:r>
              <a:rPr lang="en-US" sz="1900" b="1" u="sng" dirty="0" smtClean="0">
                <a:latin typeface="Calibri" pitchFamily="34" charset="0"/>
              </a:rPr>
              <a:t>CTQs (Y): </a:t>
            </a:r>
            <a:r>
              <a:rPr lang="en-US" sz="1900" dirty="0" smtClean="0">
                <a:latin typeface="Calibri" pitchFamily="34" charset="0"/>
              </a:rPr>
              <a:t> Projects </a:t>
            </a:r>
            <a:r>
              <a:rPr lang="en-US" sz="1900" dirty="0">
                <a:latin typeface="Calibri" pitchFamily="34" charset="0"/>
              </a:rPr>
              <a:t>CTQ is clearly identified and measured</a:t>
            </a:r>
            <a:r>
              <a:rPr lang="en-US" sz="1900" dirty="0" smtClean="0">
                <a:latin typeface="Calibri" pitchFamily="34" charset="0"/>
              </a:rPr>
              <a:t>. There </a:t>
            </a:r>
            <a:r>
              <a:rPr lang="en-US" sz="1900" dirty="0">
                <a:latin typeface="Calibri" pitchFamily="34" charset="0"/>
              </a:rPr>
              <a:t>are adequate number of data </a:t>
            </a:r>
            <a:r>
              <a:rPr lang="en-US" sz="1900" dirty="0" smtClean="0">
                <a:latin typeface="Calibri" pitchFamily="34" charset="0"/>
              </a:rPr>
              <a:t>points (At least 10) </a:t>
            </a:r>
            <a:r>
              <a:rPr lang="en-US" sz="1900" dirty="0">
                <a:latin typeface="Calibri" pitchFamily="34" charset="0"/>
              </a:rPr>
              <a:t>for the identified CTQ</a:t>
            </a:r>
          </a:p>
          <a:p>
            <a:r>
              <a:rPr lang="en-US" sz="1900" b="1" u="sng" dirty="0" smtClean="0">
                <a:latin typeface="Calibri" pitchFamily="34" charset="0"/>
              </a:rPr>
              <a:t>Benefits :</a:t>
            </a:r>
            <a:r>
              <a:rPr lang="en-US" sz="1900" dirty="0" smtClean="0">
                <a:latin typeface="Calibri" pitchFamily="34" charset="0"/>
              </a:rPr>
              <a:t> Project </a:t>
            </a:r>
            <a:r>
              <a:rPr lang="en-US" sz="1900" dirty="0">
                <a:latin typeface="Calibri" pitchFamily="34" charset="0"/>
              </a:rPr>
              <a:t>benefits </a:t>
            </a:r>
            <a:r>
              <a:rPr lang="en-US" sz="1900" dirty="0" smtClean="0">
                <a:latin typeface="Calibri" pitchFamily="34" charset="0"/>
              </a:rPr>
              <a:t>estimated </a:t>
            </a:r>
            <a:r>
              <a:rPr lang="en-US" sz="1900" dirty="0">
                <a:latin typeface="Calibri" pitchFamily="34" charset="0"/>
              </a:rPr>
              <a:t>using appropriate </a:t>
            </a:r>
            <a:r>
              <a:rPr lang="en-US" sz="1900" dirty="0" smtClean="0">
                <a:latin typeface="Calibri" pitchFamily="34" charset="0"/>
              </a:rPr>
              <a:t>method and Financial calculations are validated with BFM. Desired annualized </a:t>
            </a:r>
            <a:r>
              <a:rPr lang="en-US" sz="1900" dirty="0">
                <a:latin typeface="Calibri" pitchFamily="34" charset="0"/>
              </a:rPr>
              <a:t>benefit for a BB project is </a:t>
            </a:r>
            <a:r>
              <a:rPr lang="en-US" sz="1900" dirty="0" smtClean="0">
                <a:latin typeface="Calibri" pitchFamily="34" charset="0"/>
              </a:rPr>
              <a:t>USD 250k and for GB Project is USD 100k</a:t>
            </a:r>
            <a:endParaRPr lang="en-US" sz="1900" dirty="0">
              <a:latin typeface="Calibri" pitchFamily="34" charset="0"/>
            </a:endParaRPr>
          </a:p>
          <a:p>
            <a:r>
              <a:rPr lang="en-US" sz="1900" b="1" u="sng" dirty="0" smtClean="0">
                <a:latin typeface="Calibri" pitchFamily="34" charset="0"/>
              </a:rPr>
              <a:t>Milestones :</a:t>
            </a:r>
            <a:r>
              <a:rPr lang="en-US" sz="1900" dirty="0" smtClean="0">
                <a:latin typeface="Calibri" pitchFamily="34" charset="0"/>
              </a:rPr>
              <a:t> Milestones </a:t>
            </a:r>
            <a:r>
              <a:rPr lang="en-US" sz="1900" dirty="0">
                <a:latin typeface="Calibri" pitchFamily="34" charset="0"/>
              </a:rPr>
              <a:t>are defined properly and there is enough time between Improve and Control to ensure the CTQ is in control.</a:t>
            </a:r>
          </a:p>
          <a:p>
            <a:endParaRPr lang="en-US" sz="1900" dirty="0" smtClean="0">
              <a:solidFill>
                <a:schemeClr val="tx1">
                  <a:lumMod val="50000"/>
                  <a:lumOff val="50000"/>
                </a:schemeClr>
              </a:solidFill>
            </a:endParaRPr>
          </a:p>
        </p:txBody>
      </p:sp>
    </p:spTree>
    <p:extLst>
      <p:ext uri="{BB962C8B-B14F-4D97-AF65-F5344CB8AC3E}">
        <p14:creationId xmlns:p14="http://schemas.microsoft.com/office/powerpoint/2010/main" val="2534689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CTQ Characteristics</a:t>
            </a:r>
            <a:endParaRPr lang="en-US" dirty="0">
              <a:solidFill>
                <a:schemeClr val="tx1"/>
              </a:solidFill>
              <a:latin typeface="+mn-lt"/>
            </a:endParaRPr>
          </a:p>
        </p:txBody>
      </p:sp>
      <p:sp>
        <p:nvSpPr>
          <p:cNvPr id="3" name="Text Placeholder 2"/>
          <p:cNvSpPr>
            <a:spLocks noGrp="1"/>
          </p:cNvSpPr>
          <p:nvPr>
            <p:ph type="body" sz="quarter" idx="16"/>
          </p:nvPr>
        </p:nvSpPr>
        <p:spPr>
          <a:xfrm>
            <a:off x="449263" y="858798"/>
            <a:ext cx="8240713" cy="4473575"/>
          </a:xfrm>
        </p:spPr>
        <p:txBody>
          <a:bodyPr/>
          <a:lstStyle/>
          <a:p>
            <a:r>
              <a:rPr lang="en-US" dirty="0"/>
              <a:t>Operational Definition of Project </a:t>
            </a:r>
            <a:r>
              <a:rPr lang="en-US" dirty="0" smtClean="0"/>
              <a:t>CTQ (Y):</a:t>
            </a:r>
            <a:endParaRPr lang="en-US" sz="1600" dirty="0"/>
          </a:p>
          <a:p>
            <a:r>
              <a:rPr lang="en-US" sz="1400" dirty="0" smtClean="0"/>
              <a:t>Reduce </a:t>
            </a:r>
            <a:r>
              <a:rPr lang="en-US" sz="1400" dirty="0"/>
              <a:t>the </a:t>
            </a:r>
            <a:r>
              <a:rPr lang="en-US" sz="1400" dirty="0" smtClean="0"/>
              <a:t>number of total incidents raised every month. The goal is reducing the number of incidents in 25%.</a:t>
            </a:r>
            <a:endParaRPr lang="pt-PT" sz="1400" dirty="0"/>
          </a:p>
          <a:p>
            <a:pPr marL="0" lvl="0" indent="0">
              <a:buNone/>
            </a:pPr>
            <a:endParaRPr lang="pt-PT" sz="1600" dirty="0"/>
          </a:p>
          <a:p>
            <a:endParaRPr lang="en-US" dirty="0"/>
          </a:p>
        </p:txBody>
      </p:sp>
      <p:grpSp>
        <p:nvGrpSpPr>
          <p:cNvPr id="10" name="Group 10"/>
          <p:cNvGrpSpPr>
            <a:grpSpLocks/>
          </p:cNvGrpSpPr>
          <p:nvPr/>
        </p:nvGrpSpPr>
        <p:grpSpPr bwMode="auto">
          <a:xfrm>
            <a:off x="60458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graphicFrame>
        <p:nvGraphicFramePr>
          <p:cNvPr id="16" name="Table 15"/>
          <p:cNvGraphicFramePr>
            <a:graphicFrameLocks noGrp="1"/>
          </p:cNvGraphicFramePr>
          <p:nvPr>
            <p:extLst>
              <p:ext uri="{D42A27DB-BD31-4B8C-83A1-F6EECF244321}">
                <p14:modId xmlns:p14="http://schemas.microsoft.com/office/powerpoint/2010/main" val="2424413812"/>
              </p:ext>
            </p:extLst>
          </p:nvPr>
        </p:nvGraphicFramePr>
        <p:xfrm>
          <a:off x="302419" y="4417973"/>
          <a:ext cx="8534400" cy="914400"/>
        </p:xfrm>
        <a:graphic>
          <a:graphicData uri="http://schemas.openxmlformats.org/drawingml/2006/table">
            <a:tbl>
              <a:tblPr firstRow="1">
                <a:tableStyleId>{1E171933-4619-4E11-9A3F-F7608DF75F80}</a:tableStyleId>
              </a:tblPr>
              <a:tblGrid>
                <a:gridCol w="967032">
                  <a:extLst>
                    <a:ext uri="{9D8B030D-6E8A-4147-A177-3AD203B41FA5}">
                      <a16:colId xmlns:a16="http://schemas.microsoft.com/office/drawing/2014/main" xmlns="" val="20000"/>
                    </a:ext>
                  </a:extLst>
                </a:gridCol>
                <a:gridCol w="2846231">
                  <a:extLst>
                    <a:ext uri="{9D8B030D-6E8A-4147-A177-3AD203B41FA5}">
                      <a16:colId xmlns:a16="http://schemas.microsoft.com/office/drawing/2014/main" xmlns="" val="20001"/>
                    </a:ext>
                  </a:extLst>
                </a:gridCol>
                <a:gridCol w="1403798">
                  <a:extLst>
                    <a:ext uri="{9D8B030D-6E8A-4147-A177-3AD203B41FA5}">
                      <a16:colId xmlns:a16="http://schemas.microsoft.com/office/drawing/2014/main" xmlns="" val="20002"/>
                    </a:ext>
                  </a:extLst>
                </a:gridCol>
                <a:gridCol w="1184856">
                  <a:extLst>
                    <a:ext uri="{9D8B030D-6E8A-4147-A177-3AD203B41FA5}">
                      <a16:colId xmlns:a16="http://schemas.microsoft.com/office/drawing/2014/main" xmlns="" val="20003"/>
                    </a:ext>
                  </a:extLst>
                </a:gridCol>
                <a:gridCol w="695459">
                  <a:extLst>
                    <a:ext uri="{9D8B030D-6E8A-4147-A177-3AD203B41FA5}">
                      <a16:colId xmlns:a16="http://schemas.microsoft.com/office/drawing/2014/main" xmlns="" val="20004"/>
                    </a:ext>
                  </a:extLst>
                </a:gridCol>
                <a:gridCol w="669702">
                  <a:extLst>
                    <a:ext uri="{9D8B030D-6E8A-4147-A177-3AD203B41FA5}">
                      <a16:colId xmlns:a16="http://schemas.microsoft.com/office/drawing/2014/main" xmlns="" val="20005"/>
                    </a:ext>
                  </a:extLst>
                </a:gridCol>
                <a:gridCol w="767322">
                  <a:extLst>
                    <a:ext uri="{9D8B030D-6E8A-4147-A177-3AD203B41FA5}">
                      <a16:colId xmlns:a16="http://schemas.microsoft.com/office/drawing/2014/main" xmlns="" val="20006"/>
                    </a:ext>
                  </a:extLst>
                </a:gridCol>
              </a:tblGrid>
              <a:tr h="370840">
                <a:tc>
                  <a:txBody>
                    <a:bodyPr/>
                    <a:lstStyle/>
                    <a:p>
                      <a:pPr algn="ctr"/>
                      <a:r>
                        <a:rPr lang="en-US" sz="1200" b="0" dirty="0" smtClean="0"/>
                        <a:t>CTQ</a:t>
                      </a:r>
                      <a:endParaRPr lang="en-US" sz="1200" b="0" dirty="0"/>
                    </a:p>
                  </a:txBody>
                  <a:tcPr/>
                </a:tc>
                <a:tc>
                  <a:txBody>
                    <a:bodyPr/>
                    <a:lstStyle/>
                    <a:p>
                      <a:pPr algn="ctr"/>
                      <a:r>
                        <a:rPr lang="en-US" sz="1200" b="0" dirty="0" smtClean="0"/>
                        <a:t>Describe Your measure</a:t>
                      </a:r>
                      <a:endParaRPr lang="en-US" sz="1200" b="0" dirty="0"/>
                    </a:p>
                  </a:txBody>
                  <a:tcPr/>
                </a:tc>
                <a:tc>
                  <a:txBody>
                    <a:bodyPr/>
                    <a:lstStyle/>
                    <a:p>
                      <a:pPr algn="ctr"/>
                      <a:r>
                        <a:rPr lang="en-US" sz="1200" b="0" dirty="0" smtClean="0"/>
                        <a:t>Frequency</a:t>
                      </a:r>
                      <a:r>
                        <a:rPr lang="en-US" sz="1200" b="0" baseline="0" dirty="0" smtClean="0"/>
                        <a:t> of Data collection</a:t>
                      </a:r>
                      <a:endParaRPr lang="en-US" sz="1200" b="0" dirty="0"/>
                    </a:p>
                  </a:txBody>
                  <a:tcPr/>
                </a:tc>
                <a:tc>
                  <a:txBody>
                    <a:bodyPr/>
                    <a:lstStyle/>
                    <a:p>
                      <a:pPr algn="ctr"/>
                      <a:r>
                        <a:rPr lang="en-US" sz="1200" b="0" dirty="0" smtClean="0"/>
                        <a:t>Type of</a:t>
                      </a:r>
                      <a:r>
                        <a:rPr lang="en-US" sz="1200" b="0" baseline="0" dirty="0" smtClean="0"/>
                        <a:t> data</a:t>
                      </a:r>
                    </a:p>
                    <a:p>
                      <a:pPr algn="ctr"/>
                      <a:r>
                        <a:rPr lang="en-US" sz="1200" b="0" baseline="0" dirty="0" smtClean="0"/>
                        <a:t>Discrete/Cont</a:t>
                      </a:r>
                      <a:endParaRPr lang="en-US" sz="1200" b="0" dirty="0"/>
                    </a:p>
                  </a:txBody>
                  <a:tcPr/>
                </a:tc>
                <a:tc>
                  <a:txBody>
                    <a:bodyPr/>
                    <a:lstStyle/>
                    <a:p>
                      <a:pPr algn="ctr"/>
                      <a:r>
                        <a:rPr lang="en-US" sz="1200" b="0" dirty="0" smtClean="0"/>
                        <a:t>Target</a:t>
                      </a:r>
                      <a:endParaRPr lang="en-US" sz="1200" b="0" dirty="0"/>
                    </a:p>
                  </a:txBody>
                  <a:tcPr/>
                </a:tc>
                <a:tc>
                  <a:txBody>
                    <a:bodyPr/>
                    <a:lstStyle/>
                    <a:p>
                      <a:pPr algn="ctr"/>
                      <a:r>
                        <a:rPr lang="en-US" sz="1200" b="0" dirty="0" smtClean="0"/>
                        <a:t>Upper Spec</a:t>
                      </a:r>
                      <a:endParaRPr lang="en-US" sz="1200" b="0" dirty="0"/>
                    </a:p>
                  </a:txBody>
                  <a:tcPr/>
                </a:tc>
                <a:tc>
                  <a:txBody>
                    <a:bodyPr/>
                    <a:lstStyle/>
                    <a:p>
                      <a:pPr algn="ctr"/>
                      <a:r>
                        <a:rPr lang="en-US" sz="1200" b="0" dirty="0" smtClean="0"/>
                        <a:t>Lower</a:t>
                      </a:r>
                      <a:r>
                        <a:rPr lang="en-US" sz="1200" b="0" baseline="0" dirty="0" smtClean="0"/>
                        <a:t> Spec</a:t>
                      </a:r>
                      <a:endParaRPr lang="en-US" sz="1200" b="0" dirty="0"/>
                    </a:p>
                  </a:txBody>
                  <a:tcPr/>
                </a:tc>
                <a:extLst>
                  <a:ext uri="{0D108BD9-81ED-4DB2-BD59-A6C34878D82A}">
                    <a16:rowId xmlns:a16="http://schemas.microsoft.com/office/drawing/2014/main" xmlns="" val="10000"/>
                  </a:ext>
                </a:extLst>
              </a:tr>
              <a:tr h="370840">
                <a:tc>
                  <a:txBody>
                    <a:bodyPr/>
                    <a:lstStyle/>
                    <a:p>
                      <a:pPr algn="ctr"/>
                      <a:r>
                        <a:rPr lang="en-US" sz="1200" b="0" baseline="0" dirty="0" smtClean="0"/>
                        <a:t>Total Incidents</a:t>
                      </a:r>
                      <a:endParaRPr lang="en-US" sz="1200" b="0" dirty="0"/>
                    </a:p>
                  </a:txBody>
                  <a:tcPr/>
                </a:tc>
                <a:tc>
                  <a:txBody>
                    <a:bodyPr/>
                    <a:lstStyle/>
                    <a:p>
                      <a:pPr algn="ctr"/>
                      <a:r>
                        <a:rPr lang="en-US" sz="1200" b="0" dirty="0" smtClean="0"/>
                        <a:t>Count</a:t>
                      </a:r>
                      <a:r>
                        <a:rPr lang="en-US" sz="1200" b="0" baseline="0" dirty="0" smtClean="0"/>
                        <a:t> of </a:t>
                      </a:r>
                      <a:r>
                        <a:rPr lang="en-US" sz="1200" b="0" dirty="0" smtClean="0"/>
                        <a:t>number of incidents raised</a:t>
                      </a:r>
                      <a:r>
                        <a:rPr lang="en-US" sz="1200" b="0" baseline="0" dirty="0" smtClean="0"/>
                        <a:t> in </a:t>
                      </a:r>
                      <a:r>
                        <a:rPr lang="en-US" sz="1200" b="0" baseline="0" dirty="0" err="1" smtClean="0"/>
                        <a:t>TopDesk</a:t>
                      </a:r>
                      <a:r>
                        <a:rPr lang="en-US" sz="1200" b="0" baseline="0" dirty="0" smtClean="0"/>
                        <a:t> tool.</a:t>
                      </a:r>
                      <a:endParaRPr lang="en-US" sz="1200" b="0" dirty="0"/>
                    </a:p>
                  </a:txBody>
                  <a:tcPr/>
                </a:tc>
                <a:tc>
                  <a:txBody>
                    <a:bodyPr/>
                    <a:lstStyle/>
                    <a:p>
                      <a:pPr algn="ctr"/>
                      <a:r>
                        <a:rPr lang="en-US" sz="1200" b="0" dirty="0" smtClean="0"/>
                        <a:t>Monthly</a:t>
                      </a:r>
                      <a:endParaRPr lang="en-US" sz="1200" b="0" dirty="0"/>
                    </a:p>
                  </a:txBody>
                  <a:tcPr/>
                </a:tc>
                <a:tc>
                  <a:txBody>
                    <a:bodyPr/>
                    <a:lstStyle/>
                    <a:p>
                      <a:pPr algn="ctr"/>
                      <a:r>
                        <a:rPr lang="en-US" sz="1200" b="0" dirty="0" smtClean="0"/>
                        <a:t>Cont.</a:t>
                      </a:r>
                      <a:endParaRPr lang="en-US" sz="1200" b="0" dirty="0"/>
                    </a:p>
                  </a:txBody>
                  <a:tcPr/>
                </a:tc>
                <a:tc>
                  <a:txBody>
                    <a:bodyPr/>
                    <a:lstStyle/>
                    <a:p>
                      <a:pPr algn="ctr"/>
                      <a:r>
                        <a:rPr lang="en-US" sz="1200" b="0" dirty="0" smtClean="0"/>
                        <a:t>40</a:t>
                      </a:r>
                      <a:endParaRPr lang="en-US" sz="1200" b="0" dirty="0"/>
                    </a:p>
                  </a:txBody>
                  <a:tcPr/>
                </a:tc>
                <a:tc>
                  <a:txBody>
                    <a:bodyPr/>
                    <a:lstStyle/>
                    <a:p>
                      <a:pPr algn="ctr"/>
                      <a:r>
                        <a:rPr lang="en-US" sz="1200" b="0" dirty="0" smtClean="0"/>
                        <a:t>50</a:t>
                      </a:r>
                      <a:endParaRPr lang="en-US" sz="1200" b="0" dirty="0"/>
                    </a:p>
                  </a:txBody>
                  <a:tcPr/>
                </a:tc>
                <a:tc>
                  <a:txBody>
                    <a:bodyPr/>
                    <a:lstStyle/>
                    <a:p>
                      <a:pPr algn="ctr"/>
                      <a:r>
                        <a:rPr lang="en-US" sz="1200" b="0" dirty="0" smtClean="0"/>
                        <a:t>0</a:t>
                      </a:r>
                      <a:endParaRPr lang="en-US" sz="1200" b="0" dirty="0"/>
                    </a:p>
                  </a:txBody>
                  <a:tcPr/>
                </a:tc>
                <a:extLst>
                  <a:ext uri="{0D108BD9-81ED-4DB2-BD59-A6C34878D82A}">
                    <a16:rowId xmlns:a16="http://schemas.microsoft.com/office/drawing/2014/main" xmlns=""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53744199"/>
              </p:ext>
            </p:extLst>
          </p:nvPr>
        </p:nvGraphicFramePr>
        <p:xfrm>
          <a:off x="460376" y="2573992"/>
          <a:ext cx="8229604" cy="347729"/>
        </p:xfrm>
        <a:graphic>
          <a:graphicData uri="http://schemas.openxmlformats.org/drawingml/2006/table">
            <a:tbl>
              <a:tblPr/>
              <a:tblGrid>
                <a:gridCol w="512142">
                  <a:extLst>
                    <a:ext uri="{9D8B030D-6E8A-4147-A177-3AD203B41FA5}">
                      <a16:colId xmlns:a16="http://schemas.microsoft.com/office/drawing/2014/main" xmlns="" val="20000"/>
                    </a:ext>
                  </a:extLst>
                </a:gridCol>
                <a:gridCol w="379692">
                  <a:extLst>
                    <a:ext uri="{9D8B030D-6E8A-4147-A177-3AD203B41FA5}">
                      <a16:colId xmlns:a16="http://schemas.microsoft.com/office/drawing/2014/main" xmlns="" val="20001"/>
                    </a:ext>
                  </a:extLst>
                </a:gridCol>
                <a:gridCol w="362032">
                  <a:extLst>
                    <a:ext uri="{9D8B030D-6E8A-4147-A177-3AD203B41FA5}">
                      <a16:colId xmlns:a16="http://schemas.microsoft.com/office/drawing/2014/main" xmlns="" val="20002"/>
                    </a:ext>
                  </a:extLst>
                </a:gridCol>
                <a:gridCol w="362032">
                  <a:extLst>
                    <a:ext uri="{9D8B030D-6E8A-4147-A177-3AD203B41FA5}">
                      <a16:colId xmlns:a16="http://schemas.microsoft.com/office/drawing/2014/main" xmlns="" val="20003"/>
                    </a:ext>
                  </a:extLst>
                </a:gridCol>
                <a:gridCol w="370862">
                  <a:extLst>
                    <a:ext uri="{9D8B030D-6E8A-4147-A177-3AD203B41FA5}">
                      <a16:colId xmlns:a16="http://schemas.microsoft.com/office/drawing/2014/main" xmlns="" val="20004"/>
                    </a:ext>
                  </a:extLst>
                </a:gridCol>
                <a:gridCol w="362032">
                  <a:extLst>
                    <a:ext uri="{9D8B030D-6E8A-4147-A177-3AD203B41FA5}">
                      <a16:colId xmlns:a16="http://schemas.microsoft.com/office/drawing/2014/main" xmlns="" val="20005"/>
                    </a:ext>
                  </a:extLst>
                </a:gridCol>
                <a:gridCol w="415012">
                  <a:extLst>
                    <a:ext uri="{9D8B030D-6E8A-4147-A177-3AD203B41FA5}">
                      <a16:colId xmlns:a16="http://schemas.microsoft.com/office/drawing/2014/main" xmlns="" val="20006"/>
                    </a:ext>
                  </a:extLst>
                </a:gridCol>
                <a:gridCol w="397352">
                  <a:extLst>
                    <a:ext uri="{9D8B030D-6E8A-4147-A177-3AD203B41FA5}">
                      <a16:colId xmlns:a16="http://schemas.microsoft.com/office/drawing/2014/main" xmlns="" val="20007"/>
                    </a:ext>
                  </a:extLst>
                </a:gridCol>
                <a:gridCol w="362032">
                  <a:extLst>
                    <a:ext uri="{9D8B030D-6E8A-4147-A177-3AD203B41FA5}">
                      <a16:colId xmlns:a16="http://schemas.microsoft.com/office/drawing/2014/main" xmlns="" val="20008"/>
                    </a:ext>
                  </a:extLst>
                </a:gridCol>
                <a:gridCol w="362032">
                  <a:extLst>
                    <a:ext uri="{9D8B030D-6E8A-4147-A177-3AD203B41FA5}">
                      <a16:colId xmlns:a16="http://schemas.microsoft.com/office/drawing/2014/main" xmlns="" val="20009"/>
                    </a:ext>
                  </a:extLst>
                </a:gridCol>
                <a:gridCol w="362032">
                  <a:extLst>
                    <a:ext uri="{9D8B030D-6E8A-4147-A177-3AD203B41FA5}">
                      <a16:colId xmlns:a16="http://schemas.microsoft.com/office/drawing/2014/main" xmlns="" val="20010"/>
                    </a:ext>
                  </a:extLst>
                </a:gridCol>
                <a:gridCol w="362032">
                  <a:extLst>
                    <a:ext uri="{9D8B030D-6E8A-4147-A177-3AD203B41FA5}">
                      <a16:colId xmlns:a16="http://schemas.microsoft.com/office/drawing/2014/main" xmlns="" val="20011"/>
                    </a:ext>
                  </a:extLst>
                </a:gridCol>
                <a:gridCol w="362032">
                  <a:extLst>
                    <a:ext uri="{9D8B030D-6E8A-4147-A177-3AD203B41FA5}">
                      <a16:colId xmlns:a16="http://schemas.microsoft.com/office/drawing/2014/main" xmlns="" val="20012"/>
                    </a:ext>
                  </a:extLst>
                </a:gridCol>
                <a:gridCol w="362032">
                  <a:extLst>
                    <a:ext uri="{9D8B030D-6E8A-4147-A177-3AD203B41FA5}">
                      <a16:colId xmlns:a16="http://schemas.microsoft.com/office/drawing/2014/main" xmlns="" val="20013"/>
                    </a:ext>
                  </a:extLst>
                </a:gridCol>
                <a:gridCol w="362032">
                  <a:extLst>
                    <a:ext uri="{9D8B030D-6E8A-4147-A177-3AD203B41FA5}">
                      <a16:colId xmlns:a16="http://schemas.microsoft.com/office/drawing/2014/main" xmlns="" val="20014"/>
                    </a:ext>
                  </a:extLst>
                </a:gridCol>
                <a:gridCol w="362032">
                  <a:extLst>
                    <a:ext uri="{9D8B030D-6E8A-4147-A177-3AD203B41FA5}">
                      <a16:colId xmlns:a16="http://schemas.microsoft.com/office/drawing/2014/main" xmlns="" val="20015"/>
                    </a:ext>
                  </a:extLst>
                </a:gridCol>
                <a:gridCol w="362032">
                  <a:extLst>
                    <a:ext uri="{9D8B030D-6E8A-4147-A177-3AD203B41FA5}">
                      <a16:colId xmlns:a16="http://schemas.microsoft.com/office/drawing/2014/main" xmlns="" val="20016"/>
                    </a:ext>
                  </a:extLst>
                </a:gridCol>
                <a:gridCol w="362032">
                  <a:extLst>
                    <a:ext uri="{9D8B030D-6E8A-4147-A177-3AD203B41FA5}">
                      <a16:colId xmlns:a16="http://schemas.microsoft.com/office/drawing/2014/main" xmlns="" val="20017"/>
                    </a:ext>
                  </a:extLst>
                </a:gridCol>
                <a:gridCol w="362032">
                  <a:extLst>
                    <a:ext uri="{9D8B030D-6E8A-4147-A177-3AD203B41FA5}">
                      <a16:colId xmlns:a16="http://schemas.microsoft.com/office/drawing/2014/main" xmlns="" val="20018"/>
                    </a:ext>
                  </a:extLst>
                </a:gridCol>
                <a:gridCol w="362032">
                  <a:extLst>
                    <a:ext uri="{9D8B030D-6E8A-4147-A177-3AD203B41FA5}">
                      <a16:colId xmlns:a16="http://schemas.microsoft.com/office/drawing/2014/main" xmlns="" val="20019"/>
                    </a:ext>
                  </a:extLst>
                </a:gridCol>
                <a:gridCol w="362032">
                  <a:extLst>
                    <a:ext uri="{9D8B030D-6E8A-4147-A177-3AD203B41FA5}">
                      <a16:colId xmlns:a16="http://schemas.microsoft.com/office/drawing/2014/main" xmlns="" val="20020"/>
                    </a:ext>
                  </a:extLst>
                </a:gridCol>
                <a:gridCol w="362032">
                  <a:extLst>
                    <a:ext uri="{9D8B030D-6E8A-4147-A177-3AD203B41FA5}">
                      <a16:colId xmlns:a16="http://schemas.microsoft.com/office/drawing/2014/main" xmlns="" val="20021"/>
                    </a:ext>
                  </a:extLst>
                </a:gridCol>
              </a:tblGrid>
              <a:tr h="198908">
                <a:tc>
                  <a:txBody>
                    <a:bodyPr/>
                    <a:lstStyle/>
                    <a:p>
                      <a:pPr algn="ctr" fontAlgn="b"/>
                      <a:r>
                        <a:rPr lang="pt-PT" sz="800" b="1" i="0" u="none" strike="noStrike">
                          <a:solidFill>
                            <a:srgbClr val="000000"/>
                          </a:solidFill>
                          <a:effectLst/>
                          <a:latin typeface="Calibri" panose="020F0502020204030204" pitchFamily="34" charset="0"/>
                        </a:rPr>
                        <a:t>Y/M</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pt-PT" sz="800" b="1" i="0" u="none" strike="noStrike">
                          <a:solidFill>
                            <a:srgbClr val="000000"/>
                          </a:solidFill>
                          <a:effectLst/>
                          <a:latin typeface="Calibri" panose="020F0502020204030204" pitchFamily="34" charset="0"/>
                        </a:rPr>
                        <a:t>2014-01</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2014-02</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2014-03</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2014-04</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2014-05</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2014-06</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2014-07</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2014-08</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2014-09</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2014-10</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2014-11</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2014-12</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2015-01</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2015-02</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2015-03</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2015-04</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2015-05</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2015-06</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2015-07</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2015-08</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ctr"/>
                      <a:r>
                        <a:rPr lang="pt-PT" sz="800" b="1" i="0" u="none" strike="noStrike">
                          <a:solidFill>
                            <a:srgbClr val="000000"/>
                          </a:solidFill>
                          <a:effectLst/>
                          <a:latin typeface="Calibri" panose="020F0502020204030204" pitchFamily="34" charset="0"/>
                        </a:rPr>
                        <a:t>2015-09</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xmlns="" val="10000"/>
                  </a:ext>
                </a:extLst>
              </a:tr>
              <a:tr h="148821">
                <a:tc>
                  <a:txBody>
                    <a:bodyPr/>
                    <a:lstStyle/>
                    <a:p>
                      <a:pPr algn="ctr" fontAlgn="b"/>
                      <a:r>
                        <a:rPr lang="pt-PT" sz="800" b="1" i="0" u="none" strike="noStrike">
                          <a:solidFill>
                            <a:srgbClr val="000000"/>
                          </a:solidFill>
                          <a:effectLst/>
                          <a:latin typeface="Calibri" panose="020F0502020204030204" pitchFamily="34" charset="0"/>
                        </a:rPr>
                        <a:t># Tickets</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pt-PT" sz="800" b="0" i="0" u="none" strike="noStrike">
                          <a:solidFill>
                            <a:srgbClr val="000000"/>
                          </a:solidFill>
                          <a:effectLst/>
                          <a:latin typeface="Calibri" panose="020F0502020204030204" pitchFamily="34" charset="0"/>
                        </a:rPr>
                        <a:t>59</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62</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50</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28</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41</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45</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48</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36</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72</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55</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63</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59</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74</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71</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56</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46</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45</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59</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57</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a:solidFill>
                            <a:srgbClr val="000000"/>
                          </a:solidFill>
                          <a:effectLst/>
                          <a:latin typeface="Calibri" panose="020F0502020204030204" pitchFamily="34" charset="0"/>
                        </a:rPr>
                        <a:t>58</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PT" sz="800" b="0" i="0" u="none" strike="noStrike" dirty="0">
                          <a:solidFill>
                            <a:srgbClr val="000000"/>
                          </a:solidFill>
                          <a:effectLst/>
                          <a:latin typeface="Calibri" panose="020F0502020204030204" pitchFamily="34" charset="0"/>
                        </a:rPr>
                        <a:t>41</a:t>
                      </a:r>
                    </a:p>
                  </a:txBody>
                  <a:tcPr marL="6623" marR="6623" marT="66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91311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Data Collection Plan</a:t>
            </a:r>
            <a:endParaRPr lang="en-US" dirty="0">
              <a:solidFill>
                <a:schemeClr val="tx1"/>
              </a:solidFill>
              <a:latin typeface="+mn-lt"/>
            </a:endParaRPr>
          </a:p>
        </p:txBody>
      </p:sp>
      <p:sp>
        <p:nvSpPr>
          <p:cNvPr id="3" name="Text Placeholder 2"/>
          <p:cNvSpPr>
            <a:spLocks noGrp="1"/>
          </p:cNvSpPr>
          <p:nvPr>
            <p:ph type="body" sz="quarter" idx="16"/>
          </p:nvPr>
        </p:nvSpPr>
        <p:spPr/>
        <p:txBody>
          <a:bodyPr/>
          <a:lstStyle/>
          <a:p>
            <a:r>
              <a:rPr lang="en-US" sz="2000" dirty="0"/>
              <a:t>What is the source (Measurement System) for collecting the  Data?</a:t>
            </a:r>
          </a:p>
          <a:p>
            <a:pPr lvl="1"/>
            <a:r>
              <a:rPr lang="en-US" sz="1400" dirty="0" err="1" smtClean="0"/>
              <a:t>TopDesk</a:t>
            </a:r>
            <a:r>
              <a:rPr lang="en-US" sz="1400" dirty="0" smtClean="0"/>
              <a:t> tool</a:t>
            </a:r>
          </a:p>
          <a:p>
            <a:pPr lvl="1"/>
            <a:endParaRPr lang="en-US" sz="1400" dirty="0"/>
          </a:p>
          <a:p>
            <a:r>
              <a:rPr lang="en-US" sz="2400" dirty="0" smtClean="0"/>
              <a:t>How </a:t>
            </a:r>
            <a:r>
              <a:rPr lang="en-US" sz="2400" dirty="0"/>
              <a:t>many Data points are </a:t>
            </a:r>
            <a:r>
              <a:rPr lang="en-US" sz="2400" dirty="0" smtClean="0"/>
              <a:t>Required</a:t>
            </a:r>
          </a:p>
          <a:p>
            <a:pPr lvl="1"/>
            <a:r>
              <a:rPr lang="en-US" sz="1400" dirty="0" smtClean="0"/>
              <a:t>Data extracted monthly from </a:t>
            </a:r>
            <a:r>
              <a:rPr lang="en-US" sz="1400" dirty="0" err="1" smtClean="0"/>
              <a:t>TopDesk</a:t>
            </a:r>
            <a:r>
              <a:rPr lang="en-US" sz="1400" dirty="0" smtClean="0"/>
              <a:t> tool. The extraction is done for an excel sheet and then it is validated based on predefined calculations formulas setup in the beginning of the project.</a:t>
            </a:r>
            <a:endParaRPr lang="en-US" sz="1400" dirty="0"/>
          </a:p>
          <a:p>
            <a:pPr lvl="1"/>
            <a:endParaRPr lang="en-US" dirty="0">
              <a:solidFill>
                <a:srgbClr val="FFFF00"/>
              </a:solidFill>
            </a:endParaRPr>
          </a:p>
          <a:p>
            <a:endParaRPr lang="en-US" sz="2000" dirty="0" smtClean="0"/>
          </a:p>
          <a:p>
            <a:r>
              <a:rPr lang="en-US" sz="2000" dirty="0" smtClean="0"/>
              <a:t>What </a:t>
            </a:r>
            <a:r>
              <a:rPr lang="en-US" sz="2000" dirty="0"/>
              <a:t>is the Sampling technique used if any</a:t>
            </a:r>
            <a:r>
              <a:rPr lang="en-US" sz="2000" dirty="0" smtClean="0"/>
              <a:t>?</a:t>
            </a:r>
          </a:p>
          <a:p>
            <a:pPr lvl="1"/>
            <a:r>
              <a:rPr lang="en-US" sz="1400" dirty="0"/>
              <a:t>Not Applicable - Data from population will be considered;</a:t>
            </a:r>
          </a:p>
          <a:p>
            <a:pPr marL="0" indent="0">
              <a:buNone/>
            </a:pPr>
            <a:endParaRPr lang="en-US" dirty="0"/>
          </a:p>
          <a:p>
            <a:r>
              <a:rPr lang="en-US" dirty="0"/>
              <a:t>Which period data is collected</a:t>
            </a:r>
            <a:r>
              <a:rPr lang="en-US" dirty="0" smtClean="0"/>
              <a:t>?</a:t>
            </a:r>
          </a:p>
          <a:p>
            <a:pPr lvl="1"/>
            <a:r>
              <a:rPr lang="en-US" sz="1400" dirty="0" smtClean="0"/>
              <a:t>Data collected since January 2014 until </a:t>
            </a:r>
            <a:r>
              <a:rPr lang="en-US" sz="1400" strike="sngStrike" dirty="0" smtClean="0"/>
              <a:t>September 2015</a:t>
            </a:r>
            <a:r>
              <a:rPr lang="en-US" sz="1400" dirty="0" smtClean="0"/>
              <a:t> November 2015.</a:t>
            </a:r>
            <a:endParaRPr lang="en-US" sz="1400" dirty="0"/>
          </a:p>
        </p:txBody>
      </p:sp>
      <p:grpSp>
        <p:nvGrpSpPr>
          <p:cNvPr id="10" name="Group 10"/>
          <p:cNvGrpSpPr>
            <a:grpSpLocks/>
          </p:cNvGrpSpPr>
          <p:nvPr/>
        </p:nvGrpSpPr>
        <p:grpSpPr bwMode="auto">
          <a:xfrm>
            <a:off x="60458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graphicFrame>
        <p:nvGraphicFramePr>
          <p:cNvPr id="8" name="Object 7"/>
          <p:cNvGraphicFramePr>
            <a:graphicFrameLocks noChangeAspect="1"/>
          </p:cNvGraphicFramePr>
          <p:nvPr>
            <p:extLst>
              <p:ext uri="{D42A27DB-BD31-4B8C-83A1-F6EECF244321}">
                <p14:modId xmlns:p14="http://schemas.microsoft.com/office/powerpoint/2010/main" val="3119500085"/>
              </p:ext>
            </p:extLst>
          </p:nvPr>
        </p:nvGraphicFramePr>
        <p:xfrm>
          <a:off x="6972992" y="3340301"/>
          <a:ext cx="914400" cy="771525"/>
        </p:xfrm>
        <a:graphic>
          <a:graphicData uri="http://schemas.openxmlformats.org/presentationml/2006/ole">
            <mc:AlternateContent xmlns:mc="http://schemas.openxmlformats.org/markup-compatibility/2006">
              <mc:Choice xmlns:v="urn:schemas-microsoft-com:vml" Requires="v">
                <p:oleObj spid="_x0000_s4225" name="Worksheet" showAsIcon="1" r:id="rId4" imgW="914400" imgH="771480" progId="Excel.Sheet.8">
                  <p:embed/>
                </p:oleObj>
              </mc:Choice>
              <mc:Fallback>
                <p:oleObj name="Worksheet" showAsIcon="1" r:id="rId4" imgW="914400" imgH="771480" progId="Excel.Sheet.8">
                  <p:embed/>
                  <p:pic>
                    <p:nvPicPr>
                      <p:cNvPr id="0" name=""/>
                      <p:cNvPicPr/>
                      <p:nvPr/>
                    </p:nvPicPr>
                    <p:blipFill>
                      <a:blip r:embed="rId5"/>
                      <a:stretch>
                        <a:fillRect/>
                      </a:stretch>
                    </p:blipFill>
                    <p:spPr>
                      <a:xfrm>
                        <a:off x="6972992" y="334030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08694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Measurement System Validation</a:t>
            </a:r>
            <a:endParaRPr lang="en-US" dirty="0">
              <a:solidFill>
                <a:schemeClr val="tx1"/>
              </a:solidFill>
              <a:latin typeface="+mn-lt"/>
            </a:endParaRPr>
          </a:p>
        </p:txBody>
      </p:sp>
      <p:sp>
        <p:nvSpPr>
          <p:cNvPr id="3" name="Text Placeholder 2"/>
          <p:cNvSpPr>
            <a:spLocks noGrp="1"/>
          </p:cNvSpPr>
          <p:nvPr>
            <p:ph type="body" sz="quarter" idx="16"/>
          </p:nvPr>
        </p:nvSpPr>
        <p:spPr>
          <a:xfrm>
            <a:off x="460376" y="987000"/>
            <a:ext cx="8240713" cy="4659312"/>
          </a:xfrm>
        </p:spPr>
        <p:txBody>
          <a:bodyPr>
            <a:normAutofit fontScale="92500" lnSpcReduction="10000"/>
          </a:bodyPr>
          <a:lstStyle/>
          <a:p>
            <a:pPr>
              <a:lnSpc>
                <a:spcPct val="90000"/>
              </a:lnSpc>
            </a:pPr>
            <a:r>
              <a:rPr lang="en-US" sz="2000" dirty="0"/>
              <a:t>What technique is adopted for validating the Measurement System?</a:t>
            </a:r>
          </a:p>
          <a:p>
            <a:pPr lvl="1"/>
            <a:r>
              <a:rPr lang="en-US" dirty="0"/>
              <a:t>Data was taken from a system and the source of most data is not a manual input or influenced by human intervention. So, a formal MSA was not conducted. However, some validations were done in a random basis, such as:</a:t>
            </a:r>
          </a:p>
          <a:p>
            <a:pPr lvl="2"/>
            <a:r>
              <a:rPr lang="en-US" dirty="0" smtClean="0"/>
              <a:t>Compare values with previous months to validate discrepancies.</a:t>
            </a:r>
            <a:endParaRPr lang="en-US" dirty="0"/>
          </a:p>
          <a:p>
            <a:pPr lvl="2"/>
            <a:r>
              <a:rPr lang="en-US" dirty="0"/>
              <a:t>Validate if </a:t>
            </a:r>
            <a:r>
              <a:rPr lang="en-US" dirty="0" smtClean="0"/>
              <a:t>number of incidents </a:t>
            </a:r>
            <a:r>
              <a:rPr lang="en-US" dirty="0"/>
              <a:t>recorded in the </a:t>
            </a:r>
            <a:r>
              <a:rPr lang="en-US" dirty="0" smtClean="0"/>
              <a:t>tool </a:t>
            </a:r>
            <a:r>
              <a:rPr lang="en-US" dirty="0"/>
              <a:t>are coherent.</a:t>
            </a:r>
          </a:p>
          <a:p>
            <a:pPr lvl="2"/>
            <a:r>
              <a:rPr lang="en-US" dirty="0"/>
              <a:t>Validate if there are resources allocated for a queue for which they are not supposed to be assigned.</a:t>
            </a:r>
          </a:p>
          <a:p>
            <a:pPr>
              <a:lnSpc>
                <a:spcPct val="90000"/>
              </a:lnSpc>
            </a:pPr>
            <a:endParaRPr lang="en-US" sz="2000" dirty="0"/>
          </a:p>
          <a:p>
            <a:pPr>
              <a:lnSpc>
                <a:spcPct val="90000"/>
              </a:lnSpc>
            </a:pPr>
            <a:r>
              <a:rPr lang="en-US" sz="1800" dirty="0"/>
              <a:t>What’s the Resolution, Accuracy and  GRR as a % of contribution / part-to-part?</a:t>
            </a:r>
          </a:p>
          <a:p>
            <a:pPr marL="631825" lvl="2" indent="-231775">
              <a:lnSpc>
                <a:spcPct val="90000"/>
              </a:lnSpc>
              <a:buFont typeface="Arial"/>
              <a:buChar char="•"/>
            </a:pPr>
            <a:r>
              <a:rPr lang="en-US" dirty="0"/>
              <a:t>N/A. A formal MSA was not conducted.</a:t>
            </a:r>
          </a:p>
          <a:p>
            <a:pPr marL="0" indent="0">
              <a:lnSpc>
                <a:spcPct val="90000"/>
              </a:lnSpc>
              <a:buNone/>
            </a:pPr>
            <a:endParaRPr lang="en-US" sz="2000" dirty="0"/>
          </a:p>
          <a:p>
            <a:pPr>
              <a:lnSpc>
                <a:spcPct val="90000"/>
              </a:lnSpc>
            </a:pPr>
            <a:r>
              <a:rPr lang="en-US" sz="1800" dirty="0"/>
              <a:t>If it is not acceptable as per criteria, action plan?</a:t>
            </a:r>
          </a:p>
          <a:p>
            <a:pPr marL="631825" lvl="2" indent="-231775">
              <a:lnSpc>
                <a:spcPct val="90000"/>
              </a:lnSpc>
              <a:buFont typeface="Arial"/>
              <a:buChar char="•"/>
            </a:pPr>
            <a:r>
              <a:rPr lang="en-US" dirty="0"/>
              <a:t>N/A. A formal MSA was not conducted.</a:t>
            </a:r>
          </a:p>
          <a:p>
            <a:pPr marL="0" indent="0">
              <a:lnSpc>
                <a:spcPct val="90000"/>
              </a:lnSpc>
              <a:buNone/>
            </a:pPr>
            <a:endParaRPr lang="en-US" sz="2000" dirty="0"/>
          </a:p>
          <a:p>
            <a:pPr>
              <a:lnSpc>
                <a:spcPct val="90000"/>
              </a:lnSpc>
            </a:pPr>
            <a:r>
              <a:rPr lang="en-US" sz="1800" dirty="0"/>
              <a:t>After the implementation of action plan, improved level of GRR%, Accuracy</a:t>
            </a:r>
            <a:r>
              <a:rPr lang="en-US" sz="1800" dirty="0" smtClean="0"/>
              <a:t>?</a:t>
            </a:r>
          </a:p>
          <a:p>
            <a:pPr marL="631825" lvl="2" indent="-231775">
              <a:lnSpc>
                <a:spcPct val="90000"/>
              </a:lnSpc>
              <a:buFont typeface="Arial"/>
              <a:buChar char="•"/>
            </a:pPr>
            <a:r>
              <a:rPr lang="en-US" dirty="0"/>
              <a:t>N/A. A formal MSA was not conducted.</a:t>
            </a:r>
          </a:p>
          <a:p>
            <a:pPr>
              <a:lnSpc>
                <a:spcPct val="90000"/>
              </a:lnSpc>
            </a:pPr>
            <a:endParaRPr lang="en-US" sz="2000" dirty="0"/>
          </a:p>
        </p:txBody>
      </p:sp>
      <p:grpSp>
        <p:nvGrpSpPr>
          <p:cNvPr id="10" name="Group 10"/>
          <p:cNvGrpSpPr>
            <a:grpSpLocks/>
          </p:cNvGrpSpPr>
          <p:nvPr/>
        </p:nvGrpSpPr>
        <p:grpSpPr bwMode="auto">
          <a:xfrm>
            <a:off x="72650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
        <p:nvSpPr>
          <p:cNvPr id="4" name="TextBox 3"/>
          <p:cNvSpPr txBox="1"/>
          <p:nvPr/>
        </p:nvSpPr>
        <p:spPr>
          <a:xfrm>
            <a:off x="471489" y="5756856"/>
            <a:ext cx="8229600" cy="923330"/>
          </a:xfrm>
          <a:prstGeom prst="rect">
            <a:avLst/>
          </a:prstGeom>
          <a:noFill/>
          <a:ln>
            <a:solidFill>
              <a:schemeClr val="tx1"/>
            </a:solidFill>
          </a:ln>
        </p:spPr>
        <p:txBody>
          <a:bodyPr wrap="square" rtlCol="0">
            <a:spAutoFit/>
          </a:bodyPr>
          <a:lstStyle/>
          <a:p>
            <a:r>
              <a:rPr lang="pt-PT" dirty="0" smtClean="0">
                <a:solidFill>
                  <a:schemeClr val="tx2"/>
                </a:solidFill>
              </a:rPr>
              <a:t>After extract the data from topdesk to the control excel sheet the same is validated in order to ensure that all incidents raised on that month are being considered.</a:t>
            </a:r>
          </a:p>
        </p:txBody>
      </p:sp>
    </p:spTree>
    <p:extLst>
      <p:ext uri="{BB962C8B-B14F-4D97-AF65-F5344CB8AC3E}">
        <p14:creationId xmlns:p14="http://schemas.microsoft.com/office/powerpoint/2010/main" val="2110073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Data Analysis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
        <p:nvSpPr>
          <p:cNvPr id="6" name="TextBox 5"/>
          <p:cNvSpPr txBox="1"/>
          <p:nvPr/>
        </p:nvSpPr>
        <p:spPr>
          <a:xfrm>
            <a:off x="460376" y="1068946"/>
            <a:ext cx="8001044" cy="923330"/>
          </a:xfrm>
          <a:prstGeom prst="rect">
            <a:avLst/>
          </a:prstGeom>
          <a:noFill/>
        </p:spPr>
        <p:txBody>
          <a:bodyPr wrap="square" rtlCol="0">
            <a:spAutoFit/>
          </a:bodyPr>
          <a:lstStyle/>
          <a:p>
            <a:r>
              <a:rPr lang="pt-PT" dirty="0" smtClean="0">
                <a:solidFill>
                  <a:schemeClr val="tx1">
                    <a:lumMod val="50000"/>
                    <a:lumOff val="50000"/>
                  </a:schemeClr>
                </a:solidFill>
              </a:rPr>
              <a:t>For this analysis have been collected the incidents raised on TopDesk since January/2014 till November/2015.</a:t>
            </a:r>
          </a:p>
          <a:p>
            <a:r>
              <a:rPr lang="pt-PT" dirty="0" smtClean="0">
                <a:solidFill>
                  <a:schemeClr val="tx1">
                    <a:lumMod val="50000"/>
                    <a:lumOff val="50000"/>
                  </a:schemeClr>
                </a:solidFill>
              </a:rPr>
              <a:t>Below graphic is displaying the monthly variance.</a:t>
            </a:r>
          </a:p>
        </p:txBody>
      </p:sp>
      <p:pic>
        <p:nvPicPr>
          <p:cNvPr id="3" name="Picture 2"/>
          <p:cNvPicPr>
            <a:picLocks noChangeAspect="1"/>
          </p:cNvPicPr>
          <p:nvPr/>
        </p:nvPicPr>
        <p:blipFill>
          <a:blip r:embed="rId3"/>
          <a:stretch>
            <a:fillRect/>
          </a:stretch>
        </p:blipFill>
        <p:spPr>
          <a:xfrm>
            <a:off x="812801" y="2014124"/>
            <a:ext cx="7247466" cy="4843876"/>
          </a:xfrm>
          <a:prstGeom prst="rect">
            <a:avLst/>
          </a:prstGeom>
        </p:spPr>
      </p:pic>
      <p:sp>
        <p:nvSpPr>
          <p:cNvPr id="4" name="TextBox 3"/>
          <p:cNvSpPr txBox="1"/>
          <p:nvPr/>
        </p:nvSpPr>
        <p:spPr>
          <a:xfrm>
            <a:off x="6768029" y="0"/>
            <a:ext cx="237597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pt-BR" sz="1200" dirty="0" smtClean="0">
                <a:solidFill>
                  <a:schemeClr val="tx1">
                    <a:lumMod val="50000"/>
                    <a:lumOff val="50000"/>
                  </a:schemeClr>
                </a:solidFill>
              </a:rPr>
              <a:t>Updated to cover until Nov/2015</a:t>
            </a:r>
          </a:p>
        </p:txBody>
      </p:sp>
    </p:spTree>
    <p:extLst>
      <p:ext uri="{BB962C8B-B14F-4D97-AF65-F5344CB8AC3E}">
        <p14:creationId xmlns:p14="http://schemas.microsoft.com/office/powerpoint/2010/main" val="465660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Process Baseline</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12" name="Table 11"/>
          <p:cNvGraphicFramePr>
            <a:graphicFrameLocks noGrp="1"/>
          </p:cNvGraphicFramePr>
          <p:nvPr>
            <p:extLst>
              <p:ext uri="{D42A27DB-BD31-4B8C-83A1-F6EECF244321}">
                <p14:modId xmlns:p14="http://schemas.microsoft.com/office/powerpoint/2010/main" val="2341201235"/>
              </p:ext>
            </p:extLst>
          </p:nvPr>
        </p:nvGraphicFramePr>
        <p:xfrm>
          <a:off x="320539" y="924128"/>
          <a:ext cx="8534400" cy="914400"/>
        </p:xfrm>
        <a:graphic>
          <a:graphicData uri="http://schemas.openxmlformats.org/drawingml/2006/table">
            <a:tbl>
              <a:tblPr firstRow="1">
                <a:tableStyleId>{1E171933-4619-4E11-9A3F-F7608DF75F80}</a:tableStyleId>
              </a:tblPr>
              <a:tblGrid>
                <a:gridCol w="967032">
                  <a:extLst>
                    <a:ext uri="{9D8B030D-6E8A-4147-A177-3AD203B41FA5}">
                      <a16:colId xmlns:a16="http://schemas.microsoft.com/office/drawing/2014/main" xmlns="" val="20000"/>
                    </a:ext>
                  </a:extLst>
                </a:gridCol>
                <a:gridCol w="2846231">
                  <a:extLst>
                    <a:ext uri="{9D8B030D-6E8A-4147-A177-3AD203B41FA5}">
                      <a16:colId xmlns:a16="http://schemas.microsoft.com/office/drawing/2014/main" xmlns="" val="20001"/>
                    </a:ext>
                  </a:extLst>
                </a:gridCol>
                <a:gridCol w="1403798">
                  <a:extLst>
                    <a:ext uri="{9D8B030D-6E8A-4147-A177-3AD203B41FA5}">
                      <a16:colId xmlns:a16="http://schemas.microsoft.com/office/drawing/2014/main" xmlns="" val="20002"/>
                    </a:ext>
                  </a:extLst>
                </a:gridCol>
                <a:gridCol w="1184856">
                  <a:extLst>
                    <a:ext uri="{9D8B030D-6E8A-4147-A177-3AD203B41FA5}">
                      <a16:colId xmlns:a16="http://schemas.microsoft.com/office/drawing/2014/main" xmlns="" val="20003"/>
                    </a:ext>
                  </a:extLst>
                </a:gridCol>
                <a:gridCol w="695459">
                  <a:extLst>
                    <a:ext uri="{9D8B030D-6E8A-4147-A177-3AD203B41FA5}">
                      <a16:colId xmlns:a16="http://schemas.microsoft.com/office/drawing/2014/main" xmlns="" val="20004"/>
                    </a:ext>
                  </a:extLst>
                </a:gridCol>
                <a:gridCol w="669702">
                  <a:extLst>
                    <a:ext uri="{9D8B030D-6E8A-4147-A177-3AD203B41FA5}">
                      <a16:colId xmlns:a16="http://schemas.microsoft.com/office/drawing/2014/main" xmlns="" val="20005"/>
                    </a:ext>
                  </a:extLst>
                </a:gridCol>
                <a:gridCol w="767322">
                  <a:extLst>
                    <a:ext uri="{9D8B030D-6E8A-4147-A177-3AD203B41FA5}">
                      <a16:colId xmlns:a16="http://schemas.microsoft.com/office/drawing/2014/main" xmlns="" val="20006"/>
                    </a:ext>
                  </a:extLst>
                </a:gridCol>
              </a:tblGrid>
              <a:tr h="370840">
                <a:tc>
                  <a:txBody>
                    <a:bodyPr/>
                    <a:lstStyle/>
                    <a:p>
                      <a:pPr algn="ctr"/>
                      <a:r>
                        <a:rPr lang="en-US" sz="1200" b="0" dirty="0" smtClean="0"/>
                        <a:t>CTQ</a:t>
                      </a:r>
                      <a:endParaRPr lang="en-US" sz="1200" b="0" dirty="0"/>
                    </a:p>
                  </a:txBody>
                  <a:tcPr/>
                </a:tc>
                <a:tc>
                  <a:txBody>
                    <a:bodyPr/>
                    <a:lstStyle/>
                    <a:p>
                      <a:pPr algn="ctr"/>
                      <a:r>
                        <a:rPr lang="en-US" sz="1200" b="0" dirty="0" smtClean="0"/>
                        <a:t>Describe Your measure</a:t>
                      </a:r>
                      <a:endParaRPr lang="en-US" sz="1200" b="0" dirty="0"/>
                    </a:p>
                  </a:txBody>
                  <a:tcPr/>
                </a:tc>
                <a:tc>
                  <a:txBody>
                    <a:bodyPr/>
                    <a:lstStyle/>
                    <a:p>
                      <a:pPr algn="ctr"/>
                      <a:r>
                        <a:rPr lang="en-US" sz="1200" b="0" dirty="0" smtClean="0"/>
                        <a:t>Frequency</a:t>
                      </a:r>
                      <a:r>
                        <a:rPr lang="en-US" sz="1200" b="0" baseline="0" dirty="0" smtClean="0"/>
                        <a:t> of Data collection</a:t>
                      </a:r>
                      <a:endParaRPr lang="en-US" sz="1200" b="0" dirty="0"/>
                    </a:p>
                  </a:txBody>
                  <a:tcPr/>
                </a:tc>
                <a:tc>
                  <a:txBody>
                    <a:bodyPr/>
                    <a:lstStyle/>
                    <a:p>
                      <a:pPr algn="ctr"/>
                      <a:r>
                        <a:rPr lang="en-US" sz="1200" b="0" dirty="0" smtClean="0"/>
                        <a:t>Type of</a:t>
                      </a:r>
                      <a:r>
                        <a:rPr lang="en-US" sz="1200" b="0" baseline="0" dirty="0" smtClean="0"/>
                        <a:t> data</a:t>
                      </a:r>
                    </a:p>
                    <a:p>
                      <a:pPr algn="ctr"/>
                      <a:r>
                        <a:rPr lang="en-US" sz="1200" b="0" baseline="0" dirty="0" smtClean="0"/>
                        <a:t>Discrete/Cont</a:t>
                      </a:r>
                      <a:endParaRPr lang="en-US" sz="1200" b="0" dirty="0"/>
                    </a:p>
                  </a:txBody>
                  <a:tcPr/>
                </a:tc>
                <a:tc>
                  <a:txBody>
                    <a:bodyPr/>
                    <a:lstStyle/>
                    <a:p>
                      <a:pPr algn="ctr"/>
                      <a:r>
                        <a:rPr lang="en-US" sz="1200" b="0" dirty="0" smtClean="0"/>
                        <a:t>Target</a:t>
                      </a:r>
                      <a:endParaRPr lang="en-US" sz="1200" b="0" dirty="0"/>
                    </a:p>
                  </a:txBody>
                  <a:tcPr/>
                </a:tc>
                <a:tc>
                  <a:txBody>
                    <a:bodyPr/>
                    <a:lstStyle/>
                    <a:p>
                      <a:pPr algn="ctr"/>
                      <a:r>
                        <a:rPr lang="en-US" sz="1200" b="0" dirty="0" smtClean="0"/>
                        <a:t>Upper Spec</a:t>
                      </a:r>
                      <a:endParaRPr lang="en-US" sz="1200" b="0" dirty="0"/>
                    </a:p>
                  </a:txBody>
                  <a:tcPr/>
                </a:tc>
                <a:tc>
                  <a:txBody>
                    <a:bodyPr/>
                    <a:lstStyle/>
                    <a:p>
                      <a:pPr algn="ctr"/>
                      <a:r>
                        <a:rPr lang="en-US" sz="1200" b="0" dirty="0" smtClean="0"/>
                        <a:t>Lower</a:t>
                      </a:r>
                      <a:r>
                        <a:rPr lang="en-US" sz="1200" b="0" baseline="0" dirty="0" smtClean="0"/>
                        <a:t> Spec</a:t>
                      </a:r>
                      <a:endParaRPr lang="en-US" sz="1200" b="0" dirty="0"/>
                    </a:p>
                  </a:txBody>
                  <a:tcPr/>
                </a:tc>
                <a:extLst>
                  <a:ext uri="{0D108BD9-81ED-4DB2-BD59-A6C34878D82A}">
                    <a16:rowId xmlns:a16="http://schemas.microsoft.com/office/drawing/2014/main" xmlns="" val="10000"/>
                  </a:ext>
                </a:extLst>
              </a:tr>
              <a:tr h="370840">
                <a:tc>
                  <a:txBody>
                    <a:bodyPr/>
                    <a:lstStyle/>
                    <a:p>
                      <a:pPr algn="ctr"/>
                      <a:r>
                        <a:rPr lang="en-US" sz="1200" b="0" baseline="0" dirty="0" smtClean="0"/>
                        <a:t>Total Incidents</a:t>
                      </a:r>
                      <a:endParaRPr lang="en-US" sz="1200" b="0" dirty="0"/>
                    </a:p>
                  </a:txBody>
                  <a:tcPr/>
                </a:tc>
                <a:tc>
                  <a:txBody>
                    <a:bodyPr/>
                    <a:lstStyle/>
                    <a:p>
                      <a:pPr algn="ctr"/>
                      <a:r>
                        <a:rPr lang="en-US" sz="1200" b="0" dirty="0" smtClean="0"/>
                        <a:t>Count</a:t>
                      </a:r>
                      <a:r>
                        <a:rPr lang="en-US" sz="1200" b="0" baseline="0" dirty="0" smtClean="0"/>
                        <a:t> of </a:t>
                      </a:r>
                      <a:r>
                        <a:rPr lang="en-US" sz="1200" b="0" dirty="0" smtClean="0"/>
                        <a:t>number of incidents raised</a:t>
                      </a:r>
                      <a:r>
                        <a:rPr lang="en-US" sz="1200" b="0" baseline="0" dirty="0" smtClean="0"/>
                        <a:t> in </a:t>
                      </a:r>
                      <a:r>
                        <a:rPr lang="en-US" sz="1200" b="0" baseline="0" dirty="0" err="1" smtClean="0"/>
                        <a:t>TopDesk</a:t>
                      </a:r>
                      <a:r>
                        <a:rPr lang="en-US" sz="1200" b="0" baseline="0" dirty="0" smtClean="0"/>
                        <a:t> tool.</a:t>
                      </a:r>
                      <a:endParaRPr lang="en-US" sz="1200" b="0" dirty="0"/>
                    </a:p>
                  </a:txBody>
                  <a:tcPr/>
                </a:tc>
                <a:tc>
                  <a:txBody>
                    <a:bodyPr/>
                    <a:lstStyle/>
                    <a:p>
                      <a:pPr algn="ctr"/>
                      <a:r>
                        <a:rPr lang="en-US" sz="1200" b="0" dirty="0" smtClean="0"/>
                        <a:t>Monthly</a:t>
                      </a:r>
                      <a:endParaRPr lang="en-US" sz="1200" b="0" dirty="0"/>
                    </a:p>
                  </a:txBody>
                  <a:tcPr/>
                </a:tc>
                <a:tc>
                  <a:txBody>
                    <a:bodyPr/>
                    <a:lstStyle/>
                    <a:p>
                      <a:pPr algn="ctr"/>
                      <a:r>
                        <a:rPr lang="en-US" sz="1200" b="0" dirty="0" smtClean="0"/>
                        <a:t>Cont.</a:t>
                      </a:r>
                      <a:endParaRPr lang="en-US" sz="1200" b="0" dirty="0"/>
                    </a:p>
                  </a:txBody>
                  <a:tcPr/>
                </a:tc>
                <a:tc>
                  <a:txBody>
                    <a:bodyPr/>
                    <a:lstStyle/>
                    <a:p>
                      <a:pPr algn="ctr"/>
                      <a:r>
                        <a:rPr lang="en-US" sz="1200" b="0" dirty="0" smtClean="0"/>
                        <a:t>40</a:t>
                      </a:r>
                      <a:endParaRPr lang="en-US" sz="1200" b="0" dirty="0"/>
                    </a:p>
                  </a:txBody>
                  <a:tcPr/>
                </a:tc>
                <a:tc>
                  <a:txBody>
                    <a:bodyPr/>
                    <a:lstStyle/>
                    <a:p>
                      <a:pPr algn="ctr"/>
                      <a:r>
                        <a:rPr lang="en-US" sz="1200" b="0" dirty="0" smtClean="0"/>
                        <a:t>50</a:t>
                      </a:r>
                      <a:endParaRPr lang="en-US" sz="1200" b="0" dirty="0"/>
                    </a:p>
                  </a:txBody>
                  <a:tcPr/>
                </a:tc>
                <a:tc>
                  <a:txBody>
                    <a:bodyPr/>
                    <a:lstStyle/>
                    <a:p>
                      <a:pPr algn="ctr"/>
                      <a:r>
                        <a:rPr lang="en-US" sz="1200" b="0" dirty="0" smtClean="0"/>
                        <a:t>0</a:t>
                      </a:r>
                      <a:endParaRPr lang="en-US" sz="1200" b="0" dirty="0"/>
                    </a:p>
                  </a:txBody>
                  <a:tcPr/>
                </a:tc>
                <a:extLst>
                  <a:ext uri="{0D108BD9-81ED-4DB2-BD59-A6C34878D82A}">
                    <a16:rowId xmlns:a16="http://schemas.microsoft.com/office/drawing/2014/main" xmlns="" val="10001"/>
                  </a:ext>
                </a:extLst>
              </a:tr>
            </a:tbl>
          </a:graphicData>
        </a:graphic>
      </p:graphicFrame>
      <p:pic>
        <p:nvPicPr>
          <p:cNvPr id="4" name="Picture 3"/>
          <p:cNvPicPr>
            <a:picLocks noChangeAspect="1"/>
          </p:cNvPicPr>
          <p:nvPr/>
        </p:nvPicPr>
        <p:blipFill>
          <a:blip r:embed="rId3"/>
          <a:stretch>
            <a:fillRect/>
          </a:stretch>
        </p:blipFill>
        <p:spPr>
          <a:xfrm>
            <a:off x="0" y="1913467"/>
            <a:ext cx="5950605" cy="3870854"/>
          </a:xfrm>
          <a:prstGeom prst="rect">
            <a:avLst/>
          </a:prstGeom>
        </p:spPr>
      </p:pic>
      <p:pic>
        <p:nvPicPr>
          <p:cNvPr id="5" name="Picture 4"/>
          <p:cNvPicPr>
            <a:picLocks noChangeAspect="1"/>
          </p:cNvPicPr>
          <p:nvPr/>
        </p:nvPicPr>
        <p:blipFill>
          <a:blip r:embed="rId4"/>
          <a:stretch>
            <a:fillRect/>
          </a:stretch>
        </p:blipFill>
        <p:spPr>
          <a:xfrm>
            <a:off x="5365008" y="4284132"/>
            <a:ext cx="3676061" cy="2418821"/>
          </a:xfrm>
          <a:prstGeom prst="rect">
            <a:avLst/>
          </a:prstGeom>
        </p:spPr>
      </p:pic>
      <p:sp>
        <p:nvSpPr>
          <p:cNvPr id="14" name="TextBox 13"/>
          <p:cNvSpPr txBox="1"/>
          <p:nvPr/>
        </p:nvSpPr>
        <p:spPr>
          <a:xfrm>
            <a:off x="6768029" y="0"/>
            <a:ext cx="237597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pt-BR" sz="1200" dirty="0" smtClean="0">
                <a:solidFill>
                  <a:schemeClr val="tx1">
                    <a:lumMod val="50000"/>
                    <a:lumOff val="50000"/>
                  </a:schemeClr>
                </a:solidFill>
              </a:rPr>
              <a:t>Updated to cover until Nov/2015</a:t>
            </a:r>
          </a:p>
        </p:txBody>
      </p:sp>
    </p:spTree>
    <p:extLst>
      <p:ext uri="{BB962C8B-B14F-4D97-AF65-F5344CB8AC3E}">
        <p14:creationId xmlns:p14="http://schemas.microsoft.com/office/powerpoint/2010/main" val="2566363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Process Improvement Target</a:t>
            </a:r>
            <a:endParaRPr lang="en-US" dirty="0">
              <a:solidFill>
                <a:schemeClr val="tx1"/>
              </a:solidFill>
              <a:latin typeface="+mn-lt"/>
            </a:endParaRPr>
          </a:p>
        </p:txBody>
      </p:sp>
      <p:sp>
        <p:nvSpPr>
          <p:cNvPr id="3" name="Text Placeholder 2"/>
          <p:cNvSpPr>
            <a:spLocks noGrp="1"/>
          </p:cNvSpPr>
          <p:nvPr>
            <p:ph type="body" sz="quarter" idx="16"/>
          </p:nvPr>
        </p:nvSpPr>
        <p:spPr>
          <a:xfrm>
            <a:off x="194066" y="764211"/>
            <a:ext cx="8871628" cy="4473575"/>
          </a:xfrm>
        </p:spPr>
        <p:txBody>
          <a:bodyPr>
            <a:normAutofit/>
          </a:bodyPr>
          <a:lstStyle/>
          <a:p>
            <a:pPr>
              <a:buFont typeface="Wingdings" pitchFamily="2" charset="2"/>
              <a:buNone/>
            </a:pPr>
            <a:r>
              <a:rPr lang="en-US" sz="1800" dirty="0" smtClean="0"/>
              <a:t>Continuous Data </a:t>
            </a:r>
            <a:r>
              <a:rPr lang="en-US" sz="1800" dirty="0"/>
              <a:t>Type:</a:t>
            </a:r>
          </a:p>
          <a:p>
            <a:r>
              <a:rPr lang="en-US" sz="1800" dirty="0" smtClean="0"/>
              <a:t>Target: </a:t>
            </a:r>
            <a:r>
              <a:rPr lang="en-US" sz="1800" b="1" dirty="0" smtClean="0">
                <a:solidFill>
                  <a:schemeClr val="tx1"/>
                </a:solidFill>
              </a:rPr>
              <a:t>moving from a mean of 52.18 and control interval of (26.36; 79.28) to a mean of 40.0 and control interval of (0.0; 50.0).</a:t>
            </a:r>
            <a:endParaRPr lang="en-US" sz="1800" b="1" dirty="0">
              <a:solidFill>
                <a:schemeClr val="tx1"/>
              </a:solidFill>
            </a:endParaRPr>
          </a:p>
          <a:p>
            <a:r>
              <a:rPr lang="en-US" sz="1800" dirty="0"/>
              <a:t>Statistical significance of improved state (hypothesis testing</a:t>
            </a:r>
            <a:r>
              <a:rPr lang="en-US" sz="1800" dirty="0" smtClean="0"/>
              <a:t>): </a:t>
            </a:r>
            <a:r>
              <a:rPr lang="en-US" sz="1800" b="1" dirty="0" smtClean="0">
                <a:solidFill>
                  <a:schemeClr val="tx1"/>
                </a:solidFill>
              </a:rPr>
              <a:t>moving to a mean of 40.00 (and 8.33 as standard-deviation) will lead to a significant improved state (as per hypothesis test and interval plot below).</a:t>
            </a:r>
            <a:endParaRPr lang="en-US" sz="1800" b="1" dirty="0">
              <a:solidFill>
                <a:schemeClr val="tx1"/>
              </a:solidFill>
            </a:endParaRPr>
          </a:p>
          <a:p>
            <a:endParaRPr lang="en-US" sz="1800" dirty="0"/>
          </a:p>
          <a:p>
            <a:endParaRPr lang="en-US" sz="1800" dirty="0"/>
          </a:p>
          <a:p>
            <a:endParaRPr lang="en-US" sz="1800" dirty="0"/>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5" name="Rectangle 4"/>
          <p:cNvSpPr/>
          <p:nvPr/>
        </p:nvSpPr>
        <p:spPr>
          <a:xfrm>
            <a:off x="0" y="5252876"/>
            <a:ext cx="9369224" cy="1600438"/>
          </a:xfrm>
          <a:prstGeom prst="rect">
            <a:avLst/>
          </a:prstGeom>
        </p:spPr>
        <p:txBody>
          <a:bodyPr wrap="square">
            <a:spAutoFit/>
          </a:bodyPr>
          <a:lstStyle/>
          <a:p>
            <a:r>
              <a:rPr lang="pt-BR" sz="1600" b="1" dirty="0">
                <a:latin typeface="Arial" panose="020B0604020202020204" pitchFamily="34" charset="0"/>
              </a:rPr>
              <a:t>One-Sample T: </a:t>
            </a:r>
            <a:r>
              <a:rPr lang="pt-BR" sz="1600" b="1" dirty="0" smtClean="0">
                <a:latin typeface="Arial" panose="020B0604020202020204" pitchFamily="34" charset="0"/>
              </a:rPr>
              <a:t>total_incidents</a:t>
            </a:r>
          </a:p>
          <a:p>
            <a:endParaRPr lang="pt-BR" sz="1600" b="1" dirty="0">
              <a:latin typeface="Arial" panose="020B0604020202020204" pitchFamily="34" charset="0"/>
            </a:endParaRPr>
          </a:p>
          <a:p>
            <a:r>
              <a:rPr lang="en-US" sz="1100" dirty="0"/>
              <a:t>Test of mu = 40 vs not = 40</a:t>
            </a:r>
          </a:p>
          <a:p>
            <a:endParaRPr lang="pt-BR" sz="1100" dirty="0"/>
          </a:p>
          <a:p>
            <a:endParaRPr lang="pt-BR" sz="1100" dirty="0"/>
          </a:p>
          <a:p>
            <a:r>
              <a:rPr lang="pt-BR" sz="1100" dirty="0"/>
              <a:t>Variable          N   Mean  StDev  SE Mean      95% CI         T      P</a:t>
            </a:r>
          </a:p>
          <a:p>
            <a:r>
              <a:rPr lang="pt-BR" sz="1100" dirty="0"/>
              <a:t>total_incidents  22  52,82  12,22     2,61  (47,40; 58,24)  4,92  0,000</a:t>
            </a:r>
          </a:p>
          <a:p>
            <a:endParaRPr lang="pt-BR" sz="1100" dirty="0"/>
          </a:p>
        </p:txBody>
      </p:sp>
      <p:sp>
        <p:nvSpPr>
          <p:cNvPr id="7" name="Rectangle 6"/>
          <p:cNvSpPr/>
          <p:nvPr/>
        </p:nvSpPr>
        <p:spPr>
          <a:xfrm>
            <a:off x="5285843" y="2667655"/>
            <a:ext cx="7907628" cy="4539704"/>
          </a:xfrm>
          <a:prstGeom prst="rect">
            <a:avLst/>
          </a:prstGeom>
        </p:spPr>
        <p:txBody>
          <a:bodyPr wrap="square">
            <a:spAutoFit/>
          </a:bodyPr>
          <a:lstStyle/>
          <a:p>
            <a:r>
              <a:rPr lang="en-US" sz="1100" b="1" dirty="0"/>
              <a:t>Test and CI for One Variance: </a:t>
            </a:r>
            <a:r>
              <a:rPr lang="en-US" sz="1100" b="1" dirty="0" err="1"/>
              <a:t>total_incidents</a:t>
            </a:r>
            <a:r>
              <a:rPr lang="en-US" sz="1100" b="1" dirty="0"/>
              <a:t> </a:t>
            </a:r>
          </a:p>
          <a:p>
            <a:endParaRPr lang="pt-BR" sz="1100" b="1" dirty="0"/>
          </a:p>
          <a:p>
            <a:r>
              <a:rPr lang="pt-BR" sz="1100" dirty="0"/>
              <a:t>Method</a:t>
            </a:r>
          </a:p>
          <a:p>
            <a:endParaRPr lang="pt-BR" sz="1100" dirty="0"/>
          </a:p>
          <a:p>
            <a:r>
              <a:rPr lang="pt-BR" sz="1100" dirty="0"/>
              <a:t>Null hypothesis         Sigma = 8,33</a:t>
            </a:r>
          </a:p>
          <a:p>
            <a:r>
              <a:rPr lang="en-US" sz="1100" dirty="0"/>
              <a:t>Alternative hypothesis  Sigma not = 8,33</a:t>
            </a:r>
          </a:p>
          <a:p>
            <a:endParaRPr lang="pt-BR" sz="1100" dirty="0"/>
          </a:p>
          <a:p>
            <a:r>
              <a:rPr lang="en-US" sz="1100" dirty="0"/>
              <a:t>The chi-square method is only for the normal distribution.</a:t>
            </a:r>
          </a:p>
          <a:p>
            <a:r>
              <a:rPr lang="en-US" sz="1100" dirty="0"/>
              <a:t>The </a:t>
            </a:r>
            <a:r>
              <a:rPr lang="en-US" sz="1100" dirty="0" err="1"/>
              <a:t>Bonett</a:t>
            </a:r>
            <a:r>
              <a:rPr lang="en-US" sz="1100" dirty="0"/>
              <a:t> method is for any continuous distribution.</a:t>
            </a:r>
          </a:p>
          <a:p>
            <a:endParaRPr lang="pt-BR" sz="1100" dirty="0"/>
          </a:p>
          <a:p>
            <a:endParaRPr lang="pt-BR" sz="1100" dirty="0"/>
          </a:p>
          <a:p>
            <a:r>
              <a:rPr lang="pt-BR" sz="1100" dirty="0"/>
              <a:t>Statistics</a:t>
            </a:r>
          </a:p>
          <a:p>
            <a:endParaRPr lang="pt-BR" sz="1100" dirty="0"/>
          </a:p>
          <a:p>
            <a:r>
              <a:rPr lang="pt-BR" sz="1100" dirty="0"/>
              <a:t>Variable          N  StDev  Variance</a:t>
            </a:r>
          </a:p>
          <a:p>
            <a:r>
              <a:rPr lang="pt-BR" sz="1100" dirty="0"/>
              <a:t>total_incidents  22   12,2       149</a:t>
            </a:r>
          </a:p>
          <a:p>
            <a:endParaRPr lang="pt-BR" sz="1100" dirty="0"/>
          </a:p>
          <a:p>
            <a:endParaRPr lang="pt-BR" sz="1100" dirty="0"/>
          </a:p>
          <a:p>
            <a:r>
              <a:rPr lang="pt-BR" sz="1100" dirty="0"/>
              <a:t>95% Confidence Intervals</a:t>
            </a:r>
          </a:p>
          <a:p>
            <a:endParaRPr lang="pt-BR" sz="1100" dirty="0"/>
          </a:p>
          <a:p>
            <a:r>
              <a:rPr lang="pt-BR" sz="1100" dirty="0"/>
              <a:t>                                CI for      CI for</a:t>
            </a:r>
          </a:p>
          <a:p>
            <a:r>
              <a:rPr lang="pt-BR" sz="1100" dirty="0"/>
              <a:t>Variable         Method         StDev      Variance</a:t>
            </a:r>
          </a:p>
          <a:p>
            <a:r>
              <a:rPr lang="pt-BR" sz="1100" dirty="0"/>
              <a:t>total_incidents  Chi-Square  (9,4; 17,5)  (88;  305)</a:t>
            </a:r>
          </a:p>
          <a:p>
            <a:r>
              <a:rPr lang="nn-NO" sz="1100" dirty="0"/>
              <a:t>                 Bonett      (9,6; 17,0)  (93;  289)</a:t>
            </a:r>
          </a:p>
          <a:p>
            <a:endParaRPr lang="pt-BR" sz="1100" dirty="0"/>
          </a:p>
          <a:p>
            <a:endParaRPr lang="pt-BR" sz="900" dirty="0">
              <a:latin typeface="Courier New" panose="02070309020205020404" pitchFamily="49" charset="0"/>
            </a:endParaRPr>
          </a:p>
          <a:p>
            <a:endParaRPr lang="pt-BR" sz="900" dirty="0">
              <a:latin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7477" y="2770686"/>
            <a:ext cx="3752374" cy="2482190"/>
          </a:xfrm>
          <a:prstGeom prst="rect">
            <a:avLst/>
          </a:prstGeom>
        </p:spPr>
      </p:pic>
      <p:sp>
        <p:nvSpPr>
          <p:cNvPr id="14" name="TextBox 13"/>
          <p:cNvSpPr txBox="1"/>
          <p:nvPr/>
        </p:nvSpPr>
        <p:spPr>
          <a:xfrm>
            <a:off x="6762835" y="0"/>
            <a:ext cx="237597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pt-BR" sz="1200" dirty="0" smtClean="0">
                <a:solidFill>
                  <a:schemeClr val="tx1">
                    <a:lumMod val="50000"/>
                    <a:lumOff val="50000"/>
                  </a:schemeClr>
                </a:solidFill>
              </a:rPr>
              <a:t>Updated to cover until Nov/2015</a:t>
            </a:r>
          </a:p>
        </p:txBody>
      </p:sp>
    </p:spTree>
    <p:extLst>
      <p:ext uri="{BB962C8B-B14F-4D97-AF65-F5344CB8AC3E}">
        <p14:creationId xmlns:p14="http://schemas.microsoft.com/office/powerpoint/2010/main" val="1300009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Measure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5632311"/>
          </a:xfrm>
          <a:prstGeom prst="rect">
            <a:avLst/>
          </a:prstGeom>
          <a:noFill/>
        </p:spPr>
        <p:txBody>
          <a:bodyPr wrap="square" rtlCol="0">
            <a:spAutoFit/>
          </a:bodyPr>
          <a:lstStyle/>
          <a:p>
            <a:r>
              <a:rPr lang="en-IN" sz="2000" b="1" dirty="0" smtClean="0">
                <a:latin typeface="Calibri" pitchFamily="34" charset="0"/>
              </a:rPr>
              <a:t>Operational </a:t>
            </a:r>
            <a:r>
              <a:rPr lang="en-IN" sz="2000" b="1" dirty="0">
                <a:latin typeface="Calibri" pitchFamily="34" charset="0"/>
              </a:rPr>
              <a:t>definition of the CTQs are established</a:t>
            </a:r>
            <a:r>
              <a:rPr lang="en-IN" sz="2000" dirty="0">
                <a:latin typeface="Calibri" pitchFamily="34" charset="0"/>
              </a:rPr>
              <a:t> </a:t>
            </a:r>
            <a:r>
              <a:rPr lang="en-IN" sz="2000" dirty="0" smtClean="0">
                <a:latin typeface="Calibri" pitchFamily="34" charset="0"/>
              </a:rPr>
              <a:t>– Clear </a:t>
            </a:r>
            <a:r>
              <a:rPr lang="en-IN" sz="2000" dirty="0">
                <a:latin typeface="Calibri" pitchFamily="34" charset="0"/>
              </a:rPr>
              <a:t>and non ambiguous way of computing the CTQ along with the unit of measurement. </a:t>
            </a:r>
          </a:p>
          <a:p>
            <a:endParaRPr lang="en-IN" sz="2000" b="1" dirty="0" smtClean="0">
              <a:latin typeface="Calibri" pitchFamily="34" charset="0"/>
            </a:endParaRPr>
          </a:p>
          <a:p>
            <a:r>
              <a:rPr lang="en-IN" sz="2000" b="1" dirty="0" smtClean="0">
                <a:latin typeface="Calibri" pitchFamily="34" charset="0"/>
              </a:rPr>
              <a:t>Specification limits (USL and LSL)</a:t>
            </a:r>
            <a:r>
              <a:rPr lang="en-IN" sz="2000" dirty="0" smtClean="0">
                <a:latin typeface="Calibri" pitchFamily="34" charset="0"/>
              </a:rPr>
              <a:t> </a:t>
            </a:r>
            <a:r>
              <a:rPr lang="en-IN" sz="2000" dirty="0">
                <a:latin typeface="Calibri" pitchFamily="34" charset="0"/>
              </a:rPr>
              <a:t>and targets are clearly </a:t>
            </a:r>
            <a:r>
              <a:rPr lang="en-IN" sz="2000" dirty="0" smtClean="0">
                <a:latin typeface="Calibri" pitchFamily="34" charset="0"/>
              </a:rPr>
              <a:t>illustrated</a:t>
            </a:r>
          </a:p>
          <a:p>
            <a:endParaRPr lang="en-IN" sz="2000" b="1" dirty="0" smtClean="0">
              <a:latin typeface="Calibri" pitchFamily="34" charset="0"/>
            </a:endParaRPr>
          </a:p>
          <a:p>
            <a:r>
              <a:rPr lang="en-IN" sz="2000" b="1" dirty="0" smtClean="0">
                <a:latin typeface="Calibri" pitchFamily="34" charset="0"/>
              </a:rPr>
              <a:t>Defect </a:t>
            </a:r>
            <a:r>
              <a:rPr lang="en-IN" sz="2000" b="1" dirty="0">
                <a:latin typeface="Calibri" pitchFamily="34" charset="0"/>
              </a:rPr>
              <a:t>definition</a:t>
            </a:r>
            <a:r>
              <a:rPr lang="en-IN" sz="2000" dirty="0">
                <a:latin typeface="Calibri" pitchFamily="34" charset="0"/>
              </a:rPr>
              <a:t> is clear and non ambiguous and is in line with the project </a:t>
            </a:r>
            <a:r>
              <a:rPr lang="en-IN" sz="2000" dirty="0" smtClean="0">
                <a:latin typeface="Calibri" pitchFamily="34" charset="0"/>
              </a:rPr>
              <a:t>objective </a:t>
            </a:r>
            <a:r>
              <a:rPr lang="en-IN" sz="2000" dirty="0">
                <a:latin typeface="Calibri" pitchFamily="34" charset="0"/>
              </a:rPr>
              <a:t>and customer </a:t>
            </a:r>
            <a:r>
              <a:rPr lang="en-IN" sz="2000" dirty="0" smtClean="0">
                <a:latin typeface="Calibri" pitchFamily="34" charset="0"/>
              </a:rPr>
              <a:t>expectation (Specification Limits)</a:t>
            </a:r>
            <a:endParaRPr lang="en-IN" sz="2000" dirty="0">
              <a:latin typeface="Calibri" pitchFamily="34" charset="0"/>
            </a:endParaRPr>
          </a:p>
          <a:p>
            <a:endParaRPr lang="en-IN" sz="2000" b="1" dirty="0" smtClean="0">
              <a:latin typeface="Calibri" pitchFamily="34" charset="0"/>
            </a:endParaRPr>
          </a:p>
          <a:p>
            <a:r>
              <a:rPr lang="en-IN" sz="2000" b="1" dirty="0" smtClean="0">
                <a:latin typeface="Calibri" pitchFamily="34" charset="0"/>
              </a:rPr>
              <a:t>Data </a:t>
            </a:r>
            <a:r>
              <a:rPr lang="en-IN" sz="2000" b="1" dirty="0">
                <a:latin typeface="Calibri" pitchFamily="34" charset="0"/>
              </a:rPr>
              <a:t>type for the </a:t>
            </a:r>
            <a:r>
              <a:rPr lang="en-IN" sz="2000" b="1" dirty="0" smtClean="0">
                <a:latin typeface="Calibri" pitchFamily="34" charset="0"/>
              </a:rPr>
              <a:t>CTQ (Continuous/Discrete) </a:t>
            </a:r>
            <a:r>
              <a:rPr lang="en-IN" sz="2000" b="1" dirty="0">
                <a:latin typeface="Calibri" pitchFamily="34" charset="0"/>
              </a:rPr>
              <a:t>is correctly identified</a:t>
            </a:r>
            <a:r>
              <a:rPr lang="en-IN" sz="2000" dirty="0">
                <a:latin typeface="Calibri" pitchFamily="34" charset="0"/>
              </a:rPr>
              <a:t>. For </a:t>
            </a:r>
            <a:r>
              <a:rPr lang="en-IN" sz="2000" dirty="0" smtClean="0">
                <a:latin typeface="Calibri" pitchFamily="34" charset="0"/>
              </a:rPr>
              <a:t>example % </a:t>
            </a:r>
            <a:r>
              <a:rPr lang="en-IN" sz="2000" dirty="0">
                <a:latin typeface="Calibri" pitchFamily="34" charset="0"/>
              </a:rPr>
              <a:t>defective isn’t continuous and has to be discrete</a:t>
            </a:r>
          </a:p>
          <a:p>
            <a:endParaRPr lang="en-US" sz="2000" b="1" u="sng" dirty="0" smtClean="0">
              <a:latin typeface="Calibri" pitchFamily="34" charset="0"/>
            </a:endParaRPr>
          </a:p>
          <a:p>
            <a:r>
              <a:rPr lang="en-IN" sz="2000" b="1" dirty="0">
                <a:latin typeface="Calibri" pitchFamily="34" charset="0"/>
              </a:rPr>
              <a:t>Detailed data collection plan </a:t>
            </a:r>
            <a:r>
              <a:rPr lang="en-IN" sz="2000" dirty="0">
                <a:latin typeface="Calibri" pitchFamily="34" charset="0"/>
              </a:rPr>
              <a:t>is devised and data is collected accordingly. Time period of data collection (Frequency( is appropriate  enough to collect adequate sample size</a:t>
            </a:r>
            <a:r>
              <a:rPr lang="en-IN" sz="2000" dirty="0" smtClean="0">
                <a:latin typeface="Calibri" pitchFamily="34" charset="0"/>
              </a:rPr>
              <a:t>.</a:t>
            </a:r>
          </a:p>
          <a:p>
            <a:endParaRPr lang="en-IN" sz="2000" dirty="0">
              <a:latin typeface="Calibri" pitchFamily="34" charset="0"/>
            </a:endParaRPr>
          </a:p>
          <a:p>
            <a:r>
              <a:rPr lang="en-US" sz="2000" b="1" u="sng" dirty="0" smtClean="0">
                <a:latin typeface="Calibri" pitchFamily="34" charset="0"/>
              </a:rPr>
              <a:t>Measurement System Analysis (MSA): </a:t>
            </a:r>
            <a:r>
              <a:rPr lang="en-IN" sz="2000" dirty="0" smtClean="0">
                <a:latin typeface="Calibri" pitchFamily="34" charset="0"/>
              </a:rPr>
              <a:t>MSA </a:t>
            </a:r>
            <a:r>
              <a:rPr lang="en-IN" sz="2000" dirty="0">
                <a:latin typeface="Calibri" pitchFamily="34" charset="0"/>
              </a:rPr>
              <a:t>is conducted on the CTQs. If the data is taken from a system and if the source of that data is a manual input or influenced by human intervention then </a:t>
            </a:r>
            <a:r>
              <a:rPr lang="en-IN" sz="2000" dirty="0" smtClean="0">
                <a:latin typeface="Calibri" pitchFamily="34" charset="0"/>
              </a:rPr>
              <a:t>validate </a:t>
            </a:r>
            <a:r>
              <a:rPr lang="en-IN" sz="2000" dirty="0">
                <a:latin typeface="Calibri" pitchFamily="34" charset="0"/>
              </a:rPr>
              <a:t>the reliability of </a:t>
            </a:r>
            <a:r>
              <a:rPr lang="en-IN" sz="2000" dirty="0" smtClean="0">
                <a:latin typeface="Calibri" pitchFamily="34" charset="0"/>
              </a:rPr>
              <a:t>measurements</a:t>
            </a:r>
            <a:r>
              <a:rPr lang="en-IN" sz="2000" b="1" dirty="0">
                <a:latin typeface="Calibri" pitchFamily="34" charset="0"/>
              </a:rPr>
              <a:t>.</a:t>
            </a:r>
            <a:endParaRPr lang="en-US" sz="2000" dirty="0" smtClean="0">
              <a:latin typeface="Calibri" pitchFamily="34" charset="0"/>
            </a:endParaRPr>
          </a:p>
        </p:txBody>
      </p:sp>
    </p:spTree>
    <p:extLst>
      <p:ext uri="{BB962C8B-B14F-4D97-AF65-F5344CB8AC3E}">
        <p14:creationId xmlns:p14="http://schemas.microsoft.com/office/powerpoint/2010/main" val="4004649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Measure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1" name="TextBox 10"/>
          <p:cNvSpPr txBox="1"/>
          <p:nvPr/>
        </p:nvSpPr>
        <p:spPr>
          <a:xfrm>
            <a:off x="321928" y="1098438"/>
            <a:ext cx="8506496" cy="4708981"/>
          </a:xfrm>
          <a:prstGeom prst="rect">
            <a:avLst/>
          </a:prstGeom>
          <a:noFill/>
        </p:spPr>
        <p:txBody>
          <a:bodyPr wrap="square" rtlCol="0">
            <a:spAutoFit/>
          </a:bodyPr>
          <a:lstStyle/>
          <a:p>
            <a:r>
              <a:rPr lang="en-US" sz="2000" b="1" u="sng" dirty="0">
                <a:latin typeface="Calibri" pitchFamily="34" charset="0"/>
              </a:rPr>
              <a:t>Data </a:t>
            </a:r>
            <a:r>
              <a:rPr lang="en-US" sz="2000" b="1" u="sng" dirty="0" smtClean="0">
                <a:latin typeface="Calibri" pitchFamily="34" charset="0"/>
              </a:rPr>
              <a:t>Stability (Run Chart)</a:t>
            </a:r>
            <a:r>
              <a:rPr lang="en-US" sz="2000" dirty="0" smtClean="0">
                <a:latin typeface="Calibri" pitchFamily="34" charset="0"/>
              </a:rPr>
              <a:t> assessed </a:t>
            </a:r>
            <a:r>
              <a:rPr lang="en-US" sz="2000" dirty="0">
                <a:latin typeface="Calibri" pitchFamily="34" charset="0"/>
              </a:rPr>
              <a:t>before computing the process capability. If the process is not stable the appropriate actions </a:t>
            </a:r>
            <a:r>
              <a:rPr lang="en-US" sz="2000" dirty="0" smtClean="0">
                <a:latin typeface="Calibri" pitchFamily="34" charset="0"/>
              </a:rPr>
              <a:t>are </a:t>
            </a:r>
            <a:r>
              <a:rPr lang="en-US" sz="2000" dirty="0">
                <a:latin typeface="Calibri" pitchFamily="34" charset="0"/>
              </a:rPr>
              <a:t>taken to stabilize the process before proceeding with the analysis.</a:t>
            </a:r>
          </a:p>
          <a:p>
            <a:endParaRPr lang="en-US" sz="2000" b="1" u="sng" dirty="0" smtClean="0">
              <a:latin typeface="Calibri" pitchFamily="34" charset="0"/>
            </a:endParaRPr>
          </a:p>
          <a:p>
            <a:r>
              <a:rPr lang="en-US" sz="2000" b="1" u="sng" dirty="0" smtClean="0">
                <a:latin typeface="Calibri" pitchFamily="34" charset="0"/>
              </a:rPr>
              <a:t>Normality</a:t>
            </a:r>
            <a:r>
              <a:rPr lang="en-US" sz="2000" dirty="0" smtClean="0">
                <a:latin typeface="Calibri" pitchFamily="34" charset="0"/>
              </a:rPr>
              <a:t> check of </a:t>
            </a:r>
            <a:r>
              <a:rPr lang="en-US" sz="2000" dirty="0">
                <a:latin typeface="Calibri" pitchFamily="34" charset="0"/>
              </a:rPr>
              <a:t>the data. If the data is not normal, </a:t>
            </a:r>
            <a:r>
              <a:rPr lang="en-US" sz="2000" dirty="0" smtClean="0">
                <a:latin typeface="Calibri" pitchFamily="34" charset="0"/>
              </a:rPr>
              <a:t>distribution type is identified and appropriate </a:t>
            </a:r>
            <a:r>
              <a:rPr lang="en-US" sz="2000" dirty="0">
                <a:latin typeface="Calibri" pitchFamily="34" charset="0"/>
              </a:rPr>
              <a:t>non normal strategy </a:t>
            </a:r>
            <a:r>
              <a:rPr lang="en-US" sz="2000" dirty="0" smtClean="0">
                <a:latin typeface="Calibri" pitchFamily="34" charset="0"/>
              </a:rPr>
              <a:t>used </a:t>
            </a:r>
            <a:r>
              <a:rPr lang="en-US" sz="2000" dirty="0">
                <a:latin typeface="Calibri" pitchFamily="34" charset="0"/>
              </a:rPr>
              <a:t>to baseline the data and to set up improvement targets</a:t>
            </a:r>
          </a:p>
          <a:p>
            <a:endParaRPr lang="en-US" sz="2000" b="1" u="sng" dirty="0" smtClean="0">
              <a:latin typeface="Calibri" pitchFamily="34" charset="0"/>
            </a:endParaRPr>
          </a:p>
          <a:p>
            <a:r>
              <a:rPr lang="en-US" sz="2000" b="1" u="sng" dirty="0" smtClean="0">
                <a:latin typeface="Calibri" pitchFamily="34" charset="0"/>
              </a:rPr>
              <a:t>Process Capability</a:t>
            </a:r>
            <a:r>
              <a:rPr lang="en-US" sz="2000" dirty="0" smtClean="0">
                <a:latin typeface="Calibri" pitchFamily="34" charset="0"/>
              </a:rPr>
              <a:t> is </a:t>
            </a:r>
            <a:r>
              <a:rPr lang="en-US" sz="2000" dirty="0">
                <a:latin typeface="Calibri" pitchFamily="34" charset="0"/>
              </a:rPr>
              <a:t>computed and the Z </a:t>
            </a:r>
            <a:r>
              <a:rPr lang="en-US" sz="2000" dirty="0" smtClean="0">
                <a:latin typeface="Calibri" pitchFamily="34" charset="0"/>
              </a:rPr>
              <a:t>bench (Baseline Sigma value) </a:t>
            </a:r>
            <a:r>
              <a:rPr lang="en-US" sz="2000" dirty="0">
                <a:latin typeface="Calibri" pitchFamily="34" charset="0"/>
              </a:rPr>
              <a:t>and DMPO </a:t>
            </a:r>
            <a:r>
              <a:rPr lang="en-US" sz="2000" dirty="0" smtClean="0">
                <a:latin typeface="Calibri" pitchFamily="34" charset="0"/>
              </a:rPr>
              <a:t>clearly </a:t>
            </a:r>
            <a:r>
              <a:rPr lang="en-US" sz="2000" dirty="0">
                <a:latin typeface="Calibri" pitchFamily="34" charset="0"/>
              </a:rPr>
              <a:t>documented</a:t>
            </a:r>
            <a:r>
              <a:rPr lang="en-US" sz="2000" dirty="0" smtClean="0">
                <a:latin typeface="Calibri" pitchFamily="34" charset="0"/>
              </a:rPr>
              <a:t>. For discrete data Sigma value computed using 6 </a:t>
            </a:r>
            <a:r>
              <a:rPr lang="en-US" sz="2000" dirty="0">
                <a:latin typeface="Calibri" pitchFamily="34" charset="0"/>
              </a:rPr>
              <a:t>Sigma </a:t>
            </a:r>
            <a:r>
              <a:rPr lang="en-US" sz="2000" dirty="0" smtClean="0">
                <a:latin typeface="Calibri" pitchFamily="34" charset="0"/>
              </a:rPr>
              <a:t>calculator.</a:t>
            </a:r>
            <a:endParaRPr lang="en-US" sz="2000" dirty="0">
              <a:latin typeface="Calibri" pitchFamily="34" charset="0"/>
            </a:endParaRPr>
          </a:p>
          <a:p>
            <a:endParaRPr lang="en-US" sz="2000" b="1" u="sng" dirty="0" smtClean="0">
              <a:latin typeface="Calibri" pitchFamily="34" charset="0"/>
            </a:endParaRPr>
          </a:p>
          <a:p>
            <a:r>
              <a:rPr lang="en-US" sz="2000" b="1" u="sng" dirty="0" smtClean="0">
                <a:latin typeface="Calibri" pitchFamily="34" charset="0"/>
              </a:rPr>
              <a:t>Validation </a:t>
            </a:r>
            <a:r>
              <a:rPr lang="en-US" sz="2000" b="1" u="sng" dirty="0">
                <a:latin typeface="Calibri" pitchFamily="34" charset="0"/>
              </a:rPr>
              <a:t>of the </a:t>
            </a:r>
            <a:r>
              <a:rPr lang="en-US" sz="2000" b="1" u="sng" dirty="0" smtClean="0">
                <a:latin typeface="Calibri" pitchFamily="34" charset="0"/>
              </a:rPr>
              <a:t>Target</a:t>
            </a:r>
            <a:r>
              <a:rPr lang="en-US" sz="2000" dirty="0" smtClean="0">
                <a:latin typeface="Calibri" pitchFamily="34" charset="0"/>
              </a:rPr>
              <a:t> Targets </a:t>
            </a:r>
            <a:r>
              <a:rPr lang="en-US" sz="2000" dirty="0">
                <a:latin typeface="Calibri" pitchFamily="34" charset="0"/>
              </a:rPr>
              <a:t>are </a:t>
            </a:r>
            <a:r>
              <a:rPr lang="en-US" sz="2000" dirty="0" smtClean="0">
                <a:latin typeface="Calibri" pitchFamily="34" charset="0"/>
              </a:rPr>
              <a:t>statistically </a:t>
            </a:r>
            <a:r>
              <a:rPr lang="en-US" sz="2000" dirty="0">
                <a:latin typeface="Calibri" pitchFamily="34" charset="0"/>
              </a:rPr>
              <a:t>validated using appropriate statistical </a:t>
            </a:r>
            <a:r>
              <a:rPr lang="en-US" sz="2000" dirty="0" smtClean="0">
                <a:latin typeface="Calibri" pitchFamily="34" charset="0"/>
              </a:rPr>
              <a:t>tools, All </a:t>
            </a:r>
            <a:r>
              <a:rPr lang="en-US" sz="2000" dirty="0">
                <a:latin typeface="Calibri" pitchFamily="34" charset="0"/>
              </a:rPr>
              <a:t>baseline analysis are conducted with the same baseline data. </a:t>
            </a:r>
            <a:r>
              <a:rPr lang="en-US" sz="2000" dirty="0" smtClean="0">
                <a:latin typeface="Calibri" pitchFamily="34" charset="0"/>
              </a:rPr>
              <a:t>Same data used for </a:t>
            </a:r>
            <a:r>
              <a:rPr lang="en-US" sz="2000" dirty="0">
                <a:latin typeface="Calibri" pitchFamily="34" charset="0"/>
              </a:rPr>
              <a:t>stability, normality, process capability and target validation</a:t>
            </a:r>
            <a:r>
              <a:rPr lang="en-US" sz="2000" dirty="0" smtClean="0">
                <a:latin typeface="Calibri" pitchFamily="34" charset="0"/>
              </a:rPr>
              <a:t>.</a:t>
            </a:r>
            <a:endParaRPr lang="en-US" sz="2000" dirty="0">
              <a:latin typeface="Calibri" pitchFamily="34" charset="0"/>
            </a:endParaRPr>
          </a:p>
        </p:txBody>
      </p:sp>
    </p:spTree>
    <p:extLst>
      <p:ext uri="{BB962C8B-B14F-4D97-AF65-F5344CB8AC3E}">
        <p14:creationId xmlns:p14="http://schemas.microsoft.com/office/powerpoint/2010/main" val="2753776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List of </a:t>
            </a:r>
            <a:r>
              <a:rPr lang="en-US" dirty="0" err="1">
                <a:solidFill>
                  <a:schemeClr val="tx1"/>
                </a:solidFill>
              </a:rPr>
              <a:t>Xs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7" name="TextBox 6"/>
          <p:cNvSpPr txBox="1"/>
          <p:nvPr/>
        </p:nvSpPr>
        <p:spPr>
          <a:xfrm>
            <a:off x="656823" y="1056068"/>
            <a:ext cx="5100033" cy="400110"/>
          </a:xfrm>
          <a:prstGeom prst="rect">
            <a:avLst/>
          </a:prstGeom>
          <a:noFill/>
        </p:spPr>
        <p:txBody>
          <a:bodyPr wrap="square" rtlCol="0">
            <a:spAutoFit/>
          </a:bodyPr>
          <a:lstStyle/>
          <a:p>
            <a:pPr marL="285750" indent="-285750">
              <a:buFont typeface="Arial" panose="020B0604020202020204" pitchFamily="34" charset="0"/>
              <a:buChar char="•"/>
            </a:pPr>
            <a:r>
              <a:rPr lang="pt-PT" sz="2000" dirty="0" smtClean="0">
                <a:solidFill>
                  <a:schemeClr val="tx2"/>
                </a:solidFill>
              </a:rPr>
              <a:t>Fishbone Diagram</a:t>
            </a:r>
          </a:p>
        </p:txBody>
      </p:sp>
      <p:sp>
        <p:nvSpPr>
          <p:cNvPr id="9" name="TextBox 8"/>
          <p:cNvSpPr txBox="1"/>
          <p:nvPr/>
        </p:nvSpPr>
        <p:spPr>
          <a:xfrm>
            <a:off x="1110242" y="1763028"/>
            <a:ext cx="466794" cy="369332"/>
          </a:xfrm>
          <a:prstGeom prst="rect">
            <a:avLst/>
          </a:prstGeom>
          <a:noFill/>
        </p:spPr>
        <p:txBody>
          <a:bodyPr wrap="none" rtlCol="0">
            <a:spAutoFit/>
          </a:bodyPr>
          <a:lstStyle/>
          <a:p>
            <a:r>
              <a:rPr lang="pt-PT" dirty="0" smtClean="0">
                <a:solidFill>
                  <a:schemeClr val="tx1">
                    <a:lumMod val="50000"/>
                    <a:lumOff val="50000"/>
                  </a:schemeClr>
                </a:solidFill>
              </a:rPr>
              <a:t>X1</a:t>
            </a:r>
          </a:p>
        </p:txBody>
      </p:sp>
      <p:sp>
        <p:nvSpPr>
          <p:cNvPr id="32" name="TextBox 31"/>
          <p:cNvSpPr txBox="1"/>
          <p:nvPr/>
        </p:nvSpPr>
        <p:spPr>
          <a:xfrm>
            <a:off x="2697938" y="1771751"/>
            <a:ext cx="466794" cy="369332"/>
          </a:xfrm>
          <a:prstGeom prst="rect">
            <a:avLst/>
          </a:prstGeom>
          <a:noFill/>
        </p:spPr>
        <p:txBody>
          <a:bodyPr wrap="none" rtlCol="0">
            <a:spAutoFit/>
          </a:bodyPr>
          <a:lstStyle/>
          <a:p>
            <a:r>
              <a:rPr lang="pt-PT" dirty="0" smtClean="0">
                <a:solidFill>
                  <a:schemeClr val="tx1">
                    <a:lumMod val="50000"/>
                    <a:lumOff val="50000"/>
                  </a:schemeClr>
                </a:solidFill>
              </a:rPr>
              <a:t>X2</a:t>
            </a:r>
          </a:p>
        </p:txBody>
      </p:sp>
      <p:sp>
        <p:nvSpPr>
          <p:cNvPr id="33" name="TextBox 32"/>
          <p:cNvSpPr txBox="1"/>
          <p:nvPr/>
        </p:nvSpPr>
        <p:spPr>
          <a:xfrm>
            <a:off x="4859428" y="1783097"/>
            <a:ext cx="466794" cy="369332"/>
          </a:xfrm>
          <a:prstGeom prst="rect">
            <a:avLst/>
          </a:prstGeom>
          <a:noFill/>
        </p:spPr>
        <p:txBody>
          <a:bodyPr wrap="none" rtlCol="0">
            <a:spAutoFit/>
          </a:bodyPr>
          <a:lstStyle/>
          <a:p>
            <a:r>
              <a:rPr lang="pt-PT" dirty="0" smtClean="0">
                <a:solidFill>
                  <a:schemeClr val="tx1">
                    <a:lumMod val="50000"/>
                    <a:lumOff val="50000"/>
                  </a:schemeClr>
                </a:solidFill>
              </a:rPr>
              <a:t>X3</a:t>
            </a:r>
          </a:p>
        </p:txBody>
      </p:sp>
      <p:sp>
        <p:nvSpPr>
          <p:cNvPr id="34" name="TextBox 33"/>
          <p:cNvSpPr txBox="1"/>
          <p:nvPr/>
        </p:nvSpPr>
        <p:spPr>
          <a:xfrm>
            <a:off x="957271" y="4673664"/>
            <a:ext cx="466794" cy="369332"/>
          </a:xfrm>
          <a:prstGeom prst="rect">
            <a:avLst/>
          </a:prstGeom>
          <a:noFill/>
        </p:spPr>
        <p:txBody>
          <a:bodyPr wrap="none" rtlCol="0">
            <a:spAutoFit/>
          </a:bodyPr>
          <a:lstStyle/>
          <a:p>
            <a:r>
              <a:rPr lang="pt-PT" dirty="0" smtClean="0">
                <a:solidFill>
                  <a:schemeClr val="tx1">
                    <a:lumMod val="50000"/>
                    <a:lumOff val="50000"/>
                  </a:schemeClr>
                </a:solidFill>
              </a:rPr>
              <a:t>X4</a:t>
            </a:r>
          </a:p>
        </p:txBody>
      </p:sp>
      <p:sp>
        <p:nvSpPr>
          <p:cNvPr id="35" name="TextBox 34"/>
          <p:cNvSpPr txBox="1"/>
          <p:nvPr/>
        </p:nvSpPr>
        <p:spPr>
          <a:xfrm>
            <a:off x="2941384" y="4686543"/>
            <a:ext cx="466794" cy="369332"/>
          </a:xfrm>
          <a:prstGeom prst="rect">
            <a:avLst/>
          </a:prstGeom>
          <a:noFill/>
        </p:spPr>
        <p:txBody>
          <a:bodyPr wrap="none" rtlCol="0">
            <a:spAutoFit/>
          </a:bodyPr>
          <a:lstStyle/>
          <a:p>
            <a:r>
              <a:rPr lang="pt-PT" dirty="0" smtClean="0">
                <a:solidFill>
                  <a:schemeClr val="tx1">
                    <a:lumMod val="50000"/>
                    <a:lumOff val="50000"/>
                  </a:schemeClr>
                </a:solidFill>
              </a:rPr>
              <a:t>X5</a:t>
            </a:r>
          </a:p>
        </p:txBody>
      </p:sp>
      <p:sp>
        <p:nvSpPr>
          <p:cNvPr id="36" name="TextBox 35"/>
          <p:cNvSpPr txBox="1"/>
          <p:nvPr/>
        </p:nvSpPr>
        <p:spPr>
          <a:xfrm>
            <a:off x="4078558" y="4686543"/>
            <a:ext cx="466794" cy="369332"/>
          </a:xfrm>
          <a:prstGeom prst="rect">
            <a:avLst/>
          </a:prstGeom>
          <a:noFill/>
        </p:spPr>
        <p:txBody>
          <a:bodyPr wrap="none" rtlCol="0">
            <a:spAutoFit/>
          </a:bodyPr>
          <a:lstStyle/>
          <a:p>
            <a:r>
              <a:rPr lang="pt-PT" dirty="0" smtClean="0">
                <a:solidFill>
                  <a:schemeClr val="tx1">
                    <a:lumMod val="50000"/>
                    <a:lumOff val="50000"/>
                  </a:schemeClr>
                </a:solidFill>
              </a:rPr>
              <a:t>X6</a:t>
            </a:r>
          </a:p>
        </p:txBody>
      </p:sp>
      <p:sp>
        <p:nvSpPr>
          <p:cNvPr id="22" name="TextBox 21"/>
          <p:cNvSpPr txBox="1"/>
          <p:nvPr/>
        </p:nvSpPr>
        <p:spPr>
          <a:xfrm>
            <a:off x="5266570" y="4687169"/>
            <a:ext cx="466794" cy="369332"/>
          </a:xfrm>
          <a:prstGeom prst="rect">
            <a:avLst/>
          </a:prstGeom>
          <a:noFill/>
        </p:spPr>
        <p:txBody>
          <a:bodyPr wrap="none" rtlCol="0">
            <a:spAutoFit/>
          </a:bodyPr>
          <a:lstStyle/>
          <a:p>
            <a:r>
              <a:rPr lang="pt-PT" dirty="0" smtClean="0">
                <a:solidFill>
                  <a:schemeClr val="tx1">
                    <a:lumMod val="50000"/>
                    <a:lumOff val="50000"/>
                  </a:schemeClr>
                </a:solidFill>
              </a:rPr>
              <a:t>X7</a:t>
            </a:r>
          </a:p>
        </p:txBody>
      </p:sp>
      <p:sp>
        <p:nvSpPr>
          <p:cNvPr id="23" name="TextBox 22"/>
          <p:cNvSpPr txBox="1"/>
          <p:nvPr/>
        </p:nvSpPr>
        <p:spPr>
          <a:xfrm>
            <a:off x="6986454" y="1748986"/>
            <a:ext cx="466794" cy="369332"/>
          </a:xfrm>
          <a:prstGeom prst="rect">
            <a:avLst/>
          </a:prstGeom>
          <a:noFill/>
        </p:spPr>
        <p:txBody>
          <a:bodyPr wrap="none" rtlCol="0">
            <a:spAutoFit/>
          </a:bodyPr>
          <a:lstStyle/>
          <a:p>
            <a:r>
              <a:rPr lang="pt-PT" dirty="0" smtClean="0">
                <a:solidFill>
                  <a:schemeClr val="tx1">
                    <a:lumMod val="50000"/>
                    <a:lumOff val="50000"/>
                  </a:schemeClr>
                </a:solidFill>
              </a:rPr>
              <a:t>X8</a:t>
            </a:r>
          </a:p>
        </p:txBody>
      </p:sp>
      <p:sp>
        <p:nvSpPr>
          <p:cNvPr id="24" name="TextBox 23"/>
          <p:cNvSpPr txBox="1"/>
          <p:nvPr/>
        </p:nvSpPr>
        <p:spPr>
          <a:xfrm>
            <a:off x="7072769" y="4712301"/>
            <a:ext cx="466794" cy="369332"/>
          </a:xfrm>
          <a:prstGeom prst="rect">
            <a:avLst/>
          </a:prstGeom>
          <a:noFill/>
        </p:spPr>
        <p:txBody>
          <a:bodyPr wrap="none" rtlCol="0">
            <a:spAutoFit/>
          </a:bodyPr>
          <a:lstStyle/>
          <a:p>
            <a:r>
              <a:rPr lang="pt-PT" dirty="0" smtClean="0">
                <a:solidFill>
                  <a:schemeClr val="tx1">
                    <a:lumMod val="50000"/>
                    <a:lumOff val="50000"/>
                  </a:schemeClr>
                </a:solidFill>
              </a:rPr>
              <a:t>X9</a:t>
            </a:r>
          </a:p>
        </p:txBody>
      </p:sp>
      <p:pic>
        <p:nvPicPr>
          <p:cNvPr id="3" name="Picture 2"/>
          <p:cNvPicPr>
            <a:picLocks noChangeAspect="1"/>
          </p:cNvPicPr>
          <p:nvPr/>
        </p:nvPicPr>
        <p:blipFill>
          <a:blip r:embed="rId3"/>
          <a:stretch>
            <a:fillRect/>
          </a:stretch>
        </p:blipFill>
        <p:spPr>
          <a:xfrm>
            <a:off x="128789" y="2111380"/>
            <a:ext cx="8886422" cy="2635240"/>
          </a:xfrm>
          <a:prstGeom prst="rect">
            <a:avLst/>
          </a:prstGeom>
        </p:spPr>
      </p:pic>
    </p:spTree>
    <p:extLst>
      <p:ext uri="{BB962C8B-B14F-4D97-AF65-F5344CB8AC3E}">
        <p14:creationId xmlns:p14="http://schemas.microsoft.com/office/powerpoint/2010/main" val="912273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Summary</a:t>
            </a:r>
            <a:endParaRPr lang="en-US" dirty="0"/>
          </a:p>
        </p:txBody>
      </p:sp>
      <p:sp>
        <p:nvSpPr>
          <p:cNvPr id="9" name="Text Placeholder 8"/>
          <p:cNvSpPr>
            <a:spLocks noGrp="1"/>
          </p:cNvSpPr>
          <p:nvPr>
            <p:ph type="body" sz="quarter" idx="10"/>
          </p:nvPr>
        </p:nvSpPr>
        <p:spPr>
          <a:xfrm>
            <a:off x="1031884" y="1345746"/>
            <a:ext cx="7557748" cy="652462"/>
          </a:xfrm>
        </p:spPr>
        <p:txBody>
          <a:bodyPr/>
          <a:lstStyle/>
          <a:p>
            <a:r>
              <a:rPr lang="en-US" dirty="0"/>
              <a:t>Define</a:t>
            </a:r>
          </a:p>
          <a:p>
            <a:endParaRPr lang="en-US" dirty="0"/>
          </a:p>
        </p:txBody>
      </p:sp>
      <p:sp>
        <p:nvSpPr>
          <p:cNvPr id="10" name="Text Placeholder 9"/>
          <p:cNvSpPr>
            <a:spLocks noGrp="1"/>
          </p:cNvSpPr>
          <p:nvPr>
            <p:ph type="body" sz="quarter" idx="11"/>
          </p:nvPr>
        </p:nvSpPr>
        <p:spPr/>
        <p:txBody>
          <a:bodyPr/>
          <a:lstStyle/>
          <a:p>
            <a:r>
              <a:rPr lang="en-US" dirty="0" smtClean="0"/>
              <a:t>Measure</a:t>
            </a:r>
            <a:endParaRPr lang="en-US" dirty="0"/>
          </a:p>
        </p:txBody>
      </p:sp>
      <p:sp>
        <p:nvSpPr>
          <p:cNvPr id="11" name="Text Placeholder 10"/>
          <p:cNvSpPr>
            <a:spLocks noGrp="1"/>
          </p:cNvSpPr>
          <p:nvPr>
            <p:ph type="body" sz="quarter" idx="12"/>
          </p:nvPr>
        </p:nvSpPr>
        <p:spPr/>
        <p:txBody>
          <a:bodyPr/>
          <a:lstStyle/>
          <a:p>
            <a:r>
              <a:rPr lang="en-US" dirty="0" smtClean="0"/>
              <a:t>Analyze</a:t>
            </a:r>
            <a:endParaRPr lang="en-US" dirty="0"/>
          </a:p>
        </p:txBody>
      </p:sp>
      <p:sp>
        <p:nvSpPr>
          <p:cNvPr id="12" name="Text Placeholder 11"/>
          <p:cNvSpPr>
            <a:spLocks noGrp="1"/>
          </p:cNvSpPr>
          <p:nvPr>
            <p:ph type="body" sz="quarter" idx="13"/>
          </p:nvPr>
        </p:nvSpPr>
        <p:spPr/>
        <p:txBody>
          <a:bodyPr/>
          <a:lstStyle/>
          <a:p>
            <a:r>
              <a:rPr lang="en-US" dirty="0"/>
              <a:t>Improve</a:t>
            </a:r>
          </a:p>
        </p:txBody>
      </p:sp>
      <p:sp>
        <p:nvSpPr>
          <p:cNvPr id="13" name="Text Placeholder 12"/>
          <p:cNvSpPr>
            <a:spLocks noGrp="1"/>
          </p:cNvSpPr>
          <p:nvPr>
            <p:ph type="body" sz="quarter" idx="14"/>
          </p:nvPr>
        </p:nvSpPr>
        <p:spPr/>
        <p:txBody>
          <a:bodyPr/>
          <a:lstStyle/>
          <a:p>
            <a:r>
              <a:rPr lang="en-US" dirty="0" smtClean="0"/>
              <a:t>Control</a:t>
            </a:r>
            <a:endParaRPr lang="en-US" dirty="0"/>
          </a:p>
        </p:txBody>
      </p:sp>
      <p:sp>
        <p:nvSpPr>
          <p:cNvPr id="14" name="Text Placeholder 13"/>
          <p:cNvSpPr>
            <a:spLocks noGrp="1"/>
          </p:cNvSpPr>
          <p:nvPr>
            <p:ph type="body" sz="quarter" idx="15"/>
          </p:nvPr>
        </p:nvSpPr>
        <p:spPr/>
        <p:txBody>
          <a:bodyPr/>
          <a:lstStyle/>
          <a:p>
            <a:r>
              <a:rPr lang="en-US" dirty="0" smtClean="0"/>
              <a:t>D</a:t>
            </a:r>
            <a:endParaRPr lang="en-US" dirty="0"/>
          </a:p>
        </p:txBody>
      </p:sp>
      <p:sp>
        <p:nvSpPr>
          <p:cNvPr id="15" name="Text Placeholder 14"/>
          <p:cNvSpPr>
            <a:spLocks noGrp="1"/>
          </p:cNvSpPr>
          <p:nvPr>
            <p:ph type="body" sz="quarter" idx="16"/>
          </p:nvPr>
        </p:nvSpPr>
        <p:spPr/>
        <p:txBody>
          <a:bodyPr/>
          <a:lstStyle/>
          <a:p>
            <a:r>
              <a:rPr lang="en-US" dirty="0" smtClean="0"/>
              <a:t>M</a:t>
            </a:r>
            <a:endParaRPr lang="en-US" dirty="0"/>
          </a:p>
        </p:txBody>
      </p:sp>
      <p:sp>
        <p:nvSpPr>
          <p:cNvPr id="16" name="Text Placeholder 15"/>
          <p:cNvSpPr>
            <a:spLocks noGrp="1"/>
          </p:cNvSpPr>
          <p:nvPr>
            <p:ph type="body" sz="quarter" idx="17"/>
          </p:nvPr>
        </p:nvSpPr>
        <p:spPr/>
        <p:txBody>
          <a:bodyPr/>
          <a:lstStyle/>
          <a:p>
            <a:r>
              <a:rPr lang="en-US" dirty="0" smtClean="0"/>
              <a:t>A</a:t>
            </a:r>
            <a:endParaRPr lang="en-US" dirty="0"/>
          </a:p>
        </p:txBody>
      </p:sp>
      <p:sp>
        <p:nvSpPr>
          <p:cNvPr id="18" name="Text Placeholder 17"/>
          <p:cNvSpPr>
            <a:spLocks noGrp="1"/>
          </p:cNvSpPr>
          <p:nvPr>
            <p:ph type="body" sz="quarter" idx="18"/>
          </p:nvPr>
        </p:nvSpPr>
        <p:spPr/>
        <p:txBody>
          <a:bodyPr/>
          <a:lstStyle/>
          <a:p>
            <a:r>
              <a:rPr lang="en-US" dirty="0" smtClean="0"/>
              <a:t>I</a:t>
            </a:r>
            <a:endParaRPr lang="en-US" dirty="0"/>
          </a:p>
        </p:txBody>
      </p:sp>
      <p:sp>
        <p:nvSpPr>
          <p:cNvPr id="19" name="Text Placeholder 18"/>
          <p:cNvSpPr>
            <a:spLocks noGrp="1"/>
          </p:cNvSpPr>
          <p:nvPr>
            <p:ph type="body" sz="quarter" idx="19"/>
          </p:nvPr>
        </p:nvSpPr>
        <p:spPr/>
        <p:txBody>
          <a:bodyPr/>
          <a:lstStyle/>
          <a:p>
            <a:r>
              <a:rPr lang="en-US" dirty="0" smtClean="0"/>
              <a:t>C</a:t>
            </a:r>
            <a:endParaRPr lang="en-US" dirty="0"/>
          </a:p>
        </p:txBody>
      </p:sp>
      <p:grpSp>
        <p:nvGrpSpPr>
          <p:cNvPr id="25" name="Group 1104"/>
          <p:cNvGrpSpPr>
            <a:grpSpLocks/>
          </p:cNvGrpSpPr>
          <p:nvPr/>
        </p:nvGrpSpPr>
        <p:grpSpPr bwMode="auto">
          <a:xfrm>
            <a:off x="6096000" y="304800"/>
            <a:ext cx="1509713" cy="381000"/>
            <a:chOff x="4800" y="576"/>
            <a:chExt cx="951" cy="240"/>
          </a:xfrm>
        </p:grpSpPr>
        <p:sp>
          <p:nvSpPr>
            <p:cNvPr id="26"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27"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28"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9"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30"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6" name="TextBox 5"/>
          <p:cNvSpPr txBox="1"/>
          <p:nvPr/>
        </p:nvSpPr>
        <p:spPr>
          <a:xfrm>
            <a:off x="292951" y="1062094"/>
            <a:ext cx="3390407" cy="369332"/>
          </a:xfrm>
          <a:prstGeom prst="rect">
            <a:avLst/>
          </a:prstGeom>
          <a:noFill/>
        </p:spPr>
        <p:txBody>
          <a:bodyPr wrap="square" rtlCol="0">
            <a:spAutoFit/>
          </a:bodyPr>
          <a:lstStyle/>
          <a:p>
            <a:pPr marL="285750" indent="-285750">
              <a:buFont typeface="Arial" panose="020B0604020202020204" pitchFamily="34" charset="0"/>
              <a:buChar char="•"/>
            </a:pPr>
            <a:r>
              <a:rPr lang="pt-PT" dirty="0" smtClean="0">
                <a:solidFill>
                  <a:schemeClr val="tx2"/>
                </a:solidFill>
              </a:rPr>
              <a:t>Finding X’s:</a:t>
            </a:r>
          </a:p>
        </p:txBody>
      </p:sp>
      <p:graphicFrame>
        <p:nvGraphicFramePr>
          <p:cNvPr id="13" name="Table 12"/>
          <p:cNvGraphicFramePr>
            <a:graphicFrameLocks noGrp="1"/>
          </p:cNvGraphicFramePr>
          <p:nvPr>
            <p:extLst>
              <p:ext uri="{D42A27DB-BD31-4B8C-83A1-F6EECF244321}">
                <p14:modId xmlns:p14="http://schemas.microsoft.com/office/powerpoint/2010/main" val="4135711976"/>
              </p:ext>
            </p:extLst>
          </p:nvPr>
        </p:nvGraphicFramePr>
        <p:xfrm>
          <a:off x="1886119" y="1431426"/>
          <a:ext cx="4346663" cy="3140350"/>
        </p:xfrm>
        <a:graphic>
          <a:graphicData uri="http://schemas.openxmlformats.org/drawingml/2006/table">
            <a:tbl>
              <a:tblPr/>
              <a:tblGrid>
                <a:gridCol w="466644">
                  <a:extLst>
                    <a:ext uri="{9D8B030D-6E8A-4147-A177-3AD203B41FA5}">
                      <a16:colId xmlns:a16="http://schemas.microsoft.com/office/drawing/2014/main" xmlns="" val="20000"/>
                    </a:ext>
                  </a:extLst>
                </a:gridCol>
                <a:gridCol w="3880019">
                  <a:extLst>
                    <a:ext uri="{9D8B030D-6E8A-4147-A177-3AD203B41FA5}">
                      <a16:colId xmlns:a16="http://schemas.microsoft.com/office/drawing/2014/main" xmlns="" val="20001"/>
                    </a:ext>
                  </a:extLst>
                </a:gridCol>
              </a:tblGrid>
              <a:tr h="224150">
                <a:tc>
                  <a:txBody>
                    <a:bodyPr/>
                    <a:lstStyle/>
                    <a:p>
                      <a:pPr algn="ctr" rtl="0" fontAlgn="ctr"/>
                      <a:r>
                        <a:rPr lang="en-US" sz="900" b="0" i="0" u="none" strike="noStrike" dirty="0" smtClean="0">
                          <a:solidFill>
                            <a:srgbClr val="FFFFFF"/>
                          </a:solidFill>
                          <a:effectLst/>
                          <a:latin typeface="Calibri"/>
                        </a:rPr>
                        <a:t>X’s</a:t>
                      </a:r>
                      <a:endParaRPr lang="en-US" sz="900" b="0" i="0" u="none" strike="noStrike" dirty="0">
                        <a:solidFill>
                          <a:srgbClr val="FFFFFF"/>
                        </a:solidFill>
                        <a:effectLst/>
                        <a:latin typeface="Calibri"/>
                      </a:endParaRP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75000"/>
                      </a:schemeClr>
                    </a:solidFill>
                  </a:tcPr>
                </a:tc>
                <a:tc>
                  <a:txBody>
                    <a:bodyPr/>
                    <a:lstStyle/>
                    <a:p>
                      <a:pPr algn="ctr" rtl="0" fontAlgn="ctr"/>
                      <a:r>
                        <a:rPr lang="en-US" sz="900" b="0" i="0" u="none" strike="noStrike" dirty="0">
                          <a:solidFill>
                            <a:srgbClr val="FFFFFF"/>
                          </a:solidFill>
                          <a:effectLst/>
                          <a:latin typeface="Calibri"/>
                        </a:rPr>
                        <a:t>Description</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362103">
                <a:tc>
                  <a:txBody>
                    <a:bodyPr/>
                    <a:lstStyle/>
                    <a:p>
                      <a:pPr algn="ctr" rtl="0" fontAlgn="ctr"/>
                      <a:r>
                        <a:rPr lang="en-US" sz="900" b="0" i="0" u="none" strike="noStrike" dirty="0" smtClean="0">
                          <a:solidFill>
                            <a:srgbClr val="FFFFFF"/>
                          </a:solidFill>
                          <a:effectLst/>
                          <a:latin typeface="Calibri"/>
                        </a:rPr>
                        <a:t>X1</a:t>
                      </a:r>
                      <a:endParaRPr lang="en-US" sz="900" b="0" i="0" u="none" strike="noStrike" kern="1200" dirty="0">
                        <a:solidFill>
                          <a:srgbClr val="FFFFFF"/>
                        </a:solidFill>
                        <a:effectLst/>
                        <a:latin typeface="Calibri"/>
                        <a:ea typeface="+mn-ea"/>
                        <a:cs typeface="+mn-cs"/>
                      </a:endParaRP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lvl="0" algn="ctr"/>
                      <a:r>
                        <a:rPr lang="en-US" sz="1000" b="1" i="0" u="none" strike="noStrike" kern="1200" baseline="0" dirty="0" smtClean="0">
                          <a:solidFill>
                            <a:schemeClr val="tx1"/>
                          </a:solidFill>
                          <a:latin typeface="+mn-lt"/>
                          <a:ea typeface="+mn-ea"/>
                          <a:cs typeface="+mn-cs"/>
                        </a:rPr>
                        <a:t>Service Requests raised on </a:t>
                      </a:r>
                      <a:r>
                        <a:rPr lang="en-US" sz="1000" b="1" i="0" u="none" strike="noStrike" kern="1200" baseline="0" dirty="0" err="1" smtClean="0">
                          <a:solidFill>
                            <a:schemeClr val="tx1"/>
                          </a:solidFill>
                          <a:latin typeface="+mn-lt"/>
                          <a:ea typeface="+mn-ea"/>
                          <a:cs typeface="+mn-cs"/>
                        </a:rPr>
                        <a:t>TopDesk</a:t>
                      </a:r>
                      <a:r>
                        <a:rPr lang="en-US" sz="1000" b="1" i="0" u="none" strike="noStrike" kern="1200" baseline="0" dirty="0" smtClean="0">
                          <a:solidFill>
                            <a:schemeClr val="tx1"/>
                          </a:solidFill>
                          <a:latin typeface="+mn-lt"/>
                          <a:ea typeface="+mn-ea"/>
                          <a:cs typeface="+mn-cs"/>
                        </a:rPr>
                        <a:t> tool as Incidents</a:t>
                      </a:r>
                      <a:endParaRPr lang="en-US" sz="1000" dirty="0">
                        <a:latin typeface="Calibri" panose="020F0502020204030204" pitchFamily="34" charset="0"/>
                        <a:cs typeface="Calibri" panose="020F0502020204030204" pitchFamily="34" charset="0"/>
                      </a:endParaRP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1"/>
                  </a:ext>
                </a:extLst>
              </a:tr>
              <a:tr h="318379">
                <a:tc>
                  <a:txBody>
                    <a:bodyPr/>
                    <a:lstStyle/>
                    <a:p>
                      <a:pPr algn="ctr" rtl="0" fontAlgn="ctr"/>
                      <a:r>
                        <a:rPr lang="en-US" sz="900" b="0" i="0" u="none" strike="noStrike" dirty="0" smtClean="0">
                          <a:solidFill>
                            <a:srgbClr val="FFFFFF"/>
                          </a:solidFill>
                          <a:effectLst/>
                          <a:latin typeface="Calibri"/>
                        </a:rPr>
                        <a:t>X2</a:t>
                      </a:r>
                      <a:endParaRPr lang="en-US" sz="900" b="0" i="0" u="none" strike="noStrike" dirty="0">
                        <a:solidFill>
                          <a:srgbClr val="FFFFFF"/>
                        </a:solidFill>
                        <a:effectLst/>
                        <a:latin typeface="Calibri"/>
                      </a:endParaRP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Recurrent Incidents</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2"/>
                  </a:ext>
                </a:extLst>
              </a:tr>
              <a:tr h="325444">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X3</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mn-lt"/>
                          <a:ea typeface="+mn-ea"/>
                          <a:cs typeface="+mn-cs"/>
                        </a:rPr>
                        <a:t>Invalid data from other systems or user mistakes</a:t>
                      </a:r>
                    </a:p>
                    <a:p>
                      <a:pPr lvl="0" algn="ctr"/>
                      <a:endParaRPr lang="en-US" sz="1000" dirty="0">
                        <a:latin typeface="Calibri" panose="020F0502020204030204" pitchFamily="34" charset="0"/>
                        <a:cs typeface="Calibri" panose="020F0502020204030204" pitchFamily="34" charset="0"/>
                      </a:endParaRP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3"/>
                  </a:ext>
                </a:extLst>
              </a:tr>
              <a:tr h="31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X4</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mn-lt"/>
                          <a:ea typeface="+mn-ea"/>
                          <a:cs typeface="+mn-cs"/>
                        </a:rPr>
                        <a:t>Unknown releases in customer systems</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4"/>
                  </a:ext>
                </a:extLst>
              </a:tr>
              <a:tr h="31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X5</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Business special dates</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5"/>
                  </a:ext>
                </a:extLst>
              </a:tr>
              <a:tr h="31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X6</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Team rotation</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6"/>
                  </a:ext>
                </a:extLst>
              </a:tr>
              <a:tr h="31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X7</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Infraestructure failures</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7"/>
                  </a:ext>
                </a:extLst>
              </a:tr>
              <a:tr h="31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X8</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New system users</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8"/>
                  </a:ext>
                </a:extLst>
              </a:tr>
              <a:tr h="31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FFFFFF"/>
                          </a:solidFill>
                          <a:effectLst/>
                          <a:latin typeface="Calibri"/>
                        </a:rPr>
                        <a:t>X9</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Customer organization structure change</a:t>
                      </a:r>
                    </a:p>
                  </a:txBody>
                  <a:tcPr marL="6878" marR="6878" marT="687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9"/>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61761602"/>
              </p:ext>
            </p:extLst>
          </p:nvPr>
        </p:nvGraphicFramePr>
        <p:xfrm>
          <a:off x="1825837" y="5456370"/>
          <a:ext cx="4467225" cy="1143000"/>
        </p:xfrm>
        <a:graphic>
          <a:graphicData uri="http://schemas.openxmlformats.org/presentationml/2006/ole">
            <mc:AlternateContent xmlns:mc="http://schemas.openxmlformats.org/markup-compatibility/2006">
              <mc:Choice xmlns:v="urn:schemas-microsoft-com:vml" Requires="v">
                <p:oleObj spid="_x0000_s5228" name="Worksheet" r:id="rId5" imgW="4467251" imgH="1142899" progId="Excel.Sheet.12">
                  <p:embed/>
                </p:oleObj>
              </mc:Choice>
              <mc:Fallback>
                <p:oleObj name="Worksheet" r:id="rId5" imgW="4467251" imgH="1142899" progId="Excel.Sheet.12">
                  <p:embed/>
                  <p:pic>
                    <p:nvPicPr>
                      <p:cNvPr id="0" name=""/>
                      <p:cNvPicPr/>
                      <p:nvPr/>
                    </p:nvPicPr>
                    <p:blipFill>
                      <a:blip r:embed="rId6"/>
                      <a:stretch>
                        <a:fillRect/>
                      </a:stretch>
                    </p:blipFill>
                    <p:spPr>
                      <a:xfrm>
                        <a:off x="1825837" y="5456370"/>
                        <a:ext cx="4467225" cy="1143000"/>
                      </a:xfrm>
                      <a:prstGeom prst="rect">
                        <a:avLst/>
                      </a:prstGeom>
                    </p:spPr>
                  </p:pic>
                </p:oleObj>
              </mc:Fallback>
            </mc:AlternateContent>
          </a:graphicData>
        </a:graphic>
      </p:graphicFrame>
      <p:sp>
        <p:nvSpPr>
          <p:cNvPr id="4" name="TextBox 3"/>
          <p:cNvSpPr txBox="1"/>
          <p:nvPr/>
        </p:nvSpPr>
        <p:spPr>
          <a:xfrm>
            <a:off x="380083" y="4724082"/>
            <a:ext cx="7910892" cy="646331"/>
          </a:xfrm>
          <a:prstGeom prst="rect">
            <a:avLst/>
          </a:prstGeom>
          <a:noFill/>
        </p:spPr>
        <p:txBody>
          <a:bodyPr wrap="square" rtlCol="0">
            <a:spAutoFit/>
          </a:bodyPr>
          <a:lstStyle/>
          <a:p>
            <a:pPr marL="285750" indent="-285750">
              <a:buFont typeface="Arial" panose="020B0604020202020204" pitchFamily="34" charset="0"/>
              <a:buChar char="•"/>
            </a:pPr>
            <a:r>
              <a:rPr lang="pt-PT" dirty="0" smtClean="0"/>
              <a:t>Project team analysed above causes and decided about the ones with more impact in our project. The results are displayed on below table:</a:t>
            </a:r>
          </a:p>
        </p:txBody>
      </p:sp>
    </p:spTree>
    <p:extLst>
      <p:ext uri="{BB962C8B-B14F-4D97-AF65-F5344CB8AC3E}">
        <p14:creationId xmlns:p14="http://schemas.microsoft.com/office/powerpoint/2010/main" val="3418606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3687011745"/>
              </p:ext>
            </p:extLst>
          </p:nvPr>
        </p:nvGraphicFramePr>
        <p:xfrm>
          <a:off x="2968001" y="1166235"/>
          <a:ext cx="1790700" cy="1019175"/>
        </p:xfrm>
        <a:graphic>
          <a:graphicData uri="http://schemas.openxmlformats.org/presentationml/2006/ole">
            <mc:AlternateContent xmlns:mc="http://schemas.openxmlformats.org/markup-compatibility/2006">
              <mc:Choice xmlns:v="urn:schemas-microsoft-com:vml" Requires="v">
                <p:oleObj spid="_x0000_s7265" name="Worksheet" r:id="rId5" imgW="1790788" imgH="1019269" progId="Excel.Sheet.12">
                  <p:embed/>
                </p:oleObj>
              </mc:Choice>
              <mc:Fallback>
                <p:oleObj name="Worksheet" r:id="rId5" imgW="1790788" imgH="1019269" progId="Excel.Sheet.12">
                  <p:embed/>
                  <p:pic>
                    <p:nvPicPr>
                      <p:cNvPr id="0" name=""/>
                      <p:cNvPicPr/>
                      <p:nvPr/>
                    </p:nvPicPr>
                    <p:blipFill>
                      <a:blip r:embed="rId6"/>
                      <a:stretch>
                        <a:fillRect/>
                      </a:stretch>
                    </p:blipFill>
                    <p:spPr>
                      <a:xfrm>
                        <a:off x="2968001" y="1166235"/>
                        <a:ext cx="1790700" cy="1019175"/>
                      </a:xfrm>
                      <a:prstGeom prst="rect">
                        <a:avLst/>
                      </a:prstGeom>
                    </p:spPr>
                  </p:pic>
                </p:oleObj>
              </mc:Fallback>
            </mc:AlternateContent>
          </a:graphicData>
        </a:graphic>
      </p:graphicFrame>
      <p:sp>
        <p:nvSpPr>
          <p:cNvPr id="6" name="TextBox 5"/>
          <p:cNvSpPr txBox="1"/>
          <p:nvPr/>
        </p:nvSpPr>
        <p:spPr>
          <a:xfrm>
            <a:off x="292951" y="1062094"/>
            <a:ext cx="2279561" cy="369332"/>
          </a:xfrm>
          <a:prstGeom prst="rect">
            <a:avLst/>
          </a:prstGeom>
          <a:noFill/>
        </p:spPr>
        <p:txBody>
          <a:bodyPr wrap="square" rtlCol="0">
            <a:spAutoFit/>
          </a:bodyPr>
          <a:lstStyle/>
          <a:p>
            <a:pPr marL="285750" indent="-285750">
              <a:buFont typeface="Arial" panose="020B0604020202020204" pitchFamily="34" charset="0"/>
              <a:buChar char="•"/>
            </a:pPr>
            <a:r>
              <a:rPr lang="pt-PT" dirty="0" smtClean="0">
                <a:solidFill>
                  <a:schemeClr val="tx2"/>
                </a:solidFill>
              </a:rPr>
              <a:t>Reference Table</a:t>
            </a:r>
          </a:p>
        </p:txBody>
      </p:sp>
      <p:graphicFrame>
        <p:nvGraphicFramePr>
          <p:cNvPr id="13" name="Table 12"/>
          <p:cNvGraphicFramePr>
            <a:graphicFrameLocks noGrp="1"/>
          </p:cNvGraphicFramePr>
          <p:nvPr>
            <p:extLst>
              <p:ext uri="{D42A27DB-BD31-4B8C-83A1-F6EECF244321}">
                <p14:modId xmlns:p14="http://schemas.microsoft.com/office/powerpoint/2010/main" val="2317765445"/>
              </p:ext>
            </p:extLst>
          </p:nvPr>
        </p:nvGraphicFramePr>
        <p:xfrm>
          <a:off x="792007" y="2284444"/>
          <a:ext cx="7141379" cy="4322421"/>
        </p:xfrm>
        <a:graphic>
          <a:graphicData uri="http://schemas.openxmlformats.org/drawingml/2006/table">
            <a:tbl>
              <a:tblPr/>
              <a:tblGrid>
                <a:gridCol w="553994">
                  <a:extLst>
                    <a:ext uri="{9D8B030D-6E8A-4147-A177-3AD203B41FA5}">
                      <a16:colId xmlns:a16="http://schemas.microsoft.com/office/drawing/2014/main" xmlns="" val="20000"/>
                    </a:ext>
                  </a:extLst>
                </a:gridCol>
                <a:gridCol w="4606309">
                  <a:extLst>
                    <a:ext uri="{9D8B030D-6E8A-4147-A177-3AD203B41FA5}">
                      <a16:colId xmlns:a16="http://schemas.microsoft.com/office/drawing/2014/main" xmlns="" val="20001"/>
                    </a:ext>
                  </a:extLst>
                </a:gridCol>
                <a:gridCol w="990538">
                  <a:extLst>
                    <a:ext uri="{9D8B030D-6E8A-4147-A177-3AD203B41FA5}">
                      <a16:colId xmlns:a16="http://schemas.microsoft.com/office/drawing/2014/main" xmlns="" val="20002"/>
                    </a:ext>
                  </a:extLst>
                </a:gridCol>
                <a:gridCol w="990538">
                  <a:extLst>
                    <a:ext uri="{9D8B030D-6E8A-4147-A177-3AD203B41FA5}">
                      <a16:colId xmlns:a16="http://schemas.microsoft.com/office/drawing/2014/main" xmlns="" val="20003"/>
                    </a:ext>
                  </a:extLst>
                </a:gridCol>
              </a:tblGrid>
              <a:tr h="308963">
                <a:tc>
                  <a:txBody>
                    <a:bodyPr/>
                    <a:lstStyle/>
                    <a:p>
                      <a:pPr algn="ctr" rtl="0" fontAlgn="ctr"/>
                      <a:r>
                        <a:rPr lang="en-US" sz="1200" b="0" i="0" u="none" strike="noStrike" dirty="0" smtClean="0">
                          <a:solidFill>
                            <a:srgbClr val="FFFFFF"/>
                          </a:solidFill>
                          <a:effectLst/>
                          <a:latin typeface="Calibri"/>
                        </a:rPr>
                        <a:t>X’s</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75000"/>
                      </a:schemeClr>
                    </a:solidFill>
                  </a:tcPr>
                </a:tc>
                <a:tc>
                  <a:txBody>
                    <a:bodyPr/>
                    <a:lstStyle/>
                    <a:p>
                      <a:pPr algn="ctr" rtl="0" fontAlgn="ctr"/>
                      <a:r>
                        <a:rPr lang="en-US" sz="1200" b="0" i="0" u="none" strike="noStrike" dirty="0">
                          <a:solidFill>
                            <a:srgbClr val="FFFFFF"/>
                          </a:solidFill>
                          <a:effectLst/>
                          <a:latin typeface="Calibri"/>
                        </a:rPr>
                        <a:t>Description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75000"/>
                      </a:schemeClr>
                    </a:solidFill>
                  </a:tcPr>
                </a:tc>
                <a:tc>
                  <a:txBody>
                    <a:bodyPr/>
                    <a:lstStyle/>
                    <a:p>
                      <a:pPr algn="ctr" rtl="0" fontAlgn="ctr"/>
                      <a:r>
                        <a:rPr lang="en-US" sz="1200" b="0" i="0" u="none" strike="noStrike" dirty="0" smtClean="0">
                          <a:solidFill>
                            <a:srgbClr val="FFFFFF"/>
                          </a:solidFill>
                          <a:effectLst/>
                          <a:latin typeface="Calibri"/>
                        </a:rPr>
                        <a:t>Prioritization</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Control</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499113">
                <a:tc>
                  <a:txBody>
                    <a:bodyPr/>
                    <a:lstStyle/>
                    <a:p>
                      <a:pPr algn="ctr" rtl="0" fontAlgn="ctr"/>
                      <a:r>
                        <a:rPr lang="en-US" sz="1200" b="0" i="0" u="none" strike="noStrike" dirty="0" smtClean="0">
                          <a:solidFill>
                            <a:srgbClr val="FFFFFF"/>
                          </a:solidFill>
                          <a:effectLst/>
                          <a:latin typeface="Calibri"/>
                        </a:rPr>
                        <a:t>X1</a:t>
                      </a:r>
                      <a:endParaRPr lang="en-US" sz="1200" b="0" i="0" u="none" strike="noStrike" kern="1200" dirty="0">
                        <a:solidFill>
                          <a:srgbClr val="FFFFFF"/>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lvl="0" algn="ctr"/>
                      <a:r>
                        <a:rPr lang="en-US" sz="1400" b="1" i="0" u="none" strike="noStrike" kern="1200" baseline="0" dirty="0" smtClean="0">
                          <a:solidFill>
                            <a:schemeClr val="tx1"/>
                          </a:solidFill>
                          <a:latin typeface="+mn-lt"/>
                          <a:ea typeface="+mn-ea"/>
                          <a:cs typeface="+mn-cs"/>
                        </a:rPr>
                        <a:t>Service Requests raised on </a:t>
                      </a:r>
                      <a:r>
                        <a:rPr lang="en-US" sz="1400" b="1" i="0" u="none" strike="noStrike" kern="1200" baseline="0" dirty="0" err="1" smtClean="0">
                          <a:solidFill>
                            <a:schemeClr val="tx1"/>
                          </a:solidFill>
                          <a:latin typeface="+mn-lt"/>
                          <a:ea typeface="+mn-ea"/>
                          <a:cs typeface="+mn-cs"/>
                        </a:rPr>
                        <a:t>TopDesk</a:t>
                      </a:r>
                      <a:r>
                        <a:rPr lang="en-US" sz="1400" b="1" i="0" u="none" strike="noStrike" kern="1200" baseline="0" dirty="0" smtClean="0">
                          <a:solidFill>
                            <a:schemeClr val="tx1"/>
                          </a:solidFill>
                          <a:latin typeface="+mn-lt"/>
                          <a:ea typeface="+mn-ea"/>
                          <a:cs typeface="+mn-cs"/>
                        </a:rPr>
                        <a:t> tool as Incidents</a:t>
                      </a:r>
                      <a:endParaRPr lang="en-US" sz="14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4</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1400" b="0" i="0" u="none" strike="noStrike" dirty="0" smtClean="0">
                          <a:solidFill>
                            <a:srgbClr val="000000"/>
                          </a:solidFill>
                          <a:effectLst/>
                          <a:latin typeface="Calibri"/>
                        </a:rPr>
                        <a:t>Y</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2D2"/>
                    </a:solidFill>
                  </a:tcPr>
                </a:tc>
                <a:extLst>
                  <a:ext uri="{0D108BD9-81ED-4DB2-BD59-A6C34878D82A}">
                    <a16:rowId xmlns:a16="http://schemas.microsoft.com/office/drawing/2014/main" xmlns="" val="10001"/>
                  </a:ext>
                </a:extLst>
              </a:tr>
              <a:tr h="438845">
                <a:tc>
                  <a:txBody>
                    <a:bodyPr/>
                    <a:lstStyle/>
                    <a:p>
                      <a:pPr algn="ctr" rtl="0" fontAlgn="ctr"/>
                      <a:r>
                        <a:rPr lang="en-US" sz="1200" b="0" i="0" u="none" strike="noStrike" dirty="0" smtClean="0">
                          <a:solidFill>
                            <a:srgbClr val="FFFFFF"/>
                          </a:solidFill>
                          <a:effectLst/>
                          <a:latin typeface="Calibri"/>
                        </a:rPr>
                        <a:t>X2</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400" b="1" i="0" u="none" strike="noStrike" kern="1200" baseline="0" dirty="0" smtClean="0">
                          <a:solidFill>
                            <a:schemeClr val="tx1"/>
                          </a:solidFill>
                          <a:latin typeface="+mn-lt"/>
                          <a:ea typeface="+mn-ea"/>
                          <a:cs typeface="+mn-cs"/>
                        </a:rPr>
                        <a:t>Recurrent Incidents</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3</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rtl="0" fontAlgn="ctr"/>
                      <a:r>
                        <a:rPr lang="en-US" sz="1400" b="0" i="0" u="none" strike="noStrike" dirty="0" smtClean="0">
                          <a:solidFill>
                            <a:srgbClr val="000000"/>
                          </a:solidFill>
                          <a:effectLst/>
                          <a:latin typeface="Calibri"/>
                        </a:rPr>
                        <a:t>Y</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2D2"/>
                    </a:solidFill>
                  </a:tcPr>
                </a:tc>
                <a:extLst>
                  <a:ext uri="{0D108BD9-81ED-4DB2-BD59-A6C34878D82A}">
                    <a16:rowId xmlns:a16="http://schemas.microsoft.com/office/drawing/2014/main" xmlns="" val="10002"/>
                  </a:ext>
                </a:extLst>
              </a:tr>
              <a:tr h="442430">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X3</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tx1"/>
                          </a:solidFill>
                          <a:latin typeface="+mn-lt"/>
                          <a:ea typeface="+mn-ea"/>
                          <a:cs typeface="+mn-cs"/>
                        </a:rPr>
                        <a:t>Invalid data from other systems or user mistakes</a:t>
                      </a:r>
                    </a:p>
                    <a:p>
                      <a:pPr lvl="0" algn="ctr"/>
                      <a:endParaRPr lang="en-US" sz="14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2</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rtl="0" fontAlgn="ctr"/>
                      <a:r>
                        <a:rPr lang="en-US" sz="1400" b="0" i="0" u="none" strike="noStrike" dirty="0" smtClean="0">
                          <a:solidFill>
                            <a:srgbClr val="000000"/>
                          </a:solidFill>
                          <a:effectLst/>
                          <a:latin typeface="Calibri"/>
                        </a:rPr>
                        <a:t>Y</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2D2"/>
                    </a:solidFill>
                  </a:tcPr>
                </a:tc>
                <a:extLst>
                  <a:ext uri="{0D108BD9-81ED-4DB2-BD59-A6C34878D82A}">
                    <a16:rowId xmlns:a16="http://schemas.microsoft.com/office/drawing/2014/main" xmlns="" val="10003"/>
                  </a:ext>
                </a:extLst>
              </a:tr>
              <a:tr h="43884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X4</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tx1"/>
                          </a:solidFill>
                          <a:latin typeface="+mn-lt"/>
                          <a:ea typeface="+mn-ea"/>
                          <a:cs typeface="+mn-cs"/>
                        </a:rPr>
                        <a:t>Unknown releases in customer systems</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2</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rtl="0" fontAlgn="ctr"/>
                      <a:r>
                        <a:rPr lang="en-US" sz="1400" b="0" i="0" u="none" strike="noStrike" dirty="0" smtClean="0">
                          <a:solidFill>
                            <a:srgbClr val="000000"/>
                          </a:solidFill>
                          <a:effectLst/>
                          <a:latin typeface="Calibri"/>
                        </a:rPr>
                        <a:t>N</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EC0"/>
                    </a:solidFill>
                  </a:tcPr>
                </a:tc>
                <a:extLst>
                  <a:ext uri="{0D108BD9-81ED-4DB2-BD59-A6C34878D82A}">
                    <a16:rowId xmlns:a16="http://schemas.microsoft.com/office/drawing/2014/main" xmlns="" val="10004"/>
                  </a:ext>
                </a:extLst>
              </a:tr>
              <a:tr h="43884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X5</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400" b="1" i="0" u="none" strike="noStrike" kern="1200" baseline="0" dirty="0" smtClean="0">
                          <a:solidFill>
                            <a:schemeClr val="tx1"/>
                          </a:solidFill>
                          <a:latin typeface="+mn-lt"/>
                          <a:ea typeface="+mn-ea"/>
                          <a:cs typeface="+mn-cs"/>
                        </a:rPr>
                        <a:t>Business special dates</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1</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rtl="0" fontAlgn="ctr"/>
                      <a:r>
                        <a:rPr lang="en-US" sz="1400" b="0" i="0" u="none" strike="noStrike" dirty="0" smtClean="0">
                          <a:solidFill>
                            <a:srgbClr val="000000"/>
                          </a:solidFill>
                          <a:effectLst/>
                          <a:latin typeface="Calibri"/>
                        </a:rPr>
                        <a:t>N</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EC0"/>
                    </a:solidFill>
                  </a:tcPr>
                </a:tc>
                <a:extLst>
                  <a:ext uri="{0D108BD9-81ED-4DB2-BD59-A6C34878D82A}">
                    <a16:rowId xmlns:a16="http://schemas.microsoft.com/office/drawing/2014/main" xmlns="" val="10005"/>
                  </a:ext>
                </a:extLst>
              </a:tr>
              <a:tr h="43884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X6</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400" b="1" i="0" u="none" strike="noStrike" kern="1200" baseline="0" dirty="0" smtClean="0">
                          <a:solidFill>
                            <a:schemeClr val="tx1"/>
                          </a:solidFill>
                          <a:latin typeface="+mn-lt"/>
                          <a:ea typeface="+mn-ea"/>
                          <a:cs typeface="+mn-cs"/>
                        </a:rPr>
                        <a:t>Team rotation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2</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400" b="0" i="0" u="none" strike="noStrike" dirty="0" smtClean="0">
                          <a:solidFill>
                            <a:srgbClr val="000000"/>
                          </a:solidFill>
                          <a:effectLst/>
                          <a:latin typeface="Calibri"/>
                        </a:rPr>
                        <a:t>N</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EC0"/>
                    </a:solidFill>
                  </a:tcPr>
                </a:tc>
                <a:extLst>
                  <a:ext uri="{0D108BD9-81ED-4DB2-BD59-A6C34878D82A}">
                    <a16:rowId xmlns:a16="http://schemas.microsoft.com/office/drawing/2014/main" xmlns="" val="10006"/>
                  </a:ext>
                </a:extLst>
              </a:tr>
              <a:tr h="43884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X7</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400" b="1" i="0" u="none" strike="noStrike" kern="1200" baseline="0" dirty="0" smtClean="0">
                          <a:solidFill>
                            <a:schemeClr val="tx1"/>
                          </a:solidFill>
                          <a:latin typeface="+mn-lt"/>
                          <a:ea typeface="+mn-ea"/>
                          <a:cs typeface="+mn-cs"/>
                        </a:rPr>
                        <a:t>Infraestructure failures</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1</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rtl="0" fontAlgn="ctr"/>
                      <a:r>
                        <a:rPr lang="en-US" sz="1400" b="0" i="0" u="none" strike="noStrike" dirty="0" smtClean="0">
                          <a:solidFill>
                            <a:srgbClr val="000000"/>
                          </a:solidFill>
                          <a:effectLst/>
                          <a:latin typeface="Calibri"/>
                        </a:rPr>
                        <a:t>N</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EC0"/>
                    </a:solidFill>
                  </a:tcPr>
                </a:tc>
                <a:extLst>
                  <a:ext uri="{0D108BD9-81ED-4DB2-BD59-A6C34878D82A}">
                    <a16:rowId xmlns:a16="http://schemas.microsoft.com/office/drawing/2014/main" xmlns="" val="10007"/>
                  </a:ext>
                </a:extLst>
              </a:tr>
              <a:tr h="43884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X8</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400" b="1" i="0" u="none" strike="noStrike" kern="1200" baseline="0" dirty="0" smtClean="0">
                          <a:solidFill>
                            <a:schemeClr val="tx1"/>
                          </a:solidFill>
                          <a:latin typeface="+mn-lt"/>
                          <a:ea typeface="+mn-ea"/>
                          <a:cs typeface="+mn-cs"/>
                        </a:rPr>
                        <a:t>New system users</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1</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rtl="0" fontAlgn="ctr"/>
                      <a:r>
                        <a:rPr lang="en-US" sz="1400" b="0" i="0" u="none" strike="noStrike" dirty="0" smtClean="0">
                          <a:solidFill>
                            <a:srgbClr val="000000"/>
                          </a:solidFill>
                          <a:effectLst/>
                          <a:latin typeface="Calibri"/>
                        </a:rPr>
                        <a:t>N</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EC0"/>
                    </a:solidFill>
                  </a:tcPr>
                </a:tc>
                <a:extLst>
                  <a:ext uri="{0D108BD9-81ED-4DB2-BD59-A6C34878D82A}">
                    <a16:rowId xmlns:a16="http://schemas.microsoft.com/office/drawing/2014/main" xmlns="" val="10008"/>
                  </a:ext>
                </a:extLst>
              </a:tr>
              <a:tr h="43884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Calibri"/>
                        </a:rPr>
                        <a:t>X9</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400" b="1" i="0" u="none" strike="noStrike" kern="1200" baseline="0" dirty="0" smtClean="0">
                          <a:solidFill>
                            <a:schemeClr val="tx1"/>
                          </a:solidFill>
                          <a:latin typeface="+mn-lt"/>
                          <a:ea typeface="+mn-ea"/>
                          <a:cs typeface="+mn-cs"/>
                        </a:rPr>
                        <a:t>Customer organization structure change</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400" b="0" i="0" u="none" strike="noStrike" dirty="0" smtClean="0">
                          <a:solidFill>
                            <a:srgbClr val="000000"/>
                          </a:solidFill>
                          <a:effectLst/>
                          <a:latin typeface="Calibri"/>
                        </a:rPr>
                        <a:t>1</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rtl="0" fontAlgn="ctr"/>
                      <a:r>
                        <a:rPr lang="en-US" sz="1400" b="0" i="0" u="none" strike="noStrike" dirty="0" smtClean="0">
                          <a:solidFill>
                            <a:srgbClr val="000000"/>
                          </a:solidFill>
                          <a:effectLst/>
                          <a:latin typeface="Calibri"/>
                        </a:rPr>
                        <a:t>N</a:t>
                      </a:r>
                      <a:endParaRPr lang="en-US" sz="14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EC0"/>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477638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6" name="TextBox 5"/>
          <p:cNvSpPr txBox="1"/>
          <p:nvPr/>
        </p:nvSpPr>
        <p:spPr>
          <a:xfrm>
            <a:off x="187811" y="792253"/>
            <a:ext cx="8502165" cy="3416320"/>
          </a:xfrm>
          <a:prstGeom prst="rect">
            <a:avLst/>
          </a:prstGeom>
          <a:noFill/>
        </p:spPr>
        <p:txBody>
          <a:bodyPr wrap="square" rtlCol="0">
            <a:spAutoFit/>
          </a:bodyPr>
          <a:lstStyle/>
          <a:p>
            <a:pPr marL="285750" indent="-285750">
              <a:buFont typeface="Wingdings" panose="05000000000000000000" pitchFamily="2" charset="2"/>
              <a:buChar char="q"/>
            </a:pPr>
            <a:r>
              <a:rPr lang="pt-PT" dirty="0" smtClean="0">
                <a:solidFill>
                  <a:schemeClr val="tx2"/>
                </a:solidFill>
              </a:rPr>
              <a:t>Data extraction</a:t>
            </a:r>
          </a:p>
          <a:p>
            <a:pPr marL="285750" indent="-285750">
              <a:buFont typeface="Arial" panose="020B0604020202020204" pitchFamily="34" charset="0"/>
              <a:buChar char="•"/>
            </a:pPr>
            <a:endParaRPr lang="pt-PT" dirty="0">
              <a:solidFill>
                <a:schemeClr val="tx2"/>
              </a:solidFill>
            </a:endParaRPr>
          </a:p>
          <a:p>
            <a:pPr marL="742950" lvl="1" indent="-285750">
              <a:buFont typeface="Arial" panose="020B0604020202020204" pitchFamily="34" charset="0"/>
              <a:buChar char="•"/>
            </a:pPr>
            <a:r>
              <a:rPr lang="pt-PT" dirty="0" smtClean="0">
                <a:solidFill>
                  <a:schemeClr val="tx2"/>
                </a:solidFill>
              </a:rPr>
              <a:t>x1: </a:t>
            </a:r>
            <a:r>
              <a:rPr lang="en-US" b="1" dirty="0"/>
              <a:t>Service Requests raised on </a:t>
            </a:r>
            <a:r>
              <a:rPr lang="en-US" b="1" dirty="0" err="1"/>
              <a:t>TopDesk</a:t>
            </a:r>
            <a:r>
              <a:rPr lang="en-US" b="1" dirty="0"/>
              <a:t> tool as Incidents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smtClean="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95603754"/>
              </p:ext>
            </p:extLst>
          </p:nvPr>
        </p:nvGraphicFramePr>
        <p:xfrm>
          <a:off x="292951" y="1689762"/>
          <a:ext cx="8172906" cy="974971"/>
        </p:xfrm>
        <a:graphic>
          <a:graphicData uri="http://schemas.openxmlformats.org/presentationml/2006/ole">
            <mc:AlternateContent xmlns:mc="http://schemas.openxmlformats.org/markup-compatibility/2006">
              <mc:Choice xmlns:v="urn:schemas-microsoft-com:vml" Requires="v">
                <p:oleObj spid="_x0000_s6267" name="Worksheet" r:id="rId5" imgW="6467513" imgH="771470" progId="Excel.Sheet.12">
                  <p:embed/>
                </p:oleObj>
              </mc:Choice>
              <mc:Fallback>
                <p:oleObj name="Worksheet" r:id="rId5" imgW="6467513" imgH="771470" progId="Excel.Sheet.12">
                  <p:embed/>
                  <p:pic>
                    <p:nvPicPr>
                      <p:cNvPr id="0" name=""/>
                      <p:cNvPicPr/>
                      <p:nvPr/>
                    </p:nvPicPr>
                    <p:blipFill>
                      <a:blip r:embed="rId6"/>
                      <a:stretch>
                        <a:fillRect/>
                      </a:stretch>
                    </p:blipFill>
                    <p:spPr>
                      <a:xfrm>
                        <a:off x="292951" y="1689762"/>
                        <a:ext cx="8172906" cy="974971"/>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0" y="2664733"/>
            <a:ext cx="5181165" cy="3114211"/>
          </a:xfrm>
          <a:prstGeom prst="rect">
            <a:avLst/>
          </a:prstGeom>
        </p:spPr>
      </p:pic>
      <p:sp>
        <p:nvSpPr>
          <p:cNvPr id="5" name="TextBox 4"/>
          <p:cNvSpPr txBox="1"/>
          <p:nvPr/>
        </p:nvSpPr>
        <p:spPr>
          <a:xfrm>
            <a:off x="59958" y="5738941"/>
            <a:ext cx="663716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pt-PT" sz="1400" b="1" dirty="0" smtClean="0">
                <a:solidFill>
                  <a:schemeClr val="tx1">
                    <a:lumMod val="50000"/>
                    <a:lumOff val="50000"/>
                  </a:schemeClr>
                </a:solidFill>
              </a:rPr>
              <a:t>HD Tool Restrition </a:t>
            </a:r>
            <a:r>
              <a:rPr lang="pt-PT" dirty="0" smtClean="0">
                <a:solidFill>
                  <a:schemeClr val="tx1">
                    <a:lumMod val="50000"/>
                    <a:lumOff val="50000"/>
                  </a:schemeClr>
                </a:solidFill>
              </a:rPr>
              <a:t>– </a:t>
            </a:r>
            <a:r>
              <a:rPr lang="pt-PT" sz="1200" dirty="0" smtClean="0">
                <a:solidFill>
                  <a:schemeClr val="tx1">
                    <a:lumMod val="50000"/>
                    <a:lumOff val="50000"/>
                  </a:schemeClr>
                </a:solidFill>
              </a:rPr>
              <a:t>Help Desk tool not allows to introduce all types of SR’s.</a:t>
            </a:r>
          </a:p>
          <a:p>
            <a:r>
              <a:rPr lang="pt-PT" sz="1400" b="1" dirty="0" smtClean="0">
                <a:solidFill>
                  <a:schemeClr val="tx1">
                    <a:lumMod val="50000"/>
                    <a:lumOff val="50000"/>
                  </a:schemeClr>
                </a:solidFill>
              </a:rPr>
              <a:t>User Knowledge –</a:t>
            </a:r>
            <a:r>
              <a:rPr lang="pt-PT" dirty="0" smtClean="0">
                <a:solidFill>
                  <a:schemeClr val="tx1">
                    <a:lumMod val="50000"/>
                    <a:lumOff val="50000"/>
                  </a:schemeClr>
                </a:solidFill>
              </a:rPr>
              <a:t> </a:t>
            </a:r>
            <a:r>
              <a:rPr lang="pt-PT" sz="1200" dirty="0" smtClean="0">
                <a:solidFill>
                  <a:schemeClr val="tx1">
                    <a:lumMod val="50000"/>
                    <a:lumOff val="50000"/>
                  </a:schemeClr>
                </a:solidFill>
              </a:rPr>
              <a:t>it is easiest for customer users raise incidents than SR’s.</a:t>
            </a:r>
          </a:p>
          <a:p>
            <a:r>
              <a:rPr lang="pt-PT" sz="1400" b="1" dirty="0" smtClean="0">
                <a:solidFill>
                  <a:schemeClr val="tx1">
                    <a:lumMod val="50000"/>
                    <a:lumOff val="50000"/>
                  </a:schemeClr>
                </a:solidFill>
              </a:rPr>
              <a:t>Wipro classification -</a:t>
            </a:r>
            <a:r>
              <a:rPr lang="pt-PT" dirty="0" smtClean="0">
                <a:solidFill>
                  <a:schemeClr val="tx1">
                    <a:lumMod val="50000"/>
                    <a:lumOff val="50000"/>
                  </a:schemeClr>
                </a:solidFill>
              </a:rPr>
              <a:t> </a:t>
            </a:r>
            <a:r>
              <a:rPr lang="pt-PT" sz="1200" dirty="0" smtClean="0">
                <a:solidFill>
                  <a:schemeClr val="tx1">
                    <a:lumMod val="50000"/>
                    <a:lumOff val="50000"/>
                  </a:schemeClr>
                </a:solidFill>
              </a:rPr>
              <a:t>Bad classification provided by Wipro during the ticket update.</a:t>
            </a:r>
          </a:p>
        </p:txBody>
      </p:sp>
      <p:sp>
        <p:nvSpPr>
          <p:cNvPr id="7" name="TextBox 6"/>
          <p:cNvSpPr txBox="1"/>
          <p:nvPr/>
        </p:nvSpPr>
        <p:spPr>
          <a:xfrm>
            <a:off x="7701566" y="4378817"/>
            <a:ext cx="184731" cy="369332"/>
          </a:xfrm>
          <a:prstGeom prst="rect">
            <a:avLst/>
          </a:prstGeom>
          <a:noFill/>
        </p:spPr>
        <p:txBody>
          <a:bodyPr wrap="none" rtlCol="0">
            <a:spAutoFit/>
          </a:bodyPr>
          <a:lstStyle/>
          <a:p>
            <a:endParaRPr lang="pt-BR" dirty="0" smtClean="0">
              <a:solidFill>
                <a:schemeClr val="tx1">
                  <a:lumMod val="50000"/>
                  <a:lumOff val="50000"/>
                </a:schemeClr>
              </a:solidFill>
            </a:endParaRPr>
          </a:p>
        </p:txBody>
      </p:sp>
      <p:pic>
        <p:nvPicPr>
          <p:cNvPr id="8" name="Picture 7"/>
          <p:cNvPicPr>
            <a:picLocks noChangeAspect="1"/>
          </p:cNvPicPr>
          <p:nvPr/>
        </p:nvPicPr>
        <p:blipFill>
          <a:blip r:embed="rId8"/>
          <a:stretch>
            <a:fillRect/>
          </a:stretch>
        </p:blipFill>
        <p:spPr>
          <a:xfrm>
            <a:off x="5221329" y="2908824"/>
            <a:ext cx="3942193" cy="2594680"/>
          </a:xfrm>
          <a:prstGeom prst="rect">
            <a:avLst/>
          </a:prstGeom>
        </p:spPr>
      </p:pic>
    </p:spTree>
    <p:extLst>
      <p:ext uri="{BB962C8B-B14F-4D97-AF65-F5344CB8AC3E}">
        <p14:creationId xmlns:p14="http://schemas.microsoft.com/office/powerpoint/2010/main" val="561797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6" name="TextBox 5"/>
          <p:cNvSpPr txBox="1"/>
          <p:nvPr/>
        </p:nvSpPr>
        <p:spPr>
          <a:xfrm>
            <a:off x="292951" y="765879"/>
            <a:ext cx="8502165" cy="2031325"/>
          </a:xfrm>
          <a:prstGeom prst="rect">
            <a:avLst/>
          </a:prstGeom>
          <a:noFill/>
        </p:spPr>
        <p:txBody>
          <a:bodyPr wrap="square" rtlCol="0">
            <a:spAutoFit/>
          </a:bodyPr>
          <a:lstStyle/>
          <a:p>
            <a:pPr marL="285750" indent="-285750">
              <a:buFont typeface="Wingdings" panose="05000000000000000000" pitchFamily="2" charset="2"/>
              <a:buChar char="q"/>
            </a:pPr>
            <a:r>
              <a:rPr lang="pt-PT" dirty="0" smtClean="0">
                <a:solidFill>
                  <a:schemeClr val="tx2"/>
                </a:solidFill>
              </a:rPr>
              <a:t>Data extraction</a:t>
            </a:r>
            <a:endParaRPr lang="pt-PT" dirty="0">
              <a:solidFill>
                <a:schemeClr val="tx2"/>
              </a:solidFill>
            </a:endParaRPr>
          </a:p>
          <a:p>
            <a:endParaRPr lang="pt-PT" dirty="0" smtClean="0">
              <a:solidFill>
                <a:schemeClr val="tx2"/>
              </a:solidFill>
            </a:endParaRPr>
          </a:p>
          <a:p>
            <a:pPr marL="742950" lvl="1" indent="-285750">
              <a:buFont typeface="Arial" panose="020B0604020202020204" pitchFamily="34" charset="0"/>
              <a:buChar char="•"/>
            </a:pPr>
            <a:r>
              <a:rPr lang="pt-PT" dirty="0" smtClean="0">
                <a:solidFill>
                  <a:schemeClr val="tx2"/>
                </a:solidFill>
              </a:rPr>
              <a:t>x2: </a:t>
            </a:r>
            <a:r>
              <a:rPr lang="pt-PT" b="1" dirty="0"/>
              <a:t>Recurrent </a:t>
            </a:r>
            <a:r>
              <a:rPr lang="pt-PT" b="1" dirty="0" smtClean="0"/>
              <a:t>Incidents</a:t>
            </a: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smtClean="0">
              <a:solidFill>
                <a:schemeClr val="tx2"/>
              </a:solidFill>
            </a:endParaRPr>
          </a:p>
        </p:txBody>
      </p:sp>
      <p:pic>
        <p:nvPicPr>
          <p:cNvPr id="5" name="Picture 4"/>
          <p:cNvPicPr>
            <a:picLocks noChangeAspect="1"/>
          </p:cNvPicPr>
          <p:nvPr/>
        </p:nvPicPr>
        <p:blipFill>
          <a:blip r:embed="rId4"/>
          <a:stretch>
            <a:fillRect/>
          </a:stretch>
        </p:blipFill>
        <p:spPr>
          <a:xfrm>
            <a:off x="125814" y="2617855"/>
            <a:ext cx="4584589" cy="2755631"/>
          </a:xfrm>
          <a:prstGeom prst="rect">
            <a:avLst/>
          </a:prstGeom>
        </p:spPr>
      </p:pic>
      <p:sp>
        <p:nvSpPr>
          <p:cNvPr id="7" name="TextBox 6"/>
          <p:cNvSpPr txBox="1"/>
          <p:nvPr/>
        </p:nvSpPr>
        <p:spPr>
          <a:xfrm>
            <a:off x="0" y="5428472"/>
            <a:ext cx="5995787"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pt-PT" sz="1400" b="1" dirty="0" smtClean="0">
                <a:solidFill>
                  <a:schemeClr val="tx1">
                    <a:lumMod val="50000"/>
                    <a:lumOff val="50000"/>
                  </a:schemeClr>
                </a:solidFill>
              </a:rPr>
              <a:t>Opened Problems </a:t>
            </a:r>
            <a:r>
              <a:rPr lang="pt-PT" sz="1200" b="1" dirty="0" smtClean="0">
                <a:solidFill>
                  <a:schemeClr val="tx1">
                    <a:lumMod val="50000"/>
                    <a:lumOff val="50000"/>
                  </a:schemeClr>
                </a:solidFill>
              </a:rPr>
              <a:t>– </a:t>
            </a:r>
            <a:r>
              <a:rPr lang="pt-PT" sz="1200" dirty="0" smtClean="0">
                <a:solidFill>
                  <a:schemeClr val="tx1">
                    <a:lumMod val="50000"/>
                    <a:lumOff val="50000"/>
                  </a:schemeClr>
                </a:solidFill>
              </a:rPr>
              <a:t>Old problems still open.</a:t>
            </a:r>
          </a:p>
          <a:p>
            <a:pPr marL="285750" indent="-285750">
              <a:buFont typeface="Arial" panose="020B0604020202020204" pitchFamily="34" charset="0"/>
              <a:buChar char="•"/>
            </a:pPr>
            <a:r>
              <a:rPr lang="pt-PT" sz="1400" b="1" dirty="0" smtClean="0">
                <a:solidFill>
                  <a:schemeClr val="tx1">
                    <a:lumMod val="50000"/>
                    <a:lumOff val="50000"/>
                  </a:schemeClr>
                </a:solidFill>
              </a:rPr>
              <a:t>Junior Team – </a:t>
            </a:r>
            <a:r>
              <a:rPr lang="pt-PT" sz="1200" dirty="0" smtClean="0">
                <a:solidFill>
                  <a:schemeClr val="tx1">
                    <a:lumMod val="50000"/>
                    <a:lumOff val="50000"/>
                  </a:schemeClr>
                </a:solidFill>
              </a:rPr>
              <a:t>Wipro support team is very junior.</a:t>
            </a:r>
          </a:p>
          <a:p>
            <a:pPr marL="285750" indent="-285750">
              <a:buFont typeface="Arial" panose="020B0604020202020204" pitchFamily="34" charset="0"/>
              <a:buChar char="•"/>
            </a:pPr>
            <a:r>
              <a:rPr lang="pt-PT" sz="1400" b="1" dirty="0" smtClean="0">
                <a:solidFill>
                  <a:schemeClr val="tx1">
                    <a:lumMod val="50000"/>
                    <a:lumOff val="50000"/>
                  </a:schemeClr>
                </a:solidFill>
              </a:rPr>
              <a:t>Team attrition – </a:t>
            </a:r>
            <a:r>
              <a:rPr lang="pt-PT" sz="1200" dirty="0" smtClean="0">
                <a:solidFill>
                  <a:schemeClr val="tx1">
                    <a:lumMod val="50000"/>
                    <a:lumOff val="50000"/>
                  </a:schemeClr>
                </a:solidFill>
              </a:rPr>
              <a:t>Resources leaving from Wipro or moving to other projects.</a:t>
            </a:r>
          </a:p>
          <a:p>
            <a:pPr marL="285750" indent="-285750">
              <a:buFont typeface="Arial" panose="020B0604020202020204" pitchFamily="34" charset="0"/>
              <a:buChar char="•"/>
            </a:pPr>
            <a:r>
              <a:rPr lang="pt-PT" sz="1400" b="1" dirty="0" smtClean="0">
                <a:solidFill>
                  <a:schemeClr val="tx1">
                    <a:lumMod val="50000"/>
                    <a:lumOff val="50000"/>
                  </a:schemeClr>
                </a:solidFill>
              </a:rPr>
              <a:t>Deployments stability – </a:t>
            </a:r>
            <a:r>
              <a:rPr lang="pt-PT" sz="1200" dirty="0" smtClean="0">
                <a:solidFill>
                  <a:schemeClr val="tx1">
                    <a:lumMod val="50000"/>
                    <a:lumOff val="50000"/>
                  </a:schemeClr>
                </a:solidFill>
              </a:rPr>
              <a:t>Errors occurred after new deployments.</a:t>
            </a:r>
          </a:p>
          <a:p>
            <a:pPr marL="285750" indent="-285750">
              <a:buFont typeface="Arial" panose="020B0604020202020204" pitchFamily="34" charset="0"/>
              <a:buChar char="•"/>
            </a:pPr>
            <a:r>
              <a:rPr lang="pt-PT" sz="1400" b="1" dirty="0" smtClean="0">
                <a:solidFill>
                  <a:schemeClr val="tx1">
                    <a:lumMod val="50000"/>
                    <a:lumOff val="50000"/>
                  </a:schemeClr>
                </a:solidFill>
              </a:rPr>
              <a:t>Infraesructure – </a:t>
            </a:r>
            <a:r>
              <a:rPr lang="pt-PT" sz="1200" dirty="0" smtClean="0">
                <a:solidFill>
                  <a:schemeClr val="tx1">
                    <a:lumMod val="50000"/>
                    <a:lumOff val="50000"/>
                  </a:schemeClr>
                </a:solidFill>
              </a:rPr>
              <a:t>Failures due to network issues.</a:t>
            </a:r>
          </a:p>
          <a:p>
            <a:pPr marL="285750" indent="-285750">
              <a:buFont typeface="Arial" panose="020B0604020202020204" pitchFamily="34" charset="0"/>
              <a:buChar char="•"/>
            </a:pPr>
            <a:r>
              <a:rPr lang="pt-PT" sz="1400" b="1" dirty="0" smtClean="0">
                <a:solidFill>
                  <a:schemeClr val="tx1">
                    <a:lumMod val="50000"/>
                    <a:lumOff val="50000"/>
                  </a:schemeClr>
                </a:solidFill>
              </a:rPr>
              <a:t>Unknown Errors – </a:t>
            </a:r>
            <a:r>
              <a:rPr lang="pt-PT" sz="1200" dirty="0" smtClean="0">
                <a:solidFill>
                  <a:schemeClr val="tx1">
                    <a:lumMod val="50000"/>
                    <a:lumOff val="50000"/>
                  </a:schemeClr>
                </a:solidFill>
              </a:rPr>
              <a:t>Random errors.</a:t>
            </a:r>
          </a:p>
        </p:txBody>
      </p:sp>
      <p:graphicFrame>
        <p:nvGraphicFramePr>
          <p:cNvPr id="8" name="Object 7"/>
          <p:cNvGraphicFramePr>
            <a:graphicFrameLocks noChangeAspect="1"/>
          </p:cNvGraphicFramePr>
          <p:nvPr>
            <p:extLst>
              <p:ext uri="{D42A27DB-BD31-4B8C-83A1-F6EECF244321}">
                <p14:modId xmlns:p14="http://schemas.microsoft.com/office/powerpoint/2010/main" val="2961197558"/>
              </p:ext>
            </p:extLst>
          </p:nvPr>
        </p:nvGraphicFramePr>
        <p:xfrm>
          <a:off x="293062" y="1664800"/>
          <a:ext cx="8219985" cy="858388"/>
        </p:xfrm>
        <a:graphic>
          <a:graphicData uri="http://schemas.openxmlformats.org/presentationml/2006/ole">
            <mc:AlternateContent xmlns:mc="http://schemas.openxmlformats.org/markup-compatibility/2006">
              <mc:Choice xmlns:v="urn:schemas-microsoft-com:vml" Requires="v">
                <p:oleObj spid="_x0000_s9310" name="Worksheet" r:id="rId6" imgW="13220624" imgH="1381250" progId="Excel.Sheet.12">
                  <p:embed/>
                </p:oleObj>
              </mc:Choice>
              <mc:Fallback>
                <p:oleObj name="Worksheet" r:id="rId6" imgW="13220624" imgH="1381250" progId="Excel.Sheet.12">
                  <p:embed/>
                  <p:pic>
                    <p:nvPicPr>
                      <p:cNvPr id="0" name=""/>
                      <p:cNvPicPr/>
                      <p:nvPr/>
                    </p:nvPicPr>
                    <p:blipFill>
                      <a:blip r:embed="rId7"/>
                      <a:stretch>
                        <a:fillRect/>
                      </a:stretch>
                    </p:blipFill>
                    <p:spPr>
                      <a:xfrm>
                        <a:off x="293062" y="1664800"/>
                        <a:ext cx="8219985" cy="858388"/>
                      </a:xfrm>
                      <a:prstGeom prst="rect">
                        <a:avLst/>
                      </a:prstGeom>
                    </p:spPr>
                  </p:pic>
                </p:oleObj>
              </mc:Fallback>
            </mc:AlternateContent>
          </a:graphicData>
        </a:graphic>
      </p:graphicFrame>
      <p:sp>
        <p:nvSpPr>
          <p:cNvPr id="3" name="Rectangle 2"/>
          <p:cNvSpPr/>
          <p:nvPr/>
        </p:nvSpPr>
        <p:spPr>
          <a:xfrm>
            <a:off x="5718220" y="5491567"/>
            <a:ext cx="3425780" cy="13388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pt-BR" sz="1600" b="1" dirty="0">
                <a:latin typeface="Arial" panose="020B0604020202020204" pitchFamily="34" charset="0"/>
              </a:rPr>
              <a:t>Correlations: total_incidents; RecurTop2 </a:t>
            </a:r>
          </a:p>
          <a:p>
            <a:endParaRPr lang="pt-BR" sz="1600" b="1" dirty="0">
              <a:latin typeface="Arial" panose="020B0604020202020204" pitchFamily="34" charset="0"/>
            </a:endParaRPr>
          </a:p>
          <a:p>
            <a:r>
              <a:rPr lang="en-US" sz="1100" dirty="0">
                <a:latin typeface="Courier New" panose="02070309020205020404" pitchFamily="49" charset="0"/>
              </a:rPr>
              <a:t>Pearson correlation of </a:t>
            </a:r>
            <a:r>
              <a:rPr lang="en-US" sz="1100" dirty="0" err="1">
                <a:latin typeface="Courier New" panose="02070309020205020404" pitchFamily="49" charset="0"/>
              </a:rPr>
              <a:t>total_incidents</a:t>
            </a:r>
            <a:r>
              <a:rPr lang="en-US" sz="1100" dirty="0">
                <a:latin typeface="Courier New" panose="02070309020205020404" pitchFamily="49" charset="0"/>
              </a:rPr>
              <a:t> and RecurTop2 = 0,683</a:t>
            </a:r>
          </a:p>
          <a:p>
            <a:r>
              <a:rPr lang="pt-BR" sz="1100" dirty="0">
                <a:latin typeface="Courier New" panose="02070309020205020404" pitchFamily="49" charset="0"/>
              </a:rPr>
              <a:t>P-Value = 0,000</a:t>
            </a:r>
          </a:p>
        </p:txBody>
      </p:sp>
      <p:pic>
        <p:nvPicPr>
          <p:cNvPr id="4" name="Picture 3"/>
          <p:cNvPicPr>
            <a:picLocks noChangeAspect="1"/>
          </p:cNvPicPr>
          <p:nvPr/>
        </p:nvPicPr>
        <p:blipFill>
          <a:blip r:embed="rId8"/>
          <a:stretch>
            <a:fillRect/>
          </a:stretch>
        </p:blipFill>
        <p:spPr>
          <a:xfrm>
            <a:off x="4804252" y="2687963"/>
            <a:ext cx="4192148" cy="2794765"/>
          </a:xfrm>
          <a:prstGeom prst="rect">
            <a:avLst/>
          </a:prstGeom>
        </p:spPr>
      </p:pic>
    </p:spTree>
    <p:extLst>
      <p:ext uri="{BB962C8B-B14F-4D97-AF65-F5344CB8AC3E}">
        <p14:creationId xmlns:p14="http://schemas.microsoft.com/office/powerpoint/2010/main" val="3217617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6" name="TextBox 5"/>
          <p:cNvSpPr txBox="1"/>
          <p:nvPr/>
        </p:nvSpPr>
        <p:spPr>
          <a:xfrm>
            <a:off x="136781" y="903083"/>
            <a:ext cx="9007219" cy="3139321"/>
          </a:xfrm>
          <a:prstGeom prst="rect">
            <a:avLst/>
          </a:prstGeom>
          <a:noFill/>
        </p:spPr>
        <p:txBody>
          <a:bodyPr wrap="square" rtlCol="0">
            <a:spAutoFit/>
          </a:bodyPr>
          <a:lstStyle/>
          <a:p>
            <a:pPr marL="285750" indent="-285750">
              <a:buFont typeface="Wingdings" panose="05000000000000000000" pitchFamily="2" charset="2"/>
              <a:buChar char="q"/>
            </a:pPr>
            <a:r>
              <a:rPr lang="pt-PT" dirty="0" smtClean="0">
                <a:solidFill>
                  <a:schemeClr val="tx2"/>
                </a:solidFill>
              </a:rPr>
              <a:t>Data extraction</a:t>
            </a:r>
            <a:endParaRPr lang="pt-PT" dirty="0">
              <a:solidFill>
                <a:schemeClr val="tx2"/>
              </a:solidFill>
            </a:endParaRPr>
          </a:p>
          <a:p>
            <a:pPr marL="742950" lvl="1" indent="-285750">
              <a:buFont typeface="Arial" panose="020B0604020202020204" pitchFamily="34" charset="0"/>
              <a:buChar char="•"/>
            </a:pPr>
            <a:endParaRPr lang="pt-PT" dirty="0" smtClean="0">
              <a:solidFill>
                <a:schemeClr val="tx2"/>
              </a:solidFill>
            </a:endParaRPr>
          </a:p>
          <a:p>
            <a:pPr marL="742950" lvl="1" indent="-285750">
              <a:buFont typeface="Arial" panose="020B0604020202020204" pitchFamily="34" charset="0"/>
              <a:buChar char="•"/>
            </a:pPr>
            <a:r>
              <a:rPr lang="pt-PT" dirty="0" smtClean="0">
                <a:solidFill>
                  <a:schemeClr val="tx2"/>
                </a:solidFill>
              </a:rPr>
              <a:t>x3: </a:t>
            </a:r>
            <a:r>
              <a:rPr lang="en-US" b="1" dirty="0"/>
              <a:t>Invalid data from other systems or user mistakes</a:t>
            </a: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smtClean="0">
              <a:solidFill>
                <a:schemeClr val="tx2"/>
              </a:solidFill>
            </a:endParaRPr>
          </a:p>
          <a:p>
            <a:pPr marL="285750" indent="-285750">
              <a:buFont typeface="Arial" panose="020B0604020202020204" pitchFamily="34" charset="0"/>
              <a:buChar char="•"/>
            </a:pPr>
            <a:endParaRPr lang="pt-PT" dirty="0">
              <a:solidFill>
                <a:schemeClr val="tx2"/>
              </a:solidFill>
            </a:endParaRPr>
          </a:p>
          <a:p>
            <a:pPr marL="285750" indent="-285750">
              <a:buFont typeface="Arial" panose="020B0604020202020204" pitchFamily="34" charset="0"/>
              <a:buChar char="•"/>
            </a:pPr>
            <a:endParaRPr lang="pt-PT" dirty="0" smtClean="0">
              <a:solidFill>
                <a:schemeClr val="tx2"/>
              </a:solidFill>
            </a:endParaRPr>
          </a:p>
        </p:txBody>
      </p:sp>
      <p:pic>
        <p:nvPicPr>
          <p:cNvPr id="3" name="Picture 2"/>
          <p:cNvPicPr>
            <a:picLocks noChangeAspect="1"/>
          </p:cNvPicPr>
          <p:nvPr/>
        </p:nvPicPr>
        <p:blipFill>
          <a:blip r:embed="rId4"/>
          <a:stretch>
            <a:fillRect/>
          </a:stretch>
        </p:blipFill>
        <p:spPr>
          <a:xfrm>
            <a:off x="55801" y="2173830"/>
            <a:ext cx="4584589" cy="2755631"/>
          </a:xfrm>
          <a:prstGeom prst="rect">
            <a:avLst/>
          </a:prstGeom>
        </p:spPr>
      </p:pic>
      <p:sp>
        <p:nvSpPr>
          <p:cNvPr id="4" name="TextBox 3"/>
          <p:cNvSpPr txBox="1"/>
          <p:nvPr/>
        </p:nvSpPr>
        <p:spPr>
          <a:xfrm>
            <a:off x="0" y="5473521"/>
            <a:ext cx="5821251"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pt-PT" sz="1400" b="1" dirty="0" smtClean="0">
                <a:solidFill>
                  <a:schemeClr val="tx1">
                    <a:lumMod val="50000"/>
                    <a:lumOff val="50000"/>
                  </a:schemeClr>
                </a:solidFill>
              </a:rPr>
              <a:t>Business Data Requests – </a:t>
            </a:r>
            <a:r>
              <a:rPr lang="pt-PT" sz="1200" dirty="0" smtClean="0">
                <a:solidFill>
                  <a:schemeClr val="tx1">
                    <a:lumMod val="50000"/>
                    <a:lumOff val="50000"/>
                  </a:schemeClr>
                </a:solidFill>
              </a:rPr>
              <a:t>Inserts/Updates requested by business users.</a:t>
            </a:r>
          </a:p>
          <a:p>
            <a:pPr marL="285750" indent="-285750">
              <a:buFont typeface="Arial" panose="020B0604020202020204" pitchFamily="34" charset="0"/>
              <a:buChar char="•"/>
            </a:pPr>
            <a:r>
              <a:rPr lang="pt-PT" sz="1400" b="1" dirty="0" smtClean="0">
                <a:solidFill>
                  <a:schemeClr val="tx1">
                    <a:lumMod val="50000"/>
                    <a:lumOff val="50000"/>
                  </a:schemeClr>
                </a:solidFill>
              </a:rPr>
              <a:t>Data Manipulation Issues - </a:t>
            </a:r>
            <a:r>
              <a:rPr lang="pt-PT" sz="1200" dirty="0" smtClean="0">
                <a:solidFill>
                  <a:schemeClr val="tx1">
                    <a:lumMod val="50000"/>
                    <a:lumOff val="50000"/>
                  </a:schemeClr>
                </a:solidFill>
              </a:rPr>
              <a:t>Errors caused by data manipulations.</a:t>
            </a:r>
          </a:p>
          <a:p>
            <a:pPr marL="285750" indent="-285750">
              <a:buFont typeface="Arial" panose="020B0604020202020204" pitchFamily="34" charset="0"/>
              <a:buChar char="•"/>
            </a:pPr>
            <a:r>
              <a:rPr lang="pt-PT" sz="1400" b="1" dirty="0" smtClean="0">
                <a:solidFill>
                  <a:schemeClr val="tx1">
                    <a:lumMod val="50000"/>
                    <a:lumOff val="50000"/>
                  </a:schemeClr>
                </a:solidFill>
              </a:rPr>
              <a:t>Night batch Data – </a:t>
            </a:r>
            <a:r>
              <a:rPr lang="pt-PT" sz="1200" dirty="0" smtClean="0">
                <a:solidFill>
                  <a:schemeClr val="tx1">
                    <a:lumMod val="50000"/>
                    <a:lumOff val="50000"/>
                  </a:schemeClr>
                </a:solidFill>
              </a:rPr>
              <a:t>Data issues caused by night batch.</a:t>
            </a:r>
          </a:p>
          <a:p>
            <a:pPr marL="285750" indent="-285750">
              <a:buFont typeface="Arial" panose="020B0604020202020204" pitchFamily="34" charset="0"/>
              <a:buChar char="•"/>
            </a:pPr>
            <a:r>
              <a:rPr lang="pt-PT" sz="1400" b="1" dirty="0" smtClean="0">
                <a:solidFill>
                  <a:schemeClr val="tx1">
                    <a:lumMod val="50000"/>
                    <a:lumOff val="50000"/>
                  </a:schemeClr>
                </a:solidFill>
              </a:rPr>
              <a:t>Deployments issues - </a:t>
            </a:r>
            <a:r>
              <a:rPr lang="pt-PT" sz="1200" dirty="0" smtClean="0">
                <a:solidFill>
                  <a:schemeClr val="tx1">
                    <a:lumMod val="50000"/>
                    <a:lumOff val="50000"/>
                  </a:schemeClr>
                </a:solidFill>
              </a:rPr>
              <a:t>Data issues caused by new deployments.</a:t>
            </a:r>
          </a:p>
          <a:p>
            <a:pPr marL="285750" indent="-285750">
              <a:buFont typeface="Arial" panose="020B0604020202020204" pitchFamily="34" charset="0"/>
              <a:buChar char="•"/>
            </a:pPr>
            <a:r>
              <a:rPr lang="pt-PT" sz="1400" b="1" dirty="0" smtClean="0">
                <a:solidFill>
                  <a:schemeClr val="tx1">
                    <a:lumMod val="50000"/>
                    <a:lumOff val="50000"/>
                  </a:schemeClr>
                </a:solidFill>
              </a:rPr>
              <a:t>Bad Recovery - </a:t>
            </a:r>
            <a:r>
              <a:rPr lang="pt-PT" sz="1200" dirty="0" smtClean="0">
                <a:solidFill>
                  <a:schemeClr val="tx1">
                    <a:lumMod val="50000"/>
                    <a:lumOff val="50000"/>
                  </a:schemeClr>
                </a:solidFill>
              </a:rPr>
              <a:t>Data issues caused incorrect recovery process errors.</a:t>
            </a:r>
          </a:p>
          <a:p>
            <a:pPr marL="285750" indent="-285750">
              <a:buFont typeface="Arial" panose="020B0604020202020204" pitchFamily="34" charset="0"/>
              <a:buChar char="•"/>
            </a:pPr>
            <a:r>
              <a:rPr lang="pt-PT" sz="1400" b="1" dirty="0" smtClean="0">
                <a:solidFill>
                  <a:schemeClr val="tx1">
                    <a:lumMod val="50000"/>
                    <a:lumOff val="50000"/>
                  </a:schemeClr>
                </a:solidFill>
              </a:rPr>
              <a:t>Integration Issues – </a:t>
            </a:r>
            <a:r>
              <a:rPr lang="pt-PT" sz="1200" dirty="0" smtClean="0">
                <a:solidFill>
                  <a:schemeClr val="tx1">
                    <a:lumMod val="50000"/>
                    <a:lumOff val="50000"/>
                  </a:schemeClr>
                </a:solidFill>
              </a:rPr>
              <a:t>Incorrect data received from external servers. </a:t>
            </a:r>
          </a:p>
        </p:txBody>
      </p:sp>
      <p:pic>
        <p:nvPicPr>
          <p:cNvPr id="13" name="Picture 12"/>
          <p:cNvPicPr>
            <a:picLocks noChangeAspect="1"/>
          </p:cNvPicPr>
          <p:nvPr/>
        </p:nvPicPr>
        <p:blipFill>
          <a:blip r:embed="rId5"/>
          <a:stretch>
            <a:fillRect/>
          </a:stretch>
        </p:blipFill>
        <p:spPr>
          <a:xfrm>
            <a:off x="4582359" y="2173830"/>
            <a:ext cx="4561641" cy="3000868"/>
          </a:xfrm>
          <a:prstGeom prst="rect">
            <a:avLst/>
          </a:prstGeom>
        </p:spPr>
      </p:pic>
      <p:sp>
        <p:nvSpPr>
          <p:cNvPr id="14" name="Rectangle 13"/>
          <p:cNvSpPr/>
          <p:nvPr/>
        </p:nvSpPr>
        <p:spPr>
          <a:xfrm>
            <a:off x="5617589" y="5174698"/>
            <a:ext cx="3497390" cy="166199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sz="1200" dirty="0">
                <a:latin typeface="Courier New" panose="02070309020205020404" pitchFamily="49" charset="0"/>
              </a:rPr>
              <a:t> </a:t>
            </a:r>
            <a:r>
              <a:rPr lang="pt-BR" b="1" dirty="0" smtClean="0">
                <a:latin typeface="Arial" panose="020B0604020202020204" pitchFamily="34" charset="0"/>
              </a:rPr>
              <a:t>Correlations</a:t>
            </a:r>
            <a:r>
              <a:rPr lang="pt-BR" b="1" dirty="0">
                <a:latin typeface="Arial" panose="020B0604020202020204" pitchFamily="34" charset="0"/>
              </a:rPr>
              <a:t>: total_incidents; with_data_issue </a:t>
            </a:r>
          </a:p>
          <a:p>
            <a:endParaRPr lang="pt-BR" b="1" dirty="0">
              <a:latin typeface="Arial" panose="020B0604020202020204" pitchFamily="34" charset="0"/>
            </a:endParaRPr>
          </a:p>
          <a:p>
            <a:r>
              <a:rPr lang="en-US" sz="1200" dirty="0">
                <a:latin typeface="Courier New" panose="02070309020205020404" pitchFamily="49" charset="0"/>
              </a:rPr>
              <a:t>Pearson correlation of </a:t>
            </a:r>
            <a:r>
              <a:rPr lang="en-US" sz="1200" dirty="0" err="1">
                <a:latin typeface="Courier New" panose="02070309020205020404" pitchFamily="49" charset="0"/>
              </a:rPr>
              <a:t>total_incidents</a:t>
            </a:r>
            <a:r>
              <a:rPr lang="en-US" sz="1200" dirty="0">
                <a:latin typeface="Courier New" panose="02070309020205020404" pitchFamily="49" charset="0"/>
              </a:rPr>
              <a:t> and </a:t>
            </a:r>
            <a:r>
              <a:rPr lang="en-US" sz="1200" dirty="0" err="1">
                <a:latin typeface="Courier New" panose="02070309020205020404" pitchFamily="49" charset="0"/>
              </a:rPr>
              <a:t>with_data_issue</a:t>
            </a:r>
            <a:r>
              <a:rPr lang="en-US" sz="1200" dirty="0">
                <a:latin typeface="Courier New" panose="02070309020205020404" pitchFamily="49" charset="0"/>
              </a:rPr>
              <a:t> = 0,306</a:t>
            </a:r>
          </a:p>
          <a:p>
            <a:r>
              <a:rPr lang="pt-BR" sz="1200" dirty="0">
                <a:latin typeface="Courier New" panose="02070309020205020404" pitchFamily="49" charset="0"/>
              </a:rPr>
              <a:t>P-Value = 0,166</a:t>
            </a:r>
          </a:p>
        </p:txBody>
      </p:sp>
      <p:graphicFrame>
        <p:nvGraphicFramePr>
          <p:cNvPr id="5" name="Object 4"/>
          <p:cNvGraphicFramePr>
            <a:graphicFrameLocks noChangeAspect="1"/>
          </p:cNvGraphicFramePr>
          <p:nvPr>
            <p:extLst>
              <p:ext uri="{D42A27DB-BD31-4B8C-83A1-F6EECF244321}">
                <p14:modId xmlns:p14="http://schemas.microsoft.com/office/powerpoint/2010/main" val="3709649149"/>
              </p:ext>
            </p:extLst>
          </p:nvPr>
        </p:nvGraphicFramePr>
        <p:xfrm>
          <a:off x="301687" y="1762494"/>
          <a:ext cx="8561343" cy="332197"/>
        </p:xfrm>
        <a:graphic>
          <a:graphicData uri="http://schemas.openxmlformats.org/presentationml/2006/ole">
            <mc:AlternateContent xmlns:mc="http://schemas.openxmlformats.org/markup-compatibility/2006">
              <mc:Choice xmlns:v="urn:schemas-microsoft-com:vml" Requires="v">
                <p:oleObj spid="_x0000_s8290" name="Worksheet" r:id="rId7" imgW="15020860" imgH="580897" progId="Excel.Sheet.12">
                  <p:embed/>
                </p:oleObj>
              </mc:Choice>
              <mc:Fallback>
                <p:oleObj name="Worksheet" r:id="rId7" imgW="15020860" imgH="580897" progId="Excel.Sheet.12">
                  <p:embed/>
                  <p:pic>
                    <p:nvPicPr>
                      <p:cNvPr id="0" name=""/>
                      <p:cNvPicPr/>
                      <p:nvPr/>
                    </p:nvPicPr>
                    <p:blipFill>
                      <a:blip r:embed="rId8"/>
                      <a:stretch>
                        <a:fillRect/>
                      </a:stretch>
                    </p:blipFill>
                    <p:spPr>
                      <a:xfrm>
                        <a:off x="301687" y="1762494"/>
                        <a:ext cx="8561343" cy="332197"/>
                      </a:xfrm>
                      <a:prstGeom prst="rect">
                        <a:avLst/>
                      </a:prstGeom>
                    </p:spPr>
                  </p:pic>
                </p:oleObj>
              </mc:Fallback>
            </mc:AlternateContent>
          </a:graphicData>
        </a:graphic>
      </p:graphicFrame>
    </p:spTree>
    <p:extLst>
      <p:ext uri="{BB962C8B-B14F-4D97-AF65-F5344CB8AC3E}">
        <p14:creationId xmlns:p14="http://schemas.microsoft.com/office/powerpoint/2010/main" val="1604437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Description of Prioritized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a:xfrm>
            <a:off x="457200" y="972102"/>
            <a:ext cx="8240713" cy="5621881"/>
          </a:xfrm>
        </p:spPr>
        <p:txBody>
          <a:bodyPr>
            <a:normAutofit/>
          </a:bodyPr>
          <a:lstStyle/>
          <a:p>
            <a:r>
              <a:rPr lang="en-US" sz="2000" dirty="0" smtClean="0"/>
              <a:t>x1: Service Requests and Incidents were raised in the Service Desk tool without distinction.</a:t>
            </a:r>
          </a:p>
          <a:p>
            <a:pPr marL="0" indent="0">
              <a:buNone/>
            </a:pPr>
            <a:endParaRPr lang="en-US" sz="2000" dirty="0" smtClean="0"/>
          </a:p>
          <a:p>
            <a:r>
              <a:rPr lang="en-US" sz="2000" dirty="0" smtClean="0"/>
              <a:t>x2: Weight of Recurrent incidents in the total monthly value.</a:t>
            </a:r>
            <a:endParaRPr lang="en-US" sz="2000" dirty="0"/>
          </a:p>
          <a:p>
            <a:pPr marL="231775" lvl="1" indent="-231775">
              <a:buFont typeface="Arial"/>
              <a:buChar char="•"/>
            </a:pPr>
            <a:endParaRPr lang="pt-PT" sz="2000" dirty="0" smtClean="0">
              <a:solidFill>
                <a:schemeClr val="tx2"/>
              </a:solidFill>
            </a:endParaRPr>
          </a:p>
          <a:p>
            <a:pPr marL="231775" lvl="1" indent="-231775">
              <a:buFont typeface="Arial"/>
              <a:buChar char="•"/>
            </a:pPr>
            <a:r>
              <a:rPr lang="pt-PT" sz="2000" dirty="0" smtClean="0">
                <a:solidFill>
                  <a:schemeClr val="tx2"/>
                </a:solidFill>
              </a:rPr>
              <a:t>x3</a:t>
            </a:r>
            <a:r>
              <a:rPr lang="pt-PT" sz="2000" dirty="0">
                <a:solidFill>
                  <a:schemeClr val="tx2"/>
                </a:solidFill>
              </a:rPr>
              <a:t>: </a:t>
            </a:r>
            <a:r>
              <a:rPr lang="en-US" sz="2000" dirty="0"/>
              <a:t>Invalid data from other systems or user </a:t>
            </a:r>
            <a:r>
              <a:rPr lang="en-US" sz="2000" dirty="0" smtClean="0"/>
              <a:t>mistakes.</a:t>
            </a:r>
            <a:endParaRPr lang="en-US" sz="2000" dirty="0"/>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12" name="Table 11"/>
          <p:cNvGraphicFramePr>
            <a:graphicFrameLocks noGrp="1"/>
          </p:cNvGraphicFramePr>
          <p:nvPr>
            <p:extLst>
              <p:ext uri="{D42A27DB-BD31-4B8C-83A1-F6EECF244321}">
                <p14:modId xmlns:p14="http://schemas.microsoft.com/office/powerpoint/2010/main" val="2740362063"/>
              </p:ext>
            </p:extLst>
          </p:nvPr>
        </p:nvGraphicFramePr>
        <p:xfrm>
          <a:off x="99988" y="3254967"/>
          <a:ext cx="8928101" cy="3313258"/>
        </p:xfrm>
        <a:graphic>
          <a:graphicData uri="http://schemas.openxmlformats.org/drawingml/2006/table">
            <a:tbl>
              <a:tblPr/>
              <a:tblGrid>
                <a:gridCol w="1294671">
                  <a:extLst>
                    <a:ext uri="{9D8B030D-6E8A-4147-A177-3AD203B41FA5}">
                      <a16:colId xmlns:a16="http://schemas.microsoft.com/office/drawing/2014/main" xmlns="" val="20000"/>
                    </a:ext>
                  </a:extLst>
                </a:gridCol>
                <a:gridCol w="1115211">
                  <a:extLst>
                    <a:ext uri="{9D8B030D-6E8A-4147-A177-3AD203B41FA5}">
                      <a16:colId xmlns:a16="http://schemas.microsoft.com/office/drawing/2014/main" xmlns="" val="20001"/>
                    </a:ext>
                  </a:extLst>
                </a:gridCol>
                <a:gridCol w="1297875">
                  <a:extLst>
                    <a:ext uri="{9D8B030D-6E8A-4147-A177-3AD203B41FA5}">
                      <a16:colId xmlns:a16="http://schemas.microsoft.com/office/drawing/2014/main" xmlns="" val="20002"/>
                    </a:ext>
                  </a:extLst>
                </a:gridCol>
                <a:gridCol w="1371583">
                  <a:extLst>
                    <a:ext uri="{9D8B030D-6E8A-4147-A177-3AD203B41FA5}">
                      <a16:colId xmlns:a16="http://schemas.microsoft.com/office/drawing/2014/main" xmlns="" val="20003"/>
                    </a:ext>
                  </a:extLst>
                </a:gridCol>
                <a:gridCol w="1371583">
                  <a:extLst>
                    <a:ext uri="{9D8B030D-6E8A-4147-A177-3AD203B41FA5}">
                      <a16:colId xmlns:a16="http://schemas.microsoft.com/office/drawing/2014/main" xmlns="" val="20004"/>
                    </a:ext>
                  </a:extLst>
                </a:gridCol>
                <a:gridCol w="1336330">
                  <a:extLst>
                    <a:ext uri="{9D8B030D-6E8A-4147-A177-3AD203B41FA5}">
                      <a16:colId xmlns:a16="http://schemas.microsoft.com/office/drawing/2014/main" xmlns="" val="20005"/>
                    </a:ext>
                  </a:extLst>
                </a:gridCol>
                <a:gridCol w="1140848">
                  <a:extLst>
                    <a:ext uri="{9D8B030D-6E8A-4147-A177-3AD203B41FA5}">
                      <a16:colId xmlns:a16="http://schemas.microsoft.com/office/drawing/2014/main" xmlns="" val="20006"/>
                    </a:ext>
                  </a:extLst>
                </a:gridCol>
              </a:tblGrid>
              <a:tr h="389215">
                <a:tc>
                  <a:txBody>
                    <a:bodyPr/>
                    <a:lstStyle/>
                    <a:p>
                      <a:pPr algn="ctr" rtl="0" fontAlgn="ctr"/>
                      <a:r>
                        <a:rPr lang="en-US" sz="1200" b="0" i="0" u="none" strike="noStrike" dirty="0">
                          <a:solidFill>
                            <a:srgbClr val="FFFFFF"/>
                          </a:solidFill>
                          <a:effectLst/>
                          <a:latin typeface="Calibri"/>
                        </a:rPr>
                        <a:t>Prioritized X</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Description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1</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2</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a:solidFill>
                            <a:srgbClr val="FFFFFF"/>
                          </a:solidFill>
                          <a:effectLst/>
                          <a:latin typeface="Calibri"/>
                        </a:rPr>
                        <a:t>Why? 3</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a:solidFill>
                            <a:srgbClr val="FFFFFF"/>
                          </a:solidFill>
                          <a:effectLst/>
                          <a:latin typeface="Calibri"/>
                        </a:rPr>
                        <a:t>Why? 4</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a:solidFill>
                            <a:srgbClr val="FFFFFF"/>
                          </a:solidFill>
                          <a:effectLst/>
                          <a:latin typeface="Calibri"/>
                        </a:rPr>
                        <a:t>Why? </a:t>
                      </a:r>
                      <a:r>
                        <a:rPr lang="en-US" sz="1200" b="0" i="0" u="none" strike="noStrike" dirty="0" smtClean="0">
                          <a:solidFill>
                            <a:srgbClr val="FFFFFF"/>
                          </a:solidFill>
                          <a:effectLst/>
                          <a:latin typeface="Calibri"/>
                        </a:rPr>
                        <a:t>5</a:t>
                      </a:r>
                    </a:p>
                    <a:p>
                      <a:pPr algn="ctr" rtl="0" fontAlgn="ct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650928">
                <a:tc>
                  <a:txBody>
                    <a:bodyPr/>
                    <a:lstStyle/>
                    <a:p>
                      <a:pPr algn="ctr" rtl="0" fontAlgn="ctr"/>
                      <a:r>
                        <a:rPr lang="en-US" sz="1200" b="0" i="0" u="none" strike="noStrike" dirty="0" smtClean="0">
                          <a:solidFill>
                            <a:srgbClr val="FFFFFF"/>
                          </a:solidFill>
                          <a:effectLst/>
                          <a:latin typeface="Calibri"/>
                        </a:rPr>
                        <a:t>X1</a:t>
                      </a:r>
                      <a:endParaRPr lang="en-US" sz="1200" b="0" i="0" u="none" strike="noStrike" kern="1200" dirty="0">
                        <a:solidFill>
                          <a:srgbClr val="FFFFFF"/>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r>
                        <a:rPr lang="en-US" sz="1000" b="1" i="0" u="none" strike="noStrike" kern="1200" baseline="0" dirty="0" smtClean="0">
                          <a:solidFill>
                            <a:schemeClr val="tx1"/>
                          </a:solidFill>
                          <a:latin typeface="+mn-lt"/>
                          <a:ea typeface="+mn-ea"/>
                          <a:cs typeface="+mn-cs"/>
                        </a:rPr>
                        <a:t>Service Requests raised as Incidents</a:t>
                      </a: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r>
                        <a:rPr lang="en-US" sz="1000" b="0" i="0" u="none" strike="noStrike" dirty="0" smtClean="0">
                          <a:solidFill>
                            <a:srgbClr val="000000"/>
                          </a:solidFill>
                          <a:effectLst/>
                          <a:latin typeface="Calibri"/>
                        </a:rPr>
                        <a:t>Why are</a:t>
                      </a:r>
                      <a:r>
                        <a:rPr lang="en-US" sz="1000" b="0" i="0" u="none" strike="noStrike" baseline="0" dirty="0" smtClean="0">
                          <a:solidFill>
                            <a:srgbClr val="000000"/>
                          </a:solidFill>
                          <a:effectLst/>
                          <a:latin typeface="Calibri"/>
                        </a:rPr>
                        <a:t> SR’s raised as Incidents?</a:t>
                      </a:r>
                    </a:p>
                    <a:p>
                      <a:pPr algn="ctr" rtl="0" fontAlgn="ctr"/>
                      <a:endParaRPr lang="en-US" sz="1000" b="0" i="0" u="none" strike="noStrike" baseline="0" dirty="0" smtClean="0">
                        <a:solidFill>
                          <a:srgbClr val="000000"/>
                        </a:solidFill>
                        <a:effectLst/>
                        <a:latin typeface="Calibri"/>
                      </a:endParaRPr>
                    </a:p>
                    <a:p>
                      <a:pPr algn="l" rtl="0" fontAlgn="ctr"/>
                      <a:r>
                        <a:rPr lang="en-US" sz="1000" b="0" i="0" u="none" strike="noStrike" baseline="0" dirty="0" smtClean="0">
                          <a:solidFill>
                            <a:srgbClr val="000000"/>
                          </a:solidFill>
                          <a:effectLst/>
                          <a:latin typeface="Calibri"/>
                        </a:rPr>
                        <a:t>A: Tool not prepared</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1000" b="0" i="0" u="none" strike="noStrike" dirty="0" smtClean="0">
                          <a:solidFill>
                            <a:srgbClr val="000000"/>
                          </a:solidFill>
                          <a:effectLst/>
                          <a:latin typeface="Calibri"/>
                        </a:rPr>
                        <a:t>Why Helpdesk</a:t>
                      </a:r>
                      <a:r>
                        <a:rPr lang="en-US" sz="1000" b="0" i="0" u="none" strike="noStrike" baseline="0" dirty="0" smtClean="0">
                          <a:solidFill>
                            <a:srgbClr val="000000"/>
                          </a:solidFill>
                          <a:effectLst/>
                          <a:latin typeface="Calibri"/>
                        </a:rPr>
                        <a:t> tool is not displaying SR’s?</a:t>
                      </a:r>
                    </a:p>
                    <a:p>
                      <a:pPr algn="ctr" rtl="0" fontAlgn="ctr"/>
                      <a:endParaRPr lang="en-US" sz="1000" b="0" i="0" u="none" strike="noStrike" baseline="0" dirty="0" smtClean="0">
                        <a:solidFill>
                          <a:srgbClr val="000000"/>
                        </a:solidFill>
                        <a:effectLst/>
                        <a:latin typeface="Calibri"/>
                      </a:endParaRPr>
                    </a:p>
                    <a:p>
                      <a:pPr algn="l" rtl="0" fontAlgn="ctr"/>
                      <a:r>
                        <a:rPr lang="en-US" sz="1000" b="0" i="0" u="none" strike="noStrike" baseline="0" dirty="0" smtClean="0">
                          <a:solidFill>
                            <a:srgbClr val="000000"/>
                          </a:solidFill>
                          <a:effectLst/>
                          <a:latin typeface="Calibri"/>
                        </a:rPr>
                        <a:t>A: Not setup</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1000" b="0" i="0" u="none" strike="noStrike" dirty="0" smtClean="0">
                          <a:solidFill>
                            <a:srgbClr val="000000"/>
                          </a:solidFill>
                          <a:effectLst/>
                          <a:latin typeface="Calibri"/>
                        </a:rPr>
                        <a:t>Why the SR´s</a:t>
                      </a:r>
                      <a:r>
                        <a:rPr lang="en-US" sz="1000" b="0" i="0" u="none" strike="noStrike" baseline="0" dirty="0" smtClean="0">
                          <a:solidFill>
                            <a:srgbClr val="000000"/>
                          </a:solidFill>
                          <a:effectLst/>
                          <a:latin typeface="Calibri"/>
                        </a:rPr>
                        <a:t> is not configured in the tool</a:t>
                      </a:r>
                    </a:p>
                    <a:p>
                      <a:pPr algn="ctr" rtl="0" fontAlgn="ctr"/>
                      <a:endParaRPr lang="en-US" sz="1000" b="0" i="0" u="none" strike="noStrike" baseline="0" dirty="0" smtClean="0">
                        <a:solidFill>
                          <a:srgbClr val="000000"/>
                        </a:solidFill>
                        <a:effectLst/>
                        <a:latin typeface="Calibri"/>
                      </a:endParaRPr>
                    </a:p>
                    <a:p>
                      <a:pPr algn="l" rtl="0" fontAlgn="ctr"/>
                      <a:r>
                        <a:rPr lang="en-US" sz="1000" b="0" i="0" u="none" strike="noStrike" baseline="0" dirty="0" smtClean="0">
                          <a:solidFill>
                            <a:srgbClr val="000000"/>
                          </a:solidFill>
                          <a:effectLst/>
                          <a:latin typeface="Calibri"/>
                        </a:rPr>
                        <a:t>A: It was never requested</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rPr>
                        <a:t>Why</a:t>
                      </a:r>
                      <a:r>
                        <a:rPr lang="en-US" sz="1000" baseline="0" dirty="0" smtClean="0">
                          <a:latin typeface="Calibri" panose="020F0502020204030204" pitchFamily="34" charset="0"/>
                        </a:rPr>
                        <a:t> this issue has not been managed before?</a:t>
                      </a:r>
                    </a:p>
                    <a:p>
                      <a:pPr marL="0" marR="0" indent="0" algn="ctr" defTabSz="457200" rtl="0" eaLnBrk="1" fontAlgn="ctr" latinLnBrk="0" hangingPunct="1">
                        <a:lnSpc>
                          <a:spcPct val="100000"/>
                        </a:lnSpc>
                        <a:spcBef>
                          <a:spcPts val="0"/>
                        </a:spcBef>
                        <a:spcAft>
                          <a:spcPts val="0"/>
                        </a:spcAft>
                        <a:buClrTx/>
                        <a:buSzTx/>
                        <a:buFontTx/>
                        <a:buNone/>
                        <a:tabLst/>
                        <a:defRPr/>
                      </a:pPr>
                      <a:endParaRPr lang="en-US" sz="1000" baseline="0" dirty="0" smtClean="0">
                        <a:latin typeface="Calibri" panose="020F0502020204030204" pitchFamily="34" charset="0"/>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rPr>
                        <a:t>A: Customer</a:t>
                      </a:r>
                      <a:r>
                        <a:rPr lang="en-US" sz="1000" baseline="0" dirty="0" smtClean="0">
                          <a:latin typeface="Calibri" panose="020F0502020204030204" pitchFamily="34" charset="0"/>
                        </a:rPr>
                        <a:t> IT team structure.</a:t>
                      </a:r>
                      <a:endParaRPr lang="en-US" sz="1000" dirty="0" smtClean="0">
                        <a:latin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xmlns="" val="10001"/>
                  </a:ext>
                </a:extLst>
              </a:tr>
              <a:tr h="552833">
                <a:tc>
                  <a:txBody>
                    <a:bodyPr/>
                    <a:lstStyle/>
                    <a:p>
                      <a:pPr algn="ctr" rtl="0" fontAlgn="ctr"/>
                      <a:r>
                        <a:rPr lang="en-US" sz="1200" b="0" i="0" u="none" strike="noStrike" dirty="0" smtClean="0">
                          <a:solidFill>
                            <a:srgbClr val="FFFFFF"/>
                          </a:solidFill>
                          <a:effectLst/>
                          <a:latin typeface="Calibri"/>
                        </a:rPr>
                        <a:t>X2</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Recurrent Incidents</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r>
                        <a:rPr lang="en-US" sz="1000" b="0" i="0" u="none" strike="noStrike" dirty="0" smtClean="0">
                          <a:solidFill>
                            <a:srgbClr val="000000"/>
                          </a:solidFill>
                          <a:effectLst/>
                          <a:latin typeface="Calibri"/>
                        </a:rPr>
                        <a:t>Why are occurring recurrent incidents every month?</a:t>
                      </a:r>
                    </a:p>
                    <a:p>
                      <a:pPr algn="ctr" rtl="0" fontAlgn="ctr"/>
                      <a:endParaRPr lang="en-US" sz="1000" b="0" i="0" u="none" strike="noStrike" dirty="0" smtClean="0">
                        <a:solidFill>
                          <a:srgbClr val="000000"/>
                        </a:solidFill>
                        <a:effectLst/>
                        <a:latin typeface="Calibri"/>
                      </a:endParaRPr>
                    </a:p>
                    <a:p>
                      <a:pPr algn="l" rtl="0" fontAlgn="ctr"/>
                      <a:r>
                        <a:rPr lang="en-US" sz="1000" b="0" i="0" u="none" strike="noStrike" dirty="0" smtClean="0">
                          <a:solidFill>
                            <a:srgbClr val="000000"/>
                          </a:solidFill>
                          <a:effectLst/>
                          <a:latin typeface="Calibri"/>
                        </a:rPr>
                        <a:t>A: problems not fixed</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a:r>
                        <a:rPr lang="en-US" sz="1000" b="0" i="0" u="none" strike="noStrike" kern="1200" dirty="0" smtClean="0">
                          <a:solidFill>
                            <a:srgbClr val="000000"/>
                          </a:solidFill>
                          <a:effectLst/>
                          <a:latin typeface="Calibri"/>
                          <a:ea typeface="+mn-ea"/>
                          <a:cs typeface="+mn-cs"/>
                        </a:rPr>
                        <a:t>Why recurrent incidents are</a:t>
                      </a:r>
                      <a:r>
                        <a:rPr lang="en-US" sz="1000" b="0" i="0" u="none" strike="noStrike" kern="1200" baseline="0" dirty="0" smtClean="0">
                          <a:solidFill>
                            <a:srgbClr val="000000"/>
                          </a:solidFill>
                          <a:effectLst/>
                          <a:latin typeface="Calibri"/>
                          <a:ea typeface="+mn-ea"/>
                          <a:cs typeface="+mn-cs"/>
                        </a:rPr>
                        <a:t> not having a RCA defined?</a:t>
                      </a:r>
                    </a:p>
                    <a:p>
                      <a:pPr algn="ctr"/>
                      <a:endParaRPr lang="en-US" sz="1000" b="0" i="0" u="none" strike="noStrike" kern="1200" baseline="0" dirty="0" smtClean="0">
                        <a:solidFill>
                          <a:srgbClr val="000000"/>
                        </a:solidFill>
                        <a:effectLst/>
                        <a:latin typeface="Calibri"/>
                        <a:ea typeface="+mn-ea"/>
                        <a:cs typeface="+mn-cs"/>
                      </a:endParaRPr>
                    </a:p>
                    <a:p>
                      <a:pPr algn="l"/>
                      <a:r>
                        <a:rPr lang="en-US" sz="1000" b="0" i="0" u="none" strike="noStrike" kern="1200" baseline="0" dirty="0" smtClean="0">
                          <a:solidFill>
                            <a:srgbClr val="000000"/>
                          </a:solidFill>
                          <a:effectLst/>
                          <a:latin typeface="Calibri"/>
                          <a:ea typeface="+mn-ea"/>
                          <a:cs typeface="+mn-cs"/>
                        </a:rPr>
                        <a:t>A: Project with Junior team</a:t>
                      </a:r>
                      <a:endParaRPr lang="pt-PT" sz="1000" b="0" i="0" u="none" strike="noStrike" kern="1200" dirty="0">
                        <a:solidFill>
                          <a:srgbClr val="000000"/>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r>
                        <a:rPr lang="en-US" sz="1000" b="0" i="0" u="none" strike="noStrike" dirty="0" smtClean="0">
                          <a:solidFill>
                            <a:srgbClr val="000000"/>
                          </a:solidFill>
                          <a:effectLst/>
                          <a:latin typeface="Calibri"/>
                        </a:rPr>
                        <a:t>Why project</a:t>
                      </a:r>
                      <a:r>
                        <a:rPr lang="en-US" sz="1000" b="0" i="0" u="none" strike="noStrike" baseline="0" dirty="0" smtClean="0">
                          <a:solidFill>
                            <a:srgbClr val="000000"/>
                          </a:solidFill>
                          <a:effectLst/>
                          <a:latin typeface="Calibri"/>
                        </a:rPr>
                        <a:t> is having a junior team?</a:t>
                      </a:r>
                    </a:p>
                    <a:p>
                      <a:pPr algn="ctr" rtl="0" fontAlgn="ctr"/>
                      <a:endParaRPr lang="en-US" sz="1000" b="0" i="0" u="none" strike="noStrike" baseline="0" dirty="0" smtClean="0">
                        <a:solidFill>
                          <a:srgbClr val="000000"/>
                        </a:solidFill>
                        <a:effectLst/>
                        <a:latin typeface="Calibri"/>
                      </a:endParaRPr>
                    </a:p>
                    <a:p>
                      <a:pPr algn="l" rtl="0" fontAlgn="ctr"/>
                      <a:r>
                        <a:rPr lang="en-US" sz="1000" b="0" i="0" u="none" strike="noStrike" baseline="0" dirty="0" smtClean="0">
                          <a:solidFill>
                            <a:srgbClr val="000000"/>
                          </a:solidFill>
                          <a:effectLst/>
                          <a:latin typeface="Calibri"/>
                        </a:rPr>
                        <a:t>A: It is a small project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r>
                        <a:rPr lang="en-US" sz="1000" b="0" i="0" u="none" strike="noStrike" dirty="0" smtClean="0">
                          <a:solidFill>
                            <a:srgbClr val="000000"/>
                          </a:solidFill>
                          <a:effectLst/>
                          <a:latin typeface="Calibri"/>
                        </a:rPr>
                        <a:t>Why a small project could not allocate experienced</a:t>
                      </a:r>
                      <a:r>
                        <a:rPr lang="en-US" sz="1000" b="0" i="0" u="none" strike="noStrike" baseline="0" dirty="0" smtClean="0">
                          <a:solidFill>
                            <a:srgbClr val="000000"/>
                          </a:solidFill>
                          <a:effectLst/>
                          <a:latin typeface="Calibri"/>
                        </a:rPr>
                        <a:t> resources?</a:t>
                      </a:r>
                    </a:p>
                    <a:p>
                      <a:pPr algn="ctr" rtl="0" fontAlgn="ctr"/>
                      <a:endParaRPr lang="en-US" sz="1000" b="0" i="0" u="none" strike="noStrike" baseline="0" dirty="0" smtClean="0">
                        <a:solidFill>
                          <a:srgbClr val="000000"/>
                        </a:solidFill>
                        <a:effectLst/>
                        <a:latin typeface="Calibri"/>
                      </a:endParaRPr>
                    </a:p>
                    <a:p>
                      <a:pPr algn="l" rtl="0" fontAlgn="ctr"/>
                      <a:r>
                        <a:rPr lang="en-US" sz="1000" b="0" i="0" u="none" strike="noStrike" baseline="0" dirty="0" smtClean="0">
                          <a:solidFill>
                            <a:srgbClr val="000000"/>
                          </a:solidFill>
                          <a:effectLst/>
                          <a:latin typeface="Calibri"/>
                        </a:rPr>
                        <a:t>A: Budget project is not enough</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a:r>
                        <a:rPr lang="en-US" sz="1000" dirty="0" smtClean="0">
                          <a:latin typeface="Calibri" panose="020F0502020204030204" pitchFamily="34" charset="0"/>
                        </a:rPr>
                        <a:t>Why project does not assign expert</a:t>
                      </a:r>
                      <a:r>
                        <a:rPr lang="en-US" sz="1000" baseline="0" dirty="0" smtClean="0">
                          <a:latin typeface="Calibri" panose="020F0502020204030204" pitchFamily="34" charset="0"/>
                        </a:rPr>
                        <a:t> resources to help in the analysis of critical problems?</a:t>
                      </a:r>
                    </a:p>
                    <a:p>
                      <a:pPr algn="ctr"/>
                      <a:endParaRPr lang="en-US" sz="1000" baseline="0" dirty="0" smtClean="0">
                        <a:latin typeface="Calibri" panose="020F0502020204030204" pitchFamily="34" charset="0"/>
                      </a:endParaRPr>
                    </a:p>
                    <a:p>
                      <a:pPr algn="l"/>
                      <a:r>
                        <a:rPr lang="en-US" sz="1000" baseline="0" dirty="0" smtClean="0">
                          <a:latin typeface="Calibri" panose="020F0502020204030204" pitchFamily="34" charset="0"/>
                        </a:rPr>
                        <a:t>A. It was already done-</a:t>
                      </a:r>
                      <a:endParaRPr lang="en-US" sz="1000" dirty="0">
                        <a:latin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extLst>
                  <a:ext uri="{0D108BD9-81ED-4DB2-BD59-A6C34878D82A}">
                    <a16:rowId xmlns:a16="http://schemas.microsoft.com/office/drawing/2014/main" xmlns="" val="10002"/>
                  </a:ext>
                </a:extLst>
              </a:tr>
              <a:tr h="552833">
                <a:tc>
                  <a:txBody>
                    <a:bodyPr/>
                    <a:lstStyle/>
                    <a:p>
                      <a:pPr algn="ctr" rtl="0" fontAlgn="ctr"/>
                      <a:r>
                        <a:rPr lang="en-US" sz="1200" b="0" i="0" u="none" strike="noStrike" dirty="0" smtClean="0">
                          <a:solidFill>
                            <a:srgbClr val="FFFFFF"/>
                          </a:solidFill>
                          <a:effectLst/>
                          <a:latin typeface="Calibri"/>
                        </a:rPr>
                        <a:t>X3</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PT" sz="1000" b="1" i="0" u="none" strike="noStrike" kern="1200" baseline="0" dirty="0" smtClean="0">
                          <a:solidFill>
                            <a:schemeClr val="tx1"/>
                          </a:solidFill>
                          <a:latin typeface="+mn-lt"/>
                          <a:ea typeface="+mn-ea"/>
                          <a:cs typeface="+mn-cs"/>
                        </a:rPr>
                        <a:t>Invalid Data</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r>
                        <a:rPr lang="en-US" sz="1000" b="0" i="0" u="none" strike="noStrike" dirty="0" smtClean="0">
                          <a:solidFill>
                            <a:srgbClr val="000000"/>
                          </a:solidFill>
                          <a:effectLst/>
                          <a:latin typeface="Calibri"/>
                        </a:rPr>
                        <a:t>Why data</a:t>
                      </a:r>
                      <a:r>
                        <a:rPr lang="en-US" sz="1000" b="0" i="0" u="none" strike="noStrike" baseline="0" dirty="0" smtClean="0">
                          <a:solidFill>
                            <a:srgbClr val="000000"/>
                          </a:solidFill>
                          <a:effectLst/>
                          <a:latin typeface="Calibri"/>
                        </a:rPr>
                        <a:t> issues</a:t>
                      </a:r>
                      <a:r>
                        <a:rPr lang="en-US" sz="1000" b="0" i="0" u="none" strike="noStrike" dirty="0" smtClean="0">
                          <a:solidFill>
                            <a:srgbClr val="000000"/>
                          </a:solidFill>
                          <a:effectLst/>
                          <a:latin typeface="Calibri"/>
                        </a:rPr>
                        <a:t> are occurring?</a:t>
                      </a:r>
                    </a:p>
                    <a:p>
                      <a:pPr algn="ctr" rtl="0" fontAlgn="ctr"/>
                      <a:endParaRPr lang="en-US" sz="1000" b="0" i="0" u="none" strike="noStrike" dirty="0" smtClean="0">
                        <a:solidFill>
                          <a:srgbClr val="000000"/>
                        </a:solidFill>
                        <a:effectLst/>
                        <a:latin typeface="Calibri"/>
                      </a:endParaRPr>
                    </a:p>
                    <a:p>
                      <a:pPr algn="l" rtl="0" fontAlgn="ctr"/>
                      <a:r>
                        <a:rPr lang="en-US" sz="1000" b="0" i="0" u="none" strike="noStrike" dirty="0" smtClean="0">
                          <a:solidFill>
                            <a:srgbClr val="000000"/>
                          </a:solidFill>
                          <a:effectLst/>
                          <a:latin typeface="Calibri"/>
                        </a:rPr>
                        <a:t>A: Several</a:t>
                      </a:r>
                      <a:r>
                        <a:rPr lang="en-US" sz="1000" b="0" i="0" u="none" strike="noStrike" baseline="0" dirty="0" smtClean="0">
                          <a:solidFill>
                            <a:srgbClr val="000000"/>
                          </a:solidFill>
                          <a:effectLst/>
                          <a:latin typeface="Calibri"/>
                        </a:rPr>
                        <a:t> manual data manipulations are requested be customer.</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a:r>
                        <a:rPr lang="pt-PT" sz="1000" b="0" i="0" u="none" strike="noStrike" kern="1200" dirty="0" smtClean="0">
                          <a:solidFill>
                            <a:srgbClr val="000000"/>
                          </a:solidFill>
                          <a:effectLst/>
                          <a:latin typeface="Calibri"/>
                          <a:ea typeface="+mn-ea"/>
                          <a:cs typeface="+mn-cs"/>
                        </a:rPr>
                        <a:t>Why data</a:t>
                      </a:r>
                      <a:r>
                        <a:rPr lang="pt-PT" sz="1000" b="0" i="0" u="none" strike="noStrike" kern="1200" baseline="0" dirty="0" smtClean="0">
                          <a:solidFill>
                            <a:srgbClr val="000000"/>
                          </a:solidFill>
                          <a:effectLst/>
                          <a:latin typeface="Calibri"/>
                          <a:ea typeface="+mn-ea"/>
                          <a:cs typeface="+mn-cs"/>
                        </a:rPr>
                        <a:t> manipulations are requesated</a:t>
                      </a:r>
                      <a:r>
                        <a:rPr lang="pt-PT" sz="1000" b="0" i="0" u="none" strike="noStrike" kern="1200" dirty="0" smtClean="0">
                          <a:solidFill>
                            <a:srgbClr val="000000"/>
                          </a:solidFill>
                          <a:effectLst/>
                          <a:latin typeface="Calibri"/>
                          <a:ea typeface="+mn-ea"/>
                          <a:cs typeface="+mn-cs"/>
                        </a:rPr>
                        <a:t>?</a:t>
                      </a:r>
                    </a:p>
                    <a:p>
                      <a:pPr algn="ctr"/>
                      <a:endParaRPr lang="pt-PT" sz="1000" b="0" i="0" u="none" strike="noStrike" kern="1200" dirty="0" smtClean="0">
                        <a:solidFill>
                          <a:srgbClr val="000000"/>
                        </a:solidFill>
                        <a:effectLst/>
                        <a:latin typeface="Calibri"/>
                        <a:ea typeface="+mn-ea"/>
                        <a:cs typeface="+mn-cs"/>
                      </a:endParaRPr>
                    </a:p>
                    <a:p>
                      <a:pPr algn="l"/>
                      <a:r>
                        <a:rPr lang="pt-PT" sz="1000" b="0" i="0" u="none" strike="noStrike" kern="1200" dirty="0" smtClean="0">
                          <a:solidFill>
                            <a:srgbClr val="000000"/>
                          </a:solidFill>
                          <a:effectLst/>
                          <a:latin typeface="Calibri"/>
                          <a:ea typeface="+mn-ea"/>
                          <a:cs typeface="+mn-cs"/>
                        </a:rPr>
                        <a:t>A: Customer upload bulks of data.</a:t>
                      </a:r>
                      <a:endParaRPr lang="pt-PT" sz="1000" b="0" i="0" u="none" strike="noStrike" kern="1200" dirty="0">
                        <a:solidFill>
                          <a:srgbClr val="000000"/>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r>
                        <a:rPr lang="en-US" sz="1000" b="0" i="0" u="none" strike="noStrike" dirty="0" smtClean="0">
                          <a:solidFill>
                            <a:srgbClr val="000000"/>
                          </a:solidFill>
                          <a:effectLst/>
                          <a:latin typeface="Calibri"/>
                        </a:rPr>
                        <a:t>Why Bulks</a:t>
                      </a:r>
                      <a:r>
                        <a:rPr lang="en-US" sz="1000" b="0" i="0" u="none" strike="noStrike" baseline="0" dirty="0" smtClean="0">
                          <a:solidFill>
                            <a:srgbClr val="000000"/>
                          </a:solidFill>
                          <a:effectLst/>
                          <a:latin typeface="Calibri"/>
                        </a:rPr>
                        <a:t> of data are uploaded manually?</a:t>
                      </a:r>
                    </a:p>
                    <a:p>
                      <a:pPr algn="ctr" rtl="0" fontAlgn="ctr"/>
                      <a:endParaRPr lang="en-US" sz="1000" b="0" i="0" u="none" strike="noStrike" baseline="0" dirty="0" smtClean="0">
                        <a:solidFill>
                          <a:srgbClr val="000000"/>
                        </a:solidFill>
                        <a:effectLst/>
                        <a:latin typeface="Calibri"/>
                      </a:endParaRPr>
                    </a:p>
                    <a:p>
                      <a:pPr algn="l" rtl="0" fontAlgn="ctr"/>
                      <a:r>
                        <a:rPr lang="en-US" sz="1000" b="0" i="0" u="none" strike="noStrike" baseline="0" dirty="0" smtClean="0">
                          <a:solidFill>
                            <a:srgbClr val="000000"/>
                          </a:solidFill>
                          <a:effectLst/>
                          <a:latin typeface="Calibri"/>
                        </a:rPr>
                        <a:t>A: Does not exists a tool to upload it.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r>
                        <a:rPr lang="en-US" sz="1000" b="0" i="0" u="none" strike="noStrike" dirty="0" smtClean="0">
                          <a:solidFill>
                            <a:srgbClr val="000000"/>
                          </a:solidFill>
                          <a:effectLst/>
                          <a:latin typeface="Calibri"/>
                        </a:rPr>
                        <a:t>Why a tool is not available?</a:t>
                      </a:r>
                    </a:p>
                    <a:p>
                      <a:pPr algn="ctr" rtl="0" fontAlgn="ctr"/>
                      <a:endParaRPr lang="en-US" sz="1000" b="0" i="0" u="none" strike="noStrike" dirty="0" smtClean="0">
                        <a:solidFill>
                          <a:srgbClr val="000000"/>
                        </a:solidFill>
                        <a:effectLst/>
                        <a:latin typeface="Calibri"/>
                      </a:endParaRPr>
                    </a:p>
                    <a:p>
                      <a:pPr algn="l" rtl="0" fontAlgn="ctr"/>
                      <a:r>
                        <a:rPr lang="en-US" sz="1000" b="0" i="0" u="none" strike="noStrike" dirty="0" smtClean="0">
                          <a:solidFill>
                            <a:srgbClr val="000000"/>
                          </a:solidFill>
                          <a:effectLst/>
                          <a:latin typeface="Calibri"/>
                        </a:rPr>
                        <a:t>A: It is not a base functionality. Wipro</a:t>
                      </a:r>
                      <a:r>
                        <a:rPr lang="en-US" sz="1000" b="0" i="0" u="none" strike="noStrike" baseline="0" dirty="0" smtClean="0">
                          <a:solidFill>
                            <a:srgbClr val="000000"/>
                          </a:solidFill>
                          <a:effectLst/>
                          <a:latin typeface="Calibri"/>
                        </a:rPr>
                        <a:t> is creating it.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dirty="0" smtClean="0">
                        <a:latin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7587234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Transfer equation Y=f(x)</a:t>
            </a:r>
            <a:endParaRPr lang="en-US" dirty="0">
              <a:solidFill>
                <a:schemeClr val="tx1"/>
              </a:solidFill>
              <a:latin typeface="+mn-lt"/>
            </a:endParaRPr>
          </a:p>
        </p:txBody>
      </p:sp>
      <p:sp>
        <p:nvSpPr>
          <p:cNvPr id="7" name="Text Placeholder 6"/>
          <p:cNvSpPr>
            <a:spLocks noGrp="1"/>
          </p:cNvSpPr>
          <p:nvPr>
            <p:ph type="body" sz="quarter" idx="16"/>
          </p:nvPr>
        </p:nvSpPr>
        <p:spPr/>
        <p:txBody>
          <a:bodyPr/>
          <a:lstStyle/>
          <a:p>
            <a:r>
              <a:rPr lang="en-US" sz="2400" b="1" dirty="0" smtClean="0">
                <a:solidFill>
                  <a:schemeClr val="tx1"/>
                </a:solidFill>
                <a:latin typeface="Courier New" panose="02070309020205020404" pitchFamily="49" charset="0"/>
              </a:rPr>
              <a:t>Y </a:t>
            </a:r>
            <a:r>
              <a:rPr lang="en-US" sz="2400" b="1" dirty="0">
                <a:solidFill>
                  <a:schemeClr val="tx1"/>
                </a:solidFill>
                <a:latin typeface="Courier New" panose="02070309020205020404" pitchFamily="49" charset="0"/>
              </a:rPr>
              <a:t>= 37,5 + 1,15 </a:t>
            </a:r>
            <a:r>
              <a:rPr lang="en-US" sz="2400" b="1" dirty="0" smtClean="0">
                <a:solidFill>
                  <a:schemeClr val="tx1"/>
                </a:solidFill>
                <a:latin typeface="Courier New" panose="02070309020205020404" pitchFamily="49" charset="0"/>
              </a:rPr>
              <a:t>x2 </a:t>
            </a:r>
            <a:r>
              <a:rPr lang="en-US" sz="2400" b="1" dirty="0">
                <a:solidFill>
                  <a:schemeClr val="tx1"/>
                </a:solidFill>
                <a:latin typeface="Courier New" panose="02070309020205020404" pitchFamily="49" charset="0"/>
              </a:rPr>
              <a:t>- 1,00 </a:t>
            </a:r>
            <a:r>
              <a:rPr lang="en-US" sz="2400" b="1" dirty="0" smtClean="0">
                <a:solidFill>
                  <a:schemeClr val="tx1"/>
                </a:solidFill>
                <a:latin typeface="Courier New" panose="02070309020205020404" pitchFamily="49" charset="0"/>
              </a:rPr>
              <a:t>x3</a:t>
            </a:r>
            <a:endParaRPr lang="en-US" sz="2400" b="1" dirty="0">
              <a:solidFill>
                <a:schemeClr val="tx1"/>
              </a:solidFill>
              <a:latin typeface="Courier New" panose="02070309020205020404" pitchFamily="49" charset="0"/>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8" name="Picture 7"/>
          <p:cNvPicPr>
            <a:picLocks noChangeAspect="1"/>
          </p:cNvPicPr>
          <p:nvPr/>
        </p:nvPicPr>
        <p:blipFill>
          <a:blip r:embed="rId3"/>
          <a:stretch>
            <a:fillRect/>
          </a:stretch>
        </p:blipFill>
        <p:spPr>
          <a:xfrm>
            <a:off x="4223237" y="2346975"/>
            <a:ext cx="4943257" cy="3278160"/>
          </a:xfrm>
          <a:prstGeom prst="rect">
            <a:avLst/>
          </a:prstGeom>
        </p:spPr>
      </p:pic>
      <p:sp>
        <p:nvSpPr>
          <p:cNvPr id="9" name="Rectangle 8"/>
          <p:cNvSpPr/>
          <p:nvPr/>
        </p:nvSpPr>
        <p:spPr>
          <a:xfrm>
            <a:off x="41786" y="2346975"/>
            <a:ext cx="4147068" cy="31624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400" b="1" dirty="0">
                <a:latin typeface="Arial" panose="020B0604020202020204" pitchFamily="34" charset="0"/>
              </a:rPr>
              <a:t>Regression Analysis: </a:t>
            </a:r>
            <a:r>
              <a:rPr lang="en-US" sz="1400" b="1" dirty="0" err="1">
                <a:latin typeface="Arial" panose="020B0604020202020204" pitchFamily="34" charset="0"/>
              </a:rPr>
              <a:t>total_incidents</a:t>
            </a:r>
            <a:r>
              <a:rPr lang="en-US" sz="1400" b="1" dirty="0">
                <a:latin typeface="Arial" panose="020B0604020202020204" pitchFamily="34" charset="0"/>
              </a:rPr>
              <a:t> versus RecurTop2; </a:t>
            </a:r>
            <a:r>
              <a:rPr lang="en-US" sz="1400" b="1" dirty="0" err="1">
                <a:latin typeface="Arial" panose="020B0604020202020204" pitchFamily="34" charset="0"/>
              </a:rPr>
              <a:t>with_data_issue</a:t>
            </a:r>
            <a:r>
              <a:rPr lang="en-US" sz="1400" b="1" dirty="0">
                <a:latin typeface="Arial" panose="020B0604020202020204" pitchFamily="34" charset="0"/>
              </a:rPr>
              <a:t> </a:t>
            </a:r>
          </a:p>
          <a:p>
            <a:endParaRPr lang="pt-BR" sz="1400" b="1" dirty="0">
              <a:latin typeface="Arial" panose="020B0604020202020204" pitchFamily="34" charset="0"/>
            </a:endParaRPr>
          </a:p>
          <a:p>
            <a:r>
              <a:rPr lang="pt-BR" sz="1050" dirty="0">
                <a:latin typeface="Courier New" panose="02070309020205020404" pitchFamily="49" charset="0"/>
              </a:rPr>
              <a:t>The regression equation is</a:t>
            </a:r>
          </a:p>
          <a:p>
            <a:r>
              <a:rPr lang="en-US" sz="1050" dirty="0" err="1">
                <a:latin typeface="Courier New" panose="02070309020205020404" pitchFamily="49" charset="0"/>
              </a:rPr>
              <a:t>total_incidents</a:t>
            </a:r>
            <a:r>
              <a:rPr lang="en-US" sz="1050" dirty="0">
                <a:latin typeface="Courier New" panose="02070309020205020404" pitchFamily="49" charset="0"/>
              </a:rPr>
              <a:t> = 37,5 + 1,15 RecurTop2 - 1,00 </a:t>
            </a:r>
            <a:r>
              <a:rPr lang="en-US" sz="1050" dirty="0" err="1">
                <a:latin typeface="Courier New" panose="02070309020205020404" pitchFamily="49" charset="0"/>
              </a:rPr>
              <a:t>with_data_issue</a:t>
            </a:r>
            <a:endParaRPr lang="en-US" sz="1050" dirty="0">
              <a:latin typeface="Courier New" panose="02070309020205020404" pitchFamily="49" charset="0"/>
            </a:endParaRPr>
          </a:p>
          <a:p>
            <a:endParaRPr lang="pt-BR" sz="1050" dirty="0">
              <a:latin typeface="Courier New" panose="02070309020205020404" pitchFamily="49" charset="0"/>
            </a:endParaRPr>
          </a:p>
          <a:p>
            <a:endParaRPr lang="pt-BR" sz="1050" dirty="0">
              <a:latin typeface="Courier New" panose="02070309020205020404" pitchFamily="49" charset="0"/>
            </a:endParaRPr>
          </a:p>
          <a:p>
            <a:r>
              <a:rPr lang="en-US" sz="1050" dirty="0">
                <a:latin typeface="Courier New" panose="02070309020205020404" pitchFamily="49" charset="0"/>
              </a:rPr>
              <a:t>22 cases used, 1 cases contain missing values</a:t>
            </a:r>
          </a:p>
          <a:p>
            <a:endParaRPr lang="pt-BR" sz="1050" dirty="0">
              <a:latin typeface="Courier New" panose="02070309020205020404" pitchFamily="49" charset="0"/>
            </a:endParaRPr>
          </a:p>
          <a:p>
            <a:endParaRPr lang="pt-BR" sz="1050" dirty="0">
              <a:latin typeface="Courier New" panose="02070309020205020404" pitchFamily="49" charset="0"/>
            </a:endParaRPr>
          </a:p>
          <a:p>
            <a:r>
              <a:rPr lang="pt-BR" sz="1050" dirty="0">
                <a:latin typeface="Courier New" panose="02070309020205020404" pitchFamily="49" charset="0"/>
              </a:rPr>
              <a:t>Predictor           Coef  SE Coef      T      P</a:t>
            </a:r>
          </a:p>
          <a:p>
            <a:r>
              <a:rPr lang="fr-FR" sz="1050" dirty="0">
                <a:latin typeface="Courier New" panose="02070309020205020404" pitchFamily="49" charset="0"/>
              </a:rPr>
              <a:t>Constant          37,508    6,220   6,03  0,000</a:t>
            </a:r>
          </a:p>
          <a:p>
            <a:r>
              <a:rPr lang="pt-BR" sz="1050" dirty="0">
                <a:latin typeface="Courier New" panose="02070309020205020404" pitchFamily="49" charset="0"/>
              </a:rPr>
              <a:t>RecurTop2         1,1504   0,2626   4,38  0,000</a:t>
            </a:r>
          </a:p>
          <a:p>
            <a:r>
              <a:rPr lang="en-US" sz="1050" dirty="0" err="1">
                <a:latin typeface="Courier New" panose="02070309020205020404" pitchFamily="49" charset="0"/>
              </a:rPr>
              <a:t>with_data_issue</a:t>
            </a:r>
            <a:r>
              <a:rPr lang="en-US" sz="1050" dirty="0">
                <a:latin typeface="Courier New" panose="02070309020205020404" pitchFamily="49" charset="0"/>
              </a:rPr>
              <a:t>  -1,0024   0,5359  -1,87  0,077</a:t>
            </a:r>
          </a:p>
          <a:p>
            <a:endParaRPr lang="pt-BR" sz="1050" dirty="0">
              <a:latin typeface="Courier New" panose="02070309020205020404" pitchFamily="49" charset="0"/>
            </a:endParaRPr>
          </a:p>
          <a:p>
            <a:endParaRPr lang="pt-BR" sz="1050" dirty="0">
              <a:latin typeface="Courier New" panose="02070309020205020404" pitchFamily="49" charset="0"/>
            </a:endParaRPr>
          </a:p>
          <a:p>
            <a:r>
              <a:rPr lang="pt-BR" sz="1050" dirty="0">
                <a:latin typeface="Courier New" panose="02070309020205020404" pitchFamily="49" charset="0"/>
              </a:rPr>
              <a:t>S = 8,62945   R-Sq = 54,9%   R-Sq(adj) = 50,2%</a:t>
            </a:r>
          </a:p>
        </p:txBody>
      </p:sp>
    </p:spTree>
    <p:extLst>
      <p:ext uri="{BB962C8B-B14F-4D97-AF65-F5344CB8AC3E}">
        <p14:creationId xmlns:p14="http://schemas.microsoft.com/office/powerpoint/2010/main" val="2182925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Analyze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5632311"/>
          </a:xfrm>
          <a:prstGeom prst="rect">
            <a:avLst/>
          </a:prstGeom>
          <a:noFill/>
        </p:spPr>
        <p:txBody>
          <a:bodyPr wrap="square" rtlCol="0">
            <a:spAutoFit/>
          </a:bodyPr>
          <a:lstStyle/>
          <a:p>
            <a:r>
              <a:rPr lang="en-US" sz="2000" b="1" u="sng" dirty="0" smtClean="0">
                <a:latin typeface="Calibri" pitchFamily="34" charset="0"/>
              </a:rPr>
              <a:t>Root </a:t>
            </a:r>
            <a:r>
              <a:rPr lang="en-US" sz="2000" b="1" u="sng" dirty="0">
                <a:latin typeface="Calibri" pitchFamily="34" charset="0"/>
              </a:rPr>
              <a:t>causes</a:t>
            </a:r>
            <a:r>
              <a:rPr lang="en-US" sz="2000" dirty="0">
                <a:latin typeface="Calibri" pitchFamily="34" charset="0"/>
              </a:rPr>
              <a:t> are identified using appropriate 6 Sigma tools like Fishbone or other </a:t>
            </a:r>
            <a:r>
              <a:rPr lang="en-US" sz="2000" dirty="0" smtClean="0">
                <a:latin typeface="Calibri" pitchFamily="34" charset="0"/>
              </a:rPr>
              <a:t>tools &amp; Identified X’s </a:t>
            </a:r>
            <a:r>
              <a:rPr lang="en-US" sz="2000" dirty="0">
                <a:latin typeface="Calibri" pitchFamily="34" charset="0"/>
              </a:rPr>
              <a:t>are independent and measurable</a:t>
            </a:r>
            <a:r>
              <a:rPr lang="en-US" sz="2000" dirty="0" smtClean="0">
                <a:latin typeface="Calibri" pitchFamily="34" charset="0"/>
              </a:rPr>
              <a:t>.</a:t>
            </a:r>
          </a:p>
          <a:p>
            <a:endParaRPr lang="en-US" sz="2000" dirty="0">
              <a:latin typeface="Calibri" pitchFamily="34" charset="0"/>
            </a:endParaRPr>
          </a:p>
          <a:p>
            <a:r>
              <a:rPr lang="en-US" sz="2000" b="1" u="sng" dirty="0" smtClean="0">
                <a:latin typeface="Calibri" pitchFamily="34" charset="0"/>
              </a:rPr>
              <a:t>Data collected</a:t>
            </a:r>
            <a:r>
              <a:rPr lang="en-US" sz="2000" u="sng" dirty="0" smtClean="0">
                <a:latin typeface="Calibri" pitchFamily="34" charset="0"/>
              </a:rPr>
              <a:t> </a:t>
            </a:r>
            <a:r>
              <a:rPr lang="en-US" sz="2000" dirty="0">
                <a:latin typeface="Calibri" pitchFamily="34" charset="0"/>
              </a:rPr>
              <a:t>for </a:t>
            </a:r>
            <a:r>
              <a:rPr lang="en-US" sz="2000" dirty="0" smtClean="0">
                <a:latin typeface="Calibri" pitchFamily="34" charset="0"/>
              </a:rPr>
              <a:t>X’s </a:t>
            </a:r>
            <a:r>
              <a:rPr lang="en-US" sz="2000" dirty="0">
                <a:latin typeface="Calibri" pitchFamily="34" charset="0"/>
              </a:rPr>
              <a:t>that has been identified to perform statistical analysis to check their impact on </a:t>
            </a:r>
            <a:r>
              <a:rPr lang="en-US" sz="2000" dirty="0" smtClean="0">
                <a:latin typeface="Calibri" pitchFamily="34" charset="0"/>
              </a:rPr>
              <a:t>Y</a:t>
            </a:r>
          </a:p>
          <a:p>
            <a:endParaRPr lang="en-US" sz="2000" dirty="0">
              <a:latin typeface="Calibri" pitchFamily="34" charset="0"/>
            </a:endParaRPr>
          </a:p>
          <a:p>
            <a:r>
              <a:rPr lang="en-US" sz="2000" b="1" u="sng" dirty="0">
                <a:latin typeface="Calibri" pitchFamily="34" charset="0"/>
              </a:rPr>
              <a:t>Prioritization of </a:t>
            </a:r>
            <a:r>
              <a:rPr lang="en-US" sz="2000" b="1" u="sng" dirty="0" smtClean="0">
                <a:latin typeface="Calibri" pitchFamily="34" charset="0"/>
              </a:rPr>
              <a:t>X’s</a:t>
            </a:r>
            <a:r>
              <a:rPr lang="en-US" sz="2000" u="sng" dirty="0" smtClean="0">
                <a:latin typeface="Calibri" pitchFamily="34" charset="0"/>
              </a:rPr>
              <a:t> </a:t>
            </a:r>
            <a:r>
              <a:rPr lang="en-US" sz="2000" dirty="0" smtClean="0">
                <a:latin typeface="Calibri" pitchFamily="34" charset="0"/>
              </a:rPr>
              <a:t>All </a:t>
            </a:r>
            <a:r>
              <a:rPr lang="en-US" sz="2000" dirty="0">
                <a:latin typeface="Calibri" pitchFamily="34" charset="0"/>
              </a:rPr>
              <a:t>the </a:t>
            </a:r>
            <a:r>
              <a:rPr lang="en-US" sz="2000" dirty="0" smtClean="0">
                <a:latin typeface="Calibri" pitchFamily="34" charset="0"/>
              </a:rPr>
              <a:t>X’s </a:t>
            </a:r>
            <a:r>
              <a:rPr lang="en-US" sz="2000" dirty="0">
                <a:latin typeface="Calibri" pitchFamily="34" charset="0"/>
              </a:rPr>
              <a:t>identified </a:t>
            </a:r>
            <a:r>
              <a:rPr lang="en-US" sz="2000" dirty="0" smtClean="0">
                <a:latin typeface="Calibri" pitchFamily="34" charset="0"/>
              </a:rPr>
              <a:t>are validated </a:t>
            </a:r>
            <a:r>
              <a:rPr lang="en-US" sz="2000" dirty="0">
                <a:latin typeface="Calibri" pitchFamily="34" charset="0"/>
              </a:rPr>
              <a:t>using statistical tools to check their impact on </a:t>
            </a:r>
            <a:r>
              <a:rPr lang="en-US" sz="2000" dirty="0" smtClean="0">
                <a:latin typeface="Calibri" pitchFamily="34" charset="0"/>
              </a:rPr>
              <a:t>Y </a:t>
            </a:r>
            <a:r>
              <a:rPr lang="en-US" sz="2000" dirty="0" smtClean="0">
                <a:solidFill>
                  <a:schemeClr val="accent4">
                    <a:lumMod val="60000"/>
                    <a:lumOff val="40000"/>
                  </a:schemeClr>
                </a:solidFill>
                <a:latin typeface="Calibri" pitchFamily="34" charset="0"/>
              </a:rPr>
              <a:t>(Pareto </a:t>
            </a:r>
            <a:r>
              <a:rPr lang="en-US" sz="2000" dirty="0">
                <a:solidFill>
                  <a:schemeClr val="accent4">
                    <a:lumMod val="60000"/>
                    <a:lumOff val="40000"/>
                  </a:schemeClr>
                </a:solidFill>
                <a:latin typeface="Calibri" pitchFamily="34" charset="0"/>
              </a:rPr>
              <a:t>and other excel based descriptive analysis is ok however the belt should perform appropriate statistical </a:t>
            </a:r>
            <a:r>
              <a:rPr lang="en-US" sz="2000" dirty="0" smtClean="0">
                <a:solidFill>
                  <a:schemeClr val="accent4">
                    <a:lumMod val="60000"/>
                    <a:lumOff val="40000"/>
                  </a:schemeClr>
                </a:solidFill>
                <a:latin typeface="Calibri" pitchFamily="34" charset="0"/>
              </a:rPr>
              <a:t>tests (Ex: Regression, Hypothesis testing) to </a:t>
            </a:r>
            <a:r>
              <a:rPr lang="en-US" sz="2000" dirty="0">
                <a:solidFill>
                  <a:schemeClr val="accent4">
                    <a:lumMod val="60000"/>
                    <a:lumOff val="40000"/>
                  </a:schemeClr>
                </a:solidFill>
                <a:latin typeface="Calibri" pitchFamily="34" charset="0"/>
              </a:rPr>
              <a:t>check if that X is significantly impacting the </a:t>
            </a:r>
            <a:r>
              <a:rPr lang="en-US" sz="2000" dirty="0" smtClean="0">
                <a:solidFill>
                  <a:schemeClr val="accent4">
                    <a:lumMod val="60000"/>
                    <a:lumOff val="40000"/>
                  </a:schemeClr>
                </a:solidFill>
                <a:latin typeface="Calibri" pitchFamily="34" charset="0"/>
              </a:rPr>
              <a:t>Y)</a:t>
            </a:r>
            <a:endParaRPr lang="en-US" sz="2000" dirty="0">
              <a:solidFill>
                <a:schemeClr val="accent4">
                  <a:lumMod val="60000"/>
                  <a:lumOff val="40000"/>
                </a:schemeClr>
              </a:solidFill>
              <a:latin typeface="Calibri" pitchFamily="34" charset="0"/>
            </a:endParaRPr>
          </a:p>
          <a:p>
            <a:endParaRPr lang="en-US" sz="2000" dirty="0" smtClean="0">
              <a:latin typeface="Calibri" pitchFamily="34" charset="0"/>
            </a:endParaRPr>
          </a:p>
          <a:p>
            <a:r>
              <a:rPr lang="en-US" sz="2000" b="1" u="sng" dirty="0" smtClean="0">
                <a:latin typeface="Calibri" pitchFamily="34" charset="0"/>
              </a:rPr>
              <a:t>Transfer </a:t>
            </a:r>
            <a:r>
              <a:rPr lang="en-US" sz="2000" b="1" u="sng" dirty="0">
                <a:latin typeface="Calibri" pitchFamily="34" charset="0"/>
              </a:rPr>
              <a:t>function</a:t>
            </a:r>
            <a:r>
              <a:rPr lang="en-US" sz="2000" dirty="0">
                <a:latin typeface="Calibri" pitchFamily="34" charset="0"/>
              </a:rPr>
              <a:t> </a:t>
            </a:r>
            <a:r>
              <a:rPr lang="en-US" sz="2000" dirty="0" smtClean="0">
                <a:latin typeface="Calibri" pitchFamily="34" charset="0"/>
              </a:rPr>
              <a:t>(Regression Equation) derived to </a:t>
            </a:r>
            <a:r>
              <a:rPr lang="en-US" sz="2000" dirty="0">
                <a:latin typeface="Calibri" pitchFamily="34" charset="0"/>
              </a:rPr>
              <a:t>check the relation between </a:t>
            </a:r>
            <a:r>
              <a:rPr lang="en-US" sz="2000" dirty="0" smtClean="0">
                <a:latin typeface="Calibri" pitchFamily="34" charset="0"/>
              </a:rPr>
              <a:t>X’s </a:t>
            </a:r>
            <a:r>
              <a:rPr lang="en-US" sz="2000" dirty="0">
                <a:latin typeface="Calibri" pitchFamily="34" charset="0"/>
              </a:rPr>
              <a:t>and Y. </a:t>
            </a:r>
            <a:endParaRPr lang="en-US" sz="2000" dirty="0" smtClean="0">
              <a:latin typeface="Calibri" pitchFamily="34" charset="0"/>
            </a:endParaRPr>
          </a:p>
          <a:p>
            <a:endParaRPr lang="en-US" sz="2000" u="sng" dirty="0" smtClean="0">
              <a:latin typeface="Calibri" pitchFamily="34" charset="0"/>
            </a:endParaRPr>
          </a:p>
          <a:p>
            <a:r>
              <a:rPr lang="en-US" sz="2000" b="1" u="sng" dirty="0" smtClean="0">
                <a:latin typeface="Calibri" pitchFamily="34" charset="0"/>
              </a:rPr>
              <a:t>Identification </a:t>
            </a:r>
            <a:r>
              <a:rPr lang="en-US" sz="2000" b="1" u="sng" dirty="0">
                <a:latin typeface="Calibri" pitchFamily="34" charset="0"/>
              </a:rPr>
              <a:t>using non Statistical </a:t>
            </a:r>
            <a:r>
              <a:rPr lang="en-US" sz="2000" b="1" u="sng" dirty="0" smtClean="0">
                <a:latin typeface="Calibri" pitchFamily="34" charset="0"/>
              </a:rPr>
              <a:t>tools</a:t>
            </a:r>
            <a:r>
              <a:rPr lang="en-US" sz="2000" u="sng" dirty="0" smtClean="0">
                <a:latin typeface="Calibri" pitchFamily="34" charset="0"/>
              </a:rPr>
              <a:t>:</a:t>
            </a:r>
            <a:r>
              <a:rPr lang="en-US" sz="2000" dirty="0" smtClean="0">
                <a:latin typeface="Calibri" pitchFamily="34" charset="0"/>
              </a:rPr>
              <a:t> X’s </a:t>
            </a:r>
            <a:r>
              <a:rPr lang="en-US" sz="2000" dirty="0">
                <a:latin typeface="Calibri" pitchFamily="34" charset="0"/>
              </a:rPr>
              <a:t>for which data collection is difficult or data is not </a:t>
            </a:r>
            <a:r>
              <a:rPr lang="en-US" sz="2000" dirty="0" smtClean="0">
                <a:latin typeface="Calibri" pitchFamily="34" charset="0"/>
              </a:rPr>
              <a:t>available were Prioritized </a:t>
            </a:r>
            <a:r>
              <a:rPr lang="en-US" sz="2000" dirty="0">
                <a:latin typeface="Calibri" pitchFamily="34" charset="0"/>
              </a:rPr>
              <a:t>using non statistical tools like multi-voting or control impact matrix. </a:t>
            </a:r>
            <a:r>
              <a:rPr lang="en-US" sz="2000" dirty="0" smtClean="0">
                <a:solidFill>
                  <a:schemeClr val="accent4">
                    <a:lumMod val="60000"/>
                    <a:lumOff val="40000"/>
                  </a:schemeClr>
                </a:solidFill>
                <a:latin typeface="Calibri" pitchFamily="34" charset="0"/>
              </a:rPr>
              <a:t>(This </a:t>
            </a:r>
            <a:r>
              <a:rPr lang="en-US" sz="2000" dirty="0">
                <a:solidFill>
                  <a:schemeClr val="accent4">
                    <a:lumMod val="60000"/>
                    <a:lumOff val="40000"/>
                  </a:schemeClr>
                </a:solidFill>
                <a:latin typeface="Calibri" pitchFamily="34" charset="0"/>
              </a:rPr>
              <a:t>should not be the only tool to prioritize critical </a:t>
            </a:r>
            <a:r>
              <a:rPr lang="en-US" sz="2000" dirty="0" smtClean="0">
                <a:solidFill>
                  <a:schemeClr val="accent4">
                    <a:lumMod val="60000"/>
                    <a:lumOff val="40000"/>
                  </a:schemeClr>
                </a:solidFill>
                <a:latin typeface="Calibri" pitchFamily="34" charset="0"/>
              </a:rPr>
              <a:t>X’s </a:t>
            </a:r>
            <a:r>
              <a:rPr lang="en-US" sz="2000" dirty="0">
                <a:solidFill>
                  <a:schemeClr val="accent4">
                    <a:lumMod val="60000"/>
                    <a:lumOff val="40000"/>
                  </a:schemeClr>
                </a:solidFill>
                <a:latin typeface="Calibri" pitchFamily="34" charset="0"/>
              </a:rPr>
              <a:t>and this should be used in conjunction with statistical </a:t>
            </a:r>
            <a:r>
              <a:rPr lang="en-US" sz="2000" dirty="0" smtClean="0">
                <a:solidFill>
                  <a:schemeClr val="accent4">
                    <a:lumMod val="60000"/>
                    <a:lumOff val="40000"/>
                  </a:schemeClr>
                </a:solidFill>
                <a:latin typeface="Calibri" pitchFamily="34" charset="0"/>
              </a:rPr>
              <a:t>tools)</a:t>
            </a:r>
            <a:endParaRPr lang="en-US" sz="2000" dirty="0">
              <a:solidFill>
                <a:schemeClr val="accent4">
                  <a:lumMod val="60000"/>
                  <a:lumOff val="40000"/>
                </a:schemeClr>
              </a:solidFill>
              <a:latin typeface="Calibri" pitchFamily="34" charset="0"/>
            </a:endParaRPr>
          </a:p>
        </p:txBody>
      </p:sp>
    </p:spTree>
    <p:extLst>
      <p:ext uri="{BB962C8B-B14F-4D97-AF65-F5344CB8AC3E}">
        <p14:creationId xmlns:p14="http://schemas.microsoft.com/office/powerpoint/2010/main" val="16110174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Relationship between Y and </a:t>
            </a:r>
            <a:r>
              <a:rPr lang="en-US" sz="2800" dirty="0" err="1">
                <a:solidFill>
                  <a:schemeClr val="tx1"/>
                </a:solidFill>
              </a:rPr>
              <a:t>Xs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a:buFont typeface="Wingdings" pitchFamily="2" charset="2"/>
              <a:buNone/>
            </a:pPr>
            <a:r>
              <a:rPr lang="en-US" sz="2000" dirty="0"/>
              <a:t>Update this slide if you have used DOE</a:t>
            </a:r>
          </a:p>
          <a:p>
            <a:pPr>
              <a:buFont typeface="Wingdings" pitchFamily="2" charset="2"/>
              <a:buNone/>
            </a:pPr>
            <a:endParaRPr lang="en-US" sz="2000" dirty="0"/>
          </a:p>
          <a:p>
            <a:r>
              <a:rPr lang="en-US" sz="2000" dirty="0"/>
              <a:t>DOE Design Matrix</a:t>
            </a:r>
          </a:p>
          <a:p>
            <a:endParaRPr lang="en-US" sz="2000" dirty="0"/>
          </a:p>
          <a:p>
            <a:r>
              <a:rPr lang="en-US" sz="2000" dirty="0"/>
              <a:t>DOE Analysis</a:t>
            </a:r>
          </a:p>
          <a:p>
            <a:endParaRPr lang="en-US" sz="2000" dirty="0"/>
          </a:p>
          <a:p>
            <a:r>
              <a:rPr lang="en-US" sz="2000" dirty="0"/>
              <a:t>Main Effects/Interaction Effects Plots</a:t>
            </a:r>
          </a:p>
          <a:p>
            <a:endParaRPr lang="en-US" sz="2000" dirty="0"/>
          </a:p>
          <a:p>
            <a:r>
              <a:rPr lang="en-US" sz="2000" dirty="0"/>
              <a:t>Transfer Function</a:t>
            </a: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793532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323123" y="4378816"/>
            <a:ext cx="2837877" cy="1887223"/>
          </a:xfrm>
          <a:prstGeom prst="rect">
            <a:avLst/>
          </a:prstGeom>
        </p:spPr>
      </p:pic>
      <p:sp>
        <p:nvSpPr>
          <p:cNvPr id="2" name="Text Placeholder 1"/>
          <p:cNvSpPr>
            <a:spLocks noGrp="1"/>
          </p:cNvSpPr>
          <p:nvPr>
            <p:ph type="body" sz="quarter" idx="11"/>
          </p:nvPr>
        </p:nvSpPr>
        <p:spPr>
          <a:xfrm>
            <a:off x="460376" y="145140"/>
            <a:ext cx="8229600" cy="523220"/>
          </a:xfrm>
        </p:spPr>
        <p:txBody>
          <a:bodyPr/>
          <a:lstStyle/>
          <a:p>
            <a:r>
              <a:rPr lang="en-US" sz="2800" dirty="0" smtClean="0">
                <a:solidFill>
                  <a:schemeClr val="tx1"/>
                </a:solidFill>
              </a:rPr>
              <a:t>Baselines for </a:t>
            </a:r>
            <a:r>
              <a:rPr lang="en-US" sz="2800" dirty="0">
                <a:solidFill>
                  <a:schemeClr val="tx1"/>
                </a:solidFill>
              </a:rPr>
              <a:t>X’s</a:t>
            </a:r>
            <a:endParaRPr lang="en-US" sz="2800" dirty="0">
              <a:solidFill>
                <a:schemeClr val="tx1"/>
              </a:solidFill>
              <a:latin typeface="+mn-lt"/>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9" name="Picture 8"/>
          <p:cNvPicPr>
            <a:picLocks noChangeAspect="1"/>
          </p:cNvPicPr>
          <p:nvPr/>
        </p:nvPicPr>
        <p:blipFill>
          <a:blip r:embed="rId4"/>
          <a:stretch>
            <a:fillRect/>
          </a:stretch>
        </p:blipFill>
        <p:spPr>
          <a:xfrm>
            <a:off x="21431" y="808005"/>
            <a:ext cx="3520259" cy="2335091"/>
          </a:xfrm>
          <a:prstGeom prst="rect">
            <a:avLst/>
          </a:prstGeom>
        </p:spPr>
      </p:pic>
      <p:pic>
        <p:nvPicPr>
          <p:cNvPr id="18" name="Picture 17"/>
          <p:cNvPicPr>
            <a:picLocks noChangeAspect="1"/>
          </p:cNvPicPr>
          <p:nvPr/>
        </p:nvPicPr>
        <p:blipFill>
          <a:blip r:embed="rId5"/>
          <a:stretch>
            <a:fillRect/>
          </a:stretch>
        </p:blipFill>
        <p:spPr>
          <a:xfrm>
            <a:off x="5628068" y="810978"/>
            <a:ext cx="3499196" cy="2299347"/>
          </a:xfrm>
          <a:prstGeom prst="rect">
            <a:avLst/>
          </a:prstGeom>
        </p:spPr>
      </p:pic>
      <p:pic>
        <p:nvPicPr>
          <p:cNvPr id="17" name="Picture 16"/>
          <p:cNvPicPr>
            <a:picLocks noChangeAspect="1"/>
          </p:cNvPicPr>
          <p:nvPr/>
        </p:nvPicPr>
        <p:blipFill>
          <a:blip r:embed="rId6"/>
          <a:stretch>
            <a:fillRect/>
          </a:stretch>
        </p:blipFill>
        <p:spPr>
          <a:xfrm>
            <a:off x="2686752" y="2404209"/>
            <a:ext cx="3757411" cy="2467830"/>
          </a:xfrm>
          <a:prstGeom prst="rect">
            <a:avLst/>
          </a:prstGeom>
        </p:spPr>
      </p:pic>
      <p:pic>
        <p:nvPicPr>
          <p:cNvPr id="7" name="Picture 6"/>
          <p:cNvPicPr>
            <a:picLocks noChangeAspect="1"/>
          </p:cNvPicPr>
          <p:nvPr/>
        </p:nvPicPr>
        <p:blipFill>
          <a:blip r:embed="rId7"/>
          <a:stretch>
            <a:fillRect/>
          </a:stretch>
        </p:blipFill>
        <p:spPr>
          <a:xfrm>
            <a:off x="21431" y="4545327"/>
            <a:ext cx="3392219" cy="2237031"/>
          </a:xfrm>
          <a:prstGeom prst="rect">
            <a:avLst/>
          </a:prstGeom>
        </p:spPr>
      </p:pic>
      <p:pic>
        <p:nvPicPr>
          <p:cNvPr id="16" name="Picture 15"/>
          <p:cNvPicPr>
            <a:picLocks noChangeAspect="1"/>
          </p:cNvPicPr>
          <p:nvPr/>
        </p:nvPicPr>
        <p:blipFill>
          <a:blip r:embed="rId8"/>
          <a:stretch>
            <a:fillRect/>
          </a:stretch>
        </p:blipFill>
        <p:spPr>
          <a:xfrm>
            <a:off x="3358155" y="4815449"/>
            <a:ext cx="3086547" cy="2056412"/>
          </a:xfrm>
          <a:prstGeom prst="rect">
            <a:avLst/>
          </a:prstGeom>
        </p:spPr>
      </p:pic>
      <p:sp>
        <p:nvSpPr>
          <p:cNvPr id="19" name="Line Callout 1 18"/>
          <p:cNvSpPr/>
          <p:nvPr/>
        </p:nvSpPr>
        <p:spPr>
          <a:xfrm>
            <a:off x="7474980" y="3522381"/>
            <a:ext cx="1214996" cy="773051"/>
          </a:xfrm>
          <a:prstGeom prst="borderCallout1">
            <a:avLst>
              <a:gd name="adj1" fmla="val 18750"/>
              <a:gd name="adj2" fmla="val -8333"/>
              <a:gd name="adj3" fmla="val -44102"/>
              <a:gd name="adj4" fmla="val -4045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dirty="0" smtClean="0"/>
              <a:t>X3-ticket with data issues</a:t>
            </a:r>
            <a:endParaRPr lang="pt-BR" sz="1600" dirty="0"/>
          </a:p>
        </p:txBody>
      </p:sp>
      <p:sp>
        <p:nvSpPr>
          <p:cNvPr id="20" name="Line Callout 1 19"/>
          <p:cNvSpPr/>
          <p:nvPr/>
        </p:nvSpPr>
        <p:spPr>
          <a:xfrm>
            <a:off x="355750" y="3675272"/>
            <a:ext cx="1214996" cy="773051"/>
          </a:xfrm>
          <a:prstGeom prst="borderCallout1">
            <a:avLst>
              <a:gd name="adj1" fmla="val -6240"/>
              <a:gd name="adj2" fmla="val 2267"/>
              <a:gd name="adj3" fmla="val -62428"/>
              <a:gd name="adj4" fmla="val 167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dirty="0" smtClean="0"/>
              <a:t>X1-Service Requests</a:t>
            </a:r>
            <a:endParaRPr lang="pt-BR" sz="1600" dirty="0"/>
          </a:p>
        </p:txBody>
      </p:sp>
      <p:sp>
        <p:nvSpPr>
          <p:cNvPr id="21" name="Line Callout 1 20"/>
          <p:cNvSpPr/>
          <p:nvPr/>
        </p:nvSpPr>
        <p:spPr>
          <a:xfrm>
            <a:off x="3749012" y="1257444"/>
            <a:ext cx="1214996" cy="773051"/>
          </a:xfrm>
          <a:prstGeom prst="borderCallout1">
            <a:avLst>
              <a:gd name="adj1" fmla="val 103715"/>
              <a:gd name="adj2" fmla="val 97666"/>
              <a:gd name="adj3" fmla="val 142488"/>
              <a:gd name="adj4" fmla="val 1217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dirty="0" smtClean="0"/>
              <a:t>X2-Recurrent tickets</a:t>
            </a:r>
            <a:endParaRPr lang="pt-BR" sz="1600" dirty="0"/>
          </a:p>
        </p:txBody>
      </p:sp>
    </p:spTree>
    <p:extLst>
      <p:ext uri="{BB962C8B-B14F-4D97-AF65-F5344CB8AC3E}">
        <p14:creationId xmlns:p14="http://schemas.microsoft.com/office/powerpoint/2010/main" val="4013798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2"/>
                </a:solidFill>
                <a:latin typeface="+mn-lt"/>
              </a:rPr>
              <a:t>Overview of the </a:t>
            </a:r>
            <a:r>
              <a:rPr lang="en-US" dirty="0" smtClean="0">
                <a:solidFill>
                  <a:schemeClr val="tx2"/>
                </a:solidFill>
                <a:latin typeface="+mn-lt"/>
              </a:rPr>
              <a:t>Process (1/2)</a:t>
            </a:r>
            <a:endParaRPr lang="en-US" dirty="0">
              <a:latin typeface="+mn-lt"/>
            </a:endParaRPr>
          </a:p>
        </p:txBody>
      </p:sp>
      <p:sp>
        <p:nvSpPr>
          <p:cNvPr id="3" name="Text Placeholder 2"/>
          <p:cNvSpPr>
            <a:spLocks noGrp="1"/>
          </p:cNvSpPr>
          <p:nvPr>
            <p:ph type="body" sz="quarter" idx="16"/>
          </p:nvPr>
        </p:nvSpPr>
        <p:spPr>
          <a:xfrm>
            <a:off x="457200" y="991673"/>
            <a:ext cx="8240713" cy="5331853"/>
          </a:xfrm>
        </p:spPr>
        <p:txBody>
          <a:bodyPr>
            <a:normAutofit lnSpcReduction="10000"/>
          </a:bodyPr>
          <a:lstStyle/>
          <a:p>
            <a:r>
              <a:rPr lang="en-US" dirty="0"/>
              <a:t>Provide the Big Picture of the </a:t>
            </a:r>
            <a:r>
              <a:rPr lang="en-US" dirty="0" smtClean="0"/>
              <a:t>Project</a:t>
            </a:r>
          </a:p>
          <a:p>
            <a:pPr lvl="1">
              <a:buFont typeface="Wingdings" panose="05000000000000000000" pitchFamily="2" charset="2"/>
              <a:buChar char="v"/>
            </a:pPr>
            <a:r>
              <a:rPr lang="pt-BR" sz="1600" dirty="0">
                <a:latin typeface="Calibri" panose="020F0502020204030204" pitchFamily="34" charset="0"/>
              </a:rPr>
              <a:t>This DMAIC Project aims to </a:t>
            </a:r>
            <a:r>
              <a:rPr lang="pt-BR" sz="1600" dirty="0" smtClean="0">
                <a:latin typeface="Calibri" panose="020F0502020204030204" pitchFamily="34" charset="0"/>
              </a:rPr>
              <a:t>reduce on WE Europe account (Managed Service – Fashion customer operating in Nertherlands, Belgium, Swiss, France, Austria, Germany and Luxembourg</a:t>
            </a:r>
            <a:r>
              <a:rPr lang="pt-BR" sz="1600" dirty="0">
                <a:latin typeface="Calibri" panose="020F0502020204030204" pitchFamily="34" charset="0"/>
              </a:rPr>
              <a:t>) </a:t>
            </a:r>
            <a:r>
              <a:rPr lang="pt-BR" sz="1600" dirty="0" smtClean="0">
                <a:latin typeface="Calibri" panose="020F0502020204030204" pitchFamily="34" charset="0"/>
              </a:rPr>
              <a:t>the following:</a:t>
            </a:r>
          </a:p>
          <a:p>
            <a:pPr lvl="2">
              <a:buFont typeface="Wingdings" panose="05000000000000000000" pitchFamily="2" charset="2"/>
              <a:buChar char="q"/>
            </a:pPr>
            <a:r>
              <a:rPr lang="pt-BR" dirty="0" smtClean="0">
                <a:latin typeface="Calibri" panose="020F0502020204030204" pitchFamily="34" charset="0"/>
              </a:rPr>
              <a:t>Total Number of incidents (specially reduce the number of recurrent incidents on Warehouse Management System and Integration (RIB) System). Understand the root cause</a:t>
            </a:r>
            <a:r>
              <a:rPr lang="pt-BR" dirty="0">
                <a:latin typeface="Calibri" panose="020F0502020204030204" pitchFamily="34" charset="0"/>
              </a:rPr>
              <a:t> </a:t>
            </a:r>
            <a:r>
              <a:rPr lang="pt-BR" dirty="0" smtClean="0">
                <a:latin typeface="Calibri" panose="020F0502020204030204" pitchFamily="34" charset="0"/>
              </a:rPr>
              <a:t>for the actual values.</a:t>
            </a:r>
          </a:p>
          <a:p>
            <a:pPr marL="457200" lvl="1" indent="0">
              <a:buNone/>
            </a:pPr>
            <a:endParaRPr lang="en-US" dirty="0"/>
          </a:p>
          <a:p>
            <a:r>
              <a:rPr lang="en-US" dirty="0" smtClean="0"/>
              <a:t>Overview </a:t>
            </a:r>
            <a:r>
              <a:rPr lang="en-US" dirty="0"/>
              <a:t>of the Process/Project</a:t>
            </a:r>
          </a:p>
          <a:p>
            <a:pPr lvl="1">
              <a:buFont typeface="Wingdings" panose="05000000000000000000" pitchFamily="2" charset="2"/>
              <a:buChar char="v"/>
            </a:pPr>
            <a:r>
              <a:rPr lang="en-US" sz="1600" dirty="0">
                <a:latin typeface="Calibri" panose="020F0502020204030204" pitchFamily="34" charset="0"/>
              </a:rPr>
              <a:t>Service Operations gives </a:t>
            </a:r>
            <a:r>
              <a:rPr lang="en-US" sz="1600" dirty="0" smtClean="0">
                <a:latin typeface="Calibri" panose="020F0502020204030204" pitchFamily="34" charset="0"/>
              </a:rPr>
              <a:t>application support and maintenance to the business </a:t>
            </a:r>
            <a:r>
              <a:rPr lang="en-US" sz="1600" dirty="0">
                <a:latin typeface="Calibri" panose="020F0502020204030204" pitchFamily="34" charset="0"/>
              </a:rPr>
              <a:t>applications such as ERP </a:t>
            </a:r>
            <a:r>
              <a:rPr lang="en-US" sz="1600" dirty="0" smtClean="0">
                <a:latin typeface="Calibri" panose="020F0502020204030204" pitchFamily="34" charset="0"/>
              </a:rPr>
              <a:t>ORACLE (Retail Merchandise System, Warehouse Merchandise System, Retail Price Management, RIB Integration, </a:t>
            </a:r>
            <a:r>
              <a:rPr lang="en-US" sz="1600" dirty="0" err="1" smtClean="0">
                <a:latin typeface="Calibri" panose="020F0502020204030204" pitchFamily="34" charset="0"/>
              </a:rPr>
              <a:t>Entrepot</a:t>
            </a:r>
            <a:r>
              <a:rPr lang="en-US" sz="1600" dirty="0" smtClean="0">
                <a:latin typeface="Calibri" panose="020F0502020204030204" pitchFamily="34" charset="0"/>
              </a:rPr>
              <a:t> and Sonic (Customized business systems)). This service is provided 24h*7d.</a:t>
            </a:r>
          </a:p>
          <a:p>
            <a:pPr marL="0" indent="0">
              <a:buNone/>
            </a:pPr>
            <a:r>
              <a:rPr lang="en-US" sz="1600" dirty="0">
                <a:latin typeface="Calibri" panose="020F0502020204030204" pitchFamily="34" charset="0"/>
              </a:rPr>
              <a:t> </a:t>
            </a:r>
            <a:r>
              <a:rPr lang="en-US" sz="1600" dirty="0" smtClean="0">
                <a:latin typeface="Calibri" panose="020F0502020204030204" pitchFamily="34" charset="0"/>
              </a:rPr>
              <a:t>              The </a:t>
            </a:r>
            <a:r>
              <a:rPr lang="en-US" sz="1600" dirty="0">
                <a:latin typeface="Calibri" panose="020F0502020204030204" pitchFamily="34" charset="0"/>
              </a:rPr>
              <a:t>support agreement has been built around these key principles:</a:t>
            </a:r>
          </a:p>
          <a:p>
            <a:pPr lvl="2">
              <a:buFont typeface="Wingdings" panose="05000000000000000000" pitchFamily="2" charset="2"/>
              <a:buChar char="q"/>
            </a:pPr>
            <a:r>
              <a:rPr lang="en-US" dirty="0">
                <a:latin typeface="Calibri" panose="020F0502020204030204" pitchFamily="34" charset="0"/>
              </a:rPr>
              <a:t>Wipro must provide continuous, effective support, from a knowledgeable team for the term of this agreement.</a:t>
            </a:r>
          </a:p>
          <a:p>
            <a:pPr lvl="2">
              <a:buFont typeface="Wingdings" panose="05000000000000000000" pitchFamily="2" charset="2"/>
              <a:buChar char="q"/>
            </a:pPr>
            <a:r>
              <a:rPr lang="en-US" dirty="0">
                <a:latin typeface="Calibri" panose="020F0502020204030204" pitchFamily="34" charset="0"/>
              </a:rPr>
              <a:t>That the response and resolution to incidents are in line with the required service levels operated within We Fashion.</a:t>
            </a:r>
          </a:p>
          <a:p>
            <a:pPr lvl="2">
              <a:buFont typeface="Wingdings" panose="05000000000000000000" pitchFamily="2" charset="2"/>
              <a:buChar char="q"/>
            </a:pPr>
            <a:r>
              <a:rPr lang="en-US" dirty="0">
                <a:latin typeface="Calibri" panose="020F0502020204030204" pitchFamily="34" charset="0"/>
              </a:rPr>
              <a:t>That the initial “base code” will become increasingly stable over time.</a:t>
            </a: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Operating Range for X’s</a:t>
            </a:r>
            <a:endParaRPr lang="en-US" sz="2800" dirty="0">
              <a:solidFill>
                <a:schemeClr val="tx1"/>
              </a:solidFill>
              <a:latin typeface="+mn-lt"/>
            </a:endParaRPr>
          </a:p>
        </p:txBody>
      </p:sp>
      <p:sp>
        <p:nvSpPr>
          <p:cNvPr id="3" name="Text Placeholder 2"/>
          <p:cNvSpPr>
            <a:spLocks noGrp="1"/>
          </p:cNvSpPr>
          <p:nvPr>
            <p:ph type="body" sz="quarter" idx="16"/>
          </p:nvPr>
        </p:nvSpPr>
        <p:spPr>
          <a:xfrm>
            <a:off x="372994" y="972102"/>
            <a:ext cx="8240713" cy="4473575"/>
          </a:xfrm>
        </p:spPr>
        <p:txBody>
          <a:bodyPr>
            <a:normAutofit/>
          </a:bodyPr>
          <a:lstStyle/>
          <a:p>
            <a:pPr marL="0" indent="0">
              <a:buNone/>
            </a:pPr>
            <a:r>
              <a:rPr lang="en-US" sz="2000" dirty="0"/>
              <a:t>Tolerances on </a:t>
            </a:r>
            <a:r>
              <a:rPr lang="en-US" sz="2000" dirty="0" smtClean="0"/>
              <a:t>X’s:</a:t>
            </a:r>
          </a:p>
          <a:p>
            <a:r>
              <a:rPr lang="en-US" sz="2000" dirty="0" smtClean="0"/>
              <a:t>x1 (0 to 6); x2 (10 to 20); x3 (5 to 20)</a:t>
            </a:r>
            <a:endParaRPr lang="en-US" sz="2000" dirty="0"/>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4" name="Picture 3"/>
          <p:cNvPicPr>
            <a:picLocks noChangeAspect="1"/>
          </p:cNvPicPr>
          <p:nvPr/>
        </p:nvPicPr>
        <p:blipFill>
          <a:blip r:embed="rId3"/>
          <a:stretch>
            <a:fillRect/>
          </a:stretch>
        </p:blipFill>
        <p:spPr>
          <a:xfrm>
            <a:off x="0" y="1778756"/>
            <a:ext cx="4434448" cy="2893870"/>
          </a:xfrm>
          <a:prstGeom prst="rect">
            <a:avLst/>
          </a:prstGeom>
        </p:spPr>
      </p:pic>
      <p:pic>
        <p:nvPicPr>
          <p:cNvPr id="5" name="Picture 4"/>
          <p:cNvPicPr>
            <a:picLocks noChangeAspect="1"/>
          </p:cNvPicPr>
          <p:nvPr/>
        </p:nvPicPr>
        <p:blipFill>
          <a:blip r:embed="rId4"/>
          <a:stretch>
            <a:fillRect/>
          </a:stretch>
        </p:blipFill>
        <p:spPr>
          <a:xfrm>
            <a:off x="4493351" y="1778756"/>
            <a:ext cx="4586779" cy="3035002"/>
          </a:xfrm>
          <a:prstGeom prst="rect">
            <a:avLst/>
          </a:prstGeom>
        </p:spPr>
      </p:pic>
      <p:pic>
        <p:nvPicPr>
          <p:cNvPr id="6" name="Picture 5"/>
          <p:cNvPicPr>
            <a:picLocks noChangeAspect="1"/>
          </p:cNvPicPr>
          <p:nvPr/>
        </p:nvPicPr>
        <p:blipFill>
          <a:blip r:embed="rId5"/>
          <a:stretch>
            <a:fillRect/>
          </a:stretch>
        </p:blipFill>
        <p:spPr>
          <a:xfrm>
            <a:off x="2336857" y="4505853"/>
            <a:ext cx="3643789" cy="2352147"/>
          </a:xfrm>
          <a:prstGeom prst="rect">
            <a:avLst/>
          </a:prstGeom>
        </p:spPr>
      </p:pic>
      <p:sp>
        <p:nvSpPr>
          <p:cNvPr id="7" name="Rectangle 6"/>
          <p:cNvSpPr/>
          <p:nvPr/>
        </p:nvSpPr>
        <p:spPr>
          <a:xfrm>
            <a:off x="457200" y="3597275"/>
            <a:ext cx="856445" cy="74290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ctangle 15"/>
          <p:cNvSpPr/>
          <p:nvPr/>
        </p:nvSpPr>
        <p:spPr>
          <a:xfrm>
            <a:off x="2927798" y="5975797"/>
            <a:ext cx="536620" cy="60117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ctangle 16"/>
          <p:cNvSpPr/>
          <p:nvPr/>
        </p:nvSpPr>
        <p:spPr>
          <a:xfrm>
            <a:off x="5050664" y="3721994"/>
            <a:ext cx="1923401" cy="73838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Line Callout 1 7"/>
          <p:cNvSpPr/>
          <p:nvPr/>
        </p:nvSpPr>
        <p:spPr>
          <a:xfrm>
            <a:off x="7182029" y="5151103"/>
            <a:ext cx="1214996" cy="773051"/>
          </a:xfrm>
          <a:prstGeom prst="borderCallout1">
            <a:avLst>
              <a:gd name="adj1" fmla="val 18750"/>
              <a:gd name="adj2" fmla="val -8333"/>
              <a:gd name="adj3" fmla="val -44102"/>
              <a:gd name="adj4" fmla="val -4045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dirty="0"/>
              <a:t>X3-ticket with data issues</a:t>
            </a:r>
          </a:p>
        </p:txBody>
      </p:sp>
      <p:sp>
        <p:nvSpPr>
          <p:cNvPr id="18" name="Line Callout 1 17"/>
          <p:cNvSpPr/>
          <p:nvPr/>
        </p:nvSpPr>
        <p:spPr>
          <a:xfrm>
            <a:off x="98649" y="4769814"/>
            <a:ext cx="1214996" cy="773051"/>
          </a:xfrm>
          <a:prstGeom prst="borderCallout1">
            <a:avLst>
              <a:gd name="adj1" fmla="val -6240"/>
              <a:gd name="adj2" fmla="val 2267"/>
              <a:gd name="adj3" fmla="val -62428"/>
              <a:gd name="adj4" fmla="val 167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t>X1-Service Requests</a:t>
            </a:r>
          </a:p>
        </p:txBody>
      </p:sp>
      <p:sp>
        <p:nvSpPr>
          <p:cNvPr id="19" name="Line Callout 1 18"/>
          <p:cNvSpPr/>
          <p:nvPr/>
        </p:nvSpPr>
        <p:spPr>
          <a:xfrm>
            <a:off x="1002228" y="6006996"/>
            <a:ext cx="1214996" cy="773051"/>
          </a:xfrm>
          <a:prstGeom prst="borderCallout1">
            <a:avLst>
              <a:gd name="adj1" fmla="val -2908"/>
              <a:gd name="adj2" fmla="val 94486"/>
              <a:gd name="adj3" fmla="val -60762"/>
              <a:gd name="adj4" fmla="val 1079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t>X2-Recurrent tickets</a:t>
            </a:r>
          </a:p>
        </p:txBody>
      </p:sp>
    </p:spTree>
    <p:extLst>
      <p:ext uri="{BB962C8B-B14F-4D97-AF65-F5344CB8AC3E}">
        <p14:creationId xmlns:p14="http://schemas.microsoft.com/office/powerpoint/2010/main" val="796617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Counter Measures for </a:t>
            </a:r>
            <a:r>
              <a:rPr lang="en-US" sz="2800" dirty="0" err="1">
                <a:solidFill>
                  <a:schemeClr val="tx1"/>
                </a:solidFill>
              </a:rPr>
              <a:t>Xs</a:t>
            </a:r>
            <a:endParaRPr lang="en-US" sz="2800" dirty="0">
              <a:solidFill>
                <a:schemeClr val="tx1"/>
              </a:solidFill>
              <a:latin typeface="+mn-lt"/>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4242927411"/>
              </p:ext>
            </p:extLst>
          </p:nvPr>
        </p:nvGraphicFramePr>
        <p:xfrm>
          <a:off x="612327" y="972102"/>
          <a:ext cx="8077649" cy="4962525"/>
        </p:xfrm>
        <a:graphic>
          <a:graphicData uri="http://schemas.openxmlformats.org/drawingml/2006/table">
            <a:tbl>
              <a:tblPr firstRow="1" bandRow="1">
                <a:tableStyleId>{5C22544A-7EE6-4342-B048-85BDC9FD1C3A}</a:tableStyleId>
              </a:tblPr>
              <a:tblGrid>
                <a:gridCol w="1780548">
                  <a:extLst>
                    <a:ext uri="{9D8B030D-6E8A-4147-A177-3AD203B41FA5}">
                      <a16:colId xmlns:a16="http://schemas.microsoft.com/office/drawing/2014/main" xmlns="" val="20000"/>
                    </a:ext>
                  </a:extLst>
                </a:gridCol>
                <a:gridCol w="2215166">
                  <a:extLst>
                    <a:ext uri="{9D8B030D-6E8A-4147-A177-3AD203B41FA5}">
                      <a16:colId xmlns:a16="http://schemas.microsoft.com/office/drawing/2014/main" xmlns="" val="20001"/>
                    </a:ext>
                  </a:extLst>
                </a:gridCol>
                <a:gridCol w="1287887">
                  <a:extLst>
                    <a:ext uri="{9D8B030D-6E8A-4147-A177-3AD203B41FA5}">
                      <a16:colId xmlns:a16="http://schemas.microsoft.com/office/drawing/2014/main" xmlns="" val="20002"/>
                    </a:ext>
                  </a:extLst>
                </a:gridCol>
                <a:gridCol w="1030310">
                  <a:extLst>
                    <a:ext uri="{9D8B030D-6E8A-4147-A177-3AD203B41FA5}">
                      <a16:colId xmlns:a16="http://schemas.microsoft.com/office/drawing/2014/main" xmlns="" val="20003"/>
                    </a:ext>
                  </a:extLst>
                </a:gridCol>
                <a:gridCol w="1107583">
                  <a:extLst>
                    <a:ext uri="{9D8B030D-6E8A-4147-A177-3AD203B41FA5}">
                      <a16:colId xmlns:a16="http://schemas.microsoft.com/office/drawing/2014/main" xmlns="" val="20004"/>
                    </a:ext>
                  </a:extLst>
                </a:gridCol>
                <a:gridCol w="656155">
                  <a:extLst>
                    <a:ext uri="{9D8B030D-6E8A-4147-A177-3AD203B41FA5}">
                      <a16:colId xmlns:a16="http://schemas.microsoft.com/office/drawing/2014/main" xmlns="" val="20005"/>
                    </a:ext>
                  </a:extLst>
                </a:gridCol>
              </a:tblGrid>
              <a:tr h="0">
                <a:tc>
                  <a:txBody>
                    <a:bodyPr/>
                    <a:lstStyle/>
                    <a:p>
                      <a:pPr algn="ctr" rtl="0" fontAlgn="ctr"/>
                      <a:r>
                        <a:rPr lang="en-US" sz="1200" u="none" strike="noStrike" dirty="0">
                          <a:effectLst/>
                        </a:rPr>
                        <a:t>Root Cause</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Counter Measures</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Feasibility</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Acceptability</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Effectiveness</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Score</a:t>
                      </a:r>
                      <a:endParaRPr lang="en-US" sz="1200" b="1" i="0" u="none" strike="noStrike">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0"/>
                  </a:ext>
                </a:extLst>
              </a:tr>
              <a:tr h="314325">
                <a:tc rowSpan="3">
                  <a:txBody>
                    <a:bodyPr/>
                    <a:lstStyle/>
                    <a:p>
                      <a:pPr algn="ctr" fontAlgn="ctr"/>
                      <a:r>
                        <a:rPr lang="en-US" sz="1800" u="none" strike="noStrike" dirty="0" smtClean="0">
                          <a:effectLst/>
                        </a:rPr>
                        <a:t>X1-Service Requests</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400" b="0" i="0" u="none" strike="noStrike" dirty="0" smtClean="0">
                          <a:solidFill>
                            <a:srgbClr val="92D050"/>
                          </a:solidFill>
                          <a:effectLst/>
                          <a:latin typeface="+mn-lt"/>
                        </a:rPr>
                        <a:t>Customize</a:t>
                      </a:r>
                      <a:r>
                        <a:rPr lang="en-US" sz="1400" b="0" i="0" u="none" strike="noStrike" baseline="0" dirty="0" smtClean="0">
                          <a:solidFill>
                            <a:srgbClr val="92D050"/>
                          </a:solidFill>
                          <a:effectLst/>
                          <a:latin typeface="+mn-lt"/>
                        </a:rPr>
                        <a:t> the HD tool to split Incidents and SR’s</a:t>
                      </a:r>
                      <a:endParaRPr lang="en-US" sz="1400" b="0" i="0" u="none" strike="noStrike" dirty="0">
                        <a:solidFill>
                          <a:srgbClr val="92D05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u="none" strike="noStrike" dirty="0" smtClean="0">
                          <a:effectLst/>
                        </a:rPr>
                        <a:t>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1"/>
                  </a:ext>
                </a:extLst>
              </a:tr>
              <a:tr h="304800">
                <a:tc vMerge="1">
                  <a:txBody>
                    <a:bodyPr/>
                    <a:lstStyle/>
                    <a:p>
                      <a:endParaRPr lang="en-US"/>
                    </a:p>
                  </a:txBody>
                  <a:tcPr/>
                </a:tc>
                <a:tc>
                  <a:txBody>
                    <a:bodyPr/>
                    <a:lstStyle/>
                    <a:p>
                      <a:pPr algn="l" fontAlgn="ctr"/>
                      <a:r>
                        <a:rPr lang="en-US" sz="1400" b="0" i="0" u="none" strike="noStrike" dirty="0" smtClean="0">
                          <a:solidFill>
                            <a:srgbClr val="92D050"/>
                          </a:solidFill>
                          <a:effectLst/>
                          <a:latin typeface="+mn-lt"/>
                        </a:rPr>
                        <a:t>End</a:t>
                      </a:r>
                      <a:r>
                        <a:rPr lang="en-US" sz="1400" b="0" i="0" u="none" strike="noStrike" baseline="0" dirty="0" smtClean="0">
                          <a:solidFill>
                            <a:srgbClr val="92D050"/>
                          </a:solidFill>
                          <a:effectLst/>
                          <a:latin typeface="+mn-lt"/>
                        </a:rPr>
                        <a:t> users clarifications about Incidents and SR’s</a:t>
                      </a:r>
                      <a:endParaRPr lang="en-US" sz="1400" b="0" i="0" u="none" strike="noStrike" dirty="0">
                        <a:solidFill>
                          <a:srgbClr val="92D05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1-High</a:t>
                      </a:r>
                      <a:endParaRPr lang="en-US" sz="14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 1-High</a:t>
                      </a:r>
                      <a:endParaRPr lang="en-US" sz="14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2"/>
                  </a:ext>
                </a:extLst>
              </a:tr>
              <a:tr h="304800">
                <a:tc vMerge="1">
                  <a:txBody>
                    <a:bodyPr/>
                    <a:lstStyle/>
                    <a:p>
                      <a:endParaRPr lang="en-US"/>
                    </a:p>
                  </a:txBody>
                  <a:tcPr/>
                </a:tc>
                <a:tc>
                  <a:txBody>
                    <a:bodyPr/>
                    <a:lstStyle/>
                    <a:p>
                      <a:pPr algn="l" fontAlgn="ctr"/>
                      <a:r>
                        <a:rPr lang="en-US" sz="1400" b="0" i="0" u="none" strike="noStrike" dirty="0" smtClean="0">
                          <a:solidFill>
                            <a:srgbClr val="92D050"/>
                          </a:solidFill>
                          <a:effectLst/>
                          <a:latin typeface="Arial" panose="020B0604020202020204" pitchFamily="34" charset="0"/>
                        </a:rPr>
                        <a:t>Wipro support team to classify</a:t>
                      </a:r>
                      <a:r>
                        <a:rPr lang="en-US" sz="1400" b="0" i="0" u="none" strike="noStrike" baseline="0" dirty="0" smtClean="0">
                          <a:solidFill>
                            <a:srgbClr val="92D050"/>
                          </a:solidFill>
                          <a:effectLst/>
                          <a:latin typeface="Arial" panose="020B0604020202020204" pitchFamily="34" charset="0"/>
                        </a:rPr>
                        <a:t> each call correctly</a:t>
                      </a:r>
                      <a:endParaRPr lang="en-US" sz="1400" b="0" i="0" u="none" strike="noStrike" dirty="0">
                        <a:solidFill>
                          <a:srgbClr val="92D05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2-Medium</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2-Medium</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2-Medium</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2</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3"/>
                  </a:ext>
                </a:extLst>
              </a:tr>
              <a:tr h="304800">
                <a:tc rowSpan="3">
                  <a:txBody>
                    <a:bodyPr/>
                    <a:lstStyle/>
                    <a:p>
                      <a:pPr algn="ctr" fontAlgn="ctr"/>
                      <a:r>
                        <a:rPr lang="en-US" sz="1800" u="none" strike="noStrike" dirty="0" smtClean="0">
                          <a:effectLst/>
                        </a:rPr>
                        <a:t>X2-Recurrent</a:t>
                      </a:r>
                      <a:r>
                        <a:rPr lang="en-US" sz="1800" u="none" strike="noStrike" baseline="0" dirty="0" smtClean="0">
                          <a:effectLst/>
                        </a:rPr>
                        <a:t> incidents</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400" u="none" strike="noStrike" dirty="0" smtClean="0">
                          <a:solidFill>
                            <a:srgbClr val="FFC000"/>
                          </a:solidFill>
                          <a:effectLst/>
                        </a:rPr>
                        <a:t>Proactive Problem</a:t>
                      </a:r>
                      <a:r>
                        <a:rPr lang="en-US" sz="1400" u="none" strike="noStrike" baseline="0" dirty="0" smtClean="0">
                          <a:solidFill>
                            <a:srgbClr val="FFC000"/>
                          </a:solidFill>
                          <a:effectLst/>
                        </a:rPr>
                        <a:t> Management in place</a:t>
                      </a:r>
                      <a:endParaRPr lang="en-US" sz="1400" b="0" i="0" u="none" strike="noStrike" dirty="0">
                        <a:solidFill>
                          <a:srgbClr val="FFC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u="none" strike="noStrike" dirty="0" smtClean="0">
                          <a:effectLst/>
                        </a:rPr>
                        <a:t> 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4"/>
                  </a:ext>
                </a:extLst>
              </a:tr>
              <a:tr h="304800">
                <a:tc vMerge="1">
                  <a:txBody>
                    <a:bodyPr/>
                    <a:lstStyle/>
                    <a:p>
                      <a:endParaRPr lang="en-US"/>
                    </a:p>
                  </a:txBody>
                  <a:tcPr/>
                </a:tc>
                <a:tc>
                  <a:txBody>
                    <a:bodyPr/>
                    <a:lstStyle/>
                    <a:p>
                      <a:pPr algn="l" fontAlgn="ctr"/>
                      <a:r>
                        <a:rPr lang="en-US" sz="1400" u="none" strike="noStrike" dirty="0" smtClean="0">
                          <a:solidFill>
                            <a:srgbClr val="FFC000"/>
                          </a:solidFill>
                          <a:effectLst/>
                        </a:rPr>
                        <a:t>Increase team seniority</a:t>
                      </a:r>
                      <a:endParaRPr lang="en-US" sz="1400" b="0" i="0" u="none" strike="noStrike" dirty="0">
                        <a:solidFill>
                          <a:srgbClr val="FFC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2-Medium</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2-Medium</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 1-High</a:t>
                      </a:r>
                      <a:endParaRPr lang="en-US" sz="14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2</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5"/>
                  </a:ext>
                </a:extLst>
              </a:tr>
              <a:tr h="304800">
                <a:tc vMerge="1">
                  <a:txBody>
                    <a:bodyPr/>
                    <a:lstStyle/>
                    <a:p>
                      <a:endParaRPr lang="en-US"/>
                    </a:p>
                  </a:txBody>
                  <a:tcPr/>
                </a:tc>
                <a:tc>
                  <a:txBody>
                    <a:bodyPr/>
                    <a:lstStyle/>
                    <a:p>
                      <a:pPr algn="l" fontAlgn="ctr"/>
                      <a:r>
                        <a:rPr lang="en-US" sz="1400" u="none" strike="noStrike" dirty="0" smtClean="0">
                          <a:solidFill>
                            <a:srgbClr val="FFC000"/>
                          </a:solidFill>
                          <a:effectLst/>
                        </a:rPr>
                        <a:t>Address infrastructure failures causes</a:t>
                      </a:r>
                      <a:endParaRPr lang="en-US" sz="1400" b="0" i="0" u="none" strike="noStrike" dirty="0">
                        <a:solidFill>
                          <a:srgbClr val="FFC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2-Medium</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3-Low</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2-Medium</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3</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6"/>
                  </a:ext>
                </a:extLst>
              </a:tr>
              <a:tr h="304800">
                <a:tc rowSpan="3">
                  <a:txBody>
                    <a:bodyPr/>
                    <a:lstStyle/>
                    <a:p>
                      <a:pPr algn="ctr" fontAlgn="ctr"/>
                      <a:r>
                        <a:rPr lang="en-US" sz="1800" u="none" strike="noStrike" dirty="0" smtClean="0">
                          <a:effectLst/>
                        </a:rPr>
                        <a:t>X3-Incident</a:t>
                      </a:r>
                      <a:r>
                        <a:rPr lang="en-US" sz="1800" u="none" strike="noStrike" baseline="0" dirty="0" smtClean="0">
                          <a:effectLst/>
                        </a:rPr>
                        <a:t> with data issues</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800" u="none" strike="noStrike" dirty="0">
                          <a:effectLst/>
                        </a:rPr>
                        <a:t> </a:t>
                      </a:r>
                      <a:r>
                        <a:rPr lang="en-US" sz="1400" u="none" strike="noStrike" dirty="0" smtClean="0">
                          <a:effectLst/>
                        </a:rPr>
                        <a:t>Create</a:t>
                      </a:r>
                      <a:r>
                        <a:rPr lang="en-US" sz="1400" u="none" strike="noStrike" baseline="0" dirty="0" smtClean="0">
                          <a:effectLst/>
                        </a:rPr>
                        <a:t> tools to automatize and validate business requests</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2-Medium</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7"/>
                  </a:ext>
                </a:extLst>
              </a:tr>
              <a:tr h="304800">
                <a:tc vMerge="1">
                  <a:txBody>
                    <a:bodyPr/>
                    <a:lstStyle/>
                    <a:p>
                      <a:endParaRPr lang="en-US"/>
                    </a:p>
                  </a:txBody>
                  <a:tcPr/>
                </a:tc>
                <a:tc>
                  <a:txBody>
                    <a:bodyPr/>
                    <a:lstStyle/>
                    <a:p>
                      <a:pPr algn="l" fontAlgn="ctr"/>
                      <a:r>
                        <a:rPr lang="en-US" sz="1800" u="none" strike="noStrike" dirty="0">
                          <a:effectLst/>
                        </a:rPr>
                        <a:t> </a:t>
                      </a:r>
                      <a:r>
                        <a:rPr lang="en-US" sz="1400" u="none" strike="noStrike" dirty="0" smtClean="0">
                          <a:effectLst/>
                        </a:rPr>
                        <a:t>Process</a:t>
                      </a:r>
                      <a:r>
                        <a:rPr lang="en-US" sz="1400" u="none" strike="noStrike" baseline="0" dirty="0" smtClean="0">
                          <a:effectLst/>
                        </a:rPr>
                        <a:t> to review the scripts used to upload bulks of data requested by customer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8"/>
                  </a:ext>
                </a:extLst>
              </a:tr>
              <a:tr h="304800">
                <a:tc vMerge="1">
                  <a:txBody>
                    <a:bodyPr/>
                    <a:lstStyle/>
                    <a:p>
                      <a:endParaRPr lang="en-US"/>
                    </a:p>
                  </a:txBody>
                  <a:tcPr/>
                </a:tc>
                <a:tc>
                  <a:txBody>
                    <a:bodyPr/>
                    <a:lstStyle/>
                    <a:p>
                      <a:pPr algn="l" fontAlgn="ctr"/>
                      <a:r>
                        <a:rPr lang="en-US" sz="1400" u="none" strike="noStrike" dirty="0" smtClean="0">
                          <a:effectLst/>
                        </a:rPr>
                        <a:t>More</a:t>
                      </a:r>
                      <a:r>
                        <a:rPr lang="en-US" sz="1400" u="none" strike="noStrike" baseline="0" dirty="0" smtClean="0">
                          <a:effectLst/>
                        </a:rPr>
                        <a:t> details in test scripts in order to prevent data issues after a deployment</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effectLst/>
                        </a:rPr>
                        <a:t> </a:t>
                      </a:r>
                      <a:r>
                        <a:rPr lang="en-US" sz="1400" u="none" strike="noStrike" dirty="0" smtClean="0">
                          <a:effectLst/>
                        </a:rPr>
                        <a:t>1-High</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smtClean="0">
                          <a:effectLst/>
                        </a:rPr>
                        <a:t>1-High</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400" u="none" strike="noStrike" dirty="0">
                          <a:solidFill>
                            <a:schemeClr val="tx1"/>
                          </a:solidFill>
                          <a:effectLst/>
                        </a:rPr>
                        <a:t> </a:t>
                      </a:r>
                      <a:r>
                        <a:rPr lang="en-US" sz="1400" u="none" strike="noStrike" dirty="0" smtClean="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689786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225901"/>
            <a:ext cx="8229600" cy="523220"/>
          </a:xfrm>
        </p:spPr>
        <p:txBody>
          <a:bodyPr/>
          <a:lstStyle/>
          <a:p>
            <a:r>
              <a:rPr lang="en-US" sz="2800" dirty="0">
                <a:solidFill>
                  <a:schemeClr val="tx1"/>
                </a:solidFill>
              </a:rPr>
              <a:t>Improved Process</a:t>
            </a:r>
            <a:endParaRPr lang="en-US" sz="2800" dirty="0">
              <a:solidFill>
                <a:schemeClr val="tx1"/>
              </a:solidFill>
              <a:latin typeface="+mn-lt"/>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16" name="Picture 15"/>
          <p:cNvPicPr>
            <a:picLocks noChangeAspect="1"/>
          </p:cNvPicPr>
          <p:nvPr/>
        </p:nvPicPr>
        <p:blipFill>
          <a:blip r:embed="rId3"/>
          <a:stretch>
            <a:fillRect/>
          </a:stretch>
        </p:blipFill>
        <p:spPr>
          <a:xfrm>
            <a:off x="215677" y="891341"/>
            <a:ext cx="8420843" cy="5767036"/>
          </a:xfrm>
          <a:prstGeom prst="rect">
            <a:avLst/>
          </a:prstGeom>
        </p:spPr>
      </p:pic>
      <p:sp>
        <p:nvSpPr>
          <p:cNvPr id="4" name="Oval Callout 3"/>
          <p:cNvSpPr/>
          <p:nvPr/>
        </p:nvSpPr>
        <p:spPr>
          <a:xfrm>
            <a:off x="7160966" y="3528813"/>
            <a:ext cx="1300767" cy="1159098"/>
          </a:xfrm>
          <a:prstGeom prst="wedgeEllipseCallout">
            <a:avLst>
              <a:gd name="adj1" fmla="val -71829"/>
              <a:gd name="adj2" fmla="val -12704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1100" dirty="0" smtClean="0"/>
              <a:t>SR’s are visible on TopDesk  </a:t>
            </a:r>
            <a:endParaRPr lang="pt-PT" sz="1100" dirty="0"/>
          </a:p>
        </p:txBody>
      </p:sp>
      <p:sp>
        <p:nvSpPr>
          <p:cNvPr id="17" name="Oval Callout 16"/>
          <p:cNvSpPr/>
          <p:nvPr/>
        </p:nvSpPr>
        <p:spPr>
          <a:xfrm>
            <a:off x="5685412" y="4687911"/>
            <a:ext cx="1300767" cy="1159098"/>
          </a:xfrm>
          <a:prstGeom prst="wedgeEllipseCallout">
            <a:avLst>
              <a:gd name="adj1" fmla="val 10349"/>
              <a:gd name="adj2" fmla="val -1592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1100" dirty="0" smtClean="0"/>
              <a:t>On-Call cost reduced in 35% (merged resources).  </a:t>
            </a:r>
            <a:endParaRPr lang="pt-PT" sz="1100" dirty="0"/>
          </a:p>
        </p:txBody>
      </p:sp>
      <p:sp>
        <p:nvSpPr>
          <p:cNvPr id="19" name="Oval Callout 18"/>
          <p:cNvSpPr/>
          <p:nvPr/>
        </p:nvSpPr>
        <p:spPr>
          <a:xfrm>
            <a:off x="7128573" y="4830131"/>
            <a:ext cx="1507947" cy="1159098"/>
          </a:xfrm>
          <a:prstGeom prst="wedgeEllipseCallout">
            <a:avLst>
              <a:gd name="adj1" fmla="val -104284"/>
              <a:gd name="adj2" fmla="val -2348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1100" dirty="0" smtClean="0"/>
              <a:t>New tools to reduce data manipulations  </a:t>
            </a:r>
            <a:endParaRPr lang="pt-PT" sz="1100" dirty="0"/>
          </a:p>
        </p:txBody>
      </p:sp>
      <p:sp>
        <p:nvSpPr>
          <p:cNvPr id="5" name="Oval Callout 4"/>
          <p:cNvSpPr/>
          <p:nvPr/>
        </p:nvSpPr>
        <p:spPr>
          <a:xfrm>
            <a:off x="1790163" y="3902299"/>
            <a:ext cx="1803043" cy="785612"/>
          </a:xfrm>
          <a:prstGeom prst="wedgeEllipseCallout">
            <a:avLst>
              <a:gd name="adj1" fmla="val 189967"/>
              <a:gd name="adj2" fmla="val -2342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1100" dirty="0" smtClean="0"/>
              <a:t>Proactive Problem Management process</a:t>
            </a:r>
            <a:endParaRPr lang="pt-PT" sz="1100" dirty="0"/>
          </a:p>
        </p:txBody>
      </p:sp>
    </p:spTree>
    <p:extLst>
      <p:ext uri="{BB962C8B-B14F-4D97-AF65-F5344CB8AC3E}">
        <p14:creationId xmlns:p14="http://schemas.microsoft.com/office/powerpoint/2010/main" val="126625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Improve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5632311"/>
          </a:xfrm>
          <a:prstGeom prst="rect">
            <a:avLst/>
          </a:prstGeom>
          <a:noFill/>
        </p:spPr>
        <p:txBody>
          <a:bodyPr wrap="square" rtlCol="0">
            <a:spAutoFit/>
          </a:bodyPr>
          <a:lstStyle/>
          <a:p>
            <a:r>
              <a:rPr lang="en-IN" sz="2000" b="1" dirty="0" smtClean="0">
                <a:latin typeface="Calibri" pitchFamily="34" charset="0"/>
              </a:rPr>
              <a:t>Optimal settings for critical X’s</a:t>
            </a:r>
            <a:r>
              <a:rPr lang="en-IN" sz="2000" dirty="0" smtClean="0">
                <a:latin typeface="Calibri" pitchFamily="34" charset="0"/>
              </a:rPr>
              <a:t> identified along with allowable tolerances,  </a:t>
            </a:r>
            <a:r>
              <a:rPr lang="en-IN" sz="2000" b="1" dirty="0" smtClean="0">
                <a:latin typeface="Calibri" pitchFamily="34" charset="0"/>
              </a:rPr>
              <a:t>Excel Solver</a:t>
            </a:r>
            <a:r>
              <a:rPr lang="en-IN" sz="2000" dirty="0" smtClean="0">
                <a:latin typeface="Calibri" pitchFamily="34" charset="0"/>
              </a:rPr>
              <a:t> is used for deriving best settings of X’s.</a:t>
            </a:r>
            <a:endParaRPr lang="en-IN" sz="2000" dirty="0">
              <a:latin typeface="Calibri" pitchFamily="34" charset="0"/>
            </a:endParaRPr>
          </a:p>
          <a:p>
            <a:endParaRPr lang="en-IN" sz="2000" b="1" dirty="0" smtClean="0">
              <a:latin typeface="Calibri" pitchFamily="34" charset="0"/>
            </a:endParaRPr>
          </a:p>
          <a:p>
            <a:r>
              <a:rPr lang="en-IN" sz="2000" b="1" dirty="0" smtClean="0">
                <a:latin typeface="Calibri" pitchFamily="34" charset="0"/>
              </a:rPr>
              <a:t>Counter </a:t>
            </a:r>
            <a:r>
              <a:rPr lang="en-IN" sz="2000" b="1" dirty="0">
                <a:latin typeface="Calibri" pitchFamily="34" charset="0"/>
              </a:rPr>
              <a:t>measures matrix</a:t>
            </a:r>
            <a:r>
              <a:rPr lang="en-IN" sz="2000" dirty="0">
                <a:latin typeface="Calibri" pitchFamily="34" charset="0"/>
              </a:rPr>
              <a:t> is prepared for all the prioritized </a:t>
            </a:r>
            <a:r>
              <a:rPr lang="en-IN" sz="2000" dirty="0" smtClean="0">
                <a:latin typeface="Calibri" pitchFamily="34" charset="0"/>
              </a:rPr>
              <a:t>X’s and ensure </a:t>
            </a:r>
            <a:r>
              <a:rPr lang="en-IN" sz="2000" dirty="0">
                <a:latin typeface="Calibri" pitchFamily="34" charset="0"/>
              </a:rPr>
              <a:t>that all the actions cater to the significant </a:t>
            </a:r>
            <a:r>
              <a:rPr lang="en-IN" sz="2000" dirty="0" smtClean="0">
                <a:latin typeface="Calibri" pitchFamily="34" charset="0"/>
              </a:rPr>
              <a:t>X’s, Explored </a:t>
            </a:r>
            <a:r>
              <a:rPr lang="en-IN" sz="2000" dirty="0">
                <a:latin typeface="Calibri" pitchFamily="34" charset="0"/>
              </a:rPr>
              <a:t>more than one solutions </a:t>
            </a:r>
            <a:r>
              <a:rPr lang="en-IN" sz="2000" dirty="0" smtClean="0">
                <a:latin typeface="Calibri" pitchFamily="34" charset="0"/>
              </a:rPr>
              <a:t>and </a:t>
            </a:r>
            <a:r>
              <a:rPr lang="en-IN" sz="2000" dirty="0">
                <a:latin typeface="Calibri" pitchFamily="34" charset="0"/>
              </a:rPr>
              <a:t>rationally </a:t>
            </a:r>
            <a:r>
              <a:rPr lang="en-IN" sz="2000" dirty="0" smtClean="0">
                <a:latin typeface="Calibri" pitchFamily="34" charset="0"/>
              </a:rPr>
              <a:t>selected </a:t>
            </a:r>
            <a:r>
              <a:rPr lang="en-IN" sz="2000" dirty="0">
                <a:latin typeface="Calibri" pitchFamily="34" charset="0"/>
              </a:rPr>
              <a:t>best solution</a:t>
            </a:r>
            <a:r>
              <a:rPr lang="en-IN" sz="2000" dirty="0" smtClean="0">
                <a:latin typeface="Calibri" pitchFamily="34" charset="0"/>
              </a:rPr>
              <a:t>.</a:t>
            </a:r>
          </a:p>
          <a:p>
            <a:endParaRPr lang="en-IN" sz="2000" dirty="0">
              <a:latin typeface="Calibri" pitchFamily="34" charset="0"/>
            </a:endParaRPr>
          </a:p>
          <a:p>
            <a:r>
              <a:rPr lang="en-IN" sz="2000" b="1" dirty="0" smtClean="0">
                <a:latin typeface="Calibri" pitchFamily="34" charset="0"/>
              </a:rPr>
              <a:t>Traceability</a:t>
            </a:r>
            <a:r>
              <a:rPr lang="en-IN" sz="2000" dirty="0" smtClean="0">
                <a:latin typeface="Calibri" pitchFamily="34" charset="0"/>
              </a:rPr>
              <a:t> exists between </a:t>
            </a:r>
            <a:r>
              <a:rPr lang="en-IN" sz="2000" dirty="0">
                <a:latin typeface="Calibri" pitchFamily="34" charset="0"/>
              </a:rPr>
              <a:t>the improvement </a:t>
            </a:r>
            <a:r>
              <a:rPr lang="en-IN" sz="2000" dirty="0" smtClean="0">
                <a:latin typeface="Calibri" pitchFamily="34" charset="0"/>
              </a:rPr>
              <a:t>solutions </a:t>
            </a:r>
            <a:r>
              <a:rPr lang="en-IN" sz="2000" dirty="0">
                <a:latin typeface="Calibri" pitchFamily="34" charset="0"/>
              </a:rPr>
              <a:t>and the critical </a:t>
            </a:r>
            <a:r>
              <a:rPr lang="en-IN" sz="2000" dirty="0" smtClean="0">
                <a:latin typeface="Calibri" pitchFamily="34" charset="0"/>
              </a:rPr>
              <a:t>X’s </a:t>
            </a:r>
          </a:p>
          <a:p>
            <a:endParaRPr lang="en-IN" sz="2000" dirty="0">
              <a:latin typeface="Calibri" pitchFamily="34" charset="0"/>
            </a:endParaRPr>
          </a:p>
          <a:p>
            <a:r>
              <a:rPr lang="en-IN" sz="2000" b="1" dirty="0">
                <a:latin typeface="Calibri" pitchFamily="34" charset="0"/>
              </a:rPr>
              <a:t>To-Be process </a:t>
            </a:r>
            <a:r>
              <a:rPr lang="en-IN" sz="2000" b="1" dirty="0" smtClean="0">
                <a:latin typeface="Calibri" pitchFamily="34" charset="0"/>
              </a:rPr>
              <a:t>map (New process) </a:t>
            </a:r>
            <a:r>
              <a:rPr lang="en-IN" sz="2000" dirty="0">
                <a:latin typeface="Calibri" pitchFamily="34" charset="0"/>
              </a:rPr>
              <a:t>is </a:t>
            </a:r>
            <a:r>
              <a:rPr lang="en-IN" sz="2000" dirty="0" smtClean="0">
                <a:latin typeface="Calibri" pitchFamily="34" charset="0"/>
              </a:rPr>
              <a:t>plotted and is consistent with solutions for significant X’s and as-is </a:t>
            </a:r>
            <a:r>
              <a:rPr lang="en-IN" sz="2000" dirty="0">
                <a:latin typeface="Calibri" pitchFamily="34" charset="0"/>
              </a:rPr>
              <a:t>process </a:t>
            </a:r>
            <a:r>
              <a:rPr lang="en-IN" sz="2000" dirty="0" smtClean="0">
                <a:latin typeface="Calibri" pitchFamily="34" charset="0"/>
              </a:rPr>
              <a:t>map. Highlight the </a:t>
            </a:r>
            <a:r>
              <a:rPr lang="en-IN" sz="2000" b="1" dirty="0" smtClean="0">
                <a:latin typeface="Calibri" pitchFamily="34" charset="0"/>
              </a:rPr>
              <a:t>Modified/New process elements introduced</a:t>
            </a:r>
          </a:p>
          <a:p>
            <a:endParaRPr lang="en-IN" sz="2000" dirty="0">
              <a:latin typeface="Calibri" pitchFamily="34" charset="0"/>
            </a:endParaRPr>
          </a:p>
          <a:p>
            <a:r>
              <a:rPr lang="en-IN" sz="2000" b="1" dirty="0" smtClean="0">
                <a:latin typeface="Calibri" pitchFamily="34" charset="0"/>
              </a:rPr>
              <a:t>FMEA </a:t>
            </a:r>
            <a:r>
              <a:rPr lang="en-IN" sz="2000" dirty="0" smtClean="0">
                <a:latin typeface="Calibri" pitchFamily="34" charset="0"/>
              </a:rPr>
              <a:t>is done on the New process and the failure modes are mitigated or contingency actions are planned</a:t>
            </a:r>
            <a:endParaRPr lang="en-IN" sz="2000" dirty="0">
              <a:latin typeface="Calibri" pitchFamily="34" charset="0"/>
            </a:endParaRPr>
          </a:p>
          <a:p>
            <a:endParaRPr lang="en-IN" sz="2000" dirty="0" smtClean="0">
              <a:latin typeface="Calibri" pitchFamily="34" charset="0"/>
            </a:endParaRPr>
          </a:p>
          <a:p>
            <a:r>
              <a:rPr lang="en-IN" sz="2000" b="1" dirty="0" smtClean="0">
                <a:latin typeface="Calibri" pitchFamily="34" charset="0"/>
              </a:rPr>
              <a:t>Validate the </a:t>
            </a:r>
            <a:r>
              <a:rPr lang="en-IN" sz="2000" b="1" dirty="0">
                <a:latin typeface="Calibri" pitchFamily="34" charset="0"/>
              </a:rPr>
              <a:t>improve actions</a:t>
            </a:r>
            <a:r>
              <a:rPr lang="en-IN" sz="2000" dirty="0">
                <a:latin typeface="Calibri" pitchFamily="34" charset="0"/>
              </a:rPr>
              <a:t> yielded desired </a:t>
            </a:r>
            <a:r>
              <a:rPr lang="en-IN" sz="2000" dirty="0" smtClean="0">
                <a:latin typeface="Calibri" pitchFamily="34" charset="0"/>
              </a:rPr>
              <a:t>results, meeting the goals</a:t>
            </a:r>
            <a:endParaRPr lang="en-IN" sz="2000" dirty="0">
              <a:latin typeface="Calibri" pitchFamily="34" charset="0"/>
            </a:endParaRPr>
          </a:p>
          <a:p>
            <a:endParaRPr lang="en-US" sz="2000" dirty="0">
              <a:latin typeface="Calibri" pitchFamily="34" charset="0"/>
            </a:endParaRPr>
          </a:p>
        </p:txBody>
      </p:sp>
    </p:spTree>
    <p:extLst>
      <p:ext uri="{BB962C8B-B14F-4D97-AF65-F5344CB8AC3E}">
        <p14:creationId xmlns:p14="http://schemas.microsoft.com/office/powerpoint/2010/main" val="1901793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461665"/>
          </a:xfrm>
        </p:spPr>
        <p:txBody>
          <a:bodyPr/>
          <a:lstStyle/>
          <a:p>
            <a:r>
              <a:rPr lang="en-US" sz="2400" dirty="0">
                <a:solidFill>
                  <a:schemeClr val="tx1"/>
                </a:solidFill>
              </a:rPr>
              <a:t>Measurement System Validation on </a:t>
            </a:r>
            <a:r>
              <a:rPr lang="en-US" sz="2400" dirty="0" err="1">
                <a:solidFill>
                  <a:schemeClr val="tx1"/>
                </a:solidFill>
              </a:rPr>
              <a:t>Xs</a:t>
            </a:r>
            <a:endParaRPr lang="en-US" sz="24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a:t>What’s the GRR% on X’s</a:t>
            </a:r>
            <a:r>
              <a:rPr lang="en-US" sz="2000" dirty="0" smtClean="0"/>
              <a:t>?</a:t>
            </a:r>
          </a:p>
          <a:p>
            <a:r>
              <a:rPr lang="en-US" sz="2000" i="1" dirty="0" smtClean="0"/>
              <a:t>They are the same, since method for extracting and calculating haven´t changed.</a:t>
            </a:r>
            <a:endParaRPr lang="en-US" sz="2000" i="1" dirty="0"/>
          </a:p>
          <a:p>
            <a:endParaRPr lang="en-US" sz="2000" dirty="0"/>
          </a:p>
          <a:p>
            <a:endParaRPr lang="en-US" sz="2000" dirty="0"/>
          </a:p>
          <a:p>
            <a:endParaRPr lang="en-US" sz="2000" dirty="0"/>
          </a:p>
          <a:p>
            <a:pPr marL="0" indent="0">
              <a:buNone/>
            </a:pPr>
            <a:r>
              <a:rPr lang="en-US" sz="2000" dirty="0"/>
              <a:t>If it is not acceptable as per criteria, action plan?</a:t>
            </a:r>
          </a:p>
          <a:p>
            <a:r>
              <a:rPr lang="en-US" sz="2000" i="1" dirty="0" smtClean="0"/>
              <a:t>N/A</a:t>
            </a:r>
            <a:endParaRPr lang="en-US" sz="2000" i="1" dirty="0"/>
          </a:p>
          <a:p>
            <a:endParaRPr lang="en-US" sz="2000" dirty="0"/>
          </a:p>
          <a:p>
            <a:pPr marL="0" indent="0">
              <a:buNone/>
            </a:pPr>
            <a:r>
              <a:rPr lang="en-US" sz="2000" dirty="0"/>
              <a:t>After the implementation of action plan, reduced level of GRR</a:t>
            </a:r>
            <a:r>
              <a:rPr lang="en-US" sz="2000" dirty="0" smtClean="0"/>
              <a:t>%?</a:t>
            </a:r>
          </a:p>
          <a:p>
            <a:r>
              <a:rPr lang="en-US" sz="2000" i="1" dirty="0"/>
              <a:t>N/A</a:t>
            </a:r>
          </a:p>
          <a:p>
            <a:pPr marL="0" indent="0">
              <a:buNone/>
            </a:pPr>
            <a:endParaRPr lang="en-US" sz="2000" dirty="0"/>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453612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New Process Performance</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a:t>Data Analysis for the Improved process</a:t>
            </a:r>
          </a:p>
          <a:p>
            <a:r>
              <a:rPr lang="en-US" sz="2000" dirty="0" smtClean="0"/>
              <a:t>Refer to next 2 steps</a:t>
            </a:r>
            <a:endParaRPr lang="en-US" sz="2000" dirty="0"/>
          </a:p>
          <a:p>
            <a:endParaRPr lang="en-US" sz="2000" dirty="0"/>
          </a:p>
          <a:p>
            <a:pPr marL="0" indent="0">
              <a:buNone/>
            </a:pPr>
            <a:r>
              <a:rPr lang="en-US" sz="2000" dirty="0"/>
              <a:t>DPMO work-sheet for discrete data / Capability analysis for continuous </a:t>
            </a:r>
            <a:r>
              <a:rPr lang="en-US" sz="2000" dirty="0" smtClean="0"/>
              <a:t>data</a:t>
            </a:r>
          </a:p>
          <a:p>
            <a:r>
              <a:rPr lang="en-US" sz="2000" dirty="0" smtClean="0"/>
              <a:t>Refer to </a:t>
            </a:r>
            <a:r>
              <a:rPr lang="en-US" sz="2000" dirty="0"/>
              <a:t>next 2 </a:t>
            </a:r>
            <a:r>
              <a:rPr lang="en-US" sz="2000" dirty="0" smtClean="0"/>
              <a:t>steps, as well as </a:t>
            </a:r>
            <a:r>
              <a:rPr lang="en-US" sz="2000" dirty="0"/>
              <a:t>“Before and After Summary” slide, </a:t>
            </a:r>
            <a:r>
              <a:rPr lang="en-US" sz="2000" dirty="0" smtClean="0"/>
              <a:t>with capability analysis and improvement rates</a:t>
            </a:r>
            <a:endParaRPr lang="en-US" sz="2000" dirty="0"/>
          </a:p>
          <a:p>
            <a:endParaRPr lang="en-US" sz="2000" dirty="0"/>
          </a:p>
          <a:p>
            <a:pPr marL="0" indent="0">
              <a:buNone/>
            </a:pPr>
            <a:r>
              <a:rPr lang="en-US" sz="2000" dirty="0"/>
              <a:t>New process sigma </a:t>
            </a:r>
            <a:r>
              <a:rPr lang="en-US" sz="2000" dirty="0" smtClean="0"/>
              <a:t>multiple</a:t>
            </a:r>
          </a:p>
          <a:p>
            <a:r>
              <a:rPr lang="en-US" sz="2000" dirty="0"/>
              <a:t>Refer to “Before and After Summary” slide. With sigma calculation</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836750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Y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3" name="Picture 2"/>
          <p:cNvPicPr>
            <a:picLocks noChangeAspect="1"/>
          </p:cNvPicPr>
          <p:nvPr/>
        </p:nvPicPr>
        <p:blipFill>
          <a:blip r:embed="rId3"/>
          <a:stretch>
            <a:fillRect/>
          </a:stretch>
        </p:blipFill>
        <p:spPr>
          <a:xfrm>
            <a:off x="25758" y="819703"/>
            <a:ext cx="5846058" cy="3914639"/>
          </a:xfrm>
          <a:prstGeom prst="rect">
            <a:avLst/>
          </a:prstGeom>
        </p:spPr>
      </p:pic>
      <p:sp>
        <p:nvSpPr>
          <p:cNvPr id="6" name="TextBox 5"/>
          <p:cNvSpPr txBox="1"/>
          <p:nvPr/>
        </p:nvSpPr>
        <p:spPr>
          <a:xfrm>
            <a:off x="0" y="4734342"/>
            <a:ext cx="4947188" cy="2123658"/>
          </a:xfrm>
          <a:prstGeom prst="rect">
            <a:avLst/>
          </a:prstGeom>
          <a:solidFill>
            <a:srgbClr val="FFFFFF"/>
          </a:solidFill>
        </p:spPr>
        <p:txBody>
          <a:bodyPr wrap="none" rtlCol="0">
            <a:spAutoFit/>
          </a:bodyPr>
          <a:lstStyle/>
          <a:p>
            <a:r>
              <a:rPr lang="pt-BR" sz="1100" dirty="0" smtClean="0"/>
              <a:t>Two-sample T for total_incidents</a:t>
            </a:r>
          </a:p>
          <a:p>
            <a:endParaRPr lang="pt-BR" sz="1100" dirty="0" smtClean="0"/>
          </a:p>
          <a:p>
            <a:r>
              <a:rPr lang="en-US" sz="1100" dirty="0" smtClean="0"/>
              <a:t>stage   N  Mean  </a:t>
            </a:r>
            <a:r>
              <a:rPr lang="en-US" sz="1100" dirty="0" err="1" smtClean="0"/>
              <a:t>StDev</a:t>
            </a:r>
            <a:r>
              <a:rPr lang="en-US" sz="1100" dirty="0" smtClean="0"/>
              <a:t>  SE Mean</a:t>
            </a:r>
          </a:p>
          <a:p>
            <a:r>
              <a:rPr lang="pt-BR" sz="1100" dirty="0" smtClean="0"/>
              <a:t>1      22  52,8   12,2      2,6</a:t>
            </a:r>
          </a:p>
          <a:p>
            <a:r>
              <a:rPr lang="pt-BR" sz="1100" dirty="0" smtClean="0"/>
              <a:t>2       3  27,7   15,0      8,7</a:t>
            </a:r>
          </a:p>
          <a:p>
            <a:endParaRPr lang="pt-BR" sz="1100" dirty="0" smtClean="0"/>
          </a:p>
          <a:p>
            <a:endParaRPr lang="pt-BR" sz="1100" dirty="0" smtClean="0"/>
          </a:p>
          <a:p>
            <a:r>
              <a:rPr lang="pt-BR" sz="1100" dirty="0" smtClean="0"/>
              <a:t>Difference = mu (1) - mu (2)</a:t>
            </a:r>
          </a:p>
          <a:p>
            <a:r>
              <a:rPr lang="pt-BR" sz="1100" dirty="0" smtClean="0"/>
              <a:t>Estimate for difference:  25,15</a:t>
            </a:r>
          </a:p>
          <a:p>
            <a:r>
              <a:rPr lang="it-IT" sz="1100" dirty="0" smtClean="0"/>
              <a:t>95% CI for difference:  </a:t>
            </a:r>
            <a:r>
              <a:rPr lang="it-IT" sz="1100" dirty="0" smtClean="0">
                <a:solidFill>
                  <a:srgbClr val="00B050"/>
                </a:solidFill>
              </a:rPr>
              <a:t>(9,25; 41,06)</a:t>
            </a:r>
          </a:p>
          <a:p>
            <a:r>
              <a:rPr lang="en-US" sz="1100" dirty="0" smtClean="0"/>
              <a:t>T-Test of difference = 0 (vs not =): T-Value = 3,27  </a:t>
            </a:r>
            <a:r>
              <a:rPr lang="en-US" sz="1100" dirty="0" smtClean="0">
                <a:solidFill>
                  <a:srgbClr val="00B050"/>
                </a:solidFill>
              </a:rPr>
              <a:t>P-Value = 0,003  </a:t>
            </a:r>
            <a:r>
              <a:rPr lang="en-US" sz="1100" dirty="0" smtClean="0"/>
              <a:t>DF = 23</a:t>
            </a:r>
          </a:p>
          <a:p>
            <a:r>
              <a:rPr lang="en-US" sz="1100" dirty="0" smtClean="0"/>
              <a:t>Both use Pooled </a:t>
            </a:r>
            <a:r>
              <a:rPr lang="en-US" sz="1100" dirty="0" err="1" smtClean="0"/>
              <a:t>StDev</a:t>
            </a:r>
            <a:r>
              <a:rPr lang="en-US" sz="1100" dirty="0" smtClean="0"/>
              <a:t> = 12,4934</a:t>
            </a:r>
            <a:endParaRPr lang="en-US" sz="1100" dirty="0"/>
          </a:p>
        </p:txBody>
      </p:sp>
      <p:sp>
        <p:nvSpPr>
          <p:cNvPr id="12" name="TextBox 11"/>
          <p:cNvSpPr txBox="1"/>
          <p:nvPr/>
        </p:nvSpPr>
        <p:spPr>
          <a:xfrm>
            <a:off x="6602111" y="2874950"/>
            <a:ext cx="240162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t-BR" dirty="0" smtClean="0">
                <a:solidFill>
                  <a:schemeClr val="tx1">
                    <a:lumMod val="50000"/>
                    <a:lumOff val="50000"/>
                  </a:schemeClr>
                </a:solidFill>
              </a:rPr>
              <a:t>Variances are not different. However with only 3 points it´s fine!</a:t>
            </a:r>
          </a:p>
        </p:txBody>
      </p:sp>
      <p:sp>
        <p:nvSpPr>
          <p:cNvPr id="13" name="TextBox 12"/>
          <p:cNvSpPr txBox="1"/>
          <p:nvPr/>
        </p:nvSpPr>
        <p:spPr>
          <a:xfrm>
            <a:off x="2788629" y="5942374"/>
            <a:ext cx="2232342" cy="369332"/>
          </a:xfrm>
          <a:prstGeom prst="rect">
            <a:avLst/>
          </a:prstGeom>
          <a:solidFill>
            <a:srgbClr val="92D050"/>
          </a:solidFill>
          <a:ln>
            <a:solidFill>
              <a:srgbClr val="00B05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pt-BR" dirty="0" smtClean="0">
                <a:solidFill>
                  <a:schemeClr val="tx1">
                    <a:lumMod val="50000"/>
                    <a:lumOff val="50000"/>
                  </a:schemeClr>
                </a:solidFill>
              </a:rPr>
              <a:t>Means are different!</a:t>
            </a:r>
          </a:p>
        </p:txBody>
      </p:sp>
      <p:sp>
        <p:nvSpPr>
          <p:cNvPr id="4" name="Rectangle 3"/>
          <p:cNvSpPr/>
          <p:nvPr/>
        </p:nvSpPr>
        <p:spPr>
          <a:xfrm>
            <a:off x="4079539" y="4776666"/>
            <a:ext cx="5527476" cy="1123384"/>
          </a:xfrm>
          <a:prstGeom prst="rect">
            <a:avLst/>
          </a:prstGeom>
          <a:ln>
            <a:solidFill>
              <a:schemeClr val="tx1"/>
            </a:solidFill>
          </a:ln>
        </p:spPr>
        <p:txBody>
          <a:bodyPr wrap="square">
            <a:spAutoFit/>
          </a:bodyPr>
          <a:lstStyle/>
          <a:p>
            <a:r>
              <a:rPr lang="pt-BR" sz="1100" b="1" dirty="0">
                <a:latin typeface="Arial" panose="020B0604020202020204" pitchFamily="34" charset="0"/>
              </a:rPr>
              <a:t>One-Sample T: total_incidents </a:t>
            </a:r>
          </a:p>
          <a:p>
            <a:endParaRPr lang="pt-BR" sz="1100" b="1" dirty="0">
              <a:latin typeface="Arial" panose="020B0604020202020204" pitchFamily="34" charset="0"/>
            </a:endParaRPr>
          </a:p>
          <a:p>
            <a:r>
              <a:rPr lang="en-US" sz="900" dirty="0">
                <a:latin typeface="Courier New" panose="02070309020205020404" pitchFamily="49" charset="0"/>
              </a:rPr>
              <a:t>Test of mu = 45 vs not = </a:t>
            </a:r>
            <a:r>
              <a:rPr lang="en-US" sz="900" dirty="0" smtClean="0">
                <a:latin typeface="Courier New" panose="02070309020205020404" pitchFamily="49" charset="0"/>
              </a:rPr>
              <a:t>45 (</a:t>
            </a:r>
            <a:r>
              <a:rPr lang="en-US" sz="900" dirty="0" err="1" smtClean="0">
                <a:latin typeface="Courier New" panose="02070309020205020404" pitchFamily="49" charset="0"/>
              </a:rPr>
              <a:t>i.e</a:t>
            </a:r>
            <a:r>
              <a:rPr lang="en-US" sz="900" dirty="0" smtClean="0">
                <a:latin typeface="Courier New" panose="02070309020205020404" pitchFamily="49" charset="0"/>
              </a:rPr>
              <a:t> worst new value)</a:t>
            </a:r>
            <a:endParaRPr lang="en-US" sz="900" dirty="0">
              <a:latin typeface="Courier New" panose="02070309020205020404" pitchFamily="49" charset="0"/>
            </a:endParaRPr>
          </a:p>
          <a:p>
            <a:endParaRPr lang="pt-BR" sz="900" dirty="0">
              <a:latin typeface="Courier New" panose="02070309020205020404" pitchFamily="49" charset="0"/>
            </a:endParaRPr>
          </a:p>
          <a:p>
            <a:endParaRPr lang="pt-BR" sz="900" dirty="0">
              <a:latin typeface="Courier New" panose="02070309020205020404" pitchFamily="49" charset="0"/>
            </a:endParaRPr>
          </a:p>
          <a:p>
            <a:r>
              <a:rPr lang="pt-BR" sz="900" dirty="0">
                <a:latin typeface="Courier New" panose="02070309020205020404" pitchFamily="49" charset="0"/>
              </a:rPr>
              <a:t>Variable          N   Mean  StDev  SE Mean      95% CI         T      P</a:t>
            </a:r>
          </a:p>
          <a:p>
            <a:r>
              <a:rPr lang="pt-BR" sz="900" dirty="0">
                <a:latin typeface="Courier New" panose="02070309020205020404" pitchFamily="49" charset="0"/>
              </a:rPr>
              <a:t>total_incidents  22  52,82  12,22     2,61  </a:t>
            </a:r>
            <a:r>
              <a:rPr lang="pt-BR" sz="900" dirty="0">
                <a:solidFill>
                  <a:srgbClr val="00B050"/>
                </a:solidFill>
                <a:latin typeface="Courier New" panose="02070309020205020404" pitchFamily="49" charset="0"/>
              </a:rPr>
              <a:t>(47,40; 58,24)  </a:t>
            </a:r>
            <a:r>
              <a:rPr lang="pt-BR" sz="900" dirty="0">
                <a:latin typeface="Courier New" panose="02070309020205020404" pitchFamily="49" charset="0"/>
              </a:rPr>
              <a:t>3,00  </a:t>
            </a:r>
            <a:r>
              <a:rPr lang="pt-BR" sz="900" dirty="0">
                <a:solidFill>
                  <a:srgbClr val="00B050"/>
                </a:solidFill>
                <a:latin typeface="Courier New" panose="02070309020205020404" pitchFamily="49" charset="0"/>
              </a:rPr>
              <a:t>0,007</a:t>
            </a:r>
          </a:p>
        </p:txBody>
      </p:sp>
    </p:spTree>
    <p:extLst>
      <p:ext uri="{BB962C8B-B14F-4D97-AF65-F5344CB8AC3E}">
        <p14:creationId xmlns:p14="http://schemas.microsoft.com/office/powerpoint/2010/main" val="1094458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Validation of Improvements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t>Statistical Validation of Improved process</a:t>
            </a:r>
          </a:p>
          <a:p>
            <a:pPr lvl="1"/>
            <a:r>
              <a:rPr lang="en-US" dirty="0" smtClean="0"/>
              <a:t># SR’s raised as Incidents has reduced in more than 50%</a:t>
            </a:r>
          </a:p>
          <a:p>
            <a:pPr lvl="1"/>
            <a:r>
              <a:rPr lang="en-US" dirty="0" smtClean="0"/>
              <a:t># Recurrent Incidents has reduced in more than 75%</a:t>
            </a:r>
          </a:p>
          <a:p>
            <a:pPr lvl="1"/>
            <a:r>
              <a:rPr lang="en-US" dirty="0" smtClean="0"/>
              <a:t># Data issue has reduced in </a:t>
            </a:r>
            <a:r>
              <a:rPr lang="en-US" smtClean="0"/>
              <a:t>more than 75%</a:t>
            </a:r>
            <a:endParaRPr lang="en-US" dirty="0" smtClean="0"/>
          </a:p>
          <a:p>
            <a:pPr lvl="1"/>
            <a:endParaRPr lang="en-US" dirty="0" smtClean="0"/>
          </a:p>
          <a:p>
            <a:endParaRPr lang="en-US" dirty="0"/>
          </a:p>
          <a:p>
            <a:endParaRPr lang="en-US" dirty="0"/>
          </a:p>
          <a:p>
            <a:pPr lvl="1"/>
            <a:r>
              <a:rPr lang="en-US" dirty="0"/>
              <a:t>2-t test for Mean</a:t>
            </a:r>
          </a:p>
          <a:p>
            <a:pPr lvl="1"/>
            <a:r>
              <a:rPr lang="en-US" dirty="0"/>
              <a:t>F-test/</a:t>
            </a:r>
            <a:r>
              <a:rPr lang="en-US" dirty="0" err="1"/>
              <a:t>Levene’s</a:t>
            </a:r>
            <a:r>
              <a:rPr lang="en-US" dirty="0"/>
              <a:t> Test for Variation</a:t>
            </a:r>
          </a:p>
          <a:p>
            <a:pPr lvl="1"/>
            <a:r>
              <a:rPr lang="en-US" dirty="0"/>
              <a:t>Sigma Multiple comparison</a:t>
            </a:r>
          </a:p>
          <a:p>
            <a:pPr lvl="1"/>
            <a:r>
              <a:rPr lang="en-US" dirty="0"/>
              <a:t>DPMO </a:t>
            </a:r>
            <a:r>
              <a:rPr lang="en-US" dirty="0" smtClean="0"/>
              <a:t>comparison</a:t>
            </a:r>
            <a:endParaRPr lang="en-US" dirty="0"/>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5" name="Rectangle 4"/>
          <p:cNvSpPr/>
          <p:nvPr/>
        </p:nvSpPr>
        <p:spPr>
          <a:xfrm>
            <a:off x="586632" y="5372398"/>
            <a:ext cx="4572000" cy="923330"/>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r>
              <a:rPr lang="en-US" dirty="0"/>
              <a:t>Refer to next 2 steps, as well as “Before and After Summary” slide, with capability analysis and improvement rates</a:t>
            </a:r>
          </a:p>
        </p:txBody>
      </p:sp>
    </p:spTree>
    <p:extLst>
      <p:ext uri="{BB962C8B-B14F-4D97-AF65-F5344CB8AC3E}">
        <p14:creationId xmlns:p14="http://schemas.microsoft.com/office/powerpoint/2010/main" val="852026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x1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4" name="Picture 3"/>
          <p:cNvPicPr>
            <a:picLocks noChangeAspect="1"/>
          </p:cNvPicPr>
          <p:nvPr/>
        </p:nvPicPr>
        <p:blipFill>
          <a:blip r:embed="rId3"/>
          <a:stretch>
            <a:fillRect/>
          </a:stretch>
        </p:blipFill>
        <p:spPr>
          <a:xfrm>
            <a:off x="129739" y="866657"/>
            <a:ext cx="5807422" cy="3845241"/>
          </a:xfrm>
          <a:prstGeom prst="rect">
            <a:avLst/>
          </a:prstGeom>
        </p:spPr>
      </p:pic>
      <p:sp>
        <p:nvSpPr>
          <p:cNvPr id="11" name="Line Callout 1 10"/>
          <p:cNvSpPr/>
          <p:nvPr/>
        </p:nvSpPr>
        <p:spPr>
          <a:xfrm>
            <a:off x="6903323" y="1553744"/>
            <a:ext cx="1214996" cy="773051"/>
          </a:xfrm>
          <a:prstGeom prst="borderCallout1">
            <a:avLst>
              <a:gd name="adj1" fmla="val 110851"/>
              <a:gd name="adj2" fmla="val -2980"/>
              <a:gd name="adj3" fmla="val 206600"/>
              <a:gd name="adj4" fmla="val -7327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t>X1-Service Requests</a:t>
            </a:r>
          </a:p>
        </p:txBody>
      </p:sp>
      <p:sp>
        <p:nvSpPr>
          <p:cNvPr id="3" name="TextBox 2"/>
          <p:cNvSpPr txBox="1"/>
          <p:nvPr/>
        </p:nvSpPr>
        <p:spPr>
          <a:xfrm>
            <a:off x="0" y="4734342"/>
            <a:ext cx="5422006" cy="2123658"/>
          </a:xfrm>
          <a:prstGeom prst="rect">
            <a:avLst/>
          </a:prstGeom>
          <a:solidFill>
            <a:srgbClr val="FFFFFF"/>
          </a:solidFill>
        </p:spPr>
        <p:txBody>
          <a:bodyPr wrap="square" rtlCol="0">
            <a:spAutoFit/>
          </a:bodyPr>
          <a:lstStyle/>
          <a:p>
            <a:r>
              <a:rPr lang="en-US" sz="1200" b="1" dirty="0"/>
              <a:t>Two-Sample T-Test and CI: </a:t>
            </a:r>
            <a:r>
              <a:rPr lang="en-US" sz="1200" b="1" dirty="0" err="1"/>
              <a:t>Count_ServiceRequest</a:t>
            </a:r>
            <a:r>
              <a:rPr lang="en-US" sz="1200" b="1" dirty="0"/>
              <a:t>; stage </a:t>
            </a:r>
          </a:p>
          <a:p>
            <a:r>
              <a:rPr lang="pt-BR" sz="1200" dirty="0" smtClean="0"/>
              <a:t>Two-sample </a:t>
            </a:r>
            <a:r>
              <a:rPr lang="pt-BR" sz="1200" dirty="0"/>
              <a:t>T for Count_ServiceRequest</a:t>
            </a:r>
          </a:p>
          <a:p>
            <a:endParaRPr lang="pt-BR" sz="1200" dirty="0"/>
          </a:p>
          <a:p>
            <a:r>
              <a:rPr lang="en-US" sz="1200" dirty="0"/>
              <a:t>stage   N  Mean  </a:t>
            </a:r>
            <a:r>
              <a:rPr lang="en-US" sz="1200" dirty="0" err="1"/>
              <a:t>StDev</a:t>
            </a:r>
            <a:r>
              <a:rPr lang="en-US" sz="1200" dirty="0"/>
              <a:t>  SE Mean</a:t>
            </a:r>
          </a:p>
          <a:p>
            <a:r>
              <a:rPr lang="pt-BR" sz="1200" dirty="0"/>
              <a:t>1      11  6,82   6,63      2,0</a:t>
            </a:r>
          </a:p>
          <a:p>
            <a:r>
              <a:rPr lang="pt-BR" sz="1200" dirty="0"/>
              <a:t>2       3  1,33   1,53     0,88</a:t>
            </a:r>
          </a:p>
          <a:p>
            <a:endParaRPr lang="pt-BR" sz="1200" dirty="0"/>
          </a:p>
          <a:p>
            <a:r>
              <a:rPr lang="pt-BR" sz="1200" dirty="0" smtClean="0"/>
              <a:t>Difference </a:t>
            </a:r>
            <a:r>
              <a:rPr lang="pt-BR" sz="1200" dirty="0"/>
              <a:t>= mu (1) - mu (2)</a:t>
            </a:r>
          </a:p>
          <a:p>
            <a:r>
              <a:rPr lang="pt-BR" sz="1200" dirty="0"/>
              <a:t>Estimate for difference:  5,48</a:t>
            </a:r>
          </a:p>
          <a:p>
            <a:r>
              <a:rPr lang="it-IT" sz="1200" dirty="0"/>
              <a:t>95% CI for difference:  </a:t>
            </a:r>
            <a:r>
              <a:rPr lang="it-IT" sz="1200" dirty="0">
                <a:solidFill>
                  <a:srgbClr val="00B050"/>
                </a:solidFill>
              </a:rPr>
              <a:t>(0,68; 10,29)</a:t>
            </a:r>
          </a:p>
          <a:p>
            <a:r>
              <a:rPr lang="en-US" sz="1200" dirty="0"/>
              <a:t>T-Test of difference = 0 (vs not =): T-Value = 2,51  </a:t>
            </a:r>
            <a:r>
              <a:rPr lang="en-US" sz="1200" dirty="0">
                <a:solidFill>
                  <a:srgbClr val="00B050"/>
                </a:solidFill>
              </a:rPr>
              <a:t>P-Value = 0,029  </a:t>
            </a:r>
            <a:r>
              <a:rPr lang="en-US" sz="1200" dirty="0"/>
              <a:t>DF = </a:t>
            </a:r>
            <a:r>
              <a:rPr lang="en-US" sz="1200" dirty="0" smtClean="0"/>
              <a:t>11</a:t>
            </a:r>
            <a:endParaRPr lang="pt-BR" sz="1200" dirty="0" smtClean="0">
              <a:solidFill>
                <a:schemeClr val="tx1">
                  <a:lumMod val="50000"/>
                  <a:lumOff val="50000"/>
                </a:schemeClr>
              </a:solidFill>
            </a:endParaRPr>
          </a:p>
        </p:txBody>
      </p:sp>
      <p:sp>
        <p:nvSpPr>
          <p:cNvPr id="5" name="TextBox 4"/>
          <p:cNvSpPr txBox="1"/>
          <p:nvPr/>
        </p:nvSpPr>
        <p:spPr>
          <a:xfrm>
            <a:off x="6497336" y="4403922"/>
            <a:ext cx="2232342" cy="369332"/>
          </a:xfrm>
          <a:prstGeom prst="rect">
            <a:avLst/>
          </a:prstGeom>
          <a:solidFill>
            <a:srgbClr val="92D050"/>
          </a:solidFill>
          <a:ln>
            <a:solidFill>
              <a:srgbClr val="00B05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pt-BR" dirty="0" smtClean="0">
                <a:solidFill>
                  <a:schemeClr val="tx1">
                    <a:lumMod val="50000"/>
                    <a:lumOff val="50000"/>
                  </a:schemeClr>
                </a:solidFill>
              </a:rPr>
              <a:t>Means are different!</a:t>
            </a:r>
          </a:p>
        </p:txBody>
      </p:sp>
      <p:sp>
        <p:nvSpPr>
          <p:cNvPr id="14" name="TextBox 13"/>
          <p:cNvSpPr txBox="1"/>
          <p:nvPr/>
        </p:nvSpPr>
        <p:spPr>
          <a:xfrm>
            <a:off x="6497336" y="2954832"/>
            <a:ext cx="240162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t-BR" dirty="0" smtClean="0">
                <a:solidFill>
                  <a:schemeClr val="tx1">
                    <a:lumMod val="50000"/>
                    <a:lumOff val="50000"/>
                  </a:schemeClr>
                </a:solidFill>
              </a:rPr>
              <a:t>Variances are not different. However with only 3 points it´s fine!</a:t>
            </a:r>
          </a:p>
        </p:txBody>
      </p:sp>
      <p:sp>
        <p:nvSpPr>
          <p:cNvPr id="6" name="Rectangle 5"/>
          <p:cNvSpPr/>
          <p:nvPr/>
        </p:nvSpPr>
        <p:spPr>
          <a:xfrm>
            <a:off x="3334426" y="5115978"/>
            <a:ext cx="7135454" cy="1231106"/>
          </a:xfrm>
          <a:prstGeom prst="rect">
            <a:avLst/>
          </a:prstGeom>
          <a:ln>
            <a:solidFill>
              <a:schemeClr val="tx1"/>
            </a:solidFill>
          </a:ln>
        </p:spPr>
        <p:txBody>
          <a:bodyPr wrap="square">
            <a:spAutoFit/>
          </a:bodyPr>
          <a:lstStyle/>
          <a:p>
            <a:r>
              <a:rPr lang="pt-BR" sz="1200" b="1" dirty="0">
                <a:latin typeface="Arial" panose="020B0604020202020204" pitchFamily="34" charset="0"/>
              </a:rPr>
              <a:t>One-Sample T: Count_ServiceRequest </a:t>
            </a:r>
          </a:p>
          <a:p>
            <a:endParaRPr lang="pt-BR" sz="1200" b="1" dirty="0">
              <a:latin typeface="Arial" panose="020B0604020202020204" pitchFamily="34" charset="0"/>
            </a:endParaRPr>
          </a:p>
          <a:p>
            <a:r>
              <a:rPr lang="en-US" sz="1000" dirty="0">
                <a:latin typeface="Courier New" panose="02070309020205020404" pitchFamily="49" charset="0"/>
              </a:rPr>
              <a:t>Test of mu = 3 vs not = </a:t>
            </a:r>
            <a:r>
              <a:rPr lang="en-US" sz="1000" dirty="0" smtClean="0">
                <a:latin typeface="Courier New" panose="02070309020205020404" pitchFamily="49" charset="0"/>
              </a:rPr>
              <a:t>3 (i.e. worst “new” value)</a:t>
            </a:r>
            <a:endParaRPr lang="en-US" sz="1000" dirty="0">
              <a:latin typeface="Courier New" panose="02070309020205020404" pitchFamily="49" charset="0"/>
            </a:endParaRPr>
          </a:p>
          <a:p>
            <a:endParaRPr lang="pt-BR" sz="1000" dirty="0">
              <a:latin typeface="Courier New" panose="02070309020205020404" pitchFamily="49" charset="0"/>
            </a:endParaRPr>
          </a:p>
          <a:p>
            <a:endParaRPr lang="pt-BR" sz="1000" dirty="0">
              <a:latin typeface="Courier New" panose="02070309020205020404" pitchFamily="49" charset="0"/>
            </a:endParaRPr>
          </a:p>
          <a:p>
            <a:r>
              <a:rPr lang="pt-BR" sz="1000" dirty="0">
                <a:latin typeface="Courier New" panose="02070309020205020404" pitchFamily="49" charset="0"/>
              </a:rPr>
              <a:t>Variable               N  Mean  StDev  SE Mean      95% CI        T      P</a:t>
            </a:r>
          </a:p>
          <a:p>
            <a:r>
              <a:rPr lang="en-US" sz="1000" dirty="0" err="1">
                <a:latin typeface="Courier New" panose="02070309020205020404" pitchFamily="49" charset="0"/>
              </a:rPr>
              <a:t>Count_ServiceRequest</a:t>
            </a:r>
            <a:r>
              <a:rPr lang="en-US" sz="1000" dirty="0">
                <a:latin typeface="Courier New" panose="02070309020205020404" pitchFamily="49" charset="0"/>
              </a:rPr>
              <a:t>  11  6,82   6,63     2,00  (2,36; 11,27)  1,91  0,085</a:t>
            </a:r>
          </a:p>
        </p:txBody>
      </p:sp>
    </p:spTree>
    <p:extLst>
      <p:ext uri="{BB962C8B-B14F-4D97-AF65-F5344CB8AC3E}">
        <p14:creationId xmlns:p14="http://schemas.microsoft.com/office/powerpoint/2010/main" val="3069664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x2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3" name="Picture 2"/>
          <p:cNvPicPr>
            <a:picLocks noChangeAspect="1"/>
          </p:cNvPicPr>
          <p:nvPr/>
        </p:nvPicPr>
        <p:blipFill>
          <a:blip r:embed="rId3"/>
          <a:stretch>
            <a:fillRect/>
          </a:stretch>
        </p:blipFill>
        <p:spPr>
          <a:xfrm>
            <a:off x="36871" y="799197"/>
            <a:ext cx="6981825" cy="4562475"/>
          </a:xfrm>
          <a:prstGeom prst="rect">
            <a:avLst/>
          </a:prstGeom>
        </p:spPr>
      </p:pic>
      <p:sp>
        <p:nvSpPr>
          <p:cNvPr id="11" name="Line Callout 1 10"/>
          <p:cNvSpPr/>
          <p:nvPr/>
        </p:nvSpPr>
        <p:spPr>
          <a:xfrm>
            <a:off x="7220308" y="922734"/>
            <a:ext cx="1214996" cy="773051"/>
          </a:xfrm>
          <a:prstGeom prst="borderCallout1">
            <a:avLst>
              <a:gd name="adj1" fmla="val 100383"/>
              <a:gd name="adj2" fmla="val 147"/>
              <a:gd name="adj3" fmla="val 117498"/>
              <a:gd name="adj4" fmla="val -128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t>X2-Recurrent tickets</a:t>
            </a:r>
          </a:p>
        </p:txBody>
      </p:sp>
      <p:sp>
        <p:nvSpPr>
          <p:cNvPr id="4" name="TextBox 3"/>
          <p:cNvSpPr txBox="1"/>
          <p:nvPr/>
        </p:nvSpPr>
        <p:spPr>
          <a:xfrm>
            <a:off x="36871" y="5242173"/>
            <a:ext cx="6157868" cy="1615827"/>
          </a:xfrm>
          <a:prstGeom prst="rect">
            <a:avLst/>
          </a:prstGeom>
          <a:solidFill>
            <a:srgbClr val="FFFFFF"/>
          </a:solidFill>
        </p:spPr>
        <p:txBody>
          <a:bodyPr wrap="square" rtlCol="0">
            <a:spAutoFit/>
          </a:bodyPr>
          <a:lstStyle/>
          <a:p>
            <a:r>
              <a:rPr lang="en-US" sz="900" b="1" dirty="0"/>
              <a:t>Two-Sample T-Test and CI: RecurTop2; stage </a:t>
            </a:r>
          </a:p>
          <a:p>
            <a:r>
              <a:rPr lang="pt-BR" sz="900" dirty="0" smtClean="0"/>
              <a:t>Two-sample </a:t>
            </a:r>
            <a:r>
              <a:rPr lang="pt-BR" sz="900" dirty="0"/>
              <a:t>T for RecurTop2</a:t>
            </a:r>
          </a:p>
          <a:p>
            <a:endParaRPr lang="pt-BR" sz="900" dirty="0"/>
          </a:p>
          <a:p>
            <a:r>
              <a:rPr lang="en-US" sz="900" dirty="0"/>
              <a:t>stage   N  Mean  </a:t>
            </a:r>
            <a:r>
              <a:rPr lang="en-US" sz="900" dirty="0" err="1"/>
              <a:t>StDev</a:t>
            </a:r>
            <a:r>
              <a:rPr lang="en-US" sz="900" dirty="0"/>
              <a:t>  SE Mean</a:t>
            </a:r>
          </a:p>
          <a:p>
            <a:r>
              <a:rPr lang="pt-BR" sz="900" dirty="0"/>
              <a:t>1      22  27,4   10,6      2,3</a:t>
            </a:r>
          </a:p>
          <a:p>
            <a:r>
              <a:rPr lang="pt-BR" sz="900" dirty="0"/>
              <a:t>2       3  4,00   2,65      1,5</a:t>
            </a:r>
          </a:p>
          <a:p>
            <a:endParaRPr lang="pt-BR" sz="900" dirty="0"/>
          </a:p>
          <a:p>
            <a:r>
              <a:rPr lang="pt-BR" sz="900" dirty="0"/>
              <a:t>Difference = mu (1) - mu (2)</a:t>
            </a:r>
          </a:p>
          <a:p>
            <a:r>
              <a:rPr lang="pt-BR" sz="900" dirty="0"/>
              <a:t>Estimate for difference:  23,41</a:t>
            </a:r>
          </a:p>
          <a:p>
            <a:r>
              <a:rPr lang="it-IT" sz="900" dirty="0"/>
              <a:t>95% CI for difference:  (17,53; 29,29)</a:t>
            </a:r>
          </a:p>
          <a:p>
            <a:r>
              <a:rPr lang="en-US" sz="900" dirty="0"/>
              <a:t>T-Test of difference = 0 (vs not =): T-Value = 8,60  P-Value = 0,000  DF = </a:t>
            </a:r>
            <a:r>
              <a:rPr lang="en-US" sz="900" dirty="0" smtClean="0"/>
              <a:t>13</a:t>
            </a:r>
            <a:endParaRPr lang="pt-BR" sz="900" dirty="0" smtClean="0">
              <a:solidFill>
                <a:schemeClr val="tx1">
                  <a:lumMod val="50000"/>
                  <a:lumOff val="50000"/>
                </a:schemeClr>
              </a:solidFill>
            </a:endParaRPr>
          </a:p>
        </p:txBody>
      </p:sp>
      <p:sp>
        <p:nvSpPr>
          <p:cNvPr id="15" name="TextBox 14"/>
          <p:cNvSpPr txBox="1"/>
          <p:nvPr/>
        </p:nvSpPr>
        <p:spPr>
          <a:xfrm>
            <a:off x="6911658" y="4594900"/>
            <a:ext cx="2232342" cy="369332"/>
          </a:xfrm>
          <a:prstGeom prst="rect">
            <a:avLst/>
          </a:prstGeom>
          <a:solidFill>
            <a:srgbClr val="92D050"/>
          </a:solidFill>
          <a:ln>
            <a:solidFill>
              <a:srgbClr val="00B05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pt-BR" dirty="0" smtClean="0">
                <a:solidFill>
                  <a:schemeClr val="tx1">
                    <a:lumMod val="50000"/>
                    <a:lumOff val="50000"/>
                  </a:schemeClr>
                </a:solidFill>
              </a:rPr>
              <a:t>Means are different!</a:t>
            </a:r>
          </a:p>
        </p:txBody>
      </p:sp>
      <p:sp>
        <p:nvSpPr>
          <p:cNvPr id="22" name="TextBox 21"/>
          <p:cNvSpPr txBox="1"/>
          <p:nvPr/>
        </p:nvSpPr>
        <p:spPr>
          <a:xfrm>
            <a:off x="6696164" y="2729844"/>
            <a:ext cx="240162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t-BR" dirty="0" smtClean="0">
                <a:solidFill>
                  <a:schemeClr val="tx1">
                    <a:lumMod val="50000"/>
                    <a:lumOff val="50000"/>
                  </a:schemeClr>
                </a:solidFill>
              </a:rPr>
              <a:t>Variances are not different. However with only 3 points it´s fine!</a:t>
            </a:r>
          </a:p>
        </p:txBody>
      </p:sp>
      <p:sp>
        <p:nvSpPr>
          <p:cNvPr id="6" name="Rectangle 5"/>
          <p:cNvSpPr/>
          <p:nvPr/>
        </p:nvSpPr>
        <p:spPr>
          <a:xfrm>
            <a:off x="3611844" y="5242173"/>
            <a:ext cx="9646920" cy="1369606"/>
          </a:xfrm>
          <a:prstGeom prst="rect">
            <a:avLst/>
          </a:prstGeom>
          <a:ln>
            <a:solidFill>
              <a:schemeClr val="tx1"/>
            </a:solidFill>
          </a:ln>
        </p:spPr>
        <p:txBody>
          <a:bodyPr wrap="square">
            <a:spAutoFit/>
          </a:bodyPr>
          <a:lstStyle/>
          <a:p>
            <a:r>
              <a:rPr lang="pt-BR" sz="1400" b="1" dirty="0">
                <a:latin typeface="Arial" panose="020B0604020202020204" pitchFamily="34" charset="0"/>
              </a:rPr>
              <a:t>One-Sample T: RecurTop2 </a:t>
            </a:r>
          </a:p>
          <a:p>
            <a:endParaRPr lang="pt-BR" sz="1400" b="1" dirty="0">
              <a:latin typeface="Arial" panose="020B0604020202020204" pitchFamily="34" charset="0"/>
            </a:endParaRPr>
          </a:p>
          <a:p>
            <a:r>
              <a:rPr lang="en-US" sz="1050" dirty="0">
                <a:latin typeface="Courier New" panose="02070309020205020404" pitchFamily="49" charset="0"/>
              </a:rPr>
              <a:t>Test of mu = 7 vs not = </a:t>
            </a:r>
            <a:r>
              <a:rPr lang="en-US" sz="1050" dirty="0" smtClean="0">
                <a:latin typeface="Courier New" panose="02070309020205020404" pitchFamily="49" charset="0"/>
              </a:rPr>
              <a:t>7 (</a:t>
            </a:r>
            <a:r>
              <a:rPr lang="en-US" sz="1050" dirty="0" err="1" smtClean="0">
                <a:latin typeface="Courier New" panose="02070309020205020404" pitchFamily="49" charset="0"/>
              </a:rPr>
              <a:t>i.e</a:t>
            </a:r>
            <a:r>
              <a:rPr lang="en-US" sz="1050" dirty="0" smtClean="0">
                <a:latin typeface="Courier New" panose="02070309020205020404" pitchFamily="49" charset="0"/>
              </a:rPr>
              <a:t> worst “new” value)</a:t>
            </a:r>
            <a:endParaRPr lang="en-US" sz="1050" dirty="0">
              <a:latin typeface="Courier New" panose="02070309020205020404" pitchFamily="49" charset="0"/>
            </a:endParaRPr>
          </a:p>
          <a:p>
            <a:endParaRPr lang="pt-BR" sz="1050" dirty="0">
              <a:latin typeface="Courier New" panose="02070309020205020404" pitchFamily="49" charset="0"/>
            </a:endParaRPr>
          </a:p>
          <a:p>
            <a:endParaRPr lang="pt-BR" sz="1050" dirty="0">
              <a:latin typeface="Courier New" panose="02070309020205020404" pitchFamily="49" charset="0"/>
            </a:endParaRPr>
          </a:p>
          <a:p>
            <a:r>
              <a:rPr lang="pt-BR" sz="1050" dirty="0">
                <a:latin typeface="Courier New" panose="02070309020205020404" pitchFamily="49" charset="0"/>
              </a:rPr>
              <a:t>Variable    N   Mean  StDev  SE Mean      95% CI         T      P</a:t>
            </a:r>
          </a:p>
          <a:p>
            <a:r>
              <a:rPr lang="pt-BR" sz="1050" dirty="0">
                <a:latin typeface="Courier New" panose="02070309020205020404" pitchFamily="49" charset="0"/>
              </a:rPr>
              <a:t>RecurTop2  22  27,41  10,57     2,25  </a:t>
            </a:r>
            <a:r>
              <a:rPr lang="pt-BR" sz="1050" dirty="0">
                <a:solidFill>
                  <a:srgbClr val="00B050"/>
                </a:solidFill>
                <a:latin typeface="Courier New" panose="02070309020205020404" pitchFamily="49" charset="0"/>
              </a:rPr>
              <a:t>(22,72; 32,09)  </a:t>
            </a:r>
            <a:r>
              <a:rPr lang="pt-BR" sz="1050" dirty="0">
                <a:latin typeface="Courier New" panose="02070309020205020404" pitchFamily="49" charset="0"/>
              </a:rPr>
              <a:t>9,06  </a:t>
            </a:r>
            <a:r>
              <a:rPr lang="pt-BR" sz="1050" dirty="0">
                <a:solidFill>
                  <a:srgbClr val="00B050"/>
                </a:solidFill>
                <a:latin typeface="Courier New" panose="02070309020205020404" pitchFamily="49" charset="0"/>
              </a:rPr>
              <a:t>0,000</a:t>
            </a:r>
          </a:p>
        </p:txBody>
      </p:sp>
    </p:spTree>
    <p:extLst>
      <p:ext uri="{BB962C8B-B14F-4D97-AF65-F5344CB8AC3E}">
        <p14:creationId xmlns:p14="http://schemas.microsoft.com/office/powerpoint/2010/main" val="2581752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2"/>
                </a:solidFill>
                <a:latin typeface="+mn-lt"/>
              </a:rPr>
              <a:t>Overview of the </a:t>
            </a:r>
            <a:r>
              <a:rPr lang="en-US" dirty="0" smtClean="0">
                <a:solidFill>
                  <a:schemeClr val="tx2"/>
                </a:solidFill>
                <a:latin typeface="+mn-lt"/>
              </a:rPr>
              <a:t>Process (2/2)</a:t>
            </a:r>
            <a:endParaRPr lang="en-US" dirty="0">
              <a:latin typeface="+mn-lt"/>
            </a:endParaRPr>
          </a:p>
        </p:txBody>
      </p:sp>
      <p:sp>
        <p:nvSpPr>
          <p:cNvPr id="3" name="Text Placeholder 2"/>
          <p:cNvSpPr>
            <a:spLocks noGrp="1"/>
          </p:cNvSpPr>
          <p:nvPr>
            <p:ph type="body" sz="quarter" idx="16"/>
          </p:nvPr>
        </p:nvSpPr>
        <p:spPr>
          <a:xfrm>
            <a:off x="457200" y="858798"/>
            <a:ext cx="8240713" cy="4975265"/>
          </a:xfrm>
        </p:spPr>
        <p:txBody>
          <a:bodyPr>
            <a:normAutofit/>
          </a:bodyPr>
          <a:lstStyle/>
          <a:p>
            <a:r>
              <a:rPr lang="en-US" dirty="0" smtClean="0"/>
              <a:t>Link </a:t>
            </a:r>
            <a:r>
              <a:rPr lang="en-US" dirty="0"/>
              <a:t>it very Clearly to End Customer </a:t>
            </a:r>
            <a:endParaRPr lang="en-US" dirty="0" smtClean="0"/>
          </a:p>
          <a:p>
            <a:pPr lvl="1">
              <a:buFont typeface="Wingdings" panose="05000000000000000000" pitchFamily="2" charset="2"/>
              <a:buChar char="v"/>
            </a:pPr>
            <a:r>
              <a:rPr lang="en-US" sz="1600" dirty="0">
                <a:latin typeface="Calibri" panose="020F0502020204030204" pitchFamily="34" charset="0"/>
              </a:rPr>
              <a:t>Customer will receive the solution to </a:t>
            </a:r>
            <a:r>
              <a:rPr lang="en-US" sz="1600" dirty="0" smtClean="0">
                <a:latin typeface="Calibri" panose="020F0502020204030204" pitchFamily="34" charset="0"/>
              </a:rPr>
              <a:t>this reduction request (reduction of contact value by reducing the on-call cost and also be more proactive and be more focus in the recurrent incidents).</a:t>
            </a:r>
            <a:endParaRPr lang="en-US" sz="1600" dirty="0">
              <a:latin typeface="Calibri" panose="020F0502020204030204" pitchFamily="34" charset="0"/>
            </a:endParaRPr>
          </a:p>
          <a:p>
            <a:endParaRPr lang="en-US" dirty="0"/>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0" name="Diagram 9"/>
          <p:cNvGraphicFramePr/>
          <p:nvPr>
            <p:extLst>
              <p:ext uri="{D42A27DB-BD31-4B8C-83A1-F6EECF244321}">
                <p14:modId xmlns:p14="http://schemas.microsoft.com/office/powerpoint/2010/main" val="4214119012"/>
              </p:ext>
            </p:extLst>
          </p:nvPr>
        </p:nvGraphicFramePr>
        <p:xfrm>
          <a:off x="202343" y="2052607"/>
          <a:ext cx="8696959" cy="394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9822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x3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pic>
        <p:nvPicPr>
          <p:cNvPr id="3" name="Picture 2"/>
          <p:cNvPicPr>
            <a:picLocks noChangeAspect="1"/>
          </p:cNvPicPr>
          <p:nvPr/>
        </p:nvPicPr>
        <p:blipFill>
          <a:blip r:embed="rId3"/>
          <a:stretch>
            <a:fillRect/>
          </a:stretch>
        </p:blipFill>
        <p:spPr>
          <a:xfrm>
            <a:off x="-20279" y="866657"/>
            <a:ext cx="5983197" cy="3910533"/>
          </a:xfrm>
          <a:prstGeom prst="rect">
            <a:avLst/>
          </a:prstGeom>
        </p:spPr>
      </p:pic>
      <p:sp>
        <p:nvSpPr>
          <p:cNvPr id="10" name="Line Callout 1 9"/>
          <p:cNvSpPr/>
          <p:nvPr/>
        </p:nvSpPr>
        <p:spPr>
          <a:xfrm>
            <a:off x="6411198" y="922734"/>
            <a:ext cx="1214996" cy="773051"/>
          </a:xfrm>
          <a:prstGeom prst="borderCallout1">
            <a:avLst>
              <a:gd name="adj1" fmla="val 108713"/>
              <a:gd name="adj2" fmla="val 147"/>
              <a:gd name="adj3" fmla="val 167478"/>
              <a:gd name="adj4" fmla="val -224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dirty="0"/>
              <a:t>X3-ticket with data issues</a:t>
            </a:r>
          </a:p>
        </p:txBody>
      </p:sp>
      <p:sp>
        <p:nvSpPr>
          <p:cNvPr id="5" name="TextBox 4"/>
          <p:cNvSpPr txBox="1"/>
          <p:nvPr/>
        </p:nvSpPr>
        <p:spPr>
          <a:xfrm>
            <a:off x="-20279" y="4903619"/>
            <a:ext cx="4868640" cy="1954381"/>
          </a:xfrm>
          <a:prstGeom prst="rect">
            <a:avLst/>
          </a:prstGeom>
          <a:solidFill>
            <a:srgbClr val="FFFFFF"/>
          </a:solidFill>
        </p:spPr>
        <p:txBody>
          <a:bodyPr wrap="none" rtlCol="0">
            <a:spAutoFit/>
          </a:bodyPr>
          <a:lstStyle/>
          <a:p>
            <a:r>
              <a:rPr lang="en-US" sz="1100" b="1" dirty="0"/>
              <a:t>Two-Sample T-Test and CI: </a:t>
            </a:r>
            <a:r>
              <a:rPr lang="en-US" sz="1100" b="1" dirty="0" err="1"/>
              <a:t>with_data_issue</a:t>
            </a:r>
            <a:r>
              <a:rPr lang="en-US" sz="1100" b="1" dirty="0"/>
              <a:t>; stage </a:t>
            </a:r>
          </a:p>
          <a:p>
            <a:r>
              <a:rPr lang="pt-BR" sz="1100" dirty="0" smtClean="0"/>
              <a:t>Two-sample </a:t>
            </a:r>
            <a:r>
              <a:rPr lang="pt-BR" sz="1100" dirty="0"/>
              <a:t>T for with_data_issue</a:t>
            </a:r>
          </a:p>
          <a:p>
            <a:endParaRPr lang="pt-BR" sz="1100" dirty="0"/>
          </a:p>
          <a:p>
            <a:r>
              <a:rPr lang="en-US" sz="1100" dirty="0"/>
              <a:t>stage   N   Mean  </a:t>
            </a:r>
            <a:r>
              <a:rPr lang="en-US" sz="1100" dirty="0" err="1"/>
              <a:t>StDev</a:t>
            </a:r>
            <a:r>
              <a:rPr lang="en-US" sz="1100" dirty="0"/>
              <a:t>  SE Mean</a:t>
            </a:r>
          </a:p>
          <a:p>
            <a:r>
              <a:rPr lang="pt-BR" sz="1100" dirty="0"/>
              <a:t>1      22  16,18   5,18      1,1</a:t>
            </a:r>
          </a:p>
          <a:p>
            <a:r>
              <a:rPr lang="pt-BR" sz="1100" dirty="0"/>
              <a:t>2       3   3,33   2,52      1,5</a:t>
            </a:r>
          </a:p>
          <a:p>
            <a:endParaRPr lang="pt-BR" sz="1100" dirty="0"/>
          </a:p>
          <a:p>
            <a:r>
              <a:rPr lang="pt-BR" sz="1100" dirty="0" smtClean="0"/>
              <a:t>Difference </a:t>
            </a:r>
            <a:r>
              <a:rPr lang="pt-BR" sz="1100" dirty="0"/>
              <a:t>= mu (1) - mu (2)</a:t>
            </a:r>
          </a:p>
          <a:p>
            <a:r>
              <a:rPr lang="pt-BR" sz="1100" dirty="0"/>
              <a:t>Estimate for difference:  12,85</a:t>
            </a:r>
          </a:p>
          <a:p>
            <a:r>
              <a:rPr lang="it-IT" sz="1100" dirty="0"/>
              <a:t>95% CI for difference:  (7,78; 17,92)</a:t>
            </a:r>
          </a:p>
          <a:p>
            <a:r>
              <a:rPr lang="en-US" sz="1100" dirty="0"/>
              <a:t>T-Test of difference = 0 (vs not =): T-Value = 7,04  P-Value = 0,002  DF = </a:t>
            </a:r>
            <a:r>
              <a:rPr lang="en-US" sz="1100" dirty="0" smtClean="0"/>
              <a:t>4</a:t>
            </a:r>
            <a:endParaRPr lang="pt-BR" sz="1100" dirty="0" smtClean="0">
              <a:solidFill>
                <a:schemeClr val="tx1">
                  <a:lumMod val="50000"/>
                  <a:lumOff val="50000"/>
                </a:schemeClr>
              </a:solidFill>
            </a:endParaRPr>
          </a:p>
        </p:txBody>
      </p:sp>
      <p:sp>
        <p:nvSpPr>
          <p:cNvPr id="15" name="TextBox 14"/>
          <p:cNvSpPr txBox="1"/>
          <p:nvPr/>
        </p:nvSpPr>
        <p:spPr>
          <a:xfrm>
            <a:off x="6667858" y="4115463"/>
            <a:ext cx="2232342" cy="369332"/>
          </a:xfrm>
          <a:prstGeom prst="rect">
            <a:avLst/>
          </a:prstGeom>
          <a:solidFill>
            <a:srgbClr val="92D050"/>
          </a:solidFill>
          <a:ln>
            <a:solidFill>
              <a:srgbClr val="00B05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pt-BR" dirty="0" smtClean="0">
                <a:solidFill>
                  <a:schemeClr val="tx1">
                    <a:lumMod val="50000"/>
                    <a:lumOff val="50000"/>
                  </a:schemeClr>
                </a:solidFill>
              </a:rPr>
              <a:t>Means are different!</a:t>
            </a:r>
          </a:p>
        </p:txBody>
      </p:sp>
      <p:sp>
        <p:nvSpPr>
          <p:cNvPr id="22" name="TextBox 21"/>
          <p:cNvSpPr txBox="1"/>
          <p:nvPr/>
        </p:nvSpPr>
        <p:spPr>
          <a:xfrm>
            <a:off x="6425384" y="2475773"/>
            <a:ext cx="240162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t-BR" dirty="0" smtClean="0">
                <a:solidFill>
                  <a:schemeClr val="tx1">
                    <a:lumMod val="50000"/>
                    <a:lumOff val="50000"/>
                  </a:schemeClr>
                </a:solidFill>
              </a:rPr>
              <a:t>Variances are not different. However with only 3 points it´s fine!</a:t>
            </a:r>
          </a:p>
        </p:txBody>
      </p:sp>
      <p:sp>
        <p:nvSpPr>
          <p:cNvPr id="6" name="Rectangle 5"/>
          <p:cNvSpPr/>
          <p:nvPr/>
        </p:nvSpPr>
        <p:spPr>
          <a:xfrm>
            <a:off x="3536991" y="5190542"/>
            <a:ext cx="9616440" cy="1269578"/>
          </a:xfrm>
          <a:prstGeom prst="rect">
            <a:avLst/>
          </a:prstGeom>
          <a:ln>
            <a:solidFill>
              <a:schemeClr val="tx1"/>
            </a:solidFill>
          </a:ln>
        </p:spPr>
        <p:txBody>
          <a:bodyPr wrap="square">
            <a:spAutoFit/>
          </a:bodyPr>
          <a:lstStyle/>
          <a:p>
            <a:r>
              <a:rPr lang="pt-BR" sz="1200" b="1" dirty="0">
                <a:latin typeface="Arial" panose="020B0604020202020204" pitchFamily="34" charset="0"/>
              </a:rPr>
              <a:t>One-Sample T: with_data_issue </a:t>
            </a:r>
          </a:p>
          <a:p>
            <a:endParaRPr lang="pt-BR" sz="1200" b="1" dirty="0">
              <a:latin typeface="Arial" panose="020B0604020202020204" pitchFamily="34" charset="0"/>
            </a:endParaRPr>
          </a:p>
          <a:p>
            <a:r>
              <a:rPr lang="en-US" sz="1000" dirty="0">
                <a:latin typeface="Courier New" panose="02070309020205020404" pitchFamily="49" charset="0"/>
              </a:rPr>
              <a:t>Test of mu = 6 vs not = </a:t>
            </a:r>
            <a:r>
              <a:rPr lang="en-US" sz="1000" dirty="0" smtClean="0">
                <a:latin typeface="Courier New" panose="02070309020205020404" pitchFamily="49" charset="0"/>
              </a:rPr>
              <a:t>6 (i.e. worst “new” value)</a:t>
            </a:r>
            <a:endParaRPr lang="en-US" sz="1000" dirty="0">
              <a:latin typeface="Courier New" panose="02070309020205020404" pitchFamily="49" charset="0"/>
            </a:endParaRPr>
          </a:p>
          <a:p>
            <a:endParaRPr lang="pt-BR" sz="1000" dirty="0">
              <a:latin typeface="Courier New" panose="02070309020205020404" pitchFamily="49" charset="0"/>
            </a:endParaRPr>
          </a:p>
          <a:p>
            <a:endParaRPr lang="pt-BR" sz="1000" dirty="0">
              <a:latin typeface="Courier New" panose="02070309020205020404" pitchFamily="49" charset="0"/>
            </a:endParaRPr>
          </a:p>
          <a:p>
            <a:r>
              <a:rPr lang="pt-BR" sz="1000" dirty="0">
                <a:latin typeface="Courier New" panose="02070309020205020404" pitchFamily="49" charset="0"/>
              </a:rPr>
              <a:t>Variable          N   Mean  StDev  SE Mean      95% CI         T      P</a:t>
            </a:r>
          </a:p>
          <a:p>
            <a:r>
              <a:rPr lang="en-US" sz="1000" dirty="0" err="1">
                <a:latin typeface="Courier New" panose="02070309020205020404" pitchFamily="49" charset="0"/>
              </a:rPr>
              <a:t>with_data_issue</a:t>
            </a:r>
            <a:r>
              <a:rPr lang="en-US" sz="1000" dirty="0">
                <a:latin typeface="Courier New" panose="02070309020205020404" pitchFamily="49" charset="0"/>
              </a:rPr>
              <a:t>  22  16,18   5,18     1,10  </a:t>
            </a:r>
            <a:r>
              <a:rPr lang="en-US" sz="1000" dirty="0">
                <a:solidFill>
                  <a:srgbClr val="00B050"/>
                </a:solidFill>
                <a:latin typeface="Courier New" panose="02070309020205020404" pitchFamily="49" charset="0"/>
              </a:rPr>
              <a:t>(13,89; 18,48)  </a:t>
            </a:r>
            <a:r>
              <a:rPr lang="en-US" sz="1000" dirty="0">
                <a:latin typeface="Courier New" panose="02070309020205020404" pitchFamily="49" charset="0"/>
              </a:rPr>
              <a:t>9,22  </a:t>
            </a:r>
            <a:r>
              <a:rPr lang="en-US" sz="1000" dirty="0">
                <a:solidFill>
                  <a:srgbClr val="00B050"/>
                </a:solidFill>
                <a:latin typeface="Courier New" panose="02070309020205020404" pitchFamily="49" charset="0"/>
              </a:rPr>
              <a:t>0,000</a:t>
            </a:r>
          </a:p>
        </p:txBody>
      </p:sp>
    </p:spTree>
    <p:extLst>
      <p:ext uri="{BB962C8B-B14F-4D97-AF65-F5344CB8AC3E}">
        <p14:creationId xmlns:p14="http://schemas.microsoft.com/office/powerpoint/2010/main" val="7100023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Process </a:t>
            </a:r>
            <a:r>
              <a:rPr lang="en-US" sz="2800" dirty="0" smtClean="0">
                <a:solidFill>
                  <a:schemeClr val="tx1"/>
                </a:solidFill>
              </a:rPr>
              <a:t>Controls</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12" name="Table 11"/>
          <p:cNvGraphicFramePr>
            <a:graphicFrameLocks noGrp="1"/>
          </p:cNvGraphicFramePr>
          <p:nvPr>
            <p:extLst>
              <p:ext uri="{D42A27DB-BD31-4B8C-83A1-F6EECF244321}">
                <p14:modId xmlns:p14="http://schemas.microsoft.com/office/powerpoint/2010/main" val="1446959042"/>
              </p:ext>
            </p:extLst>
          </p:nvPr>
        </p:nvGraphicFramePr>
        <p:xfrm>
          <a:off x="59377" y="813502"/>
          <a:ext cx="9001496" cy="5992977"/>
        </p:xfrm>
        <a:graphic>
          <a:graphicData uri="http://schemas.openxmlformats.org/drawingml/2006/table">
            <a:tbl>
              <a:tblPr firstRow="1" bandRow="1">
                <a:tableStyleId>{5C22544A-7EE6-4342-B048-85BDC9FD1C3A}</a:tableStyleId>
              </a:tblPr>
              <a:tblGrid>
                <a:gridCol w="678475">
                  <a:extLst>
                    <a:ext uri="{9D8B030D-6E8A-4147-A177-3AD203B41FA5}">
                      <a16:colId xmlns:a16="http://schemas.microsoft.com/office/drawing/2014/main" xmlns="" val="20000"/>
                    </a:ext>
                  </a:extLst>
                </a:gridCol>
                <a:gridCol w="1037510">
                  <a:extLst>
                    <a:ext uri="{9D8B030D-6E8A-4147-A177-3AD203B41FA5}">
                      <a16:colId xmlns:a16="http://schemas.microsoft.com/office/drawing/2014/main" xmlns="" val="20001"/>
                    </a:ext>
                  </a:extLst>
                </a:gridCol>
                <a:gridCol w="2135341">
                  <a:extLst>
                    <a:ext uri="{9D8B030D-6E8A-4147-A177-3AD203B41FA5}">
                      <a16:colId xmlns:a16="http://schemas.microsoft.com/office/drawing/2014/main" xmlns="" val="20002"/>
                    </a:ext>
                  </a:extLst>
                </a:gridCol>
                <a:gridCol w="3522506">
                  <a:extLst>
                    <a:ext uri="{9D8B030D-6E8A-4147-A177-3AD203B41FA5}">
                      <a16:colId xmlns:a16="http://schemas.microsoft.com/office/drawing/2014/main" xmlns="" val="20003"/>
                    </a:ext>
                  </a:extLst>
                </a:gridCol>
                <a:gridCol w="1627664">
                  <a:extLst>
                    <a:ext uri="{9D8B030D-6E8A-4147-A177-3AD203B41FA5}">
                      <a16:colId xmlns:a16="http://schemas.microsoft.com/office/drawing/2014/main" xmlns="" val="20004"/>
                    </a:ext>
                  </a:extLst>
                </a:gridCol>
              </a:tblGrid>
              <a:tr h="635167">
                <a:tc>
                  <a:txBody>
                    <a:bodyPr/>
                    <a:lstStyle/>
                    <a:p>
                      <a:pPr algn="ctr" rtl="0" fontAlgn="ctr"/>
                      <a:r>
                        <a:rPr lang="en-US" sz="1200" u="none" strike="noStrike" dirty="0">
                          <a:effectLst/>
                        </a:rPr>
                        <a:t>Root Cause</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b="1" i="0" u="none" strike="noStrike" dirty="0" smtClean="0">
                          <a:solidFill>
                            <a:srgbClr val="FFFFFF"/>
                          </a:solidFill>
                          <a:effectLst/>
                          <a:latin typeface="Arial" panose="020B0604020202020204" pitchFamily="34" charset="0"/>
                        </a:rPr>
                        <a:t>Operating </a:t>
                      </a:r>
                    </a:p>
                    <a:p>
                      <a:pPr algn="ctr" rtl="0" fontAlgn="ctr"/>
                      <a:r>
                        <a:rPr lang="en-US" sz="1200" b="1" i="0" u="none" strike="noStrike" dirty="0" smtClean="0">
                          <a:solidFill>
                            <a:srgbClr val="FFFFFF"/>
                          </a:solidFill>
                          <a:effectLst/>
                          <a:latin typeface="Arial" panose="020B0604020202020204" pitchFamily="34" charset="0"/>
                        </a:rPr>
                        <a:t>Limits</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Counter Measures</a:t>
                      </a:r>
                      <a:endParaRPr lang="en-US" sz="1200" b="1" i="0" u="none" strike="noStrike" dirty="0" smtClean="0">
                        <a:solidFill>
                          <a:srgbClr val="FFFFFF"/>
                        </a:solidFill>
                        <a:effectLst/>
                        <a:latin typeface="Arial" panose="020B0604020202020204" pitchFamily="34" charset="0"/>
                      </a:endParaRPr>
                    </a:p>
                    <a:p>
                      <a:pPr algn="ctr" rtl="0" fontAlgn="ct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Sustenance Plan</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Sustenance Owner</a:t>
                      </a:r>
                      <a:endParaRPr lang="en-US" sz="12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0"/>
                  </a:ext>
                </a:extLst>
              </a:tr>
              <a:tr h="629152">
                <a:tc rowSpan="3">
                  <a:txBody>
                    <a:bodyPr/>
                    <a:lstStyle/>
                    <a:p>
                      <a:pPr algn="ctr" rtl="0" fontAlgn="ctr"/>
                      <a:r>
                        <a:rPr lang="en-US" sz="1200" u="none" strike="noStrike" dirty="0">
                          <a:effectLst/>
                        </a:rPr>
                        <a:t>X1</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less than</a:t>
                      </a:r>
                      <a:r>
                        <a:rPr lang="en-US" sz="1200" u="none" strike="noStrike" baseline="0" dirty="0" smtClean="0">
                          <a:effectLst/>
                        </a:rPr>
                        <a:t> 2</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a:t>
                      </a:r>
                      <a:r>
                        <a:rPr lang="en-US" sz="1200" b="0" i="0" u="none" strike="noStrike" baseline="0" dirty="0" smtClean="0">
                          <a:solidFill>
                            <a:srgbClr val="000000"/>
                          </a:solidFill>
                          <a:effectLst/>
                          <a:latin typeface="Arial" panose="020B0604020202020204" pitchFamily="34" charset="0"/>
                        </a:rPr>
                        <a:t> SR’s raised as incidents in </a:t>
                      </a:r>
                      <a:r>
                        <a:rPr lang="en-US" sz="1200" b="0" i="0" u="none" strike="noStrike" baseline="0" dirty="0" err="1" smtClean="0">
                          <a:solidFill>
                            <a:srgbClr val="000000"/>
                          </a:solidFill>
                          <a:effectLst/>
                          <a:latin typeface="Arial" panose="020B0604020202020204" pitchFamily="34" charset="0"/>
                        </a:rPr>
                        <a:t>topdesk</a:t>
                      </a:r>
                      <a:r>
                        <a:rPr lang="en-US" sz="1200" b="0" i="0" u="none" strike="noStrike" baseline="0" dirty="0" smtClean="0">
                          <a:solidFill>
                            <a:srgbClr val="000000"/>
                          </a:solidFill>
                          <a:effectLst/>
                          <a:latin typeface="Arial" panose="020B0604020202020204" pitchFamily="34" charset="0"/>
                        </a:rPr>
                        <a:t> per month</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Return to users that</a:t>
                      </a:r>
                      <a:r>
                        <a:rPr lang="en-US" sz="1200" u="none" strike="noStrike" baseline="0" dirty="0" smtClean="0">
                          <a:effectLst/>
                        </a:rPr>
                        <a:t> raised those incidents and explain the correct procedure to open SR’s. Update tickets to the correct setup.</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smtClean="0">
                          <a:effectLst/>
                        </a:rPr>
                        <a:t>Wipro project team</a:t>
                      </a: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1"/>
                  </a:ext>
                </a:extLst>
              </a:tr>
              <a:tr h="629152">
                <a:tc vMerge="1">
                  <a:txBody>
                    <a:bodyPr/>
                    <a:lstStyle/>
                    <a:p>
                      <a:endParaRPr lang="en-US"/>
                    </a:p>
                  </a:txBody>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sz="1200" u="none" strike="noStrike" dirty="0" smtClean="0">
                          <a:effectLst/>
                        </a:rPr>
                        <a:t>(2 to 5)</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rPr>
                        <a:t>#</a:t>
                      </a:r>
                      <a:r>
                        <a:rPr lang="en-US" sz="1200" b="0" i="0" u="none" strike="noStrike" baseline="0" dirty="0" smtClean="0">
                          <a:solidFill>
                            <a:srgbClr val="000000"/>
                          </a:solidFill>
                          <a:effectLst/>
                          <a:latin typeface="Arial" panose="020B0604020202020204" pitchFamily="34" charset="0"/>
                        </a:rPr>
                        <a:t> SR’s raised as incidents in </a:t>
                      </a:r>
                      <a:r>
                        <a:rPr lang="en-US" sz="1200" b="0" i="0" u="none" strike="noStrike" baseline="0" dirty="0" err="1" smtClean="0">
                          <a:solidFill>
                            <a:srgbClr val="000000"/>
                          </a:solidFill>
                          <a:effectLst/>
                          <a:latin typeface="Arial" panose="020B0604020202020204" pitchFamily="34" charset="0"/>
                        </a:rPr>
                        <a:t>topdesk</a:t>
                      </a:r>
                      <a:r>
                        <a:rPr lang="en-US" sz="1200" b="0" i="0" u="none" strike="noStrike" baseline="0" dirty="0" smtClean="0">
                          <a:solidFill>
                            <a:srgbClr val="000000"/>
                          </a:solidFill>
                          <a:effectLst/>
                          <a:latin typeface="Arial" panose="020B0604020202020204" pitchFamily="34" charset="0"/>
                        </a:rPr>
                        <a:t> per month</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Mitigate root causes</a:t>
                      </a:r>
                      <a:r>
                        <a:rPr lang="en-US" sz="1200" u="none" strike="noStrike" baseline="0" dirty="0" smtClean="0">
                          <a:effectLst/>
                        </a:rPr>
                        <a:t> and provide clarification to the users that are raising incorrect incidents. Don’t work on it before correct setup.</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Wipro project team </a:t>
                      </a:r>
                      <a:endParaRPr lang="en-US" sz="1200" b="0" i="0" u="none" strike="noStrike" dirty="0" smtClean="0">
                        <a:solidFill>
                          <a:srgbClr val="000000"/>
                        </a:solidFill>
                        <a:effectLst/>
                        <a:latin typeface="Arial" panose="020B0604020202020204" pitchFamily="34" charset="0"/>
                      </a:endParaRPr>
                    </a:p>
                    <a:p>
                      <a:pPr algn="ctr"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2"/>
                  </a:ext>
                </a:extLst>
              </a:tr>
              <a:tr h="629152">
                <a:tc vMerge="1">
                  <a:txBody>
                    <a:bodyPr/>
                    <a:lstStyle/>
                    <a:p>
                      <a:endParaRPr lang="en-US"/>
                    </a:p>
                  </a:txBody>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sz="1200" u="none" strike="noStrike" dirty="0" smtClean="0">
                          <a:effectLst/>
                        </a:rPr>
                        <a:t>more than 5</a:t>
                      </a: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a:t>
                      </a:r>
                      <a:r>
                        <a:rPr lang="en-US" sz="1200" b="0" i="0" u="none" strike="noStrike" baseline="0" dirty="0" smtClean="0">
                          <a:solidFill>
                            <a:srgbClr val="000000"/>
                          </a:solidFill>
                          <a:effectLst/>
                          <a:latin typeface="Arial" panose="020B0604020202020204" pitchFamily="34" charset="0"/>
                        </a:rPr>
                        <a:t> SR’s raised as incidents in </a:t>
                      </a:r>
                      <a:r>
                        <a:rPr lang="en-US" sz="1200" b="0" i="0" u="none" strike="noStrike" baseline="0" dirty="0" err="1" smtClean="0">
                          <a:solidFill>
                            <a:srgbClr val="000000"/>
                          </a:solidFill>
                          <a:effectLst/>
                          <a:latin typeface="Arial" panose="020B0604020202020204" pitchFamily="34" charset="0"/>
                        </a:rPr>
                        <a:t>topdesk</a:t>
                      </a:r>
                      <a:r>
                        <a:rPr lang="en-US" sz="1200" b="0" i="0" u="none" strike="noStrike" baseline="0" dirty="0" smtClean="0">
                          <a:solidFill>
                            <a:srgbClr val="000000"/>
                          </a:solidFill>
                          <a:effectLst/>
                          <a:latin typeface="Arial" panose="020B0604020202020204" pitchFamily="34" charset="0"/>
                        </a:rPr>
                        <a:t> per month</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Request</a:t>
                      </a:r>
                      <a:r>
                        <a:rPr lang="en-US" sz="1200" u="none" strike="noStrike" baseline="0" dirty="0" smtClean="0">
                          <a:effectLst/>
                        </a:rPr>
                        <a:t> t</a:t>
                      </a:r>
                      <a:r>
                        <a:rPr lang="en-US" sz="1200" u="none" strike="noStrike" dirty="0" smtClean="0">
                          <a:effectLst/>
                        </a:rPr>
                        <a:t>raining</a:t>
                      </a:r>
                      <a:r>
                        <a:rPr lang="en-US" sz="1200" u="none" strike="noStrike" baseline="0" dirty="0" smtClean="0">
                          <a:effectLst/>
                        </a:rPr>
                        <a:t> session to customer users and Wipro team.</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Wipro project team </a:t>
                      </a:r>
                      <a:endParaRPr lang="en-US" sz="1200" b="0" i="0" u="none" strike="noStrike" dirty="0" smtClean="0">
                        <a:solidFill>
                          <a:srgbClr val="000000"/>
                        </a:solidFill>
                        <a:effectLst/>
                        <a:latin typeface="Arial" panose="020B0604020202020204" pitchFamily="34" charset="0"/>
                      </a:endParaRPr>
                    </a:p>
                    <a:p>
                      <a:pPr algn="ctr"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3"/>
                  </a:ext>
                </a:extLst>
              </a:tr>
              <a:tr h="591213">
                <a:tc rowSpan="3">
                  <a:txBody>
                    <a:bodyPr/>
                    <a:lstStyle/>
                    <a:p>
                      <a:pPr algn="ctr" rtl="0" fontAlgn="ctr"/>
                      <a:r>
                        <a:rPr lang="en-US" sz="1200" u="none" strike="noStrike" dirty="0">
                          <a:effectLst/>
                        </a:rPr>
                        <a:t>X2</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less than</a:t>
                      </a:r>
                      <a:r>
                        <a:rPr lang="en-US" sz="1200" u="none" strike="noStrike" baseline="0" dirty="0" smtClean="0">
                          <a:effectLst/>
                        </a:rPr>
                        <a:t> 4</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 Recurrent incidents per</a:t>
                      </a:r>
                      <a:r>
                        <a:rPr lang="en-US" sz="1200" b="0" i="0" u="none" strike="noStrike" baseline="0" dirty="0" smtClean="0">
                          <a:solidFill>
                            <a:srgbClr val="000000"/>
                          </a:solidFill>
                          <a:effectLst/>
                          <a:latin typeface="Arial" panose="020B0604020202020204" pitchFamily="34" charset="0"/>
                        </a:rPr>
                        <a:t> month</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Check for the distinct occurrences and validate the KEBD.</a:t>
                      </a:r>
                      <a:r>
                        <a:rPr lang="en-US" sz="1200" u="none" strike="noStrike" baseline="0" dirty="0" smtClean="0">
                          <a:effectLst/>
                        </a:rPr>
                        <a:t> Close the Incident and open a problem in order to find the finally RCA.</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a:t>
                      </a:r>
                      <a:r>
                        <a:rPr lang="en-US" sz="1200" u="none" strike="noStrike" dirty="0" smtClean="0">
                          <a:effectLst/>
                        </a:rPr>
                        <a:t>Wipro project team</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4"/>
                  </a:ext>
                </a:extLst>
              </a:tr>
              <a:tr h="397505">
                <a:tc vMerge="1">
                  <a:txBody>
                    <a:bodyPr/>
                    <a:lstStyle/>
                    <a:p>
                      <a:endParaRPr lang="en-US"/>
                    </a:p>
                  </a:txBody>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sz="1200" u="none" strike="noStrike" dirty="0" smtClean="0">
                          <a:effectLst/>
                        </a:rPr>
                        <a:t>(4 to 8)</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rPr>
                        <a:t># Recurrent incidents per</a:t>
                      </a:r>
                      <a:r>
                        <a:rPr lang="en-US" sz="1200" b="0" i="0" u="none" strike="noStrike" baseline="0" dirty="0" smtClean="0">
                          <a:solidFill>
                            <a:srgbClr val="000000"/>
                          </a:solidFill>
                          <a:effectLst/>
                          <a:latin typeface="Arial" panose="020B0604020202020204" pitchFamily="34" charset="0"/>
                        </a:rPr>
                        <a:t> month</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Have a Problem team in</a:t>
                      </a:r>
                      <a:r>
                        <a:rPr lang="en-US" sz="1200" u="none" strike="noStrike" baseline="0" dirty="0" smtClean="0">
                          <a:effectLst/>
                        </a:rPr>
                        <a:t> order to find the RCA and fix it. Don´t forget to update The KEBD</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a:t>
                      </a:r>
                      <a:r>
                        <a:rPr lang="en-US" sz="1200" u="none" strike="noStrike" dirty="0" smtClean="0">
                          <a:effectLst/>
                        </a:rPr>
                        <a:t>Wipro project team</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5"/>
                  </a:ext>
                </a:extLst>
              </a:tr>
              <a:tr h="423014">
                <a:tc vMerge="1">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sz="1200" u="none" strike="noStrike" dirty="0" smtClean="0">
                          <a:effectLst/>
                        </a:rPr>
                        <a:t>more than 10</a:t>
                      </a: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rPr>
                        <a:t># Recurrent incidents per</a:t>
                      </a:r>
                      <a:r>
                        <a:rPr lang="en-US" sz="1200" b="0" i="0" u="none" strike="noStrike" baseline="0" dirty="0" smtClean="0">
                          <a:solidFill>
                            <a:srgbClr val="000000"/>
                          </a:solidFill>
                          <a:effectLst/>
                          <a:latin typeface="Arial" panose="020B0604020202020204" pitchFamily="34" charset="0"/>
                        </a:rPr>
                        <a:t> month</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Focus on </a:t>
                      </a:r>
                      <a:r>
                        <a:rPr lang="en-US" sz="1200" u="none" strike="noStrike" dirty="0">
                          <a:effectLst/>
                        </a:rPr>
                        <a:t> </a:t>
                      </a:r>
                      <a:r>
                        <a:rPr lang="en-US" sz="1200" u="none" strike="noStrike" dirty="0" smtClean="0">
                          <a:effectLst/>
                        </a:rPr>
                        <a:t>Problem</a:t>
                      </a:r>
                      <a:r>
                        <a:rPr lang="en-US" sz="1200" u="none" strike="noStrike" baseline="0" dirty="0" smtClean="0">
                          <a:effectLst/>
                        </a:rPr>
                        <a:t> management. Check if Problems are not being closed  (old problems). We also suggest </a:t>
                      </a:r>
                      <a:r>
                        <a:rPr lang="en-US" sz="1200" u="none" strike="noStrike" kern="1200" baseline="0" dirty="0" smtClean="0">
                          <a:solidFill>
                            <a:schemeClr val="dk1"/>
                          </a:solidFill>
                          <a:effectLst/>
                          <a:latin typeface="+mn-lt"/>
                          <a:ea typeface="+mn-ea"/>
                          <a:cs typeface="+mn-cs"/>
                        </a:rPr>
                        <a:t>for auditing 15 tickets and ensure adequacy of </a:t>
                      </a:r>
                      <a:r>
                        <a:rPr lang="en-US" sz="1200" u="none" strike="noStrike" baseline="0" dirty="0" smtClean="0">
                          <a:effectLst/>
                        </a:rPr>
                        <a:t>KEBD</a:t>
                      </a:r>
                      <a:r>
                        <a:rPr lang="en-US" sz="1200" b="0" i="0" u="none" strike="noStrike" baseline="0" dirty="0" smtClean="0">
                          <a:solidFill>
                            <a:srgbClr val="000000"/>
                          </a:solidFill>
                          <a:effectLst/>
                          <a:latin typeface="Arial" panose="020B0604020202020204" pitchFamily="34" charset="0"/>
                        </a:rPr>
                        <a:t> </a:t>
                      </a:r>
                      <a:r>
                        <a:rPr lang="en-US" sz="1200" u="none" strike="noStrike" kern="1200" baseline="0" dirty="0" smtClean="0">
                          <a:solidFill>
                            <a:schemeClr val="dk1"/>
                          </a:solidFill>
                          <a:effectLst/>
                          <a:latin typeface="+mn-lt"/>
                          <a:ea typeface="+mn-ea"/>
                          <a:cs typeface="+mn-cs"/>
                        </a:rPr>
                        <a:t>solution</a:t>
                      </a:r>
                      <a:endParaRPr lang="en-US" sz="1200" u="none" strike="noStrike" kern="1200" baseline="0" dirty="0">
                        <a:solidFill>
                          <a:schemeClr val="dk1"/>
                        </a:solidFill>
                        <a:effectLst/>
                        <a:latin typeface="+mn-lt"/>
                        <a:ea typeface="+mn-ea"/>
                        <a:cs typeface="+mn-cs"/>
                      </a:endParaRPr>
                    </a:p>
                  </a:txBody>
                  <a:tcPr marL="9525" marR="9525" marT="9525" marB="0" anchor="ctr"/>
                </a:tc>
                <a:tc>
                  <a:txBody>
                    <a:bodyPr/>
                    <a:lstStyle/>
                    <a:p>
                      <a:pPr algn="ctr" rtl="0" fontAlgn="ctr"/>
                      <a:r>
                        <a:rPr lang="en-US" sz="1200" u="none" strike="noStrike" dirty="0">
                          <a:effectLst/>
                        </a:rPr>
                        <a:t> </a:t>
                      </a:r>
                      <a:r>
                        <a:rPr lang="en-US" sz="1200" u="none" strike="noStrike" dirty="0" smtClean="0">
                          <a:effectLst/>
                        </a:rPr>
                        <a:t>Wipro project team</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6"/>
                  </a:ext>
                </a:extLst>
              </a:tr>
              <a:tr h="423014">
                <a:tc rowSpan="3">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X3</a:t>
                      </a:r>
                      <a:endParaRPr lang="en-US" sz="1200" b="0" i="0" u="none" strike="noStrike" dirty="0" smtClean="0">
                        <a:solidFill>
                          <a:srgbClr val="000000"/>
                        </a:solidFill>
                        <a:effectLst/>
                        <a:latin typeface="Arial" panose="020B0604020202020204" pitchFamily="34" charset="0"/>
                      </a:endParaRPr>
                    </a:p>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r>
                        <a:rPr lang="en-US" sz="1200" u="none" strike="noStrike" dirty="0" smtClean="0">
                          <a:effectLst/>
                        </a:rPr>
                        <a:t>less than</a:t>
                      </a:r>
                      <a:r>
                        <a:rPr lang="en-US" sz="1200" u="none" strike="noStrike" baseline="0" dirty="0" smtClean="0">
                          <a:effectLst/>
                        </a:rPr>
                        <a:t> 4</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 Data incidents per month</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Identify the top type/reason</a:t>
                      </a:r>
                      <a:r>
                        <a:rPr lang="en-US" sz="1200" b="0" i="0" u="none" strike="noStrike" baseline="0" dirty="0" smtClean="0">
                          <a:solidFill>
                            <a:srgbClr val="000000"/>
                          </a:solidFill>
                          <a:effectLst/>
                          <a:latin typeface="Arial" panose="020B0604020202020204" pitchFamily="34" charset="0"/>
                        </a:rPr>
                        <a:t> of data issues that have been raised and </a:t>
                      </a:r>
                      <a:r>
                        <a:rPr lang="en-US" sz="1200" b="0" i="0" u="none" strike="noStrike" kern="1200" baseline="0" dirty="0" smtClean="0">
                          <a:solidFill>
                            <a:srgbClr val="000000"/>
                          </a:solidFill>
                          <a:effectLst/>
                          <a:latin typeface="Arial" panose="020B0604020202020204" pitchFamily="34" charset="0"/>
                          <a:ea typeface="+mn-ea"/>
                          <a:cs typeface="+mn-cs"/>
                        </a:rPr>
                        <a:t>assign the top issue to the PM to fix in 2 – 3 days (workaround or not)</a:t>
                      </a:r>
                      <a:endParaRPr lang="en-US" sz="1200" b="0" i="0" u="none" strike="noStrike" kern="1200" baseline="0" dirty="0">
                        <a:solidFill>
                          <a:srgbClr val="000000"/>
                        </a:solidFill>
                        <a:effectLst/>
                        <a:latin typeface="Arial" panose="020B0604020202020204" pitchFamily="34" charset="0"/>
                        <a:ea typeface="+mn-ea"/>
                        <a:cs typeface="+mn-cs"/>
                      </a:endParaRPr>
                    </a:p>
                  </a:txBody>
                  <a:tcPr marL="9525" marR="9525" marT="9525" marB="0" anchor="ctr"/>
                </a:tc>
                <a:tc>
                  <a:txBody>
                    <a:bodyPr/>
                    <a:lstStyle/>
                    <a:p>
                      <a:pPr algn="ctr" rtl="0" fontAlgn="ctr"/>
                      <a:r>
                        <a:rPr lang="en-US" sz="1200" u="none" strike="noStrike" dirty="0" smtClean="0">
                          <a:effectLst/>
                        </a:rPr>
                        <a:t>Wipro project team</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7"/>
                  </a:ext>
                </a:extLst>
              </a:tr>
              <a:tr h="591213">
                <a:tc vMerge="1">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sz="1200" u="none" strike="noStrike" dirty="0" smtClean="0">
                          <a:effectLst/>
                        </a:rPr>
                        <a:t>(4 to 8)</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 Data incidents per month</a:t>
                      </a:r>
                    </a:p>
                  </a:txBody>
                  <a:tcPr marL="9525" marR="9525" marT="9525" marB="0" anchor="ctr"/>
                </a:tc>
                <a:tc>
                  <a:txBody>
                    <a:bodyPr/>
                    <a:lstStyle/>
                    <a:p>
                      <a:pPr algn="l" rtl="0" fontAlgn="ctr"/>
                      <a:r>
                        <a:rPr lang="en-US" sz="1200" b="0" i="0" u="none" strike="noStrike" dirty="0" smtClean="0">
                          <a:solidFill>
                            <a:srgbClr val="000000"/>
                          </a:solidFill>
                          <a:effectLst/>
                          <a:latin typeface="Arial" panose="020B0604020202020204" pitchFamily="34" charset="0"/>
                        </a:rPr>
                        <a:t>Implement </a:t>
                      </a:r>
                      <a:r>
                        <a:rPr lang="en-US" sz="1200" b="0" i="0" u="none" strike="noStrike" baseline="0" dirty="0" smtClean="0">
                          <a:solidFill>
                            <a:srgbClr val="000000"/>
                          </a:solidFill>
                          <a:effectLst/>
                          <a:latin typeface="Arial" panose="020B0604020202020204" pitchFamily="34" charset="0"/>
                        </a:rPr>
                        <a:t>automatic process to detect inconsistencies data between systems or if any recent change is causing the data issues</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smtClean="0">
                          <a:effectLst/>
                        </a:rPr>
                        <a:t>Wipro project team</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8"/>
                  </a:ext>
                </a:extLst>
              </a:tr>
              <a:tr h="591213">
                <a:tc vMerge="1">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sz="1200" u="none" strike="noStrike" dirty="0" smtClean="0">
                          <a:effectLst/>
                        </a:rPr>
                        <a:t>more than 10</a:t>
                      </a: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rPr>
                        <a:t># Data incidents per month</a:t>
                      </a: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rPr>
                        <a:t>Implement </a:t>
                      </a:r>
                      <a:r>
                        <a:rPr lang="en-US" sz="1200" b="0" i="0" u="none" strike="noStrike" baseline="0" dirty="0" smtClean="0">
                          <a:solidFill>
                            <a:srgbClr val="000000"/>
                          </a:solidFill>
                          <a:effectLst/>
                          <a:latin typeface="Arial" panose="020B0604020202020204" pitchFamily="34" charset="0"/>
                        </a:rPr>
                        <a:t>automatic process (referred in slide 43)</a:t>
                      </a:r>
                      <a:endParaRPr lang="en-US" sz="12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smtClean="0">
                          <a:effectLst/>
                        </a:rPr>
                        <a:t>Wipro project team</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78358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ext Placeholder 2"/>
          <p:cNvSpPr>
            <a:spLocks noGrp="1"/>
          </p:cNvSpPr>
          <p:nvPr>
            <p:ph type="body" sz="quarter" idx="16"/>
          </p:nvPr>
        </p:nvSpPr>
        <p:spPr/>
        <p:txBody>
          <a:bodyPr/>
          <a:lstStyle/>
          <a:p>
            <a:endParaRPr lang="en-US" dirty="0"/>
          </a:p>
        </p:txBody>
      </p:sp>
      <p:graphicFrame>
        <p:nvGraphicFramePr>
          <p:cNvPr id="4" name="Table 3"/>
          <p:cNvGraphicFramePr>
            <a:graphicFrameLocks noGrp="1"/>
          </p:cNvGraphicFramePr>
          <p:nvPr/>
        </p:nvGraphicFramePr>
        <p:xfrm>
          <a:off x="457200" y="2999767"/>
          <a:ext cx="8229601" cy="1733787"/>
        </p:xfrm>
        <a:graphic>
          <a:graphicData uri="http://schemas.openxmlformats.org/drawingml/2006/table">
            <a:tbl>
              <a:tblPr firstRow="1" firstCol="1" bandRow="1">
                <a:tableStyleId>{5C22544A-7EE6-4342-B048-85BDC9FD1C3A}</a:tableStyleId>
              </a:tblPr>
              <a:tblGrid>
                <a:gridCol w="674558">
                  <a:extLst>
                    <a:ext uri="{9D8B030D-6E8A-4147-A177-3AD203B41FA5}">
                      <a16:colId xmlns:a16="http://schemas.microsoft.com/office/drawing/2014/main" xmlns="" val="3490206490"/>
                    </a:ext>
                  </a:extLst>
                </a:gridCol>
                <a:gridCol w="1169233">
                  <a:extLst>
                    <a:ext uri="{9D8B030D-6E8A-4147-A177-3AD203B41FA5}">
                      <a16:colId xmlns:a16="http://schemas.microsoft.com/office/drawing/2014/main" xmlns="" val="637223282"/>
                    </a:ext>
                  </a:extLst>
                </a:gridCol>
                <a:gridCol w="1888761">
                  <a:extLst>
                    <a:ext uri="{9D8B030D-6E8A-4147-A177-3AD203B41FA5}">
                      <a16:colId xmlns:a16="http://schemas.microsoft.com/office/drawing/2014/main" xmlns="" val="4199975529"/>
                    </a:ext>
                  </a:extLst>
                </a:gridCol>
                <a:gridCol w="1169233">
                  <a:extLst>
                    <a:ext uri="{9D8B030D-6E8A-4147-A177-3AD203B41FA5}">
                      <a16:colId xmlns:a16="http://schemas.microsoft.com/office/drawing/2014/main" xmlns="" val="2882408784"/>
                    </a:ext>
                  </a:extLst>
                </a:gridCol>
                <a:gridCol w="3327816">
                  <a:extLst>
                    <a:ext uri="{9D8B030D-6E8A-4147-A177-3AD203B41FA5}">
                      <a16:colId xmlns:a16="http://schemas.microsoft.com/office/drawing/2014/main" xmlns="" val="2596905947"/>
                    </a:ext>
                  </a:extLst>
                </a:gridCol>
              </a:tblGrid>
              <a:tr h="309161">
                <a:tc>
                  <a:txBody>
                    <a:bodyPr/>
                    <a:lstStyle/>
                    <a:p>
                      <a:pPr>
                        <a:spcAft>
                          <a:spcPts val="0"/>
                        </a:spcAft>
                      </a:pPr>
                      <a:r>
                        <a:rPr lang="en-US" sz="800">
                          <a:effectLst/>
                        </a:rPr>
                        <a:t> more than 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 Recurrent incidents per month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 Analyse problem management service. Check if Problems are not being closed…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 Wipro project team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dirty="0">
                          <a:effectLst/>
                        </a:rPr>
                        <a:t>need a more objective reaction plan. For example, you can suggest for auditing 15 tickets and ensure adequacy of KB solution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986335047"/>
                  </a:ext>
                </a:extLst>
              </a:tr>
              <a:tr h="371556">
                <a:tc>
                  <a:txBody>
                    <a:bodyPr/>
                    <a:lstStyle/>
                    <a:p>
                      <a:pPr>
                        <a:spcAft>
                          <a:spcPts val="0"/>
                        </a:spcAft>
                      </a:pPr>
                      <a:r>
                        <a:rPr lang="en-US" sz="800">
                          <a:effectLst/>
                        </a:rPr>
                        <a:t> less than 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 Data incidents per month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Analyse the type/reason of data issues that have been raised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Wipro project team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‘analyze’ is generic word. You can suggest what analysis to do. For example, it can be a “top issue identifier” and assign the top issue to the PM to fix in 2 – 3 days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1859963869"/>
                  </a:ext>
                </a:extLst>
              </a:tr>
              <a:tr h="378593">
                <a:tc>
                  <a:txBody>
                    <a:bodyPr/>
                    <a:lstStyle/>
                    <a:p>
                      <a:pPr>
                        <a:spcAft>
                          <a:spcPts val="0"/>
                        </a:spcAft>
                      </a:pPr>
                      <a:r>
                        <a:rPr lang="en-US" sz="800">
                          <a:effectLst/>
                        </a:rPr>
                        <a:t> (4 to 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 Data incidents per month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Check if Wipro can implement any automatic process to process data issues or if any change is causing the data issues.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Wipro project team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What kind of automation do you recommend. Are you referring to some quick fixes like ‘auto hot keys’ or ‘batch processing’ etc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3777067081"/>
                  </a:ext>
                </a:extLst>
              </a:tr>
              <a:tr h="378593">
                <a:tc>
                  <a:txBody>
                    <a:bodyPr/>
                    <a:lstStyle/>
                    <a:p>
                      <a:pPr>
                        <a:spcAft>
                          <a:spcPts val="0"/>
                        </a:spcAft>
                      </a:pPr>
                      <a:r>
                        <a:rPr lang="en-US" sz="800">
                          <a:effectLst/>
                        </a:rPr>
                        <a:t> more than 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 Data incidents per month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Check if Wipro can implement any automatic process to process data issues or if any change is causing the data issues.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a:effectLst/>
                        </a:rPr>
                        <a:t>Wipro project team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37" marR="7037" marT="7037" marB="0" anchor="ctr"/>
                </a:tc>
                <a:tc>
                  <a:txBody>
                    <a:bodyPr/>
                    <a:lstStyle/>
                    <a:p>
                      <a:pPr>
                        <a:spcAft>
                          <a:spcPts val="0"/>
                        </a:spcAft>
                      </a:pPr>
                      <a:r>
                        <a:rPr lang="en-US" sz="800" dirty="0">
                          <a:effectLst/>
                        </a:rPr>
                        <a:t>What kind of automation do you recommend. Are you referring to some quick fixes like ‘auto hot keys’ or ‘batch processing’ </a:t>
                      </a:r>
                      <a:r>
                        <a:rPr lang="en-US" sz="800" dirty="0" err="1">
                          <a:effectLst/>
                        </a:rPr>
                        <a:t>etc</a:t>
                      </a:r>
                      <a:r>
                        <a:rPr lang="en-US" sz="800" dirty="0">
                          <a:effectLst/>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2657180959"/>
                  </a:ext>
                </a:extLst>
              </a:tr>
            </a:tbl>
          </a:graphicData>
        </a:graphic>
      </p:graphicFrame>
    </p:spTree>
    <p:extLst>
      <p:ext uri="{BB962C8B-B14F-4D97-AF65-F5344CB8AC3E}">
        <p14:creationId xmlns:p14="http://schemas.microsoft.com/office/powerpoint/2010/main" val="3983392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Process Controls</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1056068"/>
            <a:ext cx="8240713" cy="4777995"/>
          </a:xfrm>
        </p:spPr>
        <p:txBody>
          <a:bodyPr>
            <a:normAutofit fontScale="70000" lnSpcReduction="20000"/>
          </a:bodyPr>
          <a:lstStyle/>
          <a:p>
            <a:pPr marL="0" indent="0">
              <a:buNone/>
            </a:pPr>
            <a:r>
              <a:rPr lang="en-US" dirty="0">
                <a:solidFill>
                  <a:schemeClr val="tx1"/>
                </a:solidFill>
              </a:rPr>
              <a:t>Any mistake-proofing done</a:t>
            </a:r>
          </a:p>
          <a:p>
            <a:pPr>
              <a:buFont typeface="Wingdings" panose="05000000000000000000" pitchFamily="2" charset="2"/>
              <a:buChar char="§"/>
            </a:pPr>
            <a:r>
              <a:rPr lang="en-US" sz="2000" i="1" dirty="0" smtClean="0">
                <a:solidFill>
                  <a:schemeClr val="tx1"/>
                </a:solidFill>
              </a:rPr>
              <a:t>Create new tools to prevent direct database manipulation</a:t>
            </a:r>
          </a:p>
          <a:p>
            <a:pPr lvl="1">
              <a:buFont typeface="Wingdings" panose="05000000000000000000" pitchFamily="2" charset="2"/>
              <a:buChar char="§"/>
            </a:pPr>
            <a:r>
              <a:rPr lang="en-US" sz="1600" i="1" u="sng" dirty="0" smtClean="0">
                <a:solidFill>
                  <a:schemeClr val="tx1"/>
                </a:solidFill>
              </a:rPr>
              <a:t>Price/Clearance Change Upload tool</a:t>
            </a:r>
            <a:r>
              <a:rPr lang="en-US" sz="1600" i="1" dirty="0" smtClean="0">
                <a:solidFill>
                  <a:schemeClr val="tx1"/>
                </a:solidFill>
              </a:rPr>
              <a:t> -&gt; Customer request several times to upload massive price changes or clearances through RPM. This process is formed by some steps to validate data and also to run batch process. Wipro built an automatic java process that execute internally all the steps in sequence (including the data format data).</a:t>
            </a:r>
          </a:p>
          <a:p>
            <a:pPr marL="457200" lvl="1" indent="0">
              <a:buNone/>
            </a:pPr>
            <a:endParaRPr lang="en-US" sz="1600" i="1" dirty="0" smtClean="0">
              <a:solidFill>
                <a:schemeClr val="tx1"/>
              </a:solidFill>
            </a:endParaRPr>
          </a:p>
          <a:p>
            <a:pPr lvl="1">
              <a:buFont typeface="Wingdings" panose="05000000000000000000" pitchFamily="2" charset="2"/>
              <a:buChar char="§"/>
            </a:pPr>
            <a:r>
              <a:rPr lang="en-US" sz="1600" i="1" dirty="0" smtClean="0">
                <a:solidFill>
                  <a:schemeClr val="tx1"/>
                </a:solidFill>
              </a:rPr>
              <a:t>Replenishment Query -&gt; Every day Wipro executed in the end of RMS ORACLE batch a group of steps to allow the customer start the WH day. This was a manual action and some days occurred some delays and errors. Therefore Wipro implemented an automatic process to execute these steps using the scheduler batch tool. With this implementation was removed all the manual actions.  </a:t>
            </a:r>
          </a:p>
          <a:p>
            <a:pPr marL="457200" lvl="1" indent="0">
              <a:buNone/>
            </a:pPr>
            <a:endParaRPr lang="en-US" sz="1600" i="1" dirty="0" smtClean="0">
              <a:solidFill>
                <a:schemeClr val="tx1"/>
              </a:solidFill>
            </a:endParaRPr>
          </a:p>
          <a:p>
            <a:pPr>
              <a:buFont typeface="Wingdings" panose="05000000000000000000" pitchFamily="2" charset="2"/>
              <a:buChar char="§"/>
            </a:pPr>
            <a:r>
              <a:rPr lang="en-US" sz="2000" i="1" dirty="0" smtClean="0">
                <a:solidFill>
                  <a:schemeClr val="tx1"/>
                </a:solidFill>
              </a:rPr>
              <a:t>Validate format date before introduce data in the system</a:t>
            </a:r>
          </a:p>
          <a:p>
            <a:pPr>
              <a:buFont typeface="Wingdings" panose="05000000000000000000" pitchFamily="2" charset="2"/>
              <a:buChar char="§"/>
            </a:pPr>
            <a:r>
              <a:rPr lang="en-US" sz="2000" i="1" dirty="0" smtClean="0">
                <a:solidFill>
                  <a:schemeClr val="tx1"/>
                </a:solidFill>
              </a:rPr>
              <a:t>Helpdesk tool optimized</a:t>
            </a:r>
            <a:endParaRPr lang="en-US" sz="2000" i="1"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SOP’s for new process / settings</a:t>
            </a:r>
          </a:p>
          <a:p>
            <a:pPr>
              <a:buFont typeface="Wingdings" panose="05000000000000000000" pitchFamily="2" charset="2"/>
              <a:buChar char="§"/>
            </a:pPr>
            <a:r>
              <a:rPr lang="en-US" sz="1700" i="1" dirty="0" smtClean="0">
                <a:solidFill>
                  <a:schemeClr val="tx1"/>
                </a:solidFill>
              </a:rPr>
              <a:t>New SR’s status Daily check</a:t>
            </a:r>
          </a:p>
          <a:p>
            <a:pPr>
              <a:buFont typeface="Wingdings" panose="05000000000000000000" pitchFamily="2" charset="2"/>
              <a:buChar char="§"/>
            </a:pPr>
            <a:r>
              <a:rPr lang="en-US" sz="1700" i="1" dirty="0" smtClean="0">
                <a:solidFill>
                  <a:schemeClr val="tx1"/>
                </a:solidFill>
              </a:rPr>
              <a:t>Monthly analysis of recurrent incidents </a:t>
            </a:r>
            <a:r>
              <a:rPr lang="en-US" sz="1700" i="1" dirty="0" err="1" smtClean="0">
                <a:solidFill>
                  <a:schemeClr val="tx1"/>
                </a:solidFill>
              </a:rPr>
              <a:t>vs</a:t>
            </a:r>
            <a:r>
              <a:rPr lang="en-US" sz="1700" i="1" dirty="0" smtClean="0">
                <a:solidFill>
                  <a:schemeClr val="tx1"/>
                </a:solidFill>
              </a:rPr>
              <a:t> Pending/solved problems</a:t>
            </a:r>
          </a:p>
          <a:p>
            <a:pPr>
              <a:buFont typeface="Wingdings" panose="05000000000000000000" pitchFamily="2" charset="2"/>
              <a:buChar char="§"/>
            </a:pPr>
            <a:r>
              <a:rPr lang="en-US" sz="1700" i="1" dirty="0" smtClean="0">
                <a:solidFill>
                  <a:schemeClr val="tx1"/>
                </a:solidFill>
              </a:rPr>
              <a:t>Identify the data issue source in a weekly base. </a:t>
            </a:r>
          </a:p>
          <a:p>
            <a:pPr marL="0" indent="0">
              <a:buNone/>
            </a:pPr>
            <a:endParaRPr lang="en-US" dirty="0" smtClean="0">
              <a:solidFill>
                <a:schemeClr val="tx1"/>
              </a:solidFill>
            </a:endParaRPr>
          </a:p>
          <a:p>
            <a:pPr marL="0" indent="0">
              <a:buNone/>
            </a:pPr>
            <a:r>
              <a:rPr lang="en-US" dirty="0" smtClean="0">
                <a:solidFill>
                  <a:schemeClr val="tx1"/>
                </a:solidFill>
              </a:rPr>
              <a:t>Process owner identified for sustenance</a:t>
            </a:r>
          </a:p>
          <a:p>
            <a:pPr>
              <a:buFont typeface="Wingdings" panose="05000000000000000000" pitchFamily="2" charset="2"/>
              <a:buChar char="§"/>
            </a:pPr>
            <a:r>
              <a:rPr lang="en-US" sz="1700" i="1" dirty="0" smtClean="0">
                <a:solidFill>
                  <a:schemeClr val="tx1"/>
                </a:solidFill>
              </a:rPr>
              <a:t>Weekly Incident team meeting</a:t>
            </a:r>
          </a:p>
          <a:p>
            <a:pPr>
              <a:buFont typeface="Wingdings" panose="05000000000000000000" pitchFamily="2" charset="2"/>
              <a:buChar char="§"/>
            </a:pPr>
            <a:r>
              <a:rPr lang="en-US" sz="1700" i="1" dirty="0" smtClean="0">
                <a:solidFill>
                  <a:schemeClr val="tx1"/>
                </a:solidFill>
              </a:rPr>
              <a:t>Monthly meeting with customer to analyze incidents/SR’s and problems  </a:t>
            </a:r>
          </a:p>
          <a:p>
            <a:pPr marL="0" indent="0">
              <a:buNone/>
            </a:pPr>
            <a:endParaRPr lang="en-US" dirty="0" smtClean="0">
              <a:solidFill>
                <a:schemeClr val="tx1"/>
              </a:solidFill>
            </a:endParaRPr>
          </a:p>
          <a:p>
            <a:pPr marL="0" indent="0">
              <a:buNone/>
            </a:pPr>
            <a:r>
              <a:rPr lang="en-US" dirty="0" smtClean="0">
                <a:solidFill>
                  <a:schemeClr val="tx1"/>
                </a:solidFill>
              </a:rPr>
              <a:t>Any open action items</a:t>
            </a:r>
          </a:p>
          <a:p>
            <a:pPr marL="0" indent="0">
              <a:buNone/>
            </a:pPr>
            <a:r>
              <a:rPr lang="en-US" sz="1700" i="1" dirty="0" smtClean="0">
                <a:solidFill>
                  <a:schemeClr val="tx1"/>
                </a:solidFill>
              </a:rPr>
              <a:t>N/A</a:t>
            </a:r>
            <a:endParaRPr lang="en-US" sz="1700" i="1"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49500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smtClean="0">
                <a:solidFill>
                  <a:schemeClr val="tx1"/>
                </a:solidFill>
              </a:rPr>
              <a:t>Before and After Summary</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5" name="Table 4"/>
          <p:cNvGraphicFramePr>
            <a:graphicFrameLocks noGrp="1"/>
          </p:cNvGraphicFramePr>
          <p:nvPr>
            <p:extLst>
              <p:ext uri="{D42A27DB-BD31-4B8C-83A1-F6EECF244321}">
                <p14:modId xmlns:p14="http://schemas.microsoft.com/office/powerpoint/2010/main" val="3956091264"/>
              </p:ext>
            </p:extLst>
          </p:nvPr>
        </p:nvGraphicFramePr>
        <p:xfrm>
          <a:off x="100096" y="826855"/>
          <a:ext cx="8902236" cy="6029804"/>
        </p:xfrm>
        <a:graphic>
          <a:graphicData uri="http://schemas.openxmlformats.org/drawingml/2006/table">
            <a:tbl>
              <a:tblPr>
                <a:tableStyleId>{93296810-A885-4BE3-A3E7-6D5BEEA58F35}</a:tableStyleId>
              </a:tblPr>
              <a:tblGrid>
                <a:gridCol w="1587037">
                  <a:extLst>
                    <a:ext uri="{9D8B030D-6E8A-4147-A177-3AD203B41FA5}">
                      <a16:colId xmlns:a16="http://schemas.microsoft.com/office/drawing/2014/main" xmlns="" val="20000"/>
                    </a:ext>
                  </a:extLst>
                </a:gridCol>
                <a:gridCol w="1545464">
                  <a:extLst>
                    <a:ext uri="{9D8B030D-6E8A-4147-A177-3AD203B41FA5}">
                      <a16:colId xmlns:a16="http://schemas.microsoft.com/office/drawing/2014/main" xmlns="" val="20001"/>
                    </a:ext>
                  </a:extLst>
                </a:gridCol>
                <a:gridCol w="1790164">
                  <a:extLst>
                    <a:ext uri="{9D8B030D-6E8A-4147-A177-3AD203B41FA5}">
                      <a16:colId xmlns:a16="http://schemas.microsoft.com/office/drawing/2014/main" xmlns="" val="20002"/>
                    </a:ext>
                  </a:extLst>
                </a:gridCol>
                <a:gridCol w="1416676">
                  <a:extLst>
                    <a:ext uri="{9D8B030D-6E8A-4147-A177-3AD203B41FA5}">
                      <a16:colId xmlns:a16="http://schemas.microsoft.com/office/drawing/2014/main" xmlns="" val="20003"/>
                    </a:ext>
                  </a:extLst>
                </a:gridCol>
                <a:gridCol w="1339403">
                  <a:extLst>
                    <a:ext uri="{9D8B030D-6E8A-4147-A177-3AD203B41FA5}">
                      <a16:colId xmlns:a16="http://schemas.microsoft.com/office/drawing/2014/main" xmlns="" val="20004"/>
                    </a:ext>
                  </a:extLst>
                </a:gridCol>
                <a:gridCol w="1223492">
                  <a:extLst>
                    <a:ext uri="{9D8B030D-6E8A-4147-A177-3AD203B41FA5}">
                      <a16:colId xmlns:a16="http://schemas.microsoft.com/office/drawing/2014/main" xmlns="" val="20005"/>
                    </a:ext>
                  </a:extLst>
                </a:gridCol>
              </a:tblGrid>
              <a:tr h="465692">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Process Sigma</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CTQ (Y)</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X1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X2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X3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836175">
                <a:tc>
                  <a:txBody>
                    <a:bodyPr/>
                    <a:lstStyle/>
                    <a:p>
                      <a:pPr algn="l" fontAlgn="b"/>
                      <a:r>
                        <a:rPr lang="en-US" sz="1400" u="none" strike="noStrike">
                          <a:effectLst/>
                        </a:rPr>
                        <a:t>Baseline (Before)</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smtClean="0">
                          <a:effectLst/>
                        </a:rPr>
                        <a:t>Sigma level = 1.2</a:t>
                      </a:r>
                      <a:r>
                        <a:rPr lang="en-US" sz="1400" u="none" strike="noStrike" baseline="0" dirty="0" smtClean="0">
                          <a:effectLst/>
                        </a:rPr>
                        <a:t> (rounded) / </a:t>
                      </a:r>
                      <a:r>
                        <a:rPr lang="en-US" sz="1400" u="none" strike="noStrike" dirty="0" err="1" smtClean="0">
                          <a:effectLst/>
                        </a:rPr>
                        <a:t>Cp</a:t>
                      </a:r>
                      <a:r>
                        <a:rPr lang="en-US" sz="1400" u="none" strike="noStrike" dirty="0" smtClean="0">
                          <a:effectLst/>
                        </a:rPr>
                        <a:t>, </a:t>
                      </a:r>
                      <a:r>
                        <a:rPr lang="en-US" sz="1400" u="none" strike="noStrike" dirty="0" err="1" smtClean="0">
                          <a:effectLst/>
                        </a:rPr>
                        <a:t>Cpk</a:t>
                      </a:r>
                      <a:r>
                        <a:rPr lang="en-US" sz="1400" u="none" strike="noStrike" dirty="0" smtClean="0">
                          <a:effectLst/>
                        </a:rPr>
                        <a:t>= -0.11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smtClean="0">
                          <a:effectLst/>
                        </a:rPr>
                        <a:t>mean=52.18 control limits (26.36; 79.28)</a:t>
                      </a:r>
                      <a:endParaRPr lang="en-US" sz="1400" u="none" strike="noStrike" dirty="0">
                        <a:effectLs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Mean=6.82 control limits (0; 26.76)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Mean=27.41 control limits (-3.71; 58.53)</a:t>
                      </a:r>
                      <a:endParaRPr lang="en-US" sz="1400" b="0" i="0" u="none" strike="noStrike" dirty="0" smtClean="0">
                        <a:solidFill>
                          <a:srgbClr val="000000"/>
                        </a:solidFill>
                        <a:effectLst/>
                        <a:latin typeface="Calibri" panose="020F0502020204030204" pitchFamily="34" charset="0"/>
                      </a:endParaRP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Mean=16.18 control limits (4.21; 28.15)</a:t>
                      </a:r>
                      <a:endParaRPr lang="en-US" sz="1400" b="0" i="0" u="none" strike="noStrike" dirty="0" smtClean="0">
                        <a:solidFill>
                          <a:srgbClr val="000000"/>
                        </a:solidFill>
                        <a:effectLst/>
                        <a:latin typeface="Calibri" panose="020F0502020204030204" pitchFamily="34" charset="0"/>
                      </a:endParaRP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244377">
                <a:tc>
                  <a:txBody>
                    <a:bodyPr/>
                    <a:lstStyle/>
                    <a:p>
                      <a:pPr algn="l" fontAlgn="b"/>
                      <a:r>
                        <a:rPr lang="en-US" sz="1400" u="none" strike="noStrike" dirty="0">
                          <a:effectLst/>
                        </a:rPr>
                        <a:t>Target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r>
                        <a:rPr lang="en-US" sz="1400" u="none" strike="noStrike" dirty="0" smtClean="0">
                          <a:effectLst/>
                        </a:rPr>
                        <a:t>Sigma</a:t>
                      </a:r>
                      <a:r>
                        <a:rPr lang="en-US" sz="1400" u="none" strike="noStrike" baseline="0" dirty="0" smtClean="0">
                          <a:effectLst/>
                        </a:rPr>
                        <a:t> level = 3 / </a:t>
                      </a:r>
                      <a:r>
                        <a:rPr lang="en-US" sz="1400" u="none" strike="noStrike" baseline="0" dirty="0" err="1" smtClean="0">
                          <a:effectLst/>
                        </a:rPr>
                        <a:t>Cp</a:t>
                      </a:r>
                      <a:r>
                        <a:rPr lang="en-US" sz="1400" u="none" strike="noStrike" baseline="0" dirty="0" smtClean="0">
                          <a:effectLst/>
                        </a:rPr>
                        <a:t>, </a:t>
                      </a:r>
                      <a:r>
                        <a:rPr lang="en-US" sz="1400" u="none" strike="noStrike" baseline="0" dirty="0" err="1" smtClean="0">
                          <a:effectLst/>
                        </a:rPr>
                        <a:t>Cpk</a:t>
                      </a:r>
                      <a:r>
                        <a:rPr lang="en-US" sz="1400" u="none" strike="noStrike" baseline="0" dirty="0" smtClean="0">
                          <a:effectLst/>
                        </a:rPr>
                        <a:t> = 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smtClean="0">
                          <a:effectLst/>
                        </a:rPr>
                        <a:t>(reduce</a:t>
                      </a:r>
                      <a:r>
                        <a:rPr lang="en-US" sz="1400" u="none" strike="noStrike" baseline="0" dirty="0" smtClean="0">
                          <a:effectLst/>
                        </a:rPr>
                        <a:t> </a:t>
                      </a:r>
                      <a:r>
                        <a:rPr lang="en-US" sz="1400" u="none" strike="noStrike" dirty="0" smtClean="0">
                          <a:effectLst/>
                        </a:rPr>
                        <a:t>25%) mean=40.0 specification limits= (0.0; 50.0)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chemeClr val="dk1"/>
                          </a:solidFill>
                          <a:effectLst/>
                          <a:latin typeface="+mn-lt"/>
                        </a:rPr>
                        <a:t>Tolerance values</a:t>
                      </a:r>
                      <a:r>
                        <a:rPr lang="en-US" sz="1400" b="0" i="0" u="none" strike="noStrike" baseline="0" dirty="0" smtClean="0">
                          <a:solidFill>
                            <a:schemeClr val="dk1"/>
                          </a:solidFill>
                          <a:effectLst/>
                          <a:latin typeface="+mn-lt"/>
                        </a:rPr>
                        <a:t> between 0 and 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tolerance v</a:t>
                      </a:r>
                      <a:r>
                        <a:rPr lang="en-US" sz="1400" b="0" i="0" u="none" strike="noStrike" dirty="0" smtClean="0">
                          <a:solidFill>
                            <a:schemeClr val="dk1"/>
                          </a:solidFill>
                          <a:effectLst/>
                          <a:latin typeface="+mn-lt"/>
                        </a:rPr>
                        <a:t>alues</a:t>
                      </a:r>
                      <a:r>
                        <a:rPr lang="en-US" sz="1400" b="0" i="0" u="none" strike="noStrike" baseline="0" dirty="0" smtClean="0">
                          <a:solidFill>
                            <a:schemeClr val="dk1"/>
                          </a:solidFill>
                          <a:effectLst/>
                          <a:latin typeface="+mn-lt"/>
                        </a:rPr>
                        <a:t> between 10 and 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tolerance v</a:t>
                      </a:r>
                      <a:r>
                        <a:rPr lang="en-US" sz="1400" b="0" i="0" u="none" strike="noStrike" dirty="0" smtClean="0">
                          <a:solidFill>
                            <a:schemeClr val="dk1"/>
                          </a:solidFill>
                          <a:effectLst/>
                          <a:latin typeface="+mn-lt"/>
                        </a:rPr>
                        <a:t>alues</a:t>
                      </a:r>
                      <a:r>
                        <a:rPr lang="en-US" sz="1400" b="0" i="0" u="none" strike="noStrike" baseline="0" dirty="0" smtClean="0">
                          <a:solidFill>
                            <a:schemeClr val="dk1"/>
                          </a:solidFill>
                          <a:effectLst/>
                          <a:latin typeface="+mn-lt"/>
                        </a:rPr>
                        <a:t> between 5 and 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313645">
                <a:tc>
                  <a:txBody>
                    <a:bodyPr/>
                    <a:lstStyle/>
                    <a:p>
                      <a:pPr algn="l" fontAlgn="b"/>
                      <a:r>
                        <a:rPr lang="en-US" sz="1400" u="none" strike="noStrike">
                          <a:effectLst/>
                        </a:rPr>
                        <a:t>Post Improvement (After)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smtClean="0">
                          <a:effectLst/>
                        </a:rPr>
                        <a:t>Sigma level = 2</a:t>
                      </a:r>
                      <a:r>
                        <a:rPr lang="en-US" sz="1400" u="none" strike="noStrike" baseline="0" dirty="0" smtClean="0">
                          <a:effectLst/>
                        </a:rPr>
                        <a:t> (rounded) / </a:t>
                      </a:r>
                      <a:r>
                        <a:rPr lang="en-US" sz="1400" u="none" strike="noStrike" dirty="0" err="1" smtClean="0">
                          <a:effectLst/>
                        </a:rPr>
                        <a:t>Cp</a:t>
                      </a:r>
                      <a:r>
                        <a:rPr lang="en-US" sz="1400" u="none" strike="noStrike" dirty="0" smtClean="0">
                          <a:effectLst/>
                        </a:rPr>
                        <a:t>, </a:t>
                      </a:r>
                      <a:r>
                        <a:rPr lang="en-US" sz="1400" u="none" strike="noStrike" dirty="0" err="1" smtClean="0">
                          <a:effectLst/>
                        </a:rPr>
                        <a:t>Cpk</a:t>
                      </a:r>
                      <a:r>
                        <a:rPr lang="en-US" sz="1400" u="none" strike="noStrike" dirty="0" smtClean="0">
                          <a:effectLst/>
                        </a:rPr>
                        <a:t>= 0.62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Mean=</a:t>
                      </a:r>
                      <a:r>
                        <a:rPr lang="en-US" sz="1400" u="none" strike="noStrike" dirty="0" smtClean="0">
                          <a:solidFill>
                            <a:srgbClr val="00B050"/>
                          </a:solidFill>
                          <a:effectLst/>
                        </a:rPr>
                        <a:t>27,67</a:t>
                      </a:r>
                    </a:p>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control limits </a:t>
                      </a:r>
                      <a:r>
                        <a:rPr lang="en-US" sz="1400" u="none" strike="noStrike" dirty="0" smtClean="0">
                          <a:solidFill>
                            <a:srgbClr val="FF0000"/>
                          </a:solidFill>
                          <a:effectLst/>
                        </a:rPr>
                        <a:t>(0; 63.57)</a:t>
                      </a: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Mean=</a:t>
                      </a:r>
                      <a:r>
                        <a:rPr lang="en-US" sz="1400" u="none" strike="noStrike" dirty="0" smtClean="0">
                          <a:solidFill>
                            <a:srgbClr val="00B050"/>
                          </a:solidFill>
                          <a:effectLst/>
                        </a:rPr>
                        <a:t>1.33</a:t>
                      </a:r>
                    </a:p>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control limits </a:t>
                      </a:r>
                      <a:r>
                        <a:rPr lang="en-US" sz="1400" u="none" strike="noStrike" dirty="0" smtClean="0">
                          <a:solidFill>
                            <a:srgbClr val="FF0000"/>
                          </a:solidFill>
                          <a:effectLst/>
                        </a:rPr>
                        <a:t>(0; 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Mean=</a:t>
                      </a:r>
                      <a:r>
                        <a:rPr lang="en-US" sz="1400" u="none" strike="noStrike" dirty="0" smtClean="0">
                          <a:solidFill>
                            <a:srgbClr val="00B050"/>
                          </a:solidFill>
                          <a:effectLst/>
                        </a:rPr>
                        <a:t>4</a:t>
                      </a:r>
                    </a:p>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control limits </a:t>
                      </a:r>
                      <a:r>
                        <a:rPr lang="en-US" sz="1400" u="none" strike="noStrike" dirty="0" smtClean="0">
                          <a:solidFill>
                            <a:srgbClr val="FF0000"/>
                          </a:solidFill>
                          <a:effectLst/>
                        </a:rPr>
                        <a:t>(0; 10.65)</a:t>
                      </a: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dirty="0" smtClean="0">
                          <a:effectLst/>
                        </a:rPr>
                        <a:t>Mean=</a:t>
                      </a:r>
                      <a:r>
                        <a:rPr lang="en-US" sz="1400" u="none" strike="noStrike" dirty="0" smtClean="0">
                          <a:solidFill>
                            <a:srgbClr val="00B050"/>
                          </a:solidFill>
                          <a:effectLst/>
                        </a:rPr>
                        <a:t>3.33</a:t>
                      </a:r>
                    </a:p>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control limits </a:t>
                      </a:r>
                      <a:r>
                        <a:rPr lang="en-US" sz="1400" u="none" strike="noStrike" dirty="0" smtClean="0">
                          <a:solidFill>
                            <a:srgbClr val="FF0000"/>
                          </a:solidFill>
                          <a:effectLst/>
                        </a:rPr>
                        <a:t>(0; 9.98)</a:t>
                      </a: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130592">
                <a:tc>
                  <a:txBody>
                    <a:bodyPr/>
                    <a:lstStyle/>
                    <a:p>
                      <a:pPr algn="l" fontAlgn="b"/>
                      <a:r>
                        <a:rPr lang="en-US" sz="1400" u="none" strike="noStrike" dirty="0">
                          <a:effectLst/>
                        </a:rPr>
                        <a:t>% </a:t>
                      </a:r>
                      <a:r>
                        <a:rPr lang="en-US" sz="1400" u="none" strike="noStrike" dirty="0" smtClean="0">
                          <a:effectLst/>
                        </a:rPr>
                        <a:t>Improvement Vs Baseline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effectLst/>
                        </a:rPr>
                        <a:t> </a:t>
                      </a:r>
                      <a:r>
                        <a:rPr lang="en-US" sz="1400" u="none" strike="noStrike" kern="1200" baseline="0" dirty="0" smtClean="0">
                          <a:solidFill>
                            <a:srgbClr val="00B050"/>
                          </a:solidFill>
                          <a:effectLst/>
                          <a:latin typeface="+mn-lt"/>
                          <a:ea typeface="+mn-ea"/>
                          <a:cs typeface="+mn-cs"/>
                        </a:rPr>
                        <a:t>66,67% of improvement</a:t>
                      </a:r>
                      <a:endParaRPr lang="en-US" sz="1400" u="none" strike="noStrike" kern="1200" baseline="0" dirty="0">
                        <a:solidFill>
                          <a:srgbClr val="00B05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kern="1200" baseline="0" dirty="0">
                          <a:solidFill>
                            <a:srgbClr val="00B050"/>
                          </a:solidFill>
                          <a:effectLst/>
                          <a:latin typeface="+mn-lt"/>
                          <a:ea typeface="+mn-ea"/>
                          <a:cs typeface="+mn-cs"/>
                        </a:rPr>
                        <a:t> </a:t>
                      </a:r>
                      <a:r>
                        <a:rPr lang="en-US" sz="1400" u="none" strike="noStrike" kern="1200" baseline="0" dirty="0" smtClean="0">
                          <a:solidFill>
                            <a:srgbClr val="00B050"/>
                          </a:solidFill>
                          <a:effectLst/>
                          <a:latin typeface="+mn-lt"/>
                          <a:ea typeface="+mn-ea"/>
                          <a:cs typeface="+mn-cs"/>
                        </a:rPr>
                        <a:t>48,88% improvement of mean; Means statistically are different; Current mean lower than target mean</a:t>
                      </a:r>
                      <a:endParaRPr lang="en-US" sz="1400" u="none" strike="noStrike" kern="1200" baseline="0" dirty="0">
                        <a:solidFill>
                          <a:srgbClr val="00B05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kern="1200" baseline="0" dirty="0" smtClean="0">
                          <a:solidFill>
                            <a:srgbClr val="00B050"/>
                          </a:solidFill>
                          <a:effectLst/>
                          <a:latin typeface="+mn-lt"/>
                          <a:ea typeface="+mn-ea"/>
                          <a:cs typeface="+mn-cs"/>
                        </a:rPr>
                        <a:t>80,5% improvement of mean; Means statistically are different; Current mean lower than </a:t>
                      </a:r>
                      <a:r>
                        <a:rPr lang="en-US" sz="1400" u="none" strike="noStrike" kern="1200" baseline="0" dirty="0" err="1" smtClean="0">
                          <a:solidFill>
                            <a:srgbClr val="00B050"/>
                          </a:solidFill>
                          <a:effectLst/>
                          <a:latin typeface="+mn-lt"/>
                          <a:ea typeface="+mn-ea"/>
                          <a:cs typeface="+mn-cs"/>
                        </a:rPr>
                        <a:t>baselined</a:t>
                      </a:r>
                      <a:r>
                        <a:rPr lang="en-US" sz="1400" u="none" strike="noStrike" kern="1200" baseline="0" dirty="0" smtClean="0">
                          <a:solidFill>
                            <a:srgbClr val="00B050"/>
                          </a:solidFill>
                          <a:effectLst/>
                          <a:latin typeface="+mn-lt"/>
                          <a:ea typeface="+mn-ea"/>
                          <a:cs typeface="+mn-cs"/>
                        </a:rPr>
                        <a:t> mean</a:t>
                      </a:r>
                      <a:endParaRPr lang="en-US" sz="1400" u="none" strike="noStrike" kern="1200" baseline="0" dirty="0">
                        <a:solidFill>
                          <a:srgbClr val="00B05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solidFill>
                            <a:srgbClr val="00B050"/>
                          </a:solidFill>
                          <a:effectLst/>
                        </a:rPr>
                        <a:t> </a:t>
                      </a:r>
                      <a:r>
                        <a:rPr lang="en-US" sz="1400" u="none" strike="noStrike" kern="1200" baseline="0" dirty="0" smtClean="0">
                          <a:solidFill>
                            <a:srgbClr val="00B050"/>
                          </a:solidFill>
                          <a:effectLst/>
                          <a:latin typeface="+mn-lt"/>
                          <a:ea typeface="+mn-ea"/>
                          <a:cs typeface="+mn-cs"/>
                        </a:rPr>
                        <a:t>85,40% improvement of mean; Means statistically are different; Current mean lower than </a:t>
                      </a:r>
                      <a:r>
                        <a:rPr lang="en-US" sz="1400" u="none" strike="noStrike" kern="1200" baseline="0" dirty="0" err="1" smtClean="0">
                          <a:solidFill>
                            <a:srgbClr val="00B050"/>
                          </a:solidFill>
                          <a:effectLst/>
                          <a:latin typeface="+mn-lt"/>
                          <a:ea typeface="+mn-ea"/>
                          <a:cs typeface="+mn-cs"/>
                        </a:rPr>
                        <a:t>baselined</a:t>
                      </a:r>
                      <a:r>
                        <a:rPr lang="en-US" sz="1400" u="none" strike="noStrike" kern="1200" baseline="0" dirty="0" smtClean="0">
                          <a:solidFill>
                            <a:srgbClr val="00B050"/>
                          </a:solidFill>
                          <a:effectLst/>
                          <a:latin typeface="+mn-lt"/>
                          <a:ea typeface="+mn-ea"/>
                          <a:cs typeface="+mn-cs"/>
                        </a:rPr>
                        <a:t> mean</a:t>
                      </a:r>
                      <a:r>
                        <a:rPr lang="en-US" sz="1400" u="none" strike="noStrike" dirty="0" smtClean="0">
                          <a:solidFill>
                            <a:srgbClr val="00B050"/>
                          </a:solidFill>
                          <a:effectLst/>
                        </a:rPr>
                        <a:t> </a:t>
                      </a:r>
                      <a:endParaRPr lang="en-US" sz="1400" b="0" i="0" u="none" strike="noStrike" dirty="0">
                        <a:solidFill>
                          <a:srgbClr val="00B05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u="none" strike="noStrike" dirty="0">
                          <a:solidFill>
                            <a:srgbClr val="00B050"/>
                          </a:solidFill>
                          <a:effectLst/>
                        </a:rPr>
                        <a:t> </a:t>
                      </a:r>
                      <a:r>
                        <a:rPr lang="en-US" sz="1400" u="none" strike="noStrike" kern="1200" baseline="0" dirty="0" smtClean="0">
                          <a:solidFill>
                            <a:srgbClr val="00B050"/>
                          </a:solidFill>
                          <a:effectLst/>
                          <a:latin typeface="+mn-lt"/>
                          <a:ea typeface="+mn-ea"/>
                          <a:cs typeface="+mn-cs"/>
                        </a:rPr>
                        <a:t>79,6% improvement of mean; Means statistically are different; Current mean lower than </a:t>
                      </a:r>
                      <a:r>
                        <a:rPr lang="en-US" sz="1400" u="none" strike="noStrike" kern="1200" baseline="0" dirty="0" err="1" smtClean="0">
                          <a:solidFill>
                            <a:srgbClr val="00B050"/>
                          </a:solidFill>
                          <a:effectLst/>
                          <a:latin typeface="+mn-lt"/>
                          <a:ea typeface="+mn-ea"/>
                          <a:cs typeface="+mn-cs"/>
                        </a:rPr>
                        <a:t>baselined</a:t>
                      </a:r>
                      <a:r>
                        <a:rPr lang="en-US" sz="1400" u="none" strike="noStrike" kern="1200" baseline="0" dirty="0" smtClean="0">
                          <a:solidFill>
                            <a:srgbClr val="00B050"/>
                          </a:solidFill>
                          <a:effectLst/>
                          <a:latin typeface="+mn-lt"/>
                          <a:ea typeface="+mn-ea"/>
                          <a:cs typeface="+mn-cs"/>
                        </a:rPr>
                        <a:t> mean</a:t>
                      </a:r>
                      <a:r>
                        <a:rPr lang="en-US" sz="1400" u="none" strike="noStrike" dirty="0" smtClean="0">
                          <a:solidFill>
                            <a:srgbClr val="00B050"/>
                          </a:solidFill>
                          <a:effectLst/>
                        </a:rPr>
                        <a:t> </a:t>
                      </a:r>
                      <a:endParaRPr lang="en-US" sz="1400" b="0" i="0" u="none" strike="noStrike" dirty="0">
                        <a:solidFill>
                          <a:srgbClr val="00B05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570328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Institutionalization</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1120462"/>
            <a:ext cx="8549640" cy="4713601"/>
          </a:xfrm>
        </p:spPr>
        <p:txBody>
          <a:bodyPr>
            <a:normAutofit fontScale="92500" lnSpcReduction="10000"/>
          </a:bodyPr>
          <a:lstStyle/>
          <a:p>
            <a:r>
              <a:rPr lang="en-US" dirty="0"/>
              <a:t> What are the </a:t>
            </a:r>
            <a:r>
              <a:rPr lang="en-US" dirty="0" smtClean="0"/>
              <a:t>learning's </a:t>
            </a:r>
            <a:r>
              <a:rPr lang="en-US" dirty="0"/>
              <a:t>from this project</a:t>
            </a:r>
          </a:p>
          <a:p>
            <a:pPr lvl="1">
              <a:buFont typeface="Wingdings" panose="05000000000000000000" pitchFamily="2" charset="2"/>
              <a:buChar char="Ø"/>
            </a:pPr>
            <a:r>
              <a:rPr lang="en-US" i="1" dirty="0" smtClean="0"/>
              <a:t>It is always possible to change and improve. We only need to put some dedication and find the best practices and procedures.</a:t>
            </a:r>
          </a:p>
          <a:p>
            <a:pPr lvl="1">
              <a:buFont typeface="Wingdings" panose="05000000000000000000" pitchFamily="2" charset="2"/>
              <a:buChar char="Ø"/>
            </a:pPr>
            <a:r>
              <a:rPr lang="en-US" i="1" dirty="0" smtClean="0"/>
              <a:t>The project management tools could be reviewed in order to check if they can be improved and facilitate the project team work.</a:t>
            </a:r>
          </a:p>
          <a:p>
            <a:pPr lvl="1">
              <a:buFont typeface="Wingdings" panose="05000000000000000000" pitchFamily="2" charset="2"/>
              <a:buChar char="Ø"/>
            </a:pPr>
            <a:r>
              <a:rPr lang="en-US" i="1" dirty="0" smtClean="0"/>
              <a:t>With cooperation of all it is possible to do optimizations inside of the team. </a:t>
            </a:r>
          </a:p>
          <a:p>
            <a:pPr lvl="1">
              <a:buFont typeface="Wingdings" panose="05000000000000000000" pitchFamily="2" charset="2"/>
              <a:buChar char="Ø"/>
            </a:pPr>
            <a:r>
              <a:rPr lang="en-US" i="1" dirty="0" smtClean="0"/>
              <a:t>Always be proactive, don´t waiting for the problems, anticipate to them</a:t>
            </a:r>
          </a:p>
          <a:p>
            <a:pPr lvl="1">
              <a:buFont typeface="Wingdings" panose="05000000000000000000" pitchFamily="2" charset="2"/>
              <a:buChar char="Ø"/>
            </a:pPr>
            <a:r>
              <a:rPr lang="en-US" i="1" dirty="0" smtClean="0"/>
              <a:t>Be assertive and focus on one by one issue.</a:t>
            </a:r>
          </a:p>
          <a:p>
            <a:pPr lvl="1">
              <a:buFont typeface="Wingdings" panose="05000000000000000000" pitchFamily="2" charset="2"/>
              <a:buChar char="Ø"/>
            </a:pPr>
            <a:endParaRPr lang="en-US" dirty="0"/>
          </a:p>
          <a:p>
            <a:r>
              <a:rPr lang="en-US" dirty="0"/>
              <a:t>  What are the replication plans?</a:t>
            </a:r>
          </a:p>
          <a:p>
            <a:pPr lvl="1">
              <a:buFont typeface="Wingdings" panose="05000000000000000000" pitchFamily="2" charset="2"/>
              <a:buChar char="Ø"/>
            </a:pPr>
            <a:r>
              <a:rPr lang="en-US" i="1" dirty="0" smtClean="0"/>
              <a:t>Other projects can follow the same improvements done during this 6 sigma project.</a:t>
            </a:r>
          </a:p>
          <a:p>
            <a:pPr lvl="1">
              <a:buFont typeface="Wingdings" panose="05000000000000000000" pitchFamily="2" charset="2"/>
              <a:buChar char="Ø"/>
            </a:pPr>
            <a:r>
              <a:rPr lang="en-US" i="1" dirty="0" smtClean="0"/>
              <a:t>Go forward to the fishbone analysis and do it step by step</a:t>
            </a:r>
            <a:endParaRPr lang="en-US" i="1" dirty="0"/>
          </a:p>
          <a:p>
            <a:pPr marL="0" indent="0">
              <a:buNone/>
            </a:pPr>
            <a:endParaRPr lang="en-US" dirty="0"/>
          </a:p>
          <a:p>
            <a:r>
              <a:rPr lang="en-US" dirty="0"/>
              <a:t> Who </a:t>
            </a:r>
            <a:r>
              <a:rPr lang="en-US" dirty="0" smtClean="0"/>
              <a:t>else (domain</a:t>
            </a:r>
            <a:r>
              <a:rPr lang="en-US" dirty="0"/>
              <a:t>) </a:t>
            </a:r>
            <a:r>
              <a:rPr lang="en-US" dirty="0" smtClean="0"/>
              <a:t>can </a:t>
            </a:r>
            <a:r>
              <a:rPr lang="en-US" dirty="0"/>
              <a:t>use the learning's from this </a:t>
            </a:r>
            <a:r>
              <a:rPr lang="en-US" dirty="0" smtClean="0"/>
              <a:t>project</a:t>
            </a:r>
          </a:p>
          <a:p>
            <a:pPr lvl="1">
              <a:buFont typeface="Wingdings" panose="05000000000000000000" pitchFamily="2" charset="2"/>
              <a:buChar char="Ø"/>
            </a:pPr>
            <a:r>
              <a:rPr lang="en-US" i="1" dirty="0" smtClean="0"/>
              <a:t>Other ASM project in other accounts (PT and INDIA)</a:t>
            </a:r>
            <a:endParaRPr lang="en-US" i="1" dirty="0"/>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787325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Project Benefits</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922734"/>
            <a:ext cx="8240713" cy="5555339"/>
          </a:xfrm>
        </p:spPr>
        <p:txBody>
          <a:bodyPr>
            <a:normAutofit/>
          </a:bodyPr>
          <a:lstStyle/>
          <a:p>
            <a:r>
              <a:rPr lang="en-US" sz="1800" dirty="0"/>
              <a:t>What Business Metric Improved</a:t>
            </a:r>
            <a:r>
              <a:rPr lang="en-US" sz="1800" dirty="0" smtClean="0"/>
              <a:t>?</a:t>
            </a:r>
          </a:p>
          <a:p>
            <a:pPr lvl="1">
              <a:buFont typeface="Wingdings" panose="05000000000000000000" pitchFamily="2" charset="2"/>
              <a:buChar char="Ø"/>
            </a:pPr>
            <a:r>
              <a:rPr lang="en-US" sz="1400" dirty="0" smtClean="0"/>
              <a:t>Clear distinction between SR’s and Incidents in the </a:t>
            </a:r>
            <a:r>
              <a:rPr lang="en-US" sz="1400" dirty="0" err="1" smtClean="0"/>
              <a:t>TopDesk</a:t>
            </a:r>
            <a:r>
              <a:rPr lang="en-US" sz="1400" dirty="0" smtClean="0"/>
              <a:t> tool</a:t>
            </a:r>
          </a:p>
          <a:p>
            <a:pPr lvl="1">
              <a:buFont typeface="Wingdings" panose="05000000000000000000" pitchFamily="2" charset="2"/>
              <a:buChar char="Ø"/>
            </a:pPr>
            <a:r>
              <a:rPr lang="en-US" sz="1400" dirty="0" smtClean="0"/>
              <a:t>Reduction of recurrent incidents</a:t>
            </a:r>
            <a:endParaRPr lang="en-US" sz="1400" dirty="0"/>
          </a:p>
          <a:p>
            <a:endParaRPr lang="en-US" sz="1800" dirty="0"/>
          </a:p>
          <a:p>
            <a:r>
              <a:rPr lang="en-US" sz="1800" dirty="0"/>
              <a:t>What Customer Metric Improved</a:t>
            </a:r>
            <a:r>
              <a:rPr lang="en-US" sz="1800" dirty="0" smtClean="0"/>
              <a:t>?</a:t>
            </a:r>
          </a:p>
          <a:p>
            <a:pPr lvl="1">
              <a:buFont typeface="Wingdings" panose="05000000000000000000" pitchFamily="2" charset="2"/>
              <a:buChar char="Ø"/>
            </a:pPr>
            <a:r>
              <a:rPr lang="en-US" sz="1400" dirty="0" smtClean="0"/>
              <a:t>Contract value reduction</a:t>
            </a:r>
          </a:p>
          <a:p>
            <a:pPr lvl="1">
              <a:buFont typeface="Wingdings" panose="05000000000000000000" pitchFamily="2" charset="2"/>
              <a:buChar char="Ø"/>
            </a:pPr>
            <a:r>
              <a:rPr lang="en-US" sz="1400" dirty="0" smtClean="0"/>
              <a:t>Reduction of new incidents</a:t>
            </a:r>
            <a:endParaRPr lang="en-US" sz="1400" dirty="0"/>
          </a:p>
          <a:p>
            <a:endParaRPr lang="en-US" sz="1800" dirty="0"/>
          </a:p>
          <a:p>
            <a:r>
              <a:rPr lang="en-US" sz="1800" dirty="0"/>
              <a:t>What Project Metric Improved</a:t>
            </a:r>
            <a:r>
              <a:rPr lang="en-US" sz="1800" dirty="0" smtClean="0"/>
              <a:t>?</a:t>
            </a:r>
          </a:p>
          <a:p>
            <a:pPr marL="631825" lvl="2" indent="-231775">
              <a:buFont typeface="Wingdings" panose="05000000000000000000" pitchFamily="2" charset="2"/>
              <a:buChar char="Ø"/>
            </a:pPr>
            <a:r>
              <a:rPr lang="en-US" sz="1400" dirty="0" smtClean="0"/>
              <a:t>Reduction of overall incidents</a:t>
            </a:r>
          </a:p>
          <a:p>
            <a:pPr marL="631825" lvl="2" indent="-231775">
              <a:buFont typeface="Wingdings" panose="05000000000000000000" pitchFamily="2" charset="2"/>
              <a:buChar char="Ø"/>
            </a:pPr>
            <a:r>
              <a:rPr lang="en-US" sz="1400" dirty="0" smtClean="0"/>
              <a:t>Reduction of project costs</a:t>
            </a:r>
          </a:p>
          <a:p>
            <a:pPr marL="631825" lvl="2" indent="-231775">
              <a:buFont typeface="Wingdings" panose="05000000000000000000" pitchFamily="2" charset="2"/>
              <a:buChar char="Ø"/>
            </a:pPr>
            <a:r>
              <a:rPr lang="en-US" sz="1400" dirty="0" smtClean="0"/>
              <a:t>Project team optimization</a:t>
            </a:r>
            <a:endParaRPr lang="en-US" sz="1400" dirty="0"/>
          </a:p>
          <a:p>
            <a:pPr marL="0" indent="0">
              <a:buNone/>
            </a:pPr>
            <a:endParaRPr lang="en-US" dirty="0"/>
          </a:p>
          <a:p>
            <a:r>
              <a:rPr lang="en-US" sz="1800" dirty="0"/>
              <a:t>Financial Benefits along with BFM/Finance team approval</a:t>
            </a:r>
          </a:p>
          <a:p>
            <a:pPr lvl="1"/>
            <a:r>
              <a:rPr lang="en-US" sz="1400" dirty="0" smtClean="0"/>
              <a:t>On-call service costs reduced in around 35%.</a:t>
            </a:r>
          </a:p>
          <a:p>
            <a:pPr lvl="1"/>
            <a:r>
              <a:rPr lang="en-US" sz="1400" dirty="0" smtClean="0"/>
              <a:t>Team available to work on new CR’s.</a:t>
            </a:r>
            <a:endParaRPr lang="en-US" sz="1400" dirty="0"/>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3355886288"/>
              </p:ext>
            </p:extLst>
          </p:nvPr>
        </p:nvGraphicFramePr>
        <p:xfrm>
          <a:off x="4082603" y="2743202"/>
          <a:ext cx="4991356" cy="1894413"/>
        </p:xfrm>
        <a:graphic>
          <a:graphicData uri="http://schemas.openxmlformats.org/drawingml/2006/table">
            <a:tbl>
              <a:tblPr>
                <a:tableStyleId>{5C22544A-7EE6-4342-B048-85BDC9FD1C3A}</a:tableStyleId>
              </a:tblPr>
              <a:tblGrid>
                <a:gridCol w="2601022">
                  <a:extLst>
                    <a:ext uri="{9D8B030D-6E8A-4147-A177-3AD203B41FA5}">
                      <a16:colId xmlns:a16="http://schemas.microsoft.com/office/drawing/2014/main" xmlns="" val="20000"/>
                    </a:ext>
                  </a:extLst>
                </a:gridCol>
                <a:gridCol w="744220">
                  <a:extLst>
                    <a:ext uri="{9D8B030D-6E8A-4147-A177-3AD203B41FA5}">
                      <a16:colId xmlns:a16="http://schemas.microsoft.com/office/drawing/2014/main" xmlns="" val="20001"/>
                    </a:ext>
                  </a:extLst>
                </a:gridCol>
                <a:gridCol w="823057">
                  <a:extLst>
                    <a:ext uri="{9D8B030D-6E8A-4147-A177-3AD203B41FA5}">
                      <a16:colId xmlns:a16="http://schemas.microsoft.com/office/drawing/2014/main" xmlns="" val="20002"/>
                    </a:ext>
                  </a:extLst>
                </a:gridCol>
                <a:gridCol w="823057">
                  <a:extLst>
                    <a:ext uri="{9D8B030D-6E8A-4147-A177-3AD203B41FA5}">
                      <a16:colId xmlns:a16="http://schemas.microsoft.com/office/drawing/2014/main" xmlns="" val="20003"/>
                    </a:ext>
                  </a:extLst>
                </a:gridCol>
              </a:tblGrid>
              <a:tr h="214034">
                <a:tc>
                  <a:txBody>
                    <a:bodyPr/>
                    <a:lstStyle/>
                    <a:p>
                      <a:pPr algn="ctr" fontAlgn="b"/>
                      <a:r>
                        <a:rPr lang="pt-BR" sz="1100" b="1" u="none" strike="noStrike" dirty="0">
                          <a:effectLst/>
                        </a:rPr>
                        <a:t>Actions</a:t>
                      </a:r>
                      <a:endParaRPr lang="pt-BR"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pt-BR" sz="1100" b="1" u="none" strike="noStrike">
                          <a:effectLst/>
                        </a:rPr>
                        <a:t>Before</a:t>
                      </a:r>
                      <a:endParaRPr lang="pt-BR" sz="1100" b="1"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pt-BR" sz="1100" b="1" u="none" strike="noStrike" dirty="0">
                          <a:effectLst/>
                        </a:rPr>
                        <a:t>After</a:t>
                      </a:r>
                      <a:endParaRPr lang="pt-BR"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pt-BR" sz="1100" b="1" u="none" strike="noStrike" kern="1200" dirty="0" smtClean="0">
                          <a:solidFill>
                            <a:schemeClr val="dk1"/>
                          </a:solidFill>
                          <a:effectLst/>
                          <a:latin typeface="+mn-lt"/>
                          <a:ea typeface="+mn-ea"/>
                          <a:cs typeface="+mn-cs"/>
                        </a:rPr>
                        <a:t>Annualized savings</a:t>
                      </a:r>
                      <a:endParaRPr lang="pt-BR" sz="1100" b="1"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xmlns="" val="10000"/>
                  </a:ext>
                </a:extLst>
              </a:tr>
              <a:tr h="387402">
                <a:tc>
                  <a:txBody>
                    <a:bodyPr/>
                    <a:lstStyle/>
                    <a:p>
                      <a:pPr algn="l" fontAlgn="b"/>
                      <a:r>
                        <a:rPr lang="en-US" sz="1100" u="none" strike="noStrike">
                          <a:effectLst/>
                        </a:rPr>
                        <a:t>On call Optimization (Monthly 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$5.145,54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$2.783,80</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b="0" i="0" u="none" strike="noStrike" dirty="0" smtClean="0">
                          <a:solidFill>
                            <a:srgbClr val="000000"/>
                          </a:solidFill>
                          <a:effectLst/>
                          <a:latin typeface="Calibri" panose="020F0502020204030204" pitchFamily="34" charset="0"/>
                        </a:rPr>
                        <a:t>$28340,88</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387402">
                <a:tc>
                  <a:txBody>
                    <a:bodyPr/>
                    <a:lstStyle/>
                    <a:p>
                      <a:pPr algn="l" fontAlgn="b"/>
                      <a:r>
                        <a:rPr lang="pt-BR" sz="1100" u="none" strike="noStrike">
                          <a:effectLst/>
                        </a:rPr>
                        <a:t># Incidents Work (Monthly average)</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52,52</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27,6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387402">
                <a:tc>
                  <a:txBody>
                    <a:bodyPr/>
                    <a:lstStyle/>
                    <a:p>
                      <a:pPr algn="l" fontAlgn="b"/>
                      <a:r>
                        <a:rPr lang="en-US" sz="1100" u="none" strike="noStrike">
                          <a:effectLst/>
                        </a:rPr>
                        <a:t>Incidents Work costs (Monthly 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$4.569,24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$2.401,20</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b="0" i="0" u="none" strike="noStrike" dirty="0" smtClean="0">
                          <a:solidFill>
                            <a:srgbClr val="000000"/>
                          </a:solidFill>
                          <a:effectLst/>
                          <a:latin typeface="Calibri" panose="020F0502020204030204" pitchFamily="34" charset="0"/>
                        </a:rPr>
                        <a:t>$26016,48</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387402">
                <a:tc>
                  <a:txBody>
                    <a:bodyPr/>
                    <a:lstStyle/>
                    <a:p>
                      <a:pPr algn="l" fontAlgn="b"/>
                      <a:r>
                        <a:rPr lang="en-US" sz="1100" b="0" i="0" u="none" strike="noStrike" dirty="0" smtClean="0">
                          <a:solidFill>
                            <a:srgbClr val="000000"/>
                          </a:solidFill>
                          <a:effectLst/>
                          <a:latin typeface="Calibri" panose="020F0502020204030204" pitchFamily="34" charset="0"/>
                        </a:rPr>
                        <a:t>total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b="0" i="0" u="none" strike="noStrike" dirty="0" smtClean="0">
                          <a:solidFill>
                            <a:srgbClr val="000000"/>
                          </a:solidFill>
                          <a:effectLst/>
                          <a:latin typeface="Calibri" panose="020F0502020204030204" pitchFamily="34" charset="0"/>
                        </a:rPr>
                        <a:t>$54357,36</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30394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Customer Commendations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t> Attach Customer commendations if any…</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8" name="TextBox 7"/>
          <p:cNvSpPr txBox="1"/>
          <p:nvPr/>
        </p:nvSpPr>
        <p:spPr>
          <a:xfrm>
            <a:off x="837127" y="2060620"/>
            <a:ext cx="6181569" cy="2308324"/>
          </a:xfrm>
          <a:prstGeom prst="rect">
            <a:avLst/>
          </a:prstGeom>
          <a:noFill/>
        </p:spPr>
        <p:txBody>
          <a:bodyPr wrap="square" rtlCol="0">
            <a:spAutoFit/>
          </a:bodyPr>
          <a:lstStyle/>
          <a:p>
            <a:r>
              <a:rPr lang="pt-PT" i="1" dirty="0" smtClean="0"/>
              <a:t>…</a:t>
            </a:r>
            <a:r>
              <a:rPr lang="en-US" i="1" dirty="0"/>
              <a:t>not all solutions have been delivered yet, but progress is </a:t>
            </a:r>
            <a:r>
              <a:rPr lang="en-US" i="1" dirty="0" smtClean="0"/>
              <a:t>showing…</a:t>
            </a:r>
          </a:p>
          <a:p>
            <a:endParaRPr lang="en-US" i="1" dirty="0"/>
          </a:p>
          <a:p>
            <a:r>
              <a:rPr lang="en-US" i="1" dirty="0"/>
              <a:t>Most requests and queries are </a:t>
            </a:r>
            <a:r>
              <a:rPr lang="en-US" i="1" dirty="0" smtClean="0"/>
              <a:t>addressed quickly…</a:t>
            </a:r>
          </a:p>
          <a:p>
            <a:endParaRPr lang="en-US" i="1" dirty="0"/>
          </a:p>
          <a:p>
            <a:r>
              <a:rPr lang="en-US" i="1" dirty="0"/>
              <a:t>Progress on resolving incidents and operational issues is </a:t>
            </a:r>
            <a:r>
              <a:rPr lang="en-US" i="1" dirty="0" smtClean="0"/>
              <a:t>satisfying</a:t>
            </a:r>
            <a:r>
              <a:rPr lang="en-US" i="1" dirty="0" smtClean="0">
                <a:solidFill>
                  <a:schemeClr val="tx1">
                    <a:lumMod val="50000"/>
                    <a:lumOff val="50000"/>
                  </a:schemeClr>
                </a:solidFill>
              </a:rPr>
              <a:t>…</a:t>
            </a:r>
            <a:endParaRPr lang="en-US" i="1" dirty="0">
              <a:solidFill>
                <a:schemeClr val="tx1">
                  <a:lumMod val="50000"/>
                  <a:lumOff val="50000"/>
                </a:schemeClr>
              </a:solidFill>
            </a:endParaRPr>
          </a:p>
          <a:p>
            <a:endParaRPr lang="pt-PT" dirty="0" smtClean="0">
              <a:solidFill>
                <a:schemeClr val="tx1">
                  <a:lumMod val="50000"/>
                  <a:lumOff val="50000"/>
                </a:schemeClr>
              </a:solidFill>
            </a:endParaRPr>
          </a:p>
        </p:txBody>
      </p:sp>
    </p:spTree>
    <p:extLst>
      <p:ext uri="{BB962C8B-B14F-4D97-AF65-F5344CB8AC3E}">
        <p14:creationId xmlns:p14="http://schemas.microsoft.com/office/powerpoint/2010/main" val="24361471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Control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5324535"/>
          </a:xfrm>
          <a:prstGeom prst="rect">
            <a:avLst/>
          </a:prstGeom>
          <a:noFill/>
        </p:spPr>
        <p:txBody>
          <a:bodyPr wrap="square" rtlCol="0">
            <a:spAutoFit/>
          </a:bodyPr>
          <a:lstStyle/>
          <a:p>
            <a:r>
              <a:rPr lang="en-US" sz="2000" dirty="0" smtClean="0">
                <a:latin typeface="Calibri" pitchFamily="34" charset="0"/>
              </a:rPr>
              <a:t>All Improvements of Y and X’s </a:t>
            </a:r>
            <a:r>
              <a:rPr lang="en-US" sz="2000" dirty="0">
                <a:latin typeface="Calibri" pitchFamily="34" charset="0"/>
              </a:rPr>
              <a:t>are statistically </a:t>
            </a:r>
            <a:r>
              <a:rPr lang="en-US" sz="2000" dirty="0" smtClean="0">
                <a:latin typeface="Calibri" pitchFamily="34" charset="0"/>
              </a:rPr>
              <a:t>validated</a:t>
            </a:r>
          </a:p>
          <a:p>
            <a:endParaRPr lang="en-US" sz="2000" dirty="0">
              <a:latin typeface="Calibri" pitchFamily="34" charset="0"/>
            </a:endParaRPr>
          </a:p>
          <a:p>
            <a:r>
              <a:rPr lang="en-US" sz="2000" dirty="0">
                <a:latin typeface="Calibri" pitchFamily="34" charset="0"/>
              </a:rPr>
              <a:t>Process post improvement shall be in statistical </a:t>
            </a:r>
            <a:r>
              <a:rPr lang="en-US" sz="2000" dirty="0" smtClean="0">
                <a:latin typeface="Calibri" pitchFamily="34" charset="0"/>
              </a:rPr>
              <a:t>control, All </a:t>
            </a:r>
            <a:r>
              <a:rPr lang="en-US" sz="2000" dirty="0">
                <a:latin typeface="Calibri" pitchFamily="34" charset="0"/>
              </a:rPr>
              <a:t>the </a:t>
            </a:r>
            <a:r>
              <a:rPr lang="en-US" sz="2000" dirty="0" smtClean="0">
                <a:latin typeface="Calibri" pitchFamily="34" charset="0"/>
              </a:rPr>
              <a:t>X’s </a:t>
            </a:r>
            <a:r>
              <a:rPr lang="en-US" sz="2000" dirty="0">
                <a:latin typeface="Calibri" pitchFamily="34" charset="0"/>
              </a:rPr>
              <a:t>that were improved are under control and are no additional factors impacting the project CTQs.</a:t>
            </a:r>
          </a:p>
          <a:p>
            <a:endParaRPr lang="en-US" sz="2000" dirty="0" smtClean="0">
              <a:latin typeface="Calibri" pitchFamily="34" charset="0"/>
            </a:endParaRPr>
          </a:p>
          <a:p>
            <a:r>
              <a:rPr lang="en-US" sz="2000" dirty="0" smtClean="0">
                <a:latin typeface="Calibri" pitchFamily="34" charset="0"/>
              </a:rPr>
              <a:t>Before and After Control charts are prepared for Y and all critical X’s</a:t>
            </a:r>
            <a:endParaRPr lang="en-US" sz="2000" dirty="0">
              <a:latin typeface="Calibri" pitchFamily="34" charset="0"/>
            </a:endParaRPr>
          </a:p>
          <a:p>
            <a:endParaRPr lang="en-US" sz="2000" dirty="0" smtClean="0">
              <a:latin typeface="Calibri" pitchFamily="34" charset="0"/>
            </a:endParaRPr>
          </a:p>
          <a:p>
            <a:r>
              <a:rPr lang="en-US" sz="2000" dirty="0" smtClean="0">
                <a:latin typeface="Calibri" pitchFamily="34" charset="0"/>
              </a:rPr>
              <a:t>Before and After process capability (Sigma level) is computed</a:t>
            </a:r>
          </a:p>
          <a:p>
            <a:endParaRPr lang="en-US" sz="2000" dirty="0" smtClean="0">
              <a:latin typeface="Calibri" pitchFamily="34" charset="0"/>
            </a:endParaRPr>
          </a:p>
          <a:p>
            <a:r>
              <a:rPr lang="en-US" sz="2000" dirty="0" smtClean="0">
                <a:latin typeface="Calibri" pitchFamily="34" charset="0"/>
              </a:rPr>
              <a:t>Control plan is prepared covering the critical </a:t>
            </a:r>
            <a:r>
              <a:rPr lang="en-US" sz="2000" dirty="0">
                <a:latin typeface="Calibri" pitchFamily="34" charset="0"/>
              </a:rPr>
              <a:t>failure modes, </a:t>
            </a:r>
            <a:r>
              <a:rPr lang="en-US" sz="2000" dirty="0" smtClean="0">
                <a:latin typeface="Calibri" pitchFamily="34" charset="0"/>
              </a:rPr>
              <a:t>Critical X’s </a:t>
            </a:r>
            <a:r>
              <a:rPr lang="en-US" sz="2000" dirty="0">
                <a:latin typeface="Calibri" pitchFamily="34" charset="0"/>
              </a:rPr>
              <a:t>and their </a:t>
            </a:r>
            <a:r>
              <a:rPr lang="en-US" sz="2000" dirty="0" smtClean="0">
                <a:latin typeface="Calibri" pitchFamily="34" charset="0"/>
              </a:rPr>
              <a:t>tolerances, is devised </a:t>
            </a:r>
            <a:r>
              <a:rPr lang="en-US" sz="2000" dirty="0">
                <a:latin typeface="Calibri" pitchFamily="34" charset="0"/>
              </a:rPr>
              <a:t>for all factors that impact project </a:t>
            </a:r>
            <a:r>
              <a:rPr lang="en-US" sz="2000" dirty="0" smtClean="0">
                <a:latin typeface="Calibri" pitchFamily="34" charset="0"/>
              </a:rPr>
              <a:t>CTQ.</a:t>
            </a:r>
          </a:p>
          <a:p>
            <a:endParaRPr lang="en-US" sz="2000" dirty="0">
              <a:latin typeface="Calibri" pitchFamily="34" charset="0"/>
            </a:endParaRPr>
          </a:p>
          <a:p>
            <a:r>
              <a:rPr lang="en-US" sz="2000" dirty="0" smtClean="0">
                <a:latin typeface="Calibri" pitchFamily="34" charset="0"/>
              </a:rPr>
              <a:t>Control </a:t>
            </a:r>
            <a:r>
              <a:rPr lang="en-US" sz="2000" dirty="0">
                <a:latin typeface="Calibri" pitchFamily="34" charset="0"/>
              </a:rPr>
              <a:t>plan </a:t>
            </a:r>
            <a:r>
              <a:rPr lang="en-US" sz="2000" dirty="0" smtClean="0">
                <a:latin typeface="Calibri" pitchFamily="34" charset="0"/>
              </a:rPr>
              <a:t>includes corrective </a:t>
            </a:r>
            <a:r>
              <a:rPr lang="en-US" sz="2000" dirty="0">
                <a:latin typeface="Calibri" pitchFamily="34" charset="0"/>
              </a:rPr>
              <a:t>and preventive steps if the process were to go out of </a:t>
            </a:r>
            <a:r>
              <a:rPr lang="en-US" sz="2000" dirty="0" smtClean="0">
                <a:latin typeface="Calibri" pitchFamily="34" charset="0"/>
              </a:rPr>
              <a:t>control</a:t>
            </a:r>
            <a:r>
              <a:rPr lang="en-US" sz="2000" dirty="0">
                <a:latin typeface="Calibri" pitchFamily="34" charset="0"/>
              </a:rPr>
              <a:t> </a:t>
            </a:r>
            <a:r>
              <a:rPr lang="en-US" sz="2000" dirty="0" smtClean="0">
                <a:latin typeface="Calibri" pitchFamily="34" charset="0"/>
              </a:rPr>
              <a:t>along with action owners.</a:t>
            </a:r>
          </a:p>
          <a:p>
            <a:endParaRPr lang="en-US" sz="2000" dirty="0">
              <a:latin typeface="Calibri" pitchFamily="34" charset="0"/>
            </a:endParaRPr>
          </a:p>
          <a:p>
            <a:endParaRPr lang="en-US" sz="2000" dirty="0">
              <a:latin typeface="Calibri" pitchFamily="34" charset="0"/>
            </a:endParaRPr>
          </a:p>
        </p:txBody>
      </p:sp>
    </p:spTree>
    <p:extLst>
      <p:ext uri="{BB962C8B-B14F-4D97-AF65-F5344CB8AC3E}">
        <p14:creationId xmlns:p14="http://schemas.microsoft.com/office/powerpoint/2010/main" val="39042361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000" y="145140"/>
            <a:ext cx="8435976" cy="461665"/>
          </a:xfrm>
        </p:spPr>
        <p:txBody>
          <a:bodyPr/>
          <a:lstStyle/>
          <a:p>
            <a:r>
              <a:rPr lang="en-US" sz="2400" dirty="0" smtClean="0"/>
              <a:t>Project Summary for Internal Publishing</a:t>
            </a:r>
            <a:endParaRPr lang="en-US" sz="2400" dirty="0"/>
          </a:p>
        </p:txBody>
      </p:sp>
      <p:graphicFrame>
        <p:nvGraphicFramePr>
          <p:cNvPr id="4" name="Group 5"/>
          <p:cNvGraphicFramePr>
            <a:graphicFrameLocks noGrp="1"/>
          </p:cNvGraphicFramePr>
          <p:nvPr>
            <p:extLst>
              <p:ext uri="{D42A27DB-BD31-4B8C-83A1-F6EECF244321}">
                <p14:modId xmlns:p14="http://schemas.microsoft.com/office/powerpoint/2010/main" val="842627123"/>
              </p:ext>
            </p:extLst>
          </p:nvPr>
        </p:nvGraphicFramePr>
        <p:xfrm>
          <a:off x="4602480" y="852087"/>
          <a:ext cx="4541520" cy="2133510"/>
        </p:xfrm>
        <a:graphic>
          <a:graphicData uri="http://schemas.openxmlformats.org/drawingml/2006/table">
            <a:tbl>
              <a:tblPr/>
              <a:tblGrid>
                <a:gridCol w="4541520">
                  <a:extLst>
                    <a:ext uri="{9D8B030D-6E8A-4147-A177-3AD203B41FA5}">
                      <a16:colId xmlns:a16="http://schemas.microsoft.com/office/drawing/2014/main" xmlns="" val="20000"/>
                    </a:ext>
                  </a:extLst>
                </a:gridCol>
              </a:tblGrid>
              <a:tr h="2323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Business and Technical Challenge</a:t>
                      </a:r>
                    </a:p>
                  </a:txBody>
                  <a:tcPr marT="45705" marB="45705" horzOverflow="overflow">
                    <a:lnL>
                      <a:noFill/>
                    </a:lnL>
                    <a:lnR>
                      <a:noFill/>
                    </a:lnR>
                    <a:lnT>
                      <a:noFill/>
                    </a:lnT>
                    <a:lnB>
                      <a:noFill/>
                    </a:lnB>
                    <a:lnTlToBr>
                      <a:noFill/>
                    </a:lnTlToBr>
                    <a:lnBlToTr>
                      <a:noFill/>
                    </a:lnBlToTr>
                    <a:solidFill>
                      <a:schemeClr val="tx1">
                        <a:lumMod val="50000"/>
                        <a:lumOff val="50000"/>
                      </a:schemeClr>
                    </a:solidFill>
                  </a:tcPr>
                </a:tc>
                <a:extLst>
                  <a:ext uri="{0D108BD9-81ED-4DB2-BD59-A6C34878D82A}">
                    <a16:rowId xmlns:a16="http://schemas.microsoft.com/office/drawing/2014/main" xmlns="" val="10000"/>
                  </a:ext>
                </a:extLst>
              </a:tr>
              <a:tr h="972813">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sz="1200" b="1" i="0" u="none" strike="noStrike" cap="none" normalizeH="0" baseline="0" dirty="0" smtClean="0">
                          <a:ln>
                            <a:noFill/>
                          </a:ln>
                          <a:solidFill>
                            <a:srgbClr val="000000"/>
                          </a:solidFill>
                          <a:effectLst/>
                          <a:latin typeface="Trebuchet MS" pitchFamily="34" charset="0"/>
                        </a:rPr>
                        <a:t>Business Case: </a:t>
                      </a:r>
                      <a:r>
                        <a:rPr kumimoji="0" lang="en-US" sz="1200" b="0" i="0" u="none" strike="noStrike" cap="none" normalizeH="0" baseline="0" dirty="0" smtClean="0">
                          <a:ln>
                            <a:noFill/>
                          </a:ln>
                          <a:solidFill>
                            <a:srgbClr val="000000"/>
                          </a:solidFill>
                          <a:effectLst/>
                          <a:latin typeface="Trebuchet MS" pitchFamily="34" charset="0"/>
                        </a:rPr>
                        <a:t>"Currently are being raised in average 55 incidents per month  and we are proposing to reduce this value in 25%.This could  reduce the operation service value in 25%. This reduction (potentially) could represent a 1.5K EU per month."	</a:t>
                      </a:r>
                    </a:p>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sz="1200" b="1" i="0" u="none" strike="noStrike" cap="none" normalizeH="0" baseline="0" dirty="0" smtClean="0">
                          <a:ln>
                            <a:noFill/>
                          </a:ln>
                          <a:solidFill>
                            <a:srgbClr val="000000"/>
                          </a:solidFill>
                          <a:effectLst/>
                          <a:latin typeface="Trebuchet MS" pitchFamily="34" charset="0"/>
                        </a:rPr>
                        <a:t>Project CTQ: </a:t>
                      </a:r>
                      <a:r>
                        <a:rPr kumimoji="0" lang="en-US" sz="1200" b="0" i="0" u="none" strike="noStrike" cap="none" normalizeH="0" baseline="0" dirty="0" smtClean="0">
                          <a:ln>
                            <a:noFill/>
                          </a:ln>
                          <a:solidFill>
                            <a:srgbClr val="000000"/>
                          </a:solidFill>
                          <a:effectLst/>
                          <a:latin typeface="Trebuchet MS" pitchFamily="34" charset="0"/>
                        </a:rPr>
                        <a:t>Reduce 25% total incident raised in average/month</a:t>
                      </a:r>
                    </a:p>
                    <a:p>
                      <a:pPr marL="0" marR="0" lvl="0" indent="0" algn="l" defTabSz="914400" rtl="0" eaLnBrk="1" fontAlgn="base" latinLnBrk="0" hangingPunct="1">
                        <a:lnSpc>
                          <a:spcPct val="100000"/>
                        </a:lnSpc>
                        <a:spcBef>
                          <a:spcPct val="0"/>
                        </a:spcBef>
                        <a:spcAft>
                          <a:spcPct val="0"/>
                        </a:spcAft>
                        <a:buClr>
                          <a:schemeClr val="bg1"/>
                        </a:buClr>
                        <a:buSzTx/>
                        <a:buFontTx/>
                        <a:buNone/>
                        <a:tabLst/>
                      </a:pPr>
                      <a:endParaRPr kumimoji="0" lang="en-US" sz="1200" b="0" i="0" u="none" strike="noStrike" cap="none" normalizeH="0" baseline="0" dirty="0" smtClean="0">
                        <a:ln>
                          <a:noFill/>
                        </a:ln>
                        <a:solidFill>
                          <a:srgbClr val="000000"/>
                        </a:solidFill>
                        <a:effectLst/>
                        <a:latin typeface="Trebuchet MS" pitchFamily="34" charset="0"/>
                      </a:endParaRPr>
                    </a:p>
                  </a:txBody>
                  <a:tcPr marT="45705" marB="4570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209129">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en-US" sz="1200" b="0" i="0" u="none" strike="noStrike" cap="none" normalizeH="0" baseline="0" dirty="0" smtClean="0">
                        <a:ln>
                          <a:noFill/>
                        </a:ln>
                        <a:solidFill>
                          <a:srgbClr val="000000"/>
                        </a:solidFill>
                        <a:effectLst/>
                        <a:latin typeface="Trebuchet MS" pitchFamily="34" charset="0"/>
                      </a:endParaRPr>
                    </a:p>
                  </a:txBody>
                  <a:tcPr marT="45705" marB="4570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5" name="Group 66"/>
          <p:cNvGraphicFramePr>
            <a:graphicFrameLocks noGrp="1"/>
          </p:cNvGraphicFramePr>
          <p:nvPr>
            <p:extLst>
              <p:ext uri="{D42A27DB-BD31-4B8C-83A1-F6EECF244321}">
                <p14:modId xmlns:p14="http://schemas.microsoft.com/office/powerpoint/2010/main" val="4052831644"/>
              </p:ext>
            </p:extLst>
          </p:nvPr>
        </p:nvGraphicFramePr>
        <p:xfrm>
          <a:off x="50800" y="2268221"/>
          <a:ext cx="4572000" cy="2407920"/>
        </p:xfrm>
        <a:graphic>
          <a:graphicData uri="http://schemas.openxmlformats.org/drawingml/2006/table">
            <a:tbl>
              <a:tblPr/>
              <a:tblGrid>
                <a:gridCol w="4572000">
                  <a:extLst>
                    <a:ext uri="{9D8B030D-6E8A-4147-A177-3AD203B41FA5}">
                      <a16:colId xmlns:a16="http://schemas.microsoft.com/office/drawing/2014/main" xmlns="" val="20000"/>
                    </a:ext>
                  </a:extLst>
                </a:gridCol>
              </a:tblGrid>
              <a:tr h="261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Analysis</a:t>
                      </a:r>
                    </a:p>
                  </a:txBody>
                  <a:tcPr horzOverflow="overflow">
                    <a:lnL>
                      <a:noFill/>
                    </a:lnL>
                    <a:lnR>
                      <a:noFill/>
                    </a:lnR>
                    <a:lnT>
                      <a:noFill/>
                    </a:lnT>
                    <a:lnB>
                      <a:noFill/>
                    </a:lnB>
                    <a:lnTlToBr>
                      <a:noFill/>
                    </a:lnTlToBr>
                    <a:lnBlToTr>
                      <a:noFill/>
                    </a:lnBlToTr>
                    <a:solidFill>
                      <a:schemeClr val="tx1">
                        <a:lumMod val="50000"/>
                        <a:lumOff val="50000"/>
                      </a:schemeClr>
                    </a:solidFill>
                  </a:tcPr>
                </a:tc>
                <a:extLst>
                  <a:ext uri="{0D108BD9-81ED-4DB2-BD59-A6C34878D82A}">
                    <a16:rowId xmlns:a16="http://schemas.microsoft.com/office/drawing/2014/main" xmlns="" val="10000"/>
                  </a:ext>
                </a:extLst>
              </a:tr>
              <a:tr h="843452">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Methodology adapted: </a:t>
                      </a:r>
                      <a:r>
                        <a:rPr kumimoji="0" lang="en-US" sz="1200" b="1" i="0" u="none" strike="noStrike" cap="none" normalizeH="0" baseline="0" dirty="0" smtClean="0">
                          <a:ln>
                            <a:noFill/>
                          </a:ln>
                          <a:solidFill>
                            <a:srgbClr val="000000"/>
                          </a:solidFill>
                          <a:effectLst/>
                          <a:latin typeface="Trebuchet MS" pitchFamily="34" charset="0"/>
                        </a:rPr>
                        <a:t>DMAIC and statistical tools like linear regression</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Statistical baseline and target control charts</a:t>
                      </a:r>
                      <a:r>
                        <a:rPr kumimoji="0" lang="en-US" sz="1200" b="0" i="0" u="none" strike="noStrike" cap="none" normalizeH="0" baseline="0" dirty="0" smtClean="0">
                          <a:ln>
                            <a:noFill/>
                          </a:ln>
                          <a:solidFill>
                            <a:srgbClr val="FF0000"/>
                          </a:solidFill>
                          <a:effectLst/>
                          <a:latin typeface="Trebuchet MS" pitchFamily="34" charset="0"/>
                        </a:rPr>
                        <a:t> </a:t>
                      </a:r>
                      <a:endParaRPr kumimoji="0" lang="en-US" sz="1200" b="1" i="0" u="none" strike="noStrike" cap="none" normalizeH="0" baseline="0" dirty="0" smtClean="0">
                        <a:ln>
                          <a:noFill/>
                        </a:ln>
                        <a:solidFill>
                          <a:srgbClr val="FF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Identification of vital </a:t>
                      </a:r>
                      <a:r>
                        <a:rPr kumimoji="0" lang="en-US" sz="1200" b="0" i="0" u="none" strike="noStrike" cap="none" normalizeH="0" baseline="0" dirty="0" err="1" smtClean="0">
                          <a:ln>
                            <a:noFill/>
                          </a:ln>
                          <a:solidFill>
                            <a:srgbClr val="000000"/>
                          </a:solidFill>
                          <a:effectLst/>
                          <a:latin typeface="Trebuchet MS" pitchFamily="34" charset="0"/>
                        </a:rPr>
                        <a:t>Xs</a:t>
                      </a:r>
                      <a:r>
                        <a:rPr kumimoji="0" lang="en-US" sz="1200" b="0" i="0" u="none" strike="noStrike" cap="none" normalizeH="0" baseline="0" dirty="0" smtClean="0">
                          <a:ln>
                            <a:noFill/>
                          </a:ln>
                          <a:solidFill>
                            <a:srgbClr val="000000"/>
                          </a:solidFill>
                          <a:effectLst/>
                          <a:latin typeface="Trebuchet MS" pitchFamily="34" charset="0"/>
                        </a:rPr>
                        <a:t> using the team brainstorming and also the feedback received from customer</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1" i="0" u="none" strike="noStrike" cap="none" normalizeH="0" baseline="0" dirty="0" smtClean="0">
                          <a:ln>
                            <a:noFill/>
                          </a:ln>
                          <a:solidFill>
                            <a:srgbClr val="000000"/>
                          </a:solidFill>
                          <a:effectLst/>
                          <a:latin typeface="Trebuchet MS" pitchFamily="34" charset="0"/>
                        </a:rPr>
                        <a:t>Prioritized X’s: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Service Requests raised on </a:t>
                      </a:r>
                      <a:r>
                        <a:rPr kumimoji="0" lang="en-US" sz="1200" b="0" i="0" u="none" strike="noStrike" cap="none" normalizeH="0" baseline="0" dirty="0" err="1" smtClean="0">
                          <a:ln>
                            <a:noFill/>
                          </a:ln>
                          <a:solidFill>
                            <a:srgbClr val="000000"/>
                          </a:solidFill>
                          <a:effectLst/>
                          <a:latin typeface="Trebuchet MS" pitchFamily="34" charset="0"/>
                        </a:rPr>
                        <a:t>TopDesk</a:t>
                      </a:r>
                      <a:r>
                        <a:rPr kumimoji="0" lang="en-US" sz="1200" b="0" i="0" u="none" strike="noStrike" cap="none" normalizeH="0" baseline="0" dirty="0" smtClean="0">
                          <a:ln>
                            <a:noFill/>
                          </a:ln>
                          <a:solidFill>
                            <a:srgbClr val="000000"/>
                          </a:solidFill>
                          <a:effectLst/>
                          <a:latin typeface="Trebuchet MS" pitchFamily="34" charset="0"/>
                        </a:rPr>
                        <a:t> tool as Incidents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Recurrent Incidents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Invalid data from other systems or user mistakes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endParaRPr kumimoji="0" lang="en-US" sz="1200" b="0" i="0" u="none" strike="noStrike" cap="none" normalizeH="0" baseline="0" dirty="0" smtClean="0">
                        <a:ln>
                          <a:noFill/>
                        </a:ln>
                        <a:solidFill>
                          <a:srgbClr val="000000"/>
                        </a:solidFill>
                        <a:effectLst/>
                        <a:latin typeface="Trebuchet MS"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6" name="Group 181"/>
          <p:cNvGraphicFramePr>
            <a:graphicFrameLocks noGrp="1"/>
          </p:cNvGraphicFramePr>
          <p:nvPr>
            <p:extLst>
              <p:ext uri="{D42A27DB-BD31-4B8C-83A1-F6EECF244321}">
                <p14:modId xmlns:p14="http://schemas.microsoft.com/office/powerpoint/2010/main" val="622056915"/>
              </p:ext>
            </p:extLst>
          </p:nvPr>
        </p:nvGraphicFramePr>
        <p:xfrm>
          <a:off x="55880" y="5965834"/>
          <a:ext cx="4457700" cy="785486"/>
        </p:xfrm>
        <a:graphic>
          <a:graphicData uri="http://schemas.openxmlformats.org/drawingml/2006/table">
            <a:tbl>
              <a:tblPr/>
              <a:tblGrid>
                <a:gridCol w="4457700">
                  <a:extLst>
                    <a:ext uri="{9D8B030D-6E8A-4147-A177-3AD203B41FA5}">
                      <a16:colId xmlns:a16="http://schemas.microsoft.com/office/drawing/2014/main" xmlns="" val="20000"/>
                    </a:ext>
                  </a:extLst>
                </a:gridCol>
              </a:tblGrid>
              <a:tr h="3141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Benefits</a:t>
                      </a:r>
                    </a:p>
                  </a:txBody>
                  <a:tcPr horzOverflow="overflow">
                    <a:lnL>
                      <a:noFill/>
                    </a:lnL>
                    <a:lnR>
                      <a:noFill/>
                    </a:lnR>
                    <a:lnT>
                      <a:noFill/>
                    </a:lnT>
                    <a:lnB>
                      <a:noFill/>
                    </a:lnB>
                    <a:lnTlToBr>
                      <a:noFill/>
                    </a:lnTlToBr>
                    <a:lnBlToTr>
                      <a:noFill/>
                    </a:lnBlToTr>
                    <a:solidFill>
                      <a:schemeClr val="tx1">
                        <a:lumMod val="50000"/>
                        <a:lumOff val="50000"/>
                      </a:schemeClr>
                    </a:solidFill>
                  </a:tcPr>
                </a:tc>
                <a:extLst>
                  <a:ext uri="{0D108BD9-81ED-4DB2-BD59-A6C34878D82A}">
                    <a16:rowId xmlns:a16="http://schemas.microsoft.com/office/drawing/2014/main" xmlns="" val="10000"/>
                  </a:ext>
                </a:extLst>
              </a:tr>
              <a:tr h="471292">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tx1"/>
                          </a:solidFill>
                          <a:effectLst/>
                          <a:latin typeface="Trebuchet MS" pitchFamily="34" charset="0"/>
                          <a:ea typeface="+mn-ea"/>
                          <a:cs typeface="+mn-cs"/>
                        </a:rPr>
                        <a:t>Reduction of Incidents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tx1"/>
                          </a:solidFill>
                          <a:effectLst/>
                          <a:latin typeface="Trebuchet MS" pitchFamily="34" charset="0"/>
                          <a:ea typeface="+mn-ea"/>
                          <a:cs typeface="+mn-cs"/>
                        </a:rPr>
                        <a:t>Reduction of Wipro costs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Group 15"/>
          <p:cNvGraphicFramePr>
            <a:graphicFrameLocks noGrp="1"/>
          </p:cNvGraphicFramePr>
          <p:nvPr>
            <p:extLst>
              <p:ext uri="{D42A27DB-BD31-4B8C-83A1-F6EECF244321}">
                <p14:modId xmlns:p14="http://schemas.microsoft.com/office/powerpoint/2010/main" val="4061820651"/>
              </p:ext>
            </p:extLst>
          </p:nvPr>
        </p:nvGraphicFramePr>
        <p:xfrm>
          <a:off x="4721791" y="5015485"/>
          <a:ext cx="4422209" cy="1781555"/>
        </p:xfrm>
        <a:graphic>
          <a:graphicData uri="http://schemas.openxmlformats.org/drawingml/2006/table">
            <a:tbl>
              <a:tblPr/>
              <a:tblGrid>
                <a:gridCol w="947536">
                  <a:extLst>
                    <a:ext uri="{9D8B030D-6E8A-4147-A177-3AD203B41FA5}">
                      <a16:colId xmlns:a16="http://schemas.microsoft.com/office/drawing/2014/main" xmlns="" val="20000"/>
                    </a:ext>
                  </a:extLst>
                </a:gridCol>
                <a:gridCol w="1272355">
                  <a:extLst>
                    <a:ext uri="{9D8B030D-6E8A-4147-A177-3AD203B41FA5}">
                      <a16:colId xmlns:a16="http://schemas.microsoft.com/office/drawing/2014/main" xmlns="" val="20001"/>
                    </a:ext>
                  </a:extLst>
                </a:gridCol>
                <a:gridCol w="2202318">
                  <a:extLst>
                    <a:ext uri="{9D8B030D-6E8A-4147-A177-3AD203B41FA5}">
                      <a16:colId xmlns:a16="http://schemas.microsoft.com/office/drawing/2014/main" xmlns="" val="20002"/>
                    </a:ext>
                  </a:extLst>
                </a:gridCol>
              </a:tblGrid>
              <a:tr h="34908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Description</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Before</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After</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xmlns="" val="10000"/>
                  </a:ext>
                </a:extLst>
              </a:tr>
              <a:tr h="24372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Process Sigma Value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lang="en-US" sz="1000" u="none" strike="noStrike" kern="1200" dirty="0" smtClean="0">
                          <a:solidFill>
                            <a:schemeClr val="tx1"/>
                          </a:solidFill>
                          <a:effectLst/>
                          <a:latin typeface="+mn-lt"/>
                          <a:ea typeface="+mn-ea"/>
                          <a:cs typeface="+mn-cs"/>
                        </a:rPr>
                        <a:t>Sigma level = 1.2 (rounded) / </a:t>
                      </a:r>
                      <a:r>
                        <a:rPr lang="en-US" sz="1000" u="none" strike="noStrike" kern="1200" dirty="0" err="1" smtClean="0">
                          <a:solidFill>
                            <a:schemeClr val="tx1"/>
                          </a:solidFill>
                          <a:effectLst/>
                          <a:latin typeface="+mn-lt"/>
                          <a:ea typeface="+mn-ea"/>
                          <a:cs typeface="+mn-cs"/>
                        </a:rPr>
                        <a:t>Cp</a:t>
                      </a:r>
                      <a:r>
                        <a:rPr lang="en-US" sz="1000" u="none" strike="noStrike" kern="1200" dirty="0" smtClean="0">
                          <a:solidFill>
                            <a:schemeClr val="tx1"/>
                          </a:solidFill>
                          <a:effectLst/>
                          <a:latin typeface="+mn-lt"/>
                          <a:ea typeface="+mn-ea"/>
                          <a:cs typeface="+mn-cs"/>
                        </a:rPr>
                        <a:t>, </a:t>
                      </a:r>
                      <a:r>
                        <a:rPr lang="en-US" sz="1000" u="none" strike="noStrike" kern="1200" dirty="0" err="1" smtClean="0">
                          <a:solidFill>
                            <a:schemeClr val="tx1"/>
                          </a:solidFill>
                          <a:effectLst/>
                          <a:latin typeface="+mn-lt"/>
                          <a:ea typeface="+mn-ea"/>
                          <a:cs typeface="+mn-cs"/>
                        </a:rPr>
                        <a:t>Cpk</a:t>
                      </a:r>
                      <a:r>
                        <a:rPr lang="en-US" sz="1000" u="none" strike="noStrike" kern="1200" dirty="0" smtClean="0">
                          <a:solidFill>
                            <a:schemeClr val="tx1"/>
                          </a:solidFill>
                          <a:effectLst/>
                          <a:latin typeface="+mn-lt"/>
                          <a:ea typeface="+mn-ea"/>
                          <a:cs typeface="+mn-cs"/>
                        </a:rPr>
                        <a:t>= -0.11</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lang="en-US" sz="1000" u="none" strike="noStrike" dirty="0" smtClean="0">
                          <a:effectLst/>
                        </a:rPr>
                        <a:t>Sigma level = 2</a:t>
                      </a:r>
                      <a:r>
                        <a:rPr lang="en-US" sz="1000" u="none" strike="noStrike" baseline="0" dirty="0" smtClean="0">
                          <a:effectLst/>
                        </a:rPr>
                        <a:t> (rounded) / </a:t>
                      </a:r>
                      <a:r>
                        <a:rPr lang="en-US" sz="1000" u="none" strike="noStrike" dirty="0" err="1" smtClean="0">
                          <a:effectLst/>
                        </a:rPr>
                        <a:t>Cp</a:t>
                      </a:r>
                      <a:r>
                        <a:rPr lang="en-US" sz="1000" u="none" strike="noStrike" dirty="0" smtClean="0">
                          <a:effectLst/>
                        </a:rPr>
                        <a:t>, </a:t>
                      </a:r>
                      <a:r>
                        <a:rPr lang="en-US" sz="1000" u="none" strike="noStrike" dirty="0" err="1" smtClean="0">
                          <a:effectLst/>
                        </a:rPr>
                        <a:t>Cpk</a:t>
                      </a:r>
                      <a:r>
                        <a:rPr lang="en-US" sz="1000" u="none" strike="noStrike" dirty="0" smtClean="0">
                          <a:effectLst/>
                        </a:rPr>
                        <a:t>= 0.62 [66,67% of improvement</a:t>
                      </a:r>
                      <a:r>
                        <a:rPr kumimoji="0" lang="en-US" sz="1000" b="1" i="0" u="none" strike="noStrike" cap="none" normalizeH="0" baseline="0" dirty="0" smtClean="0">
                          <a:ln>
                            <a:noFill/>
                          </a:ln>
                          <a:solidFill>
                            <a:schemeClr val="tx1"/>
                          </a:solidFill>
                          <a:effectLst/>
                          <a:latin typeface="Trebuchet MS" pitchFamily="34" charset="0"/>
                        </a:rPr>
                        <a:t>]</a:t>
                      </a:r>
                      <a:endParaRPr lang="en-US" sz="1000" u="none" strike="noStrike" dirty="0" smtClean="0">
                        <a:effectLst/>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xmlns="" val="10001"/>
                  </a:ext>
                </a:extLst>
              </a:tr>
              <a:tr h="30465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CTQ (Y)</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lang="en-US" sz="1000" u="none" strike="noStrike" dirty="0" smtClean="0">
                          <a:effectLst/>
                        </a:rPr>
                        <a:t>mean=52.18 control limits (26.36; 79.28)</a:t>
                      </a: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lang="en-US" sz="1000" u="none" strike="noStrike" kern="1200" dirty="0" smtClean="0">
                          <a:solidFill>
                            <a:schemeClr val="tx1"/>
                          </a:solidFill>
                          <a:effectLst/>
                          <a:latin typeface="+mn-lt"/>
                          <a:ea typeface="+mn-ea"/>
                          <a:cs typeface="+mn-cs"/>
                        </a:rPr>
                        <a:t>Mean=27,67</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lang="en-US" sz="1000" u="none" strike="noStrike" kern="1200" dirty="0" smtClean="0">
                          <a:solidFill>
                            <a:schemeClr val="tx1"/>
                          </a:solidFill>
                          <a:effectLst/>
                          <a:latin typeface="+mn-lt"/>
                          <a:ea typeface="+mn-ea"/>
                          <a:cs typeface="+mn-cs"/>
                        </a:rPr>
                        <a:t>control limits (0; 63.57) [48,88% improvement of mean; Means statistically are different; Current mean lower than target mean]</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xmlns="" val="10002"/>
                  </a:ext>
                </a:extLst>
              </a:tr>
            </a:tbl>
          </a:graphicData>
        </a:graphic>
      </p:graphicFrame>
      <p:graphicFrame>
        <p:nvGraphicFramePr>
          <p:cNvPr id="9" name="Group 37"/>
          <p:cNvGraphicFramePr>
            <a:graphicFrameLocks noGrp="1"/>
          </p:cNvGraphicFramePr>
          <p:nvPr>
            <p:extLst>
              <p:ext uri="{D42A27DB-BD31-4B8C-83A1-F6EECF244321}">
                <p14:modId xmlns:p14="http://schemas.microsoft.com/office/powerpoint/2010/main" val="3113673691"/>
              </p:ext>
            </p:extLst>
          </p:nvPr>
        </p:nvGraphicFramePr>
        <p:xfrm>
          <a:off x="58738" y="858520"/>
          <a:ext cx="4495800" cy="1371600"/>
        </p:xfrm>
        <a:graphic>
          <a:graphicData uri="http://schemas.openxmlformats.org/drawingml/2006/table">
            <a:tbl>
              <a:tblPr/>
              <a:tblGrid>
                <a:gridCol w="4495800">
                  <a:extLst>
                    <a:ext uri="{9D8B030D-6E8A-4147-A177-3AD203B41FA5}">
                      <a16:colId xmlns:a16="http://schemas.microsoft.com/office/drawing/2014/main" xmlns="" val="20000"/>
                    </a:ext>
                  </a:extLst>
                </a:gridCol>
              </a:tblGrid>
              <a:tr h="3075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Project Brief</a:t>
                      </a:r>
                    </a:p>
                  </a:txBody>
                  <a:tcPr horzOverflow="overflow">
                    <a:lnL>
                      <a:noFill/>
                    </a:lnL>
                    <a:lnR>
                      <a:noFill/>
                    </a:lnR>
                    <a:lnT>
                      <a:noFill/>
                    </a:lnT>
                    <a:lnB>
                      <a:noFill/>
                    </a:lnB>
                    <a:lnTlToBr>
                      <a:noFill/>
                    </a:lnTlToBr>
                    <a:lnBlToTr>
                      <a:noFill/>
                    </a:lnBlToTr>
                    <a:solidFill>
                      <a:schemeClr val="tx1">
                        <a:lumMod val="50000"/>
                        <a:lumOff val="50000"/>
                      </a:schemeClr>
                    </a:solidFill>
                  </a:tcPr>
                </a:tc>
                <a:extLst>
                  <a:ext uri="{0D108BD9-81ED-4DB2-BD59-A6C34878D82A}">
                    <a16:rowId xmlns:a16="http://schemas.microsoft.com/office/drawing/2014/main" xmlns="" val="10000"/>
                  </a:ext>
                </a:extLst>
              </a:tr>
              <a:tr h="10640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Client:</a:t>
                      </a:r>
                      <a:r>
                        <a:rPr kumimoji="0" lang="en-GB" sz="1200" b="0" i="0" u="none" strike="noStrike" cap="none" normalizeH="0" baseline="0" dirty="0" smtClean="0">
                          <a:ln>
                            <a:noFill/>
                          </a:ln>
                          <a:solidFill>
                            <a:srgbClr val="000000"/>
                          </a:solidFill>
                          <a:effectLst/>
                          <a:latin typeface="Trebuchet MS" pitchFamily="34" charset="0"/>
                        </a:rPr>
                        <a:t> WE Fashion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Scope of engagement</a:t>
                      </a:r>
                      <a:r>
                        <a:rPr kumimoji="0" lang="en-GB" sz="1200" b="0" i="0" u="none" strike="noStrike" cap="none" normalizeH="0" baseline="0" dirty="0" smtClean="0">
                          <a:ln>
                            <a:noFill/>
                          </a:ln>
                          <a:solidFill>
                            <a:srgbClr val="000000"/>
                          </a:solidFill>
                          <a:effectLst/>
                          <a:latin typeface="Trebuchet MS" pitchFamily="34" charset="0"/>
                        </a:rPr>
                        <a:t>: ORACLE RETAIL ASM SUPPORT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Project Scope: Reduce total number of incidents per month in Oracle Retail application support + DBA technical support</a:t>
                      </a:r>
                      <a:endParaRPr kumimoji="0" lang="en-US" sz="1200" b="0" i="0" u="none" strike="noStrike" cap="none" normalizeH="0" baseline="0" dirty="0" smtClean="0">
                        <a:ln>
                          <a:noFill/>
                        </a:ln>
                        <a:solidFill>
                          <a:srgbClr val="000000"/>
                        </a:solidFill>
                        <a:effectLst/>
                        <a:latin typeface="Trebuchet MS"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0" name="Group 66"/>
          <p:cNvGraphicFramePr>
            <a:graphicFrameLocks noGrp="1"/>
          </p:cNvGraphicFramePr>
          <p:nvPr>
            <p:extLst>
              <p:ext uri="{D42A27DB-BD31-4B8C-83A1-F6EECF244321}">
                <p14:modId xmlns:p14="http://schemas.microsoft.com/office/powerpoint/2010/main" val="1962685583"/>
              </p:ext>
            </p:extLst>
          </p:nvPr>
        </p:nvGraphicFramePr>
        <p:xfrm>
          <a:off x="63679" y="4266593"/>
          <a:ext cx="4572000" cy="911526"/>
        </p:xfrm>
        <a:graphic>
          <a:graphicData uri="http://schemas.openxmlformats.org/drawingml/2006/table">
            <a:tbl>
              <a:tblPr/>
              <a:tblGrid>
                <a:gridCol w="4572000">
                  <a:extLst>
                    <a:ext uri="{9D8B030D-6E8A-4147-A177-3AD203B41FA5}">
                      <a16:colId xmlns:a16="http://schemas.microsoft.com/office/drawing/2014/main" xmlns="" val="20000"/>
                    </a:ext>
                  </a:extLst>
                </a:gridCol>
              </a:tblGrid>
              <a:tr h="1298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Improve actions</a:t>
                      </a:r>
                    </a:p>
                  </a:txBody>
                  <a:tcPr horzOverflow="overflow">
                    <a:lnL>
                      <a:noFill/>
                    </a:lnL>
                    <a:lnR>
                      <a:noFill/>
                    </a:lnR>
                    <a:lnT>
                      <a:noFill/>
                    </a:lnT>
                    <a:lnB>
                      <a:noFill/>
                    </a:lnB>
                    <a:lnTlToBr>
                      <a:noFill/>
                    </a:lnTlToBr>
                    <a:lnBlToTr>
                      <a:noFill/>
                    </a:lnBlToTr>
                    <a:solidFill>
                      <a:schemeClr val="tx1">
                        <a:lumMod val="50000"/>
                        <a:lumOff val="50000"/>
                      </a:schemeClr>
                    </a:solidFill>
                  </a:tcPr>
                </a:tc>
                <a:extLst>
                  <a:ext uri="{0D108BD9-81ED-4DB2-BD59-A6C34878D82A}">
                    <a16:rowId xmlns:a16="http://schemas.microsoft.com/office/drawing/2014/main" xmlns="" val="10000"/>
                  </a:ext>
                </a:extLst>
              </a:tr>
              <a:tr h="606726">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tx1"/>
                          </a:solidFill>
                          <a:effectLst/>
                          <a:latin typeface="Trebuchet MS" pitchFamily="34" charset="0"/>
                          <a:ea typeface="+mn-ea"/>
                          <a:cs typeface="+mn-cs"/>
                        </a:rPr>
                        <a:t>Problem Management</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err="1" smtClean="0">
                          <a:ln>
                            <a:noFill/>
                          </a:ln>
                          <a:solidFill>
                            <a:schemeClr val="tx1"/>
                          </a:solidFill>
                          <a:effectLst/>
                          <a:latin typeface="Trebuchet MS" pitchFamily="34" charset="0"/>
                          <a:ea typeface="+mn-ea"/>
                          <a:cs typeface="+mn-cs"/>
                        </a:rPr>
                        <a:t>HelpDesk</a:t>
                      </a:r>
                      <a:r>
                        <a:rPr kumimoji="0" lang="en-US" sz="1200" b="0" i="0" u="none" strike="noStrike" kern="1200" cap="none" normalizeH="0" baseline="0" dirty="0" smtClean="0">
                          <a:ln>
                            <a:noFill/>
                          </a:ln>
                          <a:solidFill>
                            <a:schemeClr val="tx1"/>
                          </a:solidFill>
                          <a:effectLst/>
                          <a:latin typeface="Trebuchet MS" pitchFamily="34" charset="0"/>
                          <a:ea typeface="+mn-ea"/>
                          <a:cs typeface="+mn-cs"/>
                        </a:rPr>
                        <a:t> Tool optimization</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1" name="Group 66"/>
          <p:cNvGraphicFramePr>
            <a:graphicFrameLocks noGrp="1"/>
          </p:cNvGraphicFramePr>
          <p:nvPr>
            <p:extLst>
              <p:ext uri="{D42A27DB-BD31-4B8C-83A1-F6EECF244321}">
                <p14:modId xmlns:p14="http://schemas.microsoft.com/office/powerpoint/2010/main" val="3530944027"/>
              </p:ext>
            </p:extLst>
          </p:nvPr>
        </p:nvGraphicFramePr>
        <p:xfrm>
          <a:off x="63500" y="5016501"/>
          <a:ext cx="4572000" cy="944880"/>
        </p:xfrm>
        <a:graphic>
          <a:graphicData uri="http://schemas.openxmlformats.org/drawingml/2006/table">
            <a:tbl>
              <a:tblPr/>
              <a:tblGrid>
                <a:gridCol w="4572000">
                  <a:extLst>
                    <a:ext uri="{9D8B030D-6E8A-4147-A177-3AD203B41FA5}">
                      <a16:colId xmlns:a16="http://schemas.microsoft.com/office/drawing/2014/main" xmlns="" val="20000"/>
                    </a:ext>
                  </a:extLst>
                </a:gridCol>
              </a:tblGrid>
              <a:tr h="1298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Control Plan</a:t>
                      </a:r>
                    </a:p>
                  </a:txBody>
                  <a:tcPr horzOverflow="overflow">
                    <a:lnL>
                      <a:noFill/>
                    </a:lnL>
                    <a:lnR>
                      <a:noFill/>
                    </a:lnR>
                    <a:lnT>
                      <a:noFill/>
                    </a:lnT>
                    <a:lnB>
                      <a:noFill/>
                    </a:lnB>
                    <a:lnTlToBr>
                      <a:noFill/>
                    </a:lnTlToBr>
                    <a:lnBlToTr>
                      <a:noFill/>
                    </a:lnBlToTr>
                    <a:solidFill>
                      <a:schemeClr val="tx1">
                        <a:lumMod val="50000"/>
                        <a:lumOff val="50000"/>
                      </a:schemeClr>
                    </a:solidFill>
                  </a:tcPr>
                </a:tc>
                <a:extLst>
                  <a:ext uri="{0D108BD9-81ED-4DB2-BD59-A6C34878D82A}">
                    <a16:rowId xmlns:a16="http://schemas.microsoft.com/office/drawing/2014/main" xmlns="" val="10000"/>
                  </a:ext>
                </a:extLst>
              </a:tr>
              <a:tr h="606726">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chemeClr val="tx1"/>
                          </a:solidFill>
                          <a:effectLst/>
                          <a:latin typeface="Trebuchet MS" pitchFamily="34" charset="0"/>
                        </a:rPr>
                        <a:t>Check number of new incidents </a:t>
                      </a:r>
                      <a:r>
                        <a:rPr kumimoji="0" lang="en-US" sz="1200" b="0" i="0" u="none" strike="noStrike" cap="none" normalizeH="0" baseline="0" dirty="0" err="1" smtClean="0">
                          <a:ln>
                            <a:noFill/>
                          </a:ln>
                          <a:solidFill>
                            <a:schemeClr val="tx1"/>
                          </a:solidFill>
                          <a:effectLst/>
                          <a:latin typeface="Trebuchet MS" pitchFamily="34" charset="0"/>
                        </a:rPr>
                        <a:t>vs</a:t>
                      </a:r>
                      <a:r>
                        <a:rPr kumimoji="0" lang="en-US" sz="1200" b="0" i="0" u="none" strike="noStrike" cap="none" normalizeH="0" baseline="0" dirty="0" smtClean="0">
                          <a:ln>
                            <a:noFill/>
                          </a:ln>
                          <a:solidFill>
                            <a:schemeClr val="tx1"/>
                          </a:solidFill>
                          <a:effectLst/>
                          <a:latin typeface="Trebuchet MS" pitchFamily="34" charset="0"/>
                        </a:rPr>
                        <a:t> SR’s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chemeClr val="tx1"/>
                          </a:solidFill>
                          <a:effectLst/>
                          <a:latin typeface="Trebuchet MS" pitchFamily="34" charset="0"/>
                        </a:rPr>
                        <a:t>Wipro costs for on-call services / team availability to solve problems and </a:t>
                      </a:r>
                      <a:r>
                        <a:rPr kumimoji="0" lang="en-US" sz="1200" b="0" i="0" u="none" strike="noStrike" cap="none" normalizeH="0" baseline="0" dirty="0" err="1" smtClean="0">
                          <a:ln>
                            <a:noFill/>
                          </a:ln>
                          <a:solidFill>
                            <a:schemeClr val="tx1"/>
                          </a:solidFill>
                          <a:effectLst/>
                          <a:latin typeface="Trebuchet MS" pitchFamily="34" charset="0"/>
                        </a:rPr>
                        <a:t>analyse</a:t>
                      </a:r>
                      <a:r>
                        <a:rPr kumimoji="0" lang="en-US" sz="1200" b="0" i="0" u="none" strike="noStrike" cap="none" normalizeH="0" baseline="0" dirty="0" smtClean="0">
                          <a:ln>
                            <a:noFill/>
                          </a:ln>
                          <a:solidFill>
                            <a:schemeClr val="tx1"/>
                          </a:solidFill>
                          <a:effectLst/>
                          <a:latin typeface="Trebuchet MS" pitchFamily="34" charset="0"/>
                        </a:rPr>
                        <a:t> CR’s</a:t>
                      </a:r>
                      <a:endParaRPr kumimoji="0" lang="en-US" sz="1200" b="1" i="0" u="none" strike="noStrike" cap="none" normalizeH="0" baseline="0" dirty="0" smtClean="0">
                        <a:ln>
                          <a:noFill/>
                        </a:ln>
                        <a:solidFill>
                          <a:schemeClr val="tx1"/>
                        </a:solidFill>
                        <a:effectLst/>
                        <a:latin typeface="Trebuchet MS"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pic>
        <p:nvPicPr>
          <p:cNvPr id="12" name="Picture 11"/>
          <p:cNvPicPr>
            <a:picLocks noChangeAspect="1"/>
          </p:cNvPicPr>
          <p:nvPr/>
        </p:nvPicPr>
        <p:blipFill>
          <a:blip r:embed="rId3"/>
          <a:stretch>
            <a:fillRect/>
          </a:stretch>
        </p:blipFill>
        <p:spPr>
          <a:xfrm>
            <a:off x="4905574" y="3713048"/>
            <a:ext cx="1890663" cy="1251856"/>
          </a:xfrm>
          <a:prstGeom prst="rect">
            <a:avLst/>
          </a:prstGeom>
        </p:spPr>
      </p:pic>
      <p:pic>
        <p:nvPicPr>
          <p:cNvPr id="13" name="Picture 12"/>
          <p:cNvPicPr>
            <a:picLocks noChangeAspect="1"/>
          </p:cNvPicPr>
          <p:nvPr/>
        </p:nvPicPr>
        <p:blipFill>
          <a:blip r:embed="rId4"/>
          <a:stretch>
            <a:fillRect/>
          </a:stretch>
        </p:blipFill>
        <p:spPr>
          <a:xfrm>
            <a:off x="7034441" y="2342530"/>
            <a:ext cx="2063839" cy="1348674"/>
          </a:xfrm>
          <a:prstGeom prst="rect">
            <a:avLst/>
          </a:prstGeom>
        </p:spPr>
      </p:pic>
      <p:pic>
        <p:nvPicPr>
          <p:cNvPr id="14" name="Picture 13"/>
          <p:cNvPicPr>
            <a:picLocks noChangeAspect="1"/>
          </p:cNvPicPr>
          <p:nvPr/>
        </p:nvPicPr>
        <p:blipFill>
          <a:blip r:embed="rId5"/>
          <a:stretch>
            <a:fillRect/>
          </a:stretch>
        </p:blipFill>
        <p:spPr>
          <a:xfrm>
            <a:off x="7147560" y="3713048"/>
            <a:ext cx="1950720" cy="1274963"/>
          </a:xfrm>
          <a:prstGeom prst="rect">
            <a:avLst/>
          </a:prstGeom>
        </p:spPr>
      </p:pic>
      <p:pic>
        <p:nvPicPr>
          <p:cNvPr id="15" name="Picture 14"/>
          <p:cNvPicPr>
            <a:picLocks noChangeAspect="1"/>
          </p:cNvPicPr>
          <p:nvPr/>
        </p:nvPicPr>
        <p:blipFill>
          <a:blip r:embed="rId6"/>
          <a:stretch>
            <a:fillRect/>
          </a:stretch>
        </p:blipFill>
        <p:spPr>
          <a:xfrm>
            <a:off x="4905574" y="2515275"/>
            <a:ext cx="1756112" cy="1175929"/>
          </a:xfrm>
          <a:prstGeom prst="rect">
            <a:avLst/>
          </a:prstGeom>
        </p:spPr>
      </p:pic>
    </p:spTree>
    <p:extLst>
      <p:ext uri="{BB962C8B-B14F-4D97-AF65-F5344CB8AC3E}">
        <p14:creationId xmlns:p14="http://schemas.microsoft.com/office/powerpoint/2010/main" val="4140827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Voice of Customer</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0" name="Object 9"/>
          <p:cNvGraphicFramePr>
            <a:graphicFrameLocks noChangeAspect="1"/>
          </p:cNvGraphicFramePr>
          <p:nvPr>
            <p:extLst>
              <p:ext uri="{D42A27DB-BD31-4B8C-83A1-F6EECF244321}">
                <p14:modId xmlns:p14="http://schemas.microsoft.com/office/powerpoint/2010/main" val="2313620680"/>
              </p:ext>
            </p:extLst>
          </p:nvPr>
        </p:nvGraphicFramePr>
        <p:xfrm>
          <a:off x="65000" y="1249250"/>
          <a:ext cx="9020352" cy="2588654"/>
        </p:xfrm>
        <a:graphic>
          <a:graphicData uri="http://schemas.openxmlformats.org/presentationml/2006/ole">
            <mc:AlternateContent xmlns:mc="http://schemas.openxmlformats.org/markup-compatibility/2006">
              <mc:Choice xmlns:v="urn:schemas-microsoft-com:vml" Requires="v">
                <p:oleObj spid="_x0000_s1174" name="Worksheet" r:id="rId4" imgW="11582353" imgH="3324232" progId="Excel.Sheet.8">
                  <p:embed/>
                </p:oleObj>
              </mc:Choice>
              <mc:Fallback>
                <p:oleObj name="Worksheet" r:id="rId4" imgW="11582353" imgH="3324232" progId="Excel.Sheet.8">
                  <p:embed/>
                  <p:pic>
                    <p:nvPicPr>
                      <p:cNvPr id="0" name=""/>
                      <p:cNvPicPr/>
                      <p:nvPr/>
                    </p:nvPicPr>
                    <p:blipFill>
                      <a:blip r:embed="rId5"/>
                      <a:stretch>
                        <a:fillRect/>
                      </a:stretch>
                    </p:blipFill>
                    <p:spPr>
                      <a:xfrm>
                        <a:off x="65000" y="1249250"/>
                        <a:ext cx="9020352" cy="2588654"/>
                      </a:xfrm>
                      <a:prstGeom prst="rect">
                        <a:avLst/>
                      </a:prstGeom>
                    </p:spPr>
                  </p:pic>
                </p:oleObj>
              </mc:Fallback>
            </mc:AlternateContent>
          </a:graphicData>
        </a:graphic>
      </p:graphicFrame>
    </p:spTree>
    <p:extLst>
      <p:ext uri="{BB962C8B-B14F-4D97-AF65-F5344CB8AC3E}">
        <p14:creationId xmlns:p14="http://schemas.microsoft.com/office/powerpoint/2010/main" val="630121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0"/>
          </p:nvPr>
        </p:nvSpPr>
        <p:spPr>
          <a:xfrm>
            <a:off x="4700110" y="2957626"/>
            <a:ext cx="4158442" cy="1253766"/>
          </a:xfrm>
        </p:spPr>
        <p:txBody>
          <a:bodyPr/>
          <a:lstStyle/>
          <a:p>
            <a:r>
              <a:rPr lang="en-US" dirty="0" smtClean="0"/>
              <a:t>Emilia Soares</a:t>
            </a:r>
          </a:p>
          <a:p>
            <a:r>
              <a:rPr lang="en-US" dirty="0" smtClean="0"/>
              <a:t>Arthur Valle</a:t>
            </a:r>
          </a:p>
          <a:p>
            <a:r>
              <a:rPr lang="en-US" dirty="0" err="1" smtClean="0"/>
              <a:t>João</a:t>
            </a:r>
            <a:r>
              <a:rPr lang="en-US" dirty="0" smtClean="0"/>
              <a:t> Morais</a:t>
            </a:r>
            <a:endParaRPr lang="en-US" dirty="0"/>
          </a:p>
        </p:txBody>
      </p:sp>
      <p:sp>
        <p:nvSpPr>
          <p:cNvPr id="6" name="Title 5"/>
          <p:cNvSpPr>
            <a:spLocks noGrp="1"/>
          </p:cNvSpPr>
          <p:nvPr>
            <p:ph type="ctrTitle"/>
          </p:nvPr>
        </p:nvSpPr>
        <p:spPr>
          <a:xfrm>
            <a:off x="4700110" y="1602549"/>
            <a:ext cx="4203553" cy="1015663"/>
          </a:xfrm>
        </p:spPr>
        <p:txBody>
          <a:bodyPr/>
          <a:lstStyle/>
          <a:p>
            <a:r>
              <a:rPr lang="en-US" dirty="0"/>
              <a:t>Thank You – Journey will continue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Charter</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3" name="Object 12"/>
          <p:cNvGraphicFramePr>
            <a:graphicFrameLocks noChangeAspect="1"/>
          </p:cNvGraphicFramePr>
          <p:nvPr>
            <p:extLst>
              <p:ext uri="{D42A27DB-BD31-4B8C-83A1-F6EECF244321}">
                <p14:modId xmlns:p14="http://schemas.microsoft.com/office/powerpoint/2010/main" val="285197517"/>
              </p:ext>
            </p:extLst>
          </p:nvPr>
        </p:nvGraphicFramePr>
        <p:xfrm>
          <a:off x="310771" y="959239"/>
          <a:ext cx="3823347" cy="5647877"/>
        </p:xfrm>
        <a:graphic>
          <a:graphicData uri="http://schemas.openxmlformats.org/presentationml/2006/ole">
            <mc:AlternateContent xmlns:mc="http://schemas.openxmlformats.org/markup-compatibility/2006">
              <mc:Choice xmlns:v="urn:schemas-microsoft-com:vml" Requires="v">
                <p:oleObj spid="_x0000_s2356" name="Worksheet" r:id="rId4" imgW="6467513" imgH="9553489" progId="Excel.Sheet.8">
                  <p:embed/>
                </p:oleObj>
              </mc:Choice>
              <mc:Fallback>
                <p:oleObj name="Worksheet" r:id="rId4" imgW="6467513" imgH="9553489" progId="Excel.Sheet.8">
                  <p:embed/>
                  <p:pic>
                    <p:nvPicPr>
                      <p:cNvPr id="0" name=""/>
                      <p:cNvPicPr/>
                      <p:nvPr/>
                    </p:nvPicPr>
                    <p:blipFill>
                      <a:blip r:embed="rId5"/>
                      <a:stretch>
                        <a:fillRect/>
                      </a:stretch>
                    </p:blipFill>
                    <p:spPr>
                      <a:xfrm>
                        <a:off x="310771" y="959239"/>
                        <a:ext cx="3823347" cy="5647877"/>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6422921"/>
              </p:ext>
            </p:extLst>
          </p:nvPr>
        </p:nvGraphicFramePr>
        <p:xfrm>
          <a:off x="4476878" y="959239"/>
          <a:ext cx="4343143" cy="5646749"/>
        </p:xfrm>
        <a:graphic>
          <a:graphicData uri="http://schemas.openxmlformats.org/presentationml/2006/ole">
            <mc:AlternateContent xmlns:mc="http://schemas.openxmlformats.org/markup-compatibility/2006">
              <mc:Choice xmlns:v="urn:schemas-microsoft-com:vml" Requires="v">
                <p:oleObj spid="_x0000_s2357" name="Worksheet" r:id="rId6" imgW="6467678" imgH="8410378" progId="Excel.Sheet.8">
                  <p:embed/>
                </p:oleObj>
              </mc:Choice>
              <mc:Fallback>
                <p:oleObj name="Worksheet" r:id="rId6" imgW="6467678" imgH="8410378" progId="Excel.Sheet.8">
                  <p:embed/>
                  <p:pic>
                    <p:nvPicPr>
                      <p:cNvPr id="0" name=""/>
                      <p:cNvPicPr/>
                      <p:nvPr/>
                    </p:nvPicPr>
                    <p:blipFill>
                      <a:blip r:embed="rId7"/>
                      <a:stretch>
                        <a:fillRect/>
                      </a:stretch>
                    </p:blipFill>
                    <p:spPr>
                      <a:xfrm>
                        <a:off x="4476878" y="959239"/>
                        <a:ext cx="4343143" cy="5646749"/>
                      </a:xfrm>
                      <a:prstGeom prst="rect">
                        <a:avLst/>
                      </a:prstGeom>
                    </p:spPr>
                  </p:pic>
                </p:oleObj>
              </mc:Fallback>
            </mc:AlternateContent>
          </a:graphicData>
        </a:graphic>
      </p:graphicFrame>
    </p:spTree>
    <p:extLst>
      <p:ext uri="{BB962C8B-B14F-4D97-AF65-F5344CB8AC3E}">
        <p14:creationId xmlns:p14="http://schemas.microsoft.com/office/powerpoint/2010/main" val="1052338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2422" y="109154"/>
            <a:ext cx="8464378" cy="553998"/>
          </a:xfrm>
        </p:spPr>
        <p:txBody>
          <a:bodyPr/>
          <a:lstStyle/>
          <a:p>
            <a:r>
              <a:rPr lang="en-US" sz="2400" dirty="0" smtClean="0"/>
              <a:t>CTQ Drill-down (Total Number of Incidents</a:t>
            </a:r>
            <a:r>
              <a:rPr lang="en-US" dirty="0" smtClean="0"/>
              <a:t>)</a:t>
            </a:r>
            <a:endParaRPr lang="en-US" dirty="0"/>
          </a:p>
        </p:txBody>
      </p:sp>
      <p:sp>
        <p:nvSpPr>
          <p:cNvPr id="427180" name="Text Box 172"/>
          <p:cNvSpPr txBox="1">
            <a:spLocks noChangeArrowheads="1"/>
          </p:cNvSpPr>
          <p:nvPr/>
        </p:nvSpPr>
        <p:spPr bwMode="auto">
          <a:xfrm>
            <a:off x="3334544" y="1498660"/>
            <a:ext cx="2246312" cy="400110"/>
          </a:xfrm>
          <a:prstGeom prst="rect">
            <a:avLst/>
          </a:prstGeom>
          <a:solidFill>
            <a:srgbClr val="FFCC00"/>
          </a:solidFill>
          <a:ln>
            <a:solidFill>
              <a:srgbClr val="CC9900"/>
            </a:solidFill>
          </a:ln>
          <a:effectLst/>
          <a:extLst/>
        </p:spPr>
        <p:txBody>
          <a:bodyPr>
            <a:spAutoFit/>
          </a:bodyPr>
          <a:lstStyle/>
          <a:p>
            <a:pPr algn="ctr" eaLnBrk="0" hangingPunct="0">
              <a:spcBef>
                <a:spcPct val="0"/>
              </a:spcBef>
              <a:defRPr/>
            </a:pPr>
            <a:r>
              <a:rPr lang="en-US" sz="2000" b="1" dirty="0" smtClean="0">
                <a:solidFill>
                  <a:prstClr val="black"/>
                </a:solidFill>
                <a:latin typeface="Calibri" pitchFamily="34" charset="0"/>
                <a:cs typeface="Calibri" pitchFamily="34" charset="0"/>
              </a:rPr>
              <a:t>Monthly Incidents</a:t>
            </a:r>
            <a:endParaRPr lang="en-US" sz="2000" b="1" dirty="0">
              <a:solidFill>
                <a:prstClr val="black"/>
              </a:solidFill>
              <a:latin typeface="Calibri" pitchFamily="34" charset="0"/>
              <a:cs typeface="Calibri" pitchFamily="34" charset="0"/>
            </a:endParaRPr>
          </a:p>
        </p:txBody>
      </p:sp>
      <p:sp>
        <p:nvSpPr>
          <p:cNvPr id="427182" name="Text Box 174"/>
          <p:cNvSpPr txBox="1">
            <a:spLocks noChangeArrowheads="1"/>
          </p:cNvSpPr>
          <p:nvPr/>
        </p:nvSpPr>
        <p:spPr bwMode="auto">
          <a:xfrm>
            <a:off x="1065213" y="3387725"/>
            <a:ext cx="1546225" cy="584775"/>
          </a:xfrm>
          <a:prstGeom prst="rect">
            <a:avLst/>
          </a:prstGeom>
          <a:solidFill>
            <a:srgbClr val="FFCC66"/>
          </a:solidFill>
          <a:ln>
            <a:solidFill>
              <a:srgbClr val="CC9900"/>
            </a:solidFill>
          </a:ln>
          <a:effectLst/>
          <a:extLst/>
        </p:spPr>
        <p:txBody>
          <a:bodyPr>
            <a:spAutoFit/>
          </a:bodyPr>
          <a:lstStyle/>
          <a:p>
            <a:pPr algn="ctr" eaLnBrk="0" hangingPunct="0">
              <a:spcBef>
                <a:spcPct val="0"/>
              </a:spcBef>
              <a:defRPr/>
            </a:pPr>
            <a:r>
              <a:rPr lang="en-US" sz="1600" dirty="0" smtClean="0">
                <a:solidFill>
                  <a:prstClr val="black"/>
                </a:solidFill>
                <a:latin typeface="Calibri" pitchFamily="34" charset="0"/>
                <a:cs typeface="Calibri" pitchFamily="34" charset="0"/>
              </a:rPr>
              <a:t>Backlog Incidents</a:t>
            </a:r>
            <a:endParaRPr lang="en-US" sz="1600" dirty="0">
              <a:solidFill>
                <a:prstClr val="black"/>
              </a:solidFill>
              <a:latin typeface="Calibri" pitchFamily="34" charset="0"/>
              <a:cs typeface="Calibri" pitchFamily="34" charset="0"/>
            </a:endParaRPr>
          </a:p>
        </p:txBody>
      </p:sp>
      <p:sp>
        <p:nvSpPr>
          <p:cNvPr id="34822" name="Line 175"/>
          <p:cNvSpPr>
            <a:spLocks noChangeShapeType="1"/>
          </p:cNvSpPr>
          <p:nvPr/>
        </p:nvSpPr>
        <p:spPr bwMode="auto">
          <a:xfrm>
            <a:off x="1751013" y="298926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latin typeface="Calibri" pitchFamily="34" charset="0"/>
              <a:cs typeface="Calibri" pitchFamily="34" charset="0"/>
            </a:endParaRPr>
          </a:p>
        </p:txBody>
      </p:sp>
      <p:sp>
        <p:nvSpPr>
          <p:cNvPr id="34829" name="Text Box 182"/>
          <p:cNvSpPr txBox="1">
            <a:spLocks noChangeArrowheads="1"/>
          </p:cNvSpPr>
          <p:nvPr/>
        </p:nvSpPr>
        <p:spPr bwMode="auto">
          <a:xfrm>
            <a:off x="2595205" y="4794227"/>
            <a:ext cx="1615903" cy="1077218"/>
          </a:xfrm>
          <a:prstGeom prst="rect">
            <a:avLst/>
          </a:prstGeom>
          <a:solidFill>
            <a:srgbClr val="00B050"/>
          </a:solidFill>
          <a:ln>
            <a:noFill/>
          </a:ln>
          <a:effectLst>
            <a:prstShdw prst="shdw17" dist="17961" dir="2700000">
              <a:srgbClr val="99993D"/>
            </a:prstShdw>
          </a:effectLs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30000"/>
              </a:spcBef>
              <a:spcAft>
                <a:spcPct val="0"/>
              </a:spcAft>
              <a:buChar char="•"/>
              <a:defRPr sz="1200">
                <a:solidFill>
                  <a:schemeClr val="tx1"/>
                </a:solidFill>
                <a:latin typeface="Arial" charset="0"/>
              </a:defRPr>
            </a:lvl6pPr>
            <a:lvl7pPr marL="2971800" indent="-228600" eaLnBrk="0" fontAlgn="base" hangingPunct="0">
              <a:spcBef>
                <a:spcPct val="30000"/>
              </a:spcBef>
              <a:spcAft>
                <a:spcPct val="0"/>
              </a:spcAft>
              <a:buChar char="•"/>
              <a:defRPr sz="1200">
                <a:solidFill>
                  <a:schemeClr val="tx1"/>
                </a:solidFill>
                <a:latin typeface="Arial" charset="0"/>
              </a:defRPr>
            </a:lvl7pPr>
            <a:lvl8pPr marL="3429000" indent="-228600" eaLnBrk="0" fontAlgn="base" hangingPunct="0">
              <a:spcBef>
                <a:spcPct val="30000"/>
              </a:spcBef>
              <a:spcAft>
                <a:spcPct val="0"/>
              </a:spcAft>
              <a:buChar char="•"/>
              <a:defRPr sz="1200">
                <a:solidFill>
                  <a:schemeClr val="tx1"/>
                </a:solidFill>
                <a:latin typeface="Arial" charset="0"/>
              </a:defRPr>
            </a:lvl8pPr>
            <a:lvl9pPr marL="3886200" indent="-228600" eaLnBrk="0" fontAlgn="base" hangingPunct="0">
              <a:spcBef>
                <a:spcPct val="30000"/>
              </a:spcBef>
              <a:spcAft>
                <a:spcPct val="0"/>
              </a:spcAft>
              <a:buChar char="•"/>
              <a:defRPr sz="1200">
                <a:solidFill>
                  <a:schemeClr val="tx1"/>
                </a:solidFill>
                <a:latin typeface="Arial" charset="0"/>
              </a:defRPr>
            </a:lvl9pPr>
          </a:lstStyle>
          <a:p>
            <a:pPr algn="ctr">
              <a:spcBef>
                <a:spcPct val="0"/>
              </a:spcBef>
            </a:pPr>
            <a:r>
              <a:rPr lang="en-US" sz="1600" dirty="0" smtClean="0">
                <a:solidFill>
                  <a:prstClr val="black"/>
                </a:solidFill>
                <a:latin typeface="Calibri" pitchFamily="34" charset="0"/>
                <a:cs typeface="Calibri" pitchFamily="34" charset="0"/>
              </a:rPr>
              <a:t>Reduce 25% from total incident raised in average/month</a:t>
            </a:r>
            <a:endParaRPr lang="en-US" sz="1600" dirty="0">
              <a:solidFill>
                <a:prstClr val="black"/>
              </a:solidFill>
              <a:latin typeface="Calibri" pitchFamily="34" charset="0"/>
              <a:cs typeface="Calibri" pitchFamily="34" charset="0"/>
            </a:endParaRPr>
          </a:p>
        </p:txBody>
      </p:sp>
      <p:sp>
        <p:nvSpPr>
          <p:cNvPr id="34831" name="Line 184"/>
          <p:cNvSpPr>
            <a:spLocks noChangeShapeType="1"/>
          </p:cNvSpPr>
          <p:nvPr/>
        </p:nvSpPr>
        <p:spPr bwMode="auto">
          <a:xfrm>
            <a:off x="1755775" y="2989263"/>
            <a:ext cx="2713878" cy="17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latin typeface="Calibri" pitchFamily="34" charset="0"/>
              <a:cs typeface="Calibri" pitchFamily="34" charset="0"/>
            </a:endParaRPr>
          </a:p>
        </p:txBody>
      </p:sp>
      <p:sp>
        <p:nvSpPr>
          <p:cNvPr id="34834" name="Text Box 187"/>
          <p:cNvSpPr txBox="1">
            <a:spLocks noChangeArrowheads="1"/>
          </p:cNvSpPr>
          <p:nvPr/>
        </p:nvSpPr>
        <p:spPr bwMode="auto">
          <a:xfrm>
            <a:off x="6708775" y="1543989"/>
            <a:ext cx="16321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spcBef>
                <a:spcPct val="0"/>
              </a:spcBef>
              <a:defRPr sz="1600" b="1">
                <a:solidFill>
                  <a:srgbClr val="FF3300"/>
                </a:solidFill>
                <a:cs typeface="Calibri" pitchFamily="34" charset="0"/>
              </a:defRPr>
            </a:lvl1pPr>
            <a:lvl2pPr marL="742950" indent="-285750" eaLnBrk="0" hangingPunct="0">
              <a:defRPr sz="1200">
                <a:latin typeface="Arial" charset="0"/>
              </a:defRPr>
            </a:lvl2pPr>
            <a:lvl3pPr marL="1143000" indent="-228600" eaLnBrk="0" hangingPunct="0">
              <a:defRPr sz="1200">
                <a:latin typeface="Arial" charset="0"/>
              </a:defRPr>
            </a:lvl3pPr>
            <a:lvl4pPr marL="1600200" indent="-228600" eaLnBrk="0" hangingPunct="0">
              <a:defRPr sz="1200">
                <a:latin typeface="Arial" charset="0"/>
              </a:defRPr>
            </a:lvl4pPr>
            <a:lvl5pPr marL="2057400" indent="-228600" eaLnBrk="0" hangingPunct="0">
              <a:defRPr sz="1200">
                <a:latin typeface="Arial" charset="0"/>
              </a:defRPr>
            </a:lvl5pPr>
            <a:lvl6pPr marL="2514600" indent="-228600" eaLnBrk="0" fontAlgn="base" hangingPunct="0">
              <a:spcBef>
                <a:spcPct val="30000"/>
              </a:spcBef>
              <a:spcAft>
                <a:spcPct val="0"/>
              </a:spcAft>
              <a:buChar char="•"/>
              <a:defRPr sz="1200">
                <a:latin typeface="Arial" charset="0"/>
              </a:defRPr>
            </a:lvl6pPr>
            <a:lvl7pPr marL="2971800" indent="-228600" eaLnBrk="0" fontAlgn="base" hangingPunct="0">
              <a:spcBef>
                <a:spcPct val="30000"/>
              </a:spcBef>
              <a:spcAft>
                <a:spcPct val="0"/>
              </a:spcAft>
              <a:buChar char="•"/>
              <a:defRPr sz="1200">
                <a:latin typeface="Arial" charset="0"/>
              </a:defRPr>
            </a:lvl7pPr>
            <a:lvl8pPr marL="3429000" indent="-228600" eaLnBrk="0" fontAlgn="base" hangingPunct="0">
              <a:spcBef>
                <a:spcPct val="30000"/>
              </a:spcBef>
              <a:spcAft>
                <a:spcPct val="0"/>
              </a:spcAft>
              <a:buChar char="•"/>
              <a:defRPr sz="1200">
                <a:latin typeface="Arial" charset="0"/>
              </a:defRPr>
            </a:lvl8pPr>
            <a:lvl9pPr marL="3886200" indent="-228600" eaLnBrk="0" fontAlgn="base" hangingPunct="0">
              <a:spcBef>
                <a:spcPct val="30000"/>
              </a:spcBef>
              <a:spcAft>
                <a:spcPct val="0"/>
              </a:spcAft>
              <a:buChar char="•"/>
              <a:defRPr sz="1200">
                <a:latin typeface="Arial" charset="0"/>
              </a:defRPr>
            </a:lvl9pPr>
          </a:lstStyle>
          <a:p>
            <a:r>
              <a:rPr lang="en-US" dirty="0"/>
              <a:t>Customer CTQ</a:t>
            </a:r>
          </a:p>
        </p:txBody>
      </p:sp>
      <p:sp>
        <p:nvSpPr>
          <p:cNvPr id="34835" name="Text Box 188"/>
          <p:cNvSpPr txBox="1">
            <a:spLocks noChangeArrowheads="1"/>
          </p:cNvSpPr>
          <p:nvPr/>
        </p:nvSpPr>
        <p:spPr bwMode="auto">
          <a:xfrm>
            <a:off x="5442792" y="2734275"/>
            <a:ext cx="16995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30000"/>
              </a:spcBef>
              <a:spcAft>
                <a:spcPct val="0"/>
              </a:spcAft>
              <a:buChar char="•"/>
              <a:defRPr sz="1200">
                <a:solidFill>
                  <a:schemeClr val="tx1"/>
                </a:solidFill>
                <a:latin typeface="Arial" charset="0"/>
              </a:defRPr>
            </a:lvl6pPr>
            <a:lvl7pPr marL="2971800" indent="-228600" eaLnBrk="0" fontAlgn="base" hangingPunct="0">
              <a:spcBef>
                <a:spcPct val="30000"/>
              </a:spcBef>
              <a:spcAft>
                <a:spcPct val="0"/>
              </a:spcAft>
              <a:buChar char="•"/>
              <a:defRPr sz="1200">
                <a:solidFill>
                  <a:schemeClr val="tx1"/>
                </a:solidFill>
                <a:latin typeface="Arial" charset="0"/>
              </a:defRPr>
            </a:lvl7pPr>
            <a:lvl8pPr marL="3429000" indent="-228600" eaLnBrk="0" fontAlgn="base" hangingPunct="0">
              <a:spcBef>
                <a:spcPct val="30000"/>
              </a:spcBef>
              <a:spcAft>
                <a:spcPct val="0"/>
              </a:spcAft>
              <a:buChar char="•"/>
              <a:defRPr sz="1200">
                <a:solidFill>
                  <a:schemeClr val="tx1"/>
                </a:solidFill>
                <a:latin typeface="Arial" charset="0"/>
              </a:defRPr>
            </a:lvl8pPr>
            <a:lvl9pPr marL="3886200" indent="-228600" eaLnBrk="0" fontAlgn="base" hangingPunct="0">
              <a:spcBef>
                <a:spcPct val="30000"/>
              </a:spcBef>
              <a:spcAft>
                <a:spcPct val="0"/>
              </a:spcAft>
              <a:buChar char="•"/>
              <a:defRPr sz="1200">
                <a:solidFill>
                  <a:schemeClr val="tx1"/>
                </a:solidFill>
                <a:latin typeface="Arial" charset="0"/>
              </a:defRPr>
            </a:lvl9pPr>
          </a:lstStyle>
          <a:p>
            <a:pPr algn="ctr" eaLnBrk="1" hangingPunct="1">
              <a:spcBef>
                <a:spcPct val="0"/>
              </a:spcBef>
            </a:pPr>
            <a:r>
              <a:rPr lang="en-US" sz="1600" b="1" dirty="0" smtClean="0">
                <a:solidFill>
                  <a:srgbClr val="FF3300"/>
                </a:solidFill>
                <a:latin typeface="+mn-lt"/>
                <a:cs typeface="Calibri" pitchFamily="34" charset="0"/>
              </a:rPr>
              <a:t>Business </a:t>
            </a:r>
            <a:r>
              <a:rPr lang="en-US" sz="1600" b="1" dirty="0">
                <a:solidFill>
                  <a:srgbClr val="FF3300"/>
                </a:solidFill>
                <a:latin typeface="+mn-lt"/>
                <a:cs typeface="Calibri" pitchFamily="34" charset="0"/>
              </a:rPr>
              <a:t>CTQs</a:t>
            </a:r>
          </a:p>
        </p:txBody>
      </p:sp>
      <p:sp>
        <p:nvSpPr>
          <p:cNvPr id="34836" name="Line 189"/>
          <p:cNvSpPr>
            <a:spLocks noChangeShapeType="1"/>
          </p:cNvSpPr>
          <p:nvPr/>
        </p:nvSpPr>
        <p:spPr bwMode="auto">
          <a:xfrm flipH="1" flipV="1">
            <a:off x="5888829" y="1698713"/>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latin typeface="Calibri" pitchFamily="34" charset="0"/>
              <a:cs typeface="Calibri" pitchFamily="34" charset="0"/>
            </a:endParaRPr>
          </a:p>
        </p:txBody>
      </p:sp>
      <p:cxnSp>
        <p:nvCxnSpPr>
          <p:cNvPr id="4" name="Straight Arrow Connector 3"/>
          <p:cNvCxnSpPr/>
          <p:nvPr/>
        </p:nvCxnSpPr>
        <p:spPr>
          <a:xfrm>
            <a:off x="4469653" y="3000583"/>
            <a:ext cx="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a:xfrm>
            <a:off x="4457700" y="1911649"/>
            <a:ext cx="0" cy="10904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176"/>
          <p:cNvSpPr txBox="1">
            <a:spLocks noChangeArrowheads="1"/>
          </p:cNvSpPr>
          <p:nvPr/>
        </p:nvSpPr>
        <p:spPr bwMode="auto">
          <a:xfrm>
            <a:off x="3484562" y="3387725"/>
            <a:ext cx="1997075" cy="338554"/>
          </a:xfrm>
          <a:prstGeom prst="rect">
            <a:avLst/>
          </a:prstGeom>
          <a:solidFill>
            <a:srgbClr val="FFCC66"/>
          </a:solidFill>
          <a:ln>
            <a:solidFill>
              <a:srgbClr val="CC9900"/>
            </a:solidFill>
          </a:ln>
          <a:effectLst/>
          <a:extLst/>
        </p:spPr>
        <p:txBody>
          <a:bodyPr>
            <a:spAutoFit/>
          </a:bodyPr>
          <a:lstStyle/>
          <a:p>
            <a:pPr algn="ctr" eaLnBrk="0" hangingPunct="0">
              <a:spcBef>
                <a:spcPct val="0"/>
              </a:spcBef>
              <a:defRPr/>
            </a:pPr>
            <a:r>
              <a:rPr lang="en-US" sz="1600" dirty="0" smtClean="0">
                <a:solidFill>
                  <a:prstClr val="black"/>
                </a:solidFill>
                <a:latin typeface="Calibri" pitchFamily="34" charset="0"/>
                <a:cs typeface="Calibri" pitchFamily="34" charset="0"/>
              </a:rPr>
              <a:t>New Incidents</a:t>
            </a:r>
            <a:endParaRPr lang="en-US" sz="1600" dirty="0">
              <a:solidFill>
                <a:prstClr val="black"/>
              </a:solidFill>
              <a:latin typeface="Calibri" pitchFamily="34" charset="0"/>
              <a:cs typeface="Calibri" pitchFamily="34" charset="0"/>
            </a:endParaRPr>
          </a:p>
        </p:txBody>
      </p:sp>
      <p:sp>
        <p:nvSpPr>
          <p:cNvPr id="32" name="Line 189"/>
          <p:cNvSpPr>
            <a:spLocks noChangeShapeType="1"/>
          </p:cNvSpPr>
          <p:nvPr/>
        </p:nvSpPr>
        <p:spPr bwMode="auto">
          <a:xfrm flipH="1">
            <a:off x="5750593" y="3080770"/>
            <a:ext cx="463436" cy="3696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latin typeface="Calibri" pitchFamily="34" charset="0"/>
              <a:cs typeface="Calibri" pitchFamily="34" charset="0"/>
            </a:endParaRPr>
          </a:p>
        </p:txBody>
      </p:sp>
      <p:sp>
        <p:nvSpPr>
          <p:cNvPr id="33" name="Line 189"/>
          <p:cNvSpPr>
            <a:spLocks noChangeShapeType="1"/>
          </p:cNvSpPr>
          <p:nvPr/>
        </p:nvSpPr>
        <p:spPr bwMode="auto">
          <a:xfrm flipH="1" flipV="1">
            <a:off x="4348088" y="533283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latin typeface="Calibri" pitchFamily="34" charset="0"/>
              <a:cs typeface="Calibri" pitchFamily="34" charset="0"/>
            </a:endParaRPr>
          </a:p>
        </p:txBody>
      </p:sp>
      <p:sp>
        <p:nvSpPr>
          <p:cNvPr id="34" name="Text Box 187"/>
          <p:cNvSpPr txBox="1">
            <a:spLocks noChangeArrowheads="1"/>
          </p:cNvSpPr>
          <p:nvPr/>
        </p:nvSpPr>
        <p:spPr bwMode="auto">
          <a:xfrm>
            <a:off x="5073989" y="5163559"/>
            <a:ext cx="13708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spcBef>
                <a:spcPct val="0"/>
              </a:spcBef>
              <a:defRPr sz="1600" b="1">
                <a:solidFill>
                  <a:srgbClr val="FF3300"/>
                </a:solidFill>
                <a:cs typeface="Calibri" pitchFamily="34" charset="0"/>
              </a:defRPr>
            </a:lvl1pPr>
            <a:lvl2pPr marL="742950" indent="-285750" eaLnBrk="0" hangingPunct="0">
              <a:defRPr sz="1200">
                <a:latin typeface="Arial" charset="0"/>
              </a:defRPr>
            </a:lvl2pPr>
            <a:lvl3pPr marL="1143000" indent="-228600" eaLnBrk="0" hangingPunct="0">
              <a:defRPr sz="1200">
                <a:latin typeface="Arial" charset="0"/>
              </a:defRPr>
            </a:lvl3pPr>
            <a:lvl4pPr marL="1600200" indent="-228600" eaLnBrk="0" hangingPunct="0">
              <a:defRPr sz="1200">
                <a:latin typeface="Arial" charset="0"/>
              </a:defRPr>
            </a:lvl4pPr>
            <a:lvl5pPr marL="2057400" indent="-228600" eaLnBrk="0" hangingPunct="0">
              <a:defRPr sz="1200">
                <a:latin typeface="Arial" charset="0"/>
              </a:defRPr>
            </a:lvl5pPr>
            <a:lvl6pPr marL="2514600" indent="-228600" eaLnBrk="0" fontAlgn="base" hangingPunct="0">
              <a:spcBef>
                <a:spcPct val="30000"/>
              </a:spcBef>
              <a:spcAft>
                <a:spcPct val="0"/>
              </a:spcAft>
              <a:buChar char="•"/>
              <a:defRPr sz="1200">
                <a:latin typeface="Arial" charset="0"/>
              </a:defRPr>
            </a:lvl6pPr>
            <a:lvl7pPr marL="2971800" indent="-228600" eaLnBrk="0" fontAlgn="base" hangingPunct="0">
              <a:spcBef>
                <a:spcPct val="30000"/>
              </a:spcBef>
              <a:spcAft>
                <a:spcPct val="0"/>
              </a:spcAft>
              <a:buChar char="•"/>
              <a:defRPr sz="1200">
                <a:latin typeface="Arial" charset="0"/>
              </a:defRPr>
            </a:lvl7pPr>
            <a:lvl8pPr marL="3429000" indent="-228600" eaLnBrk="0" fontAlgn="base" hangingPunct="0">
              <a:spcBef>
                <a:spcPct val="30000"/>
              </a:spcBef>
              <a:spcAft>
                <a:spcPct val="0"/>
              </a:spcAft>
              <a:buChar char="•"/>
              <a:defRPr sz="1200">
                <a:latin typeface="Arial" charset="0"/>
              </a:defRPr>
            </a:lvl8pPr>
            <a:lvl9pPr marL="3886200" indent="-228600" eaLnBrk="0" fontAlgn="base" hangingPunct="0">
              <a:spcBef>
                <a:spcPct val="30000"/>
              </a:spcBef>
              <a:spcAft>
                <a:spcPct val="0"/>
              </a:spcAft>
              <a:buChar char="•"/>
              <a:defRPr sz="1200">
                <a:latin typeface="Arial" charset="0"/>
              </a:defRPr>
            </a:lvl9pPr>
          </a:lstStyle>
          <a:p>
            <a:r>
              <a:rPr lang="en-US" dirty="0" smtClean="0"/>
              <a:t>Project </a:t>
            </a:r>
            <a:r>
              <a:rPr lang="en-US" dirty="0"/>
              <a:t>CTQ</a:t>
            </a:r>
          </a:p>
        </p:txBody>
      </p:sp>
      <p:cxnSp>
        <p:nvCxnSpPr>
          <p:cNvPr id="12" name="Elbow Connector 11"/>
          <p:cNvCxnSpPr>
            <a:stCxn id="427182" idx="2"/>
            <a:endCxn id="34829" idx="0"/>
          </p:cNvCxnSpPr>
          <p:nvPr/>
        </p:nvCxnSpPr>
        <p:spPr>
          <a:xfrm rot="16200000" flipH="1">
            <a:off x="2209878" y="3600947"/>
            <a:ext cx="821727" cy="1564831"/>
          </a:xfrm>
          <a:prstGeom prst="bentConnector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1104"/>
          <p:cNvGrpSpPr>
            <a:grpSpLocks/>
          </p:cNvGrpSpPr>
          <p:nvPr/>
        </p:nvGrpSpPr>
        <p:grpSpPr bwMode="auto">
          <a:xfrm>
            <a:off x="7036158" y="249100"/>
            <a:ext cx="1509713" cy="381000"/>
            <a:chOff x="4800" y="576"/>
            <a:chExt cx="951" cy="240"/>
          </a:xfrm>
        </p:grpSpPr>
        <p:sp>
          <p:nvSpPr>
            <p:cNvPr id="26"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27"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28"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9"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30"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cxnSp>
        <p:nvCxnSpPr>
          <p:cNvPr id="13" name="Elbow Connector 12"/>
          <p:cNvCxnSpPr>
            <a:stCxn id="31" idx="2"/>
          </p:cNvCxnSpPr>
          <p:nvPr/>
        </p:nvCxnSpPr>
        <p:spPr>
          <a:xfrm rot="5400000">
            <a:off x="3613699" y="3515736"/>
            <a:ext cx="658859" cy="1079944"/>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74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As-is Process Mapping</a:t>
            </a:r>
            <a:endParaRPr lang="en-US" dirty="0">
              <a:solidFill>
                <a:schemeClr val="tx1"/>
              </a:solidFill>
              <a:latin typeface="+mn-lt"/>
            </a:endParaRPr>
          </a:p>
        </p:txBody>
      </p:sp>
      <p:sp>
        <p:nvSpPr>
          <p:cNvPr id="3" name="Text Placeholder 2"/>
          <p:cNvSpPr>
            <a:spLocks noGrp="1"/>
          </p:cNvSpPr>
          <p:nvPr>
            <p:ph type="body" sz="quarter" idx="16"/>
          </p:nvPr>
        </p:nvSpPr>
        <p:spPr>
          <a:xfrm>
            <a:off x="193184" y="858798"/>
            <a:ext cx="8504730" cy="4975265"/>
          </a:xfrm>
        </p:spPr>
        <p:txBody>
          <a:bodyPr/>
          <a:lstStyle/>
          <a:p>
            <a:r>
              <a:rPr lang="pt-BR" dirty="0" smtClean="0"/>
              <a:t>Incident Process</a:t>
            </a:r>
          </a:p>
          <a:p>
            <a:endParaRPr lang="pt-BR" dirty="0"/>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pic>
        <p:nvPicPr>
          <p:cNvPr id="10" name="Picture 9"/>
          <p:cNvPicPr>
            <a:picLocks noChangeAspect="1"/>
          </p:cNvPicPr>
          <p:nvPr/>
        </p:nvPicPr>
        <p:blipFill>
          <a:blip r:embed="rId3"/>
          <a:stretch>
            <a:fillRect/>
          </a:stretch>
        </p:blipFill>
        <p:spPr>
          <a:xfrm>
            <a:off x="460376" y="1233862"/>
            <a:ext cx="7872255" cy="5391334"/>
          </a:xfrm>
          <a:prstGeom prst="rect">
            <a:avLst/>
          </a:prstGeom>
        </p:spPr>
      </p:pic>
    </p:spTree>
    <p:extLst>
      <p:ext uri="{BB962C8B-B14F-4D97-AF65-F5344CB8AC3E}">
        <p14:creationId xmlns:p14="http://schemas.microsoft.com/office/powerpoint/2010/main" val="2791162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Scope</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2" name="Rectangle 4"/>
          <p:cNvSpPr>
            <a:spLocks noChangeArrowheads="1"/>
          </p:cNvSpPr>
          <p:nvPr/>
        </p:nvSpPr>
        <p:spPr bwMode="auto">
          <a:xfrm>
            <a:off x="304800" y="1066800"/>
            <a:ext cx="5029200" cy="5334000"/>
          </a:xfrm>
          <a:prstGeom prst="rect">
            <a:avLst/>
          </a:prstGeom>
          <a:noFill/>
          <a:ln w="9525">
            <a:solidFill>
              <a:schemeClr val="tx1"/>
            </a:solidFill>
            <a:miter lim="800000"/>
            <a:headEnd/>
            <a:tailEnd/>
          </a:ln>
          <a:effectLst/>
        </p:spPr>
        <p:txBody>
          <a:bodyPr wrap="none" anchor="ctr"/>
          <a:lstStyle/>
          <a:p>
            <a:endParaRPr lang="en-US"/>
          </a:p>
        </p:txBody>
      </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Longitudinal:</a:t>
            </a:r>
          </a:p>
          <a:p>
            <a:pPr lvl="1"/>
            <a:r>
              <a:rPr lang="en-US" dirty="0"/>
              <a:t>Incident/Problem Management process for WE</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a:t>Lateral:</a:t>
            </a:r>
          </a:p>
          <a:p>
            <a:pPr lvl="1"/>
            <a:r>
              <a:rPr lang="en-US" dirty="0" smtClean="0"/>
              <a:t>Service Operations:</a:t>
            </a:r>
          </a:p>
          <a:p>
            <a:pPr lvl="2"/>
            <a:r>
              <a:rPr lang="en-US" dirty="0" smtClean="0"/>
              <a:t>WMS</a:t>
            </a:r>
          </a:p>
          <a:p>
            <a:pPr lvl="2"/>
            <a:r>
              <a:rPr lang="en-US" dirty="0" smtClean="0"/>
              <a:t>INT</a:t>
            </a:r>
            <a:endParaRPr lang="en-US" dirty="0"/>
          </a:p>
        </p:txBody>
      </p:sp>
      <p:sp>
        <p:nvSpPr>
          <p:cNvPr id="14" name="Text Box 5"/>
          <p:cNvSpPr txBox="1">
            <a:spLocks noChangeArrowheads="1"/>
          </p:cNvSpPr>
          <p:nvPr/>
        </p:nvSpPr>
        <p:spPr bwMode="auto">
          <a:xfrm>
            <a:off x="5806416" y="2968424"/>
            <a:ext cx="2639744" cy="1323439"/>
          </a:xfrm>
          <a:prstGeom prst="rect">
            <a:avLst/>
          </a:prstGeom>
          <a:noFill/>
          <a:ln w="9525">
            <a:noFill/>
            <a:miter lim="800000"/>
            <a:headEnd/>
            <a:tailEnd/>
          </a:ln>
          <a:effectLst/>
        </p:spPr>
        <p:txBody>
          <a:bodyPr wrap="square">
            <a:spAutoFit/>
          </a:bodyPr>
          <a:lstStyle/>
          <a:p>
            <a:pPr algn="ctr"/>
            <a:r>
              <a:rPr lang="en-US" sz="1600" dirty="0"/>
              <a:t>It will be excluded from this project scope the Service Request tickets and the issues caused by recent CR implementations.</a:t>
            </a:r>
          </a:p>
        </p:txBody>
      </p:sp>
    </p:spTree>
    <p:extLst>
      <p:ext uri="{BB962C8B-B14F-4D97-AF65-F5344CB8AC3E}">
        <p14:creationId xmlns:p14="http://schemas.microsoft.com/office/powerpoint/2010/main" val="2311854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_IPSelfApproved xmlns="33a2c049-8346-4811-b39c-282f5a20d3f8">Pending</Is_IPSelfApproved>
    <Expiry_x0020_Status xmlns="33a2c049-8346-4811-b39c-282f5a20d3f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6CAB1FED099247B2140BC94A662704" ma:contentTypeVersion="2" ma:contentTypeDescription="Create a new document." ma:contentTypeScope="" ma:versionID="5fa454d1459a8c5923ee617a4659cdd5">
  <xsd:schema xmlns:xsd="http://www.w3.org/2001/XMLSchema" xmlns:xs="http://www.w3.org/2001/XMLSchema" xmlns:p="http://schemas.microsoft.com/office/2006/metadata/properties" xmlns:ns2="33a2c049-8346-4811-b39c-282f5a20d3f8" targetNamespace="http://schemas.microsoft.com/office/2006/metadata/properties" ma:root="true" ma:fieldsID="c8a5f0a355ff0d74ca7581e3bf750650" ns2:_="">
    <xsd:import namespace="33a2c049-8346-4811-b39c-282f5a20d3f8"/>
    <xsd:element name="properties">
      <xsd:complexType>
        <xsd:sequence>
          <xsd:element name="documentManagement">
            <xsd:complexType>
              <xsd:all>
                <xsd:element ref="ns2:Is_IPSelfApproved" minOccurs="0"/>
                <xsd:element ref="ns2:Expiry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2c049-8346-4811-b39c-282f5a20d3f8" elementFormDefault="qualified">
    <xsd:import namespace="http://schemas.microsoft.com/office/2006/documentManagement/types"/>
    <xsd:import namespace="http://schemas.microsoft.com/office/infopath/2007/PartnerControls"/>
    <xsd:element name="Is_IPSelfApproved" ma:index="8" nillable="true" ma:displayName="IP Self Approval Status" ma:format="RadioButtons" ma:hidden="true" ma:internalName="Is_IPSelfApproved">
      <xsd:simpleType>
        <xsd:restriction base="dms:Choice">
          <xsd:enumeration value="Pending"/>
          <xsd:enumeration value="Approved"/>
          <xsd:enumeration value="Rejected"/>
        </xsd:restriction>
      </xsd:simpleType>
    </xsd:element>
    <xsd:element name="Expiry_x0020_Status" ma:index="9" nillable="true" ma:displayName="Expiry Status" ma:internalName="Expiry_x0020_Statu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8BDDA-FEA2-446A-8C4A-58CE61879B05}">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33a2c049-8346-4811-b39c-282f5a20d3f8"/>
    <ds:schemaRef ds:uri="http://purl.org/dc/dcmityp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53C6285E-B3B0-4ACB-86F6-6F5D4AE2EAAD}">
  <ds:schemaRefs>
    <ds:schemaRef ds:uri="http://schemas.microsoft.com/sharepoint/v3/contenttype/forms"/>
  </ds:schemaRefs>
</ds:datastoreItem>
</file>

<file path=customXml/itemProps3.xml><?xml version="1.0" encoding="utf-8"?>
<ds:datastoreItem xmlns:ds="http://schemas.openxmlformats.org/officeDocument/2006/customXml" ds:itemID="{43300CC7-140D-4C27-B125-569C7FDF0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2c049-8346-4811-b39c-282f5a20d3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17975</TotalTime>
  <Words>10481</Words>
  <Application>Microsoft Office PowerPoint</Application>
  <PresentationFormat>On-screen Show (4:3)</PresentationFormat>
  <Paragraphs>1744</Paragraphs>
  <Slides>50</Slides>
  <Notes>49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Arial</vt:lpstr>
      <vt:lpstr>Calibri</vt:lpstr>
      <vt:lpstr>Cambria</vt:lpstr>
      <vt:lpstr>Courier New</vt:lpstr>
      <vt:lpstr>Gill Sans MT</vt:lpstr>
      <vt:lpstr>Lucida Sans Unicode</vt:lpstr>
      <vt:lpstr>Times New Roman</vt:lpstr>
      <vt:lpstr>Trebuchet MS</vt:lpstr>
      <vt:lpstr>Webdings</vt:lpstr>
      <vt:lpstr>Wingdings</vt:lpstr>
      <vt:lpstr>blank</vt:lpstr>
      <vt:lpstr>Worksheet</vt:lpstr>
      <vt:lpstr>Reduction of Total Monthly Incidents Project DMAIC</vt:lpstr>
      <vt:lpstr>Summary</vt:lpstr>
      <vt:lpstr>PowerPoint Presentation</vt:lpstr>
      <vt:lpstr>PowerPoint Presentation</vt:lpstr>
      <vt:lpstr>PowerPoint Presentation</vt:lpstr>
      <vt:lpstr>PowerPoint Presentation</vt:lpstr>
      <vt:lpstr>CTQ Drill-down (Total Number of Incidents)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Journey will 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DMAIC Project Template 2015</dc:title>
  <dc:creator>ragchand</dc:creator>
  <cp:lastModifiedBy>Arthur Maria do valle (Quality)</cp:lastModifiedBy>
  <cp:revision>235</cp:revision>
  <cp:lastPrinted>2011-09-27T16:59:14Z</cp:lastPrinted>
  <dcterms:created xsi:type="dcterms:W3CDTF">2012-08-27T09:18:08Z</dcterms:created>
  <dcterms:modified xsi:type="dcterms:W3CDTF">2016-03-21T20:35:17Z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0x010100E46CAB1FED099247B2140BC94A662704</vt:lpwstr>
  </property>
</Properties>
</file>