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57"/>
  </p:notesMasterIdLst>
  <p:sldIdLst>
    <p:sldId id="256" r:id="rId2"/>
    <p:sldId id="281" r:id="rId3"/>
    <p:sldId id="282" r:id="rId4"/>
    <p:sldId id="277" r:id="rId5"/>
    <p:sldId id="283" r:id="rId6"/>
    <p:sldId id="259" r:id="rId7"/>
    <p:sldId id="286" r:id="rId8"/>
    <p:sldId id="298" r:id="rId9"/>
    <p:sldId id="285" r:id="rId10"/>
    <p:sldId id="284"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79536" autoAdjust="0"/>
  </p:normalViewPr>
  <p:slideViewPr>
    <p:cSldViewPr snapToGrid="0">
      <p:cViewPr varScale="1">
        <p:scale>
          <a:sx n="74" d="100"/>
          <a:sy n="74" d="100"/>
        </p:scale>
        <p:origin x="1290" y="72"/>
      </p:cViewPr>
      <p:guideLst>
        <p:guide orient="horz" pos="2160"/>
        <p:guide pos="5232"/>
      </p:guideLst>
    </p:cSldViewPr>
  </p:slideViewPr>
  <p:outlineViewPr>
    <p:cViewPr>
      <p:scale>
        <a:sx n="33" d="100"/>
        <a:sy n="33" d="100"/>
      </p:scale>
      <p:origin x="0" y="516"/>
    </p:cViewPr>
  </p:outlin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12/23/2015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375034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15</a:t>
            </a:fld>
            <a:endParaRPr lang="en-US"/>
          </a:p>
        </p:txBody>
      </p:sp>
    </p:spTree>
    <p:extLst>
      <p:ext uri="{BB962C8B-B14F-4D97-AF65-F5344CB8AC3E}">
        <p14:creationId xmlns:p14="http://schemas.microsoft.com/office/powerpoint/2010/main" val="3805705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273394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17</a:t>
            </a:fld>
            <a:endParaRPr lang="en-US"/>
          </a:p>
        </p:txBody>
      </p:sp>
    </p:spTree>
    <p:extLst>
      <p:ext uri="{BB962C8B-B14F-4D97-AF65-F5344CB8AC3E}">
        <p14:creationId xmlns:p14="http://schemas.microsoft.com/office/powerpoint/2010/main" val="558256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105307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19</a:t>
            </a:fld>
            <a:endParaRPr lang="en-US"/>
          </a:p>
        </p:txBody>
      </p:sp>
    </p:spTree>
    <p:extLst>
      <p:ext uri="{BB962C8B-B14F-4D97-AF65-F5344CB8AC3E}">
        <p14:creationId xmlns:p14="http://schemas.microsoft.com/office/powerpoint/2010/main" val="323603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20</a:t>
            </a:fld>
            <a:endParaRPr lang="en-US"/>
          </a:p>
        </p:txBody>
      </p:sp>
    </p:spTree>
    <p:extLst>
      <p:ext uri="{BB962C8B-B14F-4D97-AF65-F5344CB8AC3E}">
        <p14:creationId xmlns:p14="http://schemas.microsoft.com/office/powerpoint/2010/main" val="3701751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21</a:t>
            </a:fld>
            <a:endParaRPr lang="en-US"/>
          </a:p>
        </p:txBody>
      </p:sp>
    </p:spTree>
    <p:extLst>
      <p:ext uri="{BB962C8B-B14F-4D97-AF65-F5344CB8AC3E}">
        <p14:creationId xmlns:p14="http://schemas.microsoft.com/office/powerpoint/2010/main" val="233131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22</a:t>
            </a:fld>
            <a:endParaRPr lang="en-US"/>
          </a:p>
        </p:txBody>
      </p:sp>
    </p:spTree>
    <p:extLst>
      <p:ext uri="{BB962C8B-B14F-4D97-AF65-F5344CB8AC3E}">
        <p14:creationId xmlns:p14="http://schemas.microsoft.com/office/powerpoint/2010/main" val="2014601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23</a:t>
            </a:fld>
            <a:endParaRPr lang="en-US"/>
          </a:p>
        </p:txBody>
      </p:sp>
    </p:spTree>
    <p:extLst>
      <p:ext uri="{BB962C8B-B14F-4D97-AF65-F5344CB8AC3E}">
        <p14:creationId xmlns:p14="http://schemas.microsoft.com/office/powerpoint/2010/main" val="31959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4</a:t>
            </a:fld>
            <a:endParaRPr lang="en-US"/>
          </a:p>
        </p:txBody>
      </p:sp>
    </p:spTree>
    <p:extLst>
      <p:ext uri="{BB962C8B-B14F-4D97-AF65-F5344CB8AC3E}">
        <p14:creationId xmlns:p14="http://schemas.microsoft.com/office/powerpoint/2010/main" val="2235870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24</a:t>
            </a:fld>
            <a:endParaRPr lang="en-US"/>
          </a:p>
        </p:txBody>
      </p:sp>
    </p:spTree>
    <p:extLst>
      <p:ext uri="{BB962C8B-B14F-4D97-AF65-F5344CB8AC3E}">
        <p14:creationId xmlns:p14="http://schemas.microsoft.com/office/powerpoint/2010/main" val="4101236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25</a:t>
            </a:fld>
            <a:endParaRPr lang="en-US"/>
          </a:p>
        </p:txBody>
      </p:sp>
    </p:spTree>
    <p:extLst>
      <p:ext uri="{BB962C8B-B14F-4D97-AF65-F5344CB8AC3E}">
        <p14:creationId xmlns:p14="http://schemas.microsoft.com/office/powerpoint/2010/main" val="1480281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26</a:t>
            </a:fld>
            <a:endParaRPr lang="en-US"/>
          </a:p>
        </p:txBody>
      </p:sp>
    </p:spTree>
    <p:extLst>
      <p:ext uri="{BB962C8B-B14F-4D97-AF65-F5344CB8AC3E}">
        <p14:creationId xmlns:p14="http://schemas.microsoft.com/office/powerpoint/2010/main" val="3241784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a:p>
        </p:txBody>
      </p:sp>
    </p:spTree>
    <p:extLst>
      <p:ext uri="{BB962C8B-B14F-4D97-AF65-F5344CB8AC3E}">
        <p14:creationId xmlns:p14="http://schemas.microsoft.com/office/powerpoint/2010/main" val="1168117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28</a:t>
            </a:fld>
            <a:endParaRPr lang="en-US"/>
          </a:p>
        </p:txBody>
      </p:sp>
    </p:spTree>
    <p:extLst>
      <p:ext uri="{BB962C8B-B14F-4D97-AF65-F5344CB8AC3E}">
        <p14:creationId xmlns:p14="http://schemas.microsoft.com/office/powerpoint/2010/main" val="3112620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29</a:t>
            </a:fld>
            <a:endParaRPr lang="en-US"/>
          </a:p>
        </p:txBody>
      </p:sp>
    </p:spTree>
    <p:extLst>
      <p:ext uri="{BB962C8B-B14F-4D97-AF65-F5344CB8AC3E}">
        <p14:creationId xmlns:p14="http://schemas.microsoft.com/office/powerpoint/2010/main" val="1716370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30</a:t>
            </a:fld>
            <a:endParaRPr lang="en-US"/>
          </a:p>
        </p:txBody>
      </p:sp>
    </p:spTree>
    <p:extLst>
      <p:ext uri="{BB962C8B-B14F-4D97-AF65-F5344CB8AC3E}">
        <p14:creationId xmlns:p14="http://schemas.microsoft.com/office/powerpoint/2010/main" val="3141304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31</a:t>
            </a:fld>
            <a:endParaRPr lang="en-US"/>
          </a:p>
        </p:txBody>
      </p:sp>
    </p:spTree>
    <p:extLst>
      <p:ext uri="{BB962C8B-B14F-4D97-AF65-F5344CB8AC3E}">
        <p14:creationId xmlns:p14="http://schemas.microsoft.com/office/powerpoint/2010/main" val="1043926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32</a:t>
            </a:fld>
            <a:endParaRPr lang="en-US"/>
          </a:p>
        </p:txBody>
      </p:sp>
    </p:spTree>
    <p:extLst>
      <p:ext uri="{BB962C8B-B14F-4D97-AF65-F5344CB8AC3E}">
        <p14:creationId xmlns:p14="http://schemas.microsoft.com/office/powerpoint/2010/main" val="4010605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33</a:t>
            </a:fld>
            <a:endParaRPr lang="en-US"/>
          </a:p>
        </p:txBody>
      </p:sp>
    </p:spTree>
    <p:extLst>
      <p:ext uri="{BB962C8B-B14F-4D97-AF65-F5344CB8AC3E}">
        <p14:creationId xmlns:p14="http://schemas.microsoft.com/office/powerpoint/2010/main" val="372767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5</a:t>
            </a:fld>
            <a:endParaRPr lang="en-US"/>
          </a:p>
        </p:txBody>
      </p:sp>
    </p:spTree>
    <p:extLst>
      <p:ext uri="{BB962C8B-B14F-4D97-AF65-F5344CB8AC3E}">
        <p14:creationId xmlns:p14="http://schemas.microsoft.com/office/powerpoint/2010/main" val="2235870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34</a:t>
            </a:fld>
            <a:endParaRPr lang="en-US"/>
          </a:p>
        </p:txBody>
      </p:sp>
    </p:spTree>
    <p:extLst>
      <p:ext uri="{BB962C8B-B14F-4D97-AF65-F5344CB8AC3E}">
        <p14:creationId xmlns:p14="http://schemas.microsoft.com/office/powerpoint/2010/main" val="243751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35</a:t>
            </a:fld>
            <a:endParaRPr lang="en-US"/>
          </a:p>
        </p:txBody>
      </p:sp>
    </p:spTree>
    <p:extLst>
      <p:ext uri="{BB962C8B-B14F-4D97-AF65-F5344CB8AC3E}">
        <p14:creationId xmlns:p14="http://schemas.microsoft.com/office/powerpoint/2010/main" val="423112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36</a:t>
            </a:fld>
            <a:endParaRPr lang="en-US"/>
          </a:p>
        </p:txBody>
      </p:sp>
    </p:spTree>
    <p:extLst>
      <p:ext uri="{BB962C8B-B14F-4D97-AF65-F5344CB8AC3E}">
        <p14:creationId xmlns:p14="http://schemas.microsoft.com/office/powerpoint/2010/main" val="783917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37</a:t>
            </a:fld>
            <a:endParaRPr lang="en-US"/>
          </a:p>
        </p:txBody>
      </p:sp>
    </p:spTree>
    <p:extLst>
      <p:ext uri="{BB962C8B-B14F-4D97-AF65-F5344CB8AC3E}">
        <p14:creationId xmlns:p14="http://schemas.microsoft.com/office/powerpoint/2010/main" val="3967001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38</a:t>
            </a:fld>
            <a:endParaRPr lang="en-US"/>
          </a:p>
        </p:txBody>
      </p:sp>
    </p:spTree>
    <p:extLst>
      <p:ext uri="{BB962C8B-B14F-4D97-AF65-F5344CB8AC3E}">
        <p14:creationId xmlns:p14="http://schemas.microsoft.com/office/powerpoint/2010/main" val="2309027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39</a:t>
            </a:fld>
            <a:endParaRPr lang="en-US"/>
          </a:p>
        </p:txBody>
      </p:sp>
    </p:spTree>
    <p:extLst>
      <p:ext uri="{BB962C8B-B14F-4D97-AF65-F5344CB8AC3E}">
        <p14:creationId xmlns:p14="http://schemas.microsoft.com/office/powerpoint/2010/main" val="778985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40</a:t>
            </a:fld>
            <a:endParaRPr lang="en-US"/>
          </a:p>
        </p:txBody>
      </p:sp>
    </p:spTree>
    <p:extLst>
      <p:ext uri="{BB962C8B-B14F-4D97-AF65-F5344CB8AC3E}">
        <p14:creationId xmlns:p14="http://schemas.microsoft.com/office/powerpoint/2010/main" val="745443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41</a:t>
            </a:fld>
            <a:endParaRPr lang="en-US"/>
          </a:p>
        </p:txBody>
      </p:sp>
    </p:spTree>
    <p:extLst>
      <p:ext uri="{BB962C8B-B14F-4D97-AF65-F5344CB8AC3E}">
        <p14:creationId xmlns:p14="http://schemas.microsoft.com/office/powerpoint/2010/main" val="17215962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42</a:t>
            </a:fld>
            <a:endParaRPr lang="en-US"/>
          </a:p>
        </p:txBody>
      </p:sp>
    </p:spTree>
    <p:extLst>
      <p:ext uri="{BB962C8B-B14F-4D97-AF65-F5344CB8AC3E}">
        <p14:creationId xmlns:p14="http://schemas.microsoft.com/office/powerpoint/2010/main" val="37657099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43</a:t>
            </a:fld>
            <a:endParaRPr lang="en-US"/>
          </a:p>
        </p:txBody>
      </p:sp>
    </p:spTree>
    <p:extLst>
      <p:ext uri="{BB962C8B-B14F-4D97-AF65-F5344CB8AC3E}">
        <p14:creationId xmlns:p14="http://schemas.microsoft.com/office/powerpoint/2010/main" val="188602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Column content slide </a:t>
            </a:r>
          </a:p>
          <a:p>
            <a:pPr marL="171450" lvl="0" indent="-171450">
              <a:buFont typeface="Arial" panose="020B0604020202020204" pitchFamily="34" charset="0"/>
              <a:buChar char="•"/>
            </a:pPr>
            <a:r>
              <a:rPr lang="en-US" dirty="0" smtClean="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smtClean="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t>6</a:t>
            </a:fld>
            <a:endParaRPr lang="en-US"/>
          </a:p>
        </p:txBody>
      </p:sp>
    </p:spTree>
    <p:extLst>
      <p:ext uri="{BB962C8B-B14F-4D97-AF65-F5344CB8AC3E}">
        <p14:creationId xmlns:p14="http://schemas.microsoft.com/office/powerpoint/2010/main" val="15707347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44</a:t>
            </a:fld>
            <a:endParaRPr lang="en-US"/>
          </a:p>
        </p:txBody>
      </p:sp>
    </p:spTree>
    <p:extLst>
      <p:ext uri="{BB962C8B-B14F-4D97-AF65-F5344CB8AC3E}">
        <p14:creationId xmlns:p14="http://schemas.microsoft.com/office/powerpoint/2010/main" val="434064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45</a:t>
            </a:fld>
            <a:endParaRPr lang="en-US"/>
          </a:p>
        </p:txBody>
      </p:sp>
    </p:spTree>
    <p:extLst>
      <p:ext uri="{BB962C8B-B14F-4D97-AF65-F5344CB8AC3E}">
        <p14:creationId xmlns:p14="http://schemas.microsoft.com/office/powerpoint/2010/main" val="2379990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46</a:t>
            </a:fld>
            <a:endParaRPr lang="en-US"/>
          </a:p>
        </p:txBody>
      </p:sp>
    </p:spTree>
    <p:extLst>
      <p:ext uri="{BB962C8B-B14F-4D97-AF65-F5344CB8AC3E}">
        <p14:creationId xmlns:p14="http://schemas.microsoft.com/office/powerpoint/2010/main" val="1887587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47</a:t>
            </a:fld>
            <a:endParaRPr lang="en-US"/>
          </a:p>
        </p:txBody>
      </p:sp>
    </p:spTree>
    <p:extLst>
      <p:ext uri="{BB962C8B-B14F-4D97-AF65-F5344CB8AC3E}">
        <p14:creationId xmlns:p14="http://schemas.microsoft.com/office/powerpoint/2010/main" val="1936124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48</a:t>
            </a:fld>
            <a:endParaRPr lang="en-US"/>
          </a:p>
        </p:txBody>
      </p:sp>
    </p:spTree>
    <p:extLst>
      <p:ext uri="{BB962C8B-B14F-4D97-AF65-F5344CB8AC3E}">
        <p14:creationId xmlns:p14="http://schemas.microsoft.com/office/powerpoint/2010/main" val="1529224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49</a:t>
            </a:fld>
            <a:endParaRPr lang="en-US"/>
          </a:p>
        </p:txBody>
      </p:sp>
    </p:spTree>
    <p:extLst>
      <p:ext uri="{BB962C8B-B14F-4D97-AF65-F5344CB8AC3E}">
        <p14:creationId xmlns:p14="http://schemas.microsoft.com/office/powerpoint/2010/main" val="6944647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50</a:t>
            </a:fld>
            <a:endParaRPr lang="en-US"/>
          </a:p>
        </p:txBody>
      </p:sp>
    </p:spTree>
    <p:extLst>
      <p:ext uri="{BB962C8B-B14F-4D97-AF65-F5344CB8AC3E}">
        <p14:creationId xmlns:p14="http://schemas.microsoft.com/office/powerpoint/2010/main" val="3791188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51</a:t>
            </a:fld>
            <a:endParaRPr lang="en-US"/>
          </a:p>
        </p:txBody>
      </p:sp>
    </p:spTree>
    <p:extLst>
      <p:ext uri="{BB962C8B-B14F-4D97-AF65-F5344CB8AC3E}">
        <p14:creationId xmlns:p14="http://schemas.microsoft.com/office/powerpoint/2010/main" val="1399458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52</a:t>
            </a:fld>
            <a:endParaRPr lang="en-US"/>
          </a:p>
        </p:txBody>
      </p:sp>
    </p:spTree>
    <p:extLst>
      <p:ext uri="{BB962C8B-B14F-4D97-AF65-F5344CB8AC3E}">
        <p14:creationId xmlns:p14="http://schemas.microsoft.com/office/powerpoint/2010/main" val="16105485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53</a:t>
            </a:fld>
            <a:endParaRPr lang="en-US"/>
          </a:p>
        </p:txBody>
      </p:sp>
    </p:spTree>
    <p:extLst>
      <p:ext uri="{BB962C8B-B14F-4D97-AF65-F5344CB8AC3E}">
        <p14:creationId xmlns:p14="http://schemas.microsoft.com/office/powerpoint/2010/main" val="110191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8</a:t>
            </a:fld>
            <a:endParaRPr lang="en-US"/>
          </a:p>
        </p:txBody>
      </p:sp>
    </p:spTree>
    <p:extLst>
      <p:ext uri="{BB962C8B-B14F-4D97-AF65-F5344CB8AC3E}">
        <p14:creationId xmlns:p14="http://schemas.microsoft.com/office/powerpoint/2010/main" val="553021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54</a:t>
            </a:fld>
            <a:endParaRPr lang="en-US"/>
          </a:p>
        </p:txBody>
      </p:sp>
    </p:spTree>
    <p:extLst>
      <p:ext uri="{BB962C8B-B14F-4D97-AF65-F5344CB8AC3E}">
        <p14:creationId xmlns:p14="http://schemas.microsoft.com/office/powerpoint/2010/main" val="3269611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Thank you slide with the customer logo: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Should have only the details shown here. Logo placement cannot be changed. Wipro logo to appear on the left as per our corporate guidelines.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Thank you</a:t>
            </a:r>
            <a:r>
              <a:rPr lang="en-US" baseline="0" dirty="0" smtClean="0"/>
              <a:t>– font size 30, Arial Bold</a:t>
            </a:r>
          </a:p>
          <a:p>
            <a:r>
              <a:rPr lang="en-US" baseline="0" dirty="0" smtClean="0"/>
              <a:t>Name &amp; Designation – font size 18, Arial normal, not to exceed beyond 2 lines</a:t>
            </a:r>
          </a:p>
          <a:p>
            <a:r>
              <a:rPr lang="en-US" baseline="0" dirty="0" smtClean="0"/>
              <a:t>Your/contact email id – font size 18, Arial normal</a:t>
            </a:r>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55</a:t>
            </a:fld>
            <a:endParaRPr lang="en-US"/>
          </a:p>
        </p:txBody>
      </p:sp>
    </p:spTree>
    <p:extLst>
      <p:ext uri="{BB962C8B-B14F-4D97-AF65-F5344CB8AC3E}">
        <p14:creationId xmlns:p14="http://schemas.microsoft.com/office/powerpoint/2010/main" val="384896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9</a:t>
            </a:fld>
            <a:endParaRPr lang="en-US"/>
          </a:p>
        </p:txBody>
      </p:sp>
    </p:spTree>
    <p:extLst>
      <p:ext uri="{BB962C8B-B14F-4D97-AF65-F5344CB8AC3E}">
        <p14:creationId xmlns:p14="http://schemas.microsoft.com/office/powerpoint/2010/main" val="34296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11</a:t>
            </a:fld>
            <a:endParaRPr lang="en-US"/>
          </a:p>
        </p:txBody>
      </p:sp>
    </p:spTree>
    <p:extLst>
      <p:ext uri="{BB962C8B-B14F-4D97-AF65-F5344CB8AC3E}">
        <p14:creationId xmlns:p14="http://schemas.microsoft.com/office/powerpoint/2010/main" val="284729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extLst>
      <p:ext uri="{BB962C8B-B14F-4D97-AF65-F5344CB8AC3E}">
        <p14:creationId xmlns:p14="http://schemas.microsoft.com/office/powerpoint/2010/main" val="33202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4260500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 Sigma DMAIC Project">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35472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&lt;Project Name&gt;</a:t>
            </a:r>
            <a:endParaRPr lang="en-US" dirty="0"/>
          </a:p>
        </p:txBody>
      </p:sp>
      <p:sp>
        <p:nvSpPr>
          <p:cNvPr id="3" name="Subtitle 2"/>
          <p:cNvSpPr>
            <a:spLocks noGrp="1"/>
          </p:cNvSpPr>
          <p:nvPr>
            <p:ph type="subTitle" idx="1" hasCustomPrompt="1"/>
          </p:nvPr>
        </p:nvSpPr>
        <p:spPr>
          <a:xfrm>
            <a:off x="4547710" y="307862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baseline="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Black Belt : </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48116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Green Belt : </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812279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2014</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5097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Of Customer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81801871"/>
              </p:ext>
            </p:extLst>
          </p:nvPr>
        </p:nvGraphicFramePr>
        <p:xfrm>
          <a:off x="122832" y="1397000"/>
          <a:ext cx="8789160" cy="3271520"/>
        </p:xfrm>
        <a:graphic>
          <a:graphicData uri="http://schemas.openxmlformats.org/drawingml/2006/table">
            <a:tbl>
              <a:tblPr firstRow="1" bandRow="1">
                <a:tableStyleId>{775DCB02-9BB8-47FD-8907-85C794F793BA}</a:tableStyleId>
              </a:tblPr>
              <a:tblGrid>
                <a:gridCol w="600499"/>
                <a:gridCol w="1078173"/>
                <a:gridCol w="1617263"/>
                <a:gridCol w="1098645"/>
                <a:gridCol w="1098645"/>
                <a:gridCol w="1098645"/>
                <a:gridCol w="1098645"/>
                <a:gridCol w="1098645"/>
              </a:tblGrid>
              <a:tr h="472440">
                <a:tc rowSpan="2">
                  <a:txBody>
                    <a:bodyPr/>
                    <a:lstStyle/>
                    <a:p>
                      <a:r>
                        <a:rPr lang="en-US" sz="1400" dirty="0" err="1" smtClean="0"/>
                        <a:t>S.No</a:t>
                      </a:r>
                      <a:endParaRPr lang="en-US" sz="1400" dirty="0"/>
                    </a:p>
                  </a:txBody>
                  <a:tcPr/>
                </a:tc>
                <a:tc rowSpan="2">
                  <a:txBody>
                    <a:bodyPr/>
                    <a:lstStyle/>
                    <a:p>
                      <a:r>
                        <a:rPr lang="en-US" sz="1400" dirty="0" smtClean="0"/>
                        <a:t>Who is the Customer</a:t>
                      </a:r>
                      <a:endParaRPr lang="en-US" sz="1400" dirty="0"/>
                    </a:p>
                  </a:txBody>
                  <a:tcPr/>
                </a:tc>
                <a:tc rowSpan="2">
                  <a:txBody>
                    <a:bodyPr/>
                    <a:lstStyle/>
                    <a:p>
                      <a:r>
                        <a:rPr lang="en-US" sz="1400" dirty="0" smtClean="0"/>
                        <a:t>What did</a:t>
                      </a:r>
                      <a:r>
                        <a:rPr lang="en-US" sz="1400" baseline="0" dirty="0" smtClean="0"/>
                        <a:t> the Customer Said ( VOC )</a:t>
                      </a:r>
                      <a:endParaRPr lang="en-US" sz="1400" dirty="0"/>
                    </a:p>
                  </a:txBody>
                  <a:tcPr/>
                </a:tc>
                <a:tc gridSpan="5">
                  <a:txBody>
                    <a:bodyPr/>
                    <a:lstStyle/>
                    <a:p>
                      <a:pPr algn="ctr"/>
                      <a:r>
                        <a:rPr lang="en-US" sz="1400" dirty="0" smtClean="0"/>
                        <a:t>What Customer</a:t>
                      </a:r>
                      <a:r>
                        <a:rPr lang="en-US" sz="1400" baseline="0" dirty="0" smtClean="0"/>
                        <a:t> Meant</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4724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What is the Need?</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When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Where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Why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How is the situation handled now?</a:t>
                      </a:r>
                      <a:endParaRPr lang="en-US" sz="1400" b="1" kern="1200" dirty="0">
                        <a:solidFill>
                          <a:schemeClr val="lt1"/>
                        </a:solidFill>
                        <a:latin typeface="+mn-lt"/>
                        <a:ea typeface="+mn-ea"/>
                        <a:cs typeface="+mn-cs"/>
                      </a:endParaRPr>
                    </a:p>
                  </a:txBody>
                  <a:tcPr/>
                </a:tc>
              </a:tr>
              <a:tr h="370840">
                <a:tc>
                  <a:txBody>
                    <a:bodyPr/>
                    <a:lstStyle/>
                    <a:p>
                      <a:r>
                        <a:rPr lang="en-US" sz="1200" dirty="0" smtClean="0"/>
                        <a:t>1</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2</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3</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4</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5</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3285302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Charter</a:t>
            </a:r>
            <a:endParaRPr lang="en-US" dirty="0">
              <a:solidFill>
                <a:schemeClr val="tx1"/>
              </a:solidFill>
              <a:latin typeface="+mn-lt"/>
            </a:endParaRPr>
          </a:p>
        </p:txBody>
      </p:sp>
      <p:sp>
        <p:nvSpPr>
          <p:cNvPr id="3" name="Text Placeholder 2"/>
          <p:cNvSpPr>
            <a:spLocks noGrp="1"/>
          </p:cNvSpPr>
          <p:nvPr>
            <p:ph type="body" sz="quarter" idx="16"/>
          </p:nvPr>
        </p:nvSpPr>
        <p:spPr>
          <a:xfrm>
            <a:off x="302653" y="961242"/>
            <a:ext cx="8240713" cy="4473575"/>
          </a:xfrm>
        </p:spPr>
        <p:txBody>
          <a:bodyPr/>
          <a:lstStyle/>
          <a:p>
            <a:r>
              <a:rPr lang="en-US" dirty="0">
                <a:solidFill>
                  <a:schemeClr val="tx1"/>
                </a:solidFill>
              </a:rPr>
              <a:t>Problem Statement:</a:t>
            </a:r>
          </a:p>
          <a:p>
            <a:pPr marL="457200" lvl="1" indent="0">
              <a:buNone/>
            </a:pPr>
            <a:r>
              <a:rPr lang="en-US" dirty="0" smtClean="0">
                <a:solidFill>
                  <a:schemeClr val="tx1"/>
                </a:solidFill>
              </a:rPr>
              <a:t>&lt;Problem Statements should contain the following&gt;</a:t>
            </a:r>
          </a:p>
          <a:p>
            <a:pPr marL="457200" lvl="1" indent="0">
              <a:buNone/>
            </a:pPr>
            <a:r>
              <a:rPr lang="en-US" dirty="0" smtClean="0">
                <a:solidFill>
                  <a:schemeClr val="tx1"/>
                </a:solidFill>
              </a:rPr>
              <a:t>&lt;What </a:t>
            </a:r>
            <a:r>
              <a:rPr lang="en-US" dirty="0">
                <a:solidFill>
                  <a:schemeClr val="tx1"/>
                </a:solidFill>
              </a:rPr>
              <a:t>is the </a:t>
            </a:r>
            <a:r>
              <a:rPr lang="en-US" dirty="0" smtClean="0">
                <a:solidFill>
                  <a:schemeClr val="tx1"/>
                </a:solidFill>
              </a:rPr>
              <a:t>Problem?&gt;</a:t>
            </a:r>
          </a:p>
          <a:p>
            <a:pPr marL="457200" lvl="1" indent="0">
              <a:buNone/>
            </a:pPr>
            <a:r>
              <a:rPr lang="en-US" dirty="0">
                <a:solidFill>
                  <a:schemeClr val="tx1"/>
                </a:solidFill>
              </a:rPr>
              <a:t>&lt;</a:t>
            </a:r>
            <a:r>
              <a:rPr lang="en-US" dirty="0" smtClean="0">
                <a:solidFill>
                  <a:schemeClr val="tx1"/>
                </a:solidFill>
              </a:rPr>
              <a:t>How </a:t>
            </a:r>
            <a:r>
              <a:rPr lang="en-US" dirty="0">
                <a:solidFill>
                  <a:schemeClr val="tx1"/>
                </a:solidFill>
              </a:rPr>
              <a:t>big is the </a:t>
            </a:r>
            <a:r>
              <a:rPr lang="en-US" dirty="0" smtClean="0">
                <a:solidFill>
                  <a:schemeClr val="tx1"/>
                </a:solidFill>
              </a:rPr>
              <a:t>problem (Quantify the problem)?&gt;</a:t>
            </a:r>
          </a:p>
          <a:p>
            <a:pPr marL="457200" lvl="1" indent="0">
              <a:buNone/>
            </a:pPr>
            <a:r>
              <a:rPr lang="en-US" dirty="0">
                <a:solidFill>
                  <a:schemeClr val="tx1"/>
                </a:solidFill>
              </a:rPr>
              <a:t>&lt;</a:t>
            </a:r>
            <a:r>
              <a:rPr lang="en-US" dirty="0" smtClean="0">
                <a:solidFill>
                  <a:schemeClr val="tx1"/>
                </a:solidFill>
              </a:rPr>
              <a:t> Which </a:t>
            </a:r>
            <a:r>
              <a:rPr lang="en-US" dirty="0">
                <a:solidFill>
                  <a:schemeClr val="tx1"/>
                </a:solidFill>
              </a:rPr>
              <a:t>Business </a:t>
            </a:r>
            <a:r>
              <a:rPr lang="en-US" dirty="0" smtClean="0">
                <a:solidFill>
                  <a:schemeClr val="tx1"/>
                </a:solidFill>
              </a:rPr>
              <a:t>Benefit (either to Wipro/Customer) </a:t>
            </a:r>
            <a:r>
              <a:rPr lang="en-US" dirty="0">
                <a:solidFill>
                  <a:schemeClr val="tx1"/>
                </a:solidFill>
              </a:rPr>
              <a:t>this project will achieve and up to what </a:t>
            </a:r>
            <a:r>
              <a:rPr lang="en-US" dirty="0" smtClean="0">
                <a:solidFill>
                  <a:schemeClr val="tx1"/>
                </a:solidFill>
              </a:rPr>
              <a:t>extent?&gt;</a:t>
            </a:r>
          </a:p>
          <a:p>
            <a:pPr marL="457200" lvl="1" indent="0">
              <a:buNone/>
            </a:pPr>
            <a:r>
              <a:rPr lang="en-US" dirty="0">
                <a:solidFill>
                  <a:schemeClr val="tx1"/>
                </a:solidFill>
              </a:rPr>
              <a:t>&lt;</a:t>
            </a:r>
            <a:r>
              <a:rPr lang="en-US" dirty="0" smtClean="0">
                <a:solidFill>
                  <a:schemeClr val="tx1"/>
                </a:solidFill>
              </a:rPr>
              <a:t>Which </a:t>
            </a:r>
            <a:r>
              <a:rPr lang="en-US" dirty="0">
                <a:solidFill>
                  <a:schemeClr val="tx1"/>
                </a:solidFill>
              </a:rPr>
              <a:t>Business Teams or Processes will get impacted by this project</a:t>
            </a:r>
            <a:r>
              <a:rPr lang="en-US" dirty="0" smtClean="0">
                <a:solidFill>
                  <a:schemeClr val="tx1"/>
                </a:solidFill>
              </a:rPr>
              <a:t>?&gt;</a:t>
            </a:r>
            <a:endParaRPr lang="en-US" dirty="0">
              <a:solidFill>
                <a:schemeClr val="tx1"/>
              </a:solidFill>
            </a:endParaRPr>
          </a:p>
          <a:p>
            <a:endParaRPr lang="en-US" dirty="0">
              <a:solidFill>
                <a:schemeClr val="tx1"/>
              </a:solidFill>
            </a:endParaRPr>
          </a:p>
          <a:p>
            <a:r>
              <a:rPr lang="en-US" dirty="0">
                <a:solidFill>
                  <a:schemeClr val="tx1"/>
                </a:solidFill>
              </a:rPr>
              <a:t>Project </a:t>
            </a:r>
            <a:r>
              <a:rPr lang="en-US" dirty="0" smtClean="0">
                <a:solidFill>
                  <a:schemeClr val="tx1"/>
                </a:solidFill>
              </a:rPr>
              <a:t>Goal (Planned target):</a:t>
            </a:r>
            <a:endParaRPr lang="en-US" dirty="0">
              <a:solidFill>
                <a:schemeClr val="tx1"/>
              </a:solidFill>
            </a:endParaRPr>
          </a:p>
          <a:p>
            <a:pPr marL="457200" lvl="1" indent="0">
              <a:buNone/>
            </a:pPr>
            <a:r>
              <a:rPr lang="en-US" dirty="0" smtClean="0">
                <a:solidFill>
                  <a:schemeClr val="tx1"/>
                </a:solidFill>
              </a:rPr>
              <a:t>&lt;Goal </a:t>
            </a:r>
            <a:r>
              <a:rPr lang="en-US" dirty="0">
                <a:solidFill>
                  <a:schemeClr val="tx1"/>
                </a:solidFill>
              </a:rPr>
              <a:t>should be </a:t>
            </a:r>
            <a:r>
              <a:rPr lang="en-US" dirty="0" smtClean="0">
                <a:solidFill>
                  <a:schemeClr val="tx1"/>
                </a:solidFill>
              </a:rPr>
              <a:t>SMART&gt;</a:t>
            </a:r>
            <a:endParaRPr lang="en-US" dirty="0">
              <a:solidFill>
                <a:schemeClr val="tx1"/>
              </a:solidFill>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2304199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Charter </a:t>
            </a:r>
            <a:r>
              <a:rPr lang="en-US" dirty="0" smtClean="0">
                <a:solidFill>
                  <a:schemeClr val="tx1"/>
                </a:solidFill>
              </a:rPr>
              <a:t>… </a:t>
            </a:r>
            <a:r>
              <a:rPr lang="en-US" dirty="0" err="1">
                <a:solidFill>
                  <a:schemeClr val="tx1"/>
                </a:solidFill>
              </a:rPr>
              <a:t>contd</a:t>
            </a:r>
            <a:endParaRPr lang="en-US" dirty="0">
              <a:solidFill>
                <a:schemeClr val="tx1"/>
              </a:solidFill>
              <a:latin typeface="+mn-lt"/>
            </a:endParaRPr>
          </a:p>
        </p:txBody>
      </p:sp>
      <p:sp>
        <p:nvSpPr>
          <p:cNvPr id="3" name="Text Placeholder 2"/>
          <p:cNvSpPr>
            <a:spLocks noGrp="1"/>
          </p:cNvSpPr>
          <p:nvPr>
            <p:ph type="body" sz="quarter" idx="16"/>
          </p:nvPr>
        </p:nvSpPr>
        <p:spPr>
          <a:xfrm>
            <a:off x="302654" y="1038516"/>
            <a:ext cx="8240713" cy="5349405"/>
          </a:xfrm>
        </p:spPr>
        <p:txBody>
          <a:bodyPr/>
          <a:lstStyle/>
          <a:p>
            <a:pPr marL="0" indent="0">
              <a:buNone/>
            </a:pPr>
            <a:r>
              <a:rPr lang="en-US" dirty="0">
                <a:solidFill>
                  <a:schemeClr val="tx1"/>
                </a:solidFill>
              </a:rPr>
              <a:t>Time Lines:</a:t>
            </a:r>
          </a:p>
          <a:p>
            <a:pPr lvl="1"/>
            <a:r>
              <a:rPr lang="en-US" dirty="0">
                <a:solidFill>
                  <a:schemeClr val="tx1"/>
                </a:solidFill>
              </a:rPr>
              <a:t>Define</a:t>
            </a:r>
            <a:r>
              <a:rPr lang="en-US" dirty="0" smtClean="0">
                <a:solidFill>
                  <a:schemeClr val="tx1"/>
                </a:solidFill>
              </a:rPr>
              <a:t>: &lt;From Sep 21, 2015 to Sep 23, 2015&gt;</a:t>
            </a:r>
            <a:endParaRPr lang="en-US" dirty="0">
              <a:solidFill>
                <a:schemeClr val="tx1"/>
              </a:solidFill>
            </a:endParaRPr>
          </a:p>
          <a:p>
            <a:pPr lvl="1"/>
            <a:r>
              <a:rPr lang="en-US" dirty="0">
                <a:solidFill>
                  <a:schemeClr val="tx1"/>
                </a:solidFill>
              </a:rPr>
              <a:t>Measure</a:t>
            </a:r>
            <a:r>
              <a:rPr lang="en-US" dirty="0" smtClean="0">
                <a:solidFill>
                  <a:schemeClr val="tx1"/>
                </a:solidFill>
              </a:rPr>
              <a:t>: &lt;From Sep 23, 2015 to Sep 25, 2015&gt;</a:t>
            </a:r>
            <a:endParaRPr lang="en-US" dirty="0">
              <a:solidFill>
                <a:schemeClr val="tx1"/>
              </a:solidFill>
            </a:endParaRPr>
          </a:p>
          <a:p>
            <a:pPr lvl="1"/>
            <a:r>
              <a:rPr lang="en-US" dirty="0">
                <a:solidFill>
                  <a:schemeClr val="tx1"/>
                </a:solidFill>
              </a:rPr>
              <a:t>Analyze</a:t>
            </a:r>
            <a:r>
              <a:rPr lang="en-US" dirty="0" smtClean="0">
                <a:solidFill>
                  <a:schemeClr val="tx1"/>
                </a:solidFill>
              </a:rPr>
              <a:t>: &lt;From Sep 25, 2015 to Oct 1, 2015&gt;</a:t>
            </a:r>
            <a:endParaRPr lang="en-US" dirty="0">
              <a:solidFill>
                <a:schemeClr val="tx1"/>
              </a:solidFill>
            </a:endParaRPr>
          </a:p>
          <a:p>
            <a:pPr lvl="1"/>
            <a:r>
              <a:rPr lang="en-US" dirty="0">
                <a:solidFill>
                  <a:schemeClr val="tx1"/>
                </a:solidFill>
              </a:rPr>
              <a:t>Improve</a:t>
            </a:r>
            <a:r>
              <a:rPr lang="en-US" dirty="0" smtClean="0">
                <a:solidFill>
                  <a:schemeClr val="tx1"/>
                </a:solidFill>
              </a:rPr>
              <a:t>: &lt;From Oct 4, 2015 to Oct 24, 2015&gt;</a:t>
            </a:r>
            <a:endParaRPr lang="en-US" dirty="0">
              <a:solidFill>
                <a:schemeClr val="tx1"/>
              </a:solidFill>
            </a:endParaRPr>
          </a:p>
          <a:p>
            <a:pPr lvl="1"/>
            <a:r>
              <a:rPr lang="en-US" dirty="0">
                <a:solidFill>
                  <a:schemeClr val="tx1"/>
                </a:solidFill>
              </a:rPr>
              <a:t>Control</a:t>
            </a:r>
            <a:r>
              <a:rPr lang="en-US" dirty="0" smtClean="0">
                <a:solidFill>
                  <a:schemeClr val="tx1"/>
                </a:solidFill>
              </a:rPr>
              <a:t>: &lt;From Oct 24, 2015 to Nov 30, 2015&gt;</a:t>
            </a:r>
            <a:endParaRPr lang="en-US" dirty="0">
              <a:solidFill>
                <a:schemeClr val="tx1"/>
              </a:solidFill>
            </a:endParaRPr>
          </a:p>
          <a:p>
            <a:endParaRPr lang="en-US" dirty="0">
              <a:solidFill>
                <a:schemeClr val="tx1"/>
              </a:solidFill>
            </a:endParaRPr>
          </a:p>
          <a:p>
            <a:r>
              <a:rPr lang="en-US" dirty="0">
                <a:solidFill>
                  <a:schemeClr val="tx1"/>
                </a:solidFill>
              </a:rPr>
              <a:t>Projected Benefits:</a:t>
            </a:r>
          </a:p>
          <a:p>
            <a:pPr lvl="1"/>
            <a:r>
              <a:rPr lang="en-US" dirty="0">
                <a:solidFill>
                  <a:schemeClr val="tx1"/>
                </a:solidFill>
              </a:rPr>
              <a:t>Customer </a:t>
            </a:r>
            <a:r>
              <a:rPr lang="en-US" dirty="0" smtClean="0">
                <a:solidFill>
                  <a:schemeClr val="tx1"/>
                </a:solidFill>
              </a:rPr>
              <a:t>Benefits</a:t>
            </a:r>
          </a:p>
          <a:p>
            <a:pPr lvl="1"/>
            <a:endParaRPr lang="en-US" dirty="0">
              <a:solidFill>
                <a:schemeClr val="tx1"/>
              </a:solidFill>
            </a:endParaRPr>
          </a:p>
          <a:p>
            <a:pPr lvl="1"/>
            <a:r>
              <a:rPr lang="en-US" dirty="0">
                <a:solidFill>
                  <a:schemeClr val="tx1"/>
                </a:solidFill>
              </a:rPr>
              <a:t>Business </a:t>
            </a:r>
            <a:r>
              <a:rPr lang="en-US" dirty="0" smtClean="0">
                <a:solidFill>
                  <a:schemeClr val="tx1"/>
                </a:solidFill>
              </a:rPr>
              <a:t>Benefits</a:t>
            </a:r>
          </a:p>
          <a:p>
            <a:pPr lvl="1"/>
            <a:endParaRPr lang="en-US" dirty="0">
              <a:solidFill>
                <a:schemeClr val="tx1"/>
              </a:solidFill>
            </a:endParaRPr>
          </a:p>
          <a:p>
            <a:pPr lvl="1"/>
            <a:r>
              <a:rPr lang="en-US" dirty="0" smtClean="0">
                <a:solidFill>
                  <a:schemeClr val="tx1"/>
                </a:solidFill>
              </a:rPr>
              <a:t>&lt;Benefits should be quantifiable and should be tangible. Also provide the broad benefit computation method &gt;</a:t>
            </a: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740613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Team </a:t>
            </a:r>
            <a:r>
              <a:rPr lang="en-US" dirty="0" smtClean="0">
                <a:solidFill>
                  <a:schemeClr val="tx1"/>
                </a:solidFill>
              </a:rPr>
              <a:t>Charter </a:t>
            </a:r>
            <a:r>
              <a:rPr lang="en-US" sz="2000" dirty="0" smtClean="0">
                <a:solidFill>
                  <a:schemeClr val="tx1"/>
                </a:solidFill>
              </a:rPr>
              <a:t>(For Six Sigma Project)</a:t>
            </a:r>
            <a:endParaRPr lang="en-US" sz="2000"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1" name="Group 3"/>
          <p:cNvGraphicFramePr>
            <a:graphicFrameLocks noGrp="1"/>
          </p:cNvGraphicFramePr>
          <p:nvPr>
            <p:extLst>
              <p:ext uri="{D42A27DB-BD31-4B8C-83A1-F6EECF244321}">
                <p14:modId xmlns:p14="http://schemas.microsoft.com/office/powerpoint/2010/main" val="1074659607"/>
              </p:ext>
            </p:extLst>
          </p:nvPr>
        </p:nvGraphicFramePr>
        <p:xfrm>
          <a:off x="368121" y="997039"/>
          <a:ext cx="8458200" cy="4777383"/>
        </p:xfrm>
        <a:graphic>
          <a:graphicData uri="http://schemas.openxmlformats.org/drawingml/2006/table">
            <a:tbl>
              <a:tblPr firstRow="1">
                <a:tableStyleId>{17292A2E-F333-43FB-9621-5CBBE7FDCDCB}</a:tableStyleId>
              </a:tblPr>
              <a:tblGrid>
                <a:gridCol w="1017588"/>
                <a:gridCol w="1958975"/>
                <a:gridCol w="2740025"/>
                <a:gridCol w="2741612"/>
              </a:tblGrid>
              <a:tr h="50526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Sl. No.</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Name of the team member</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Functional</a:t>
                      </a:r>
                    </a:p>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Role</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Project</a:t>
                      </a:r>
                    </a:p>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800" b="0" u="none" strike="noStrike" cap="none" normalizeH="0" baseline="0" dirty="0" smtClean="0">
                          <a:ln>
                            <a:noFill/>
                          </a:ln>
                          <a:solidFill>
                            <a:schemeClr val="bg1"/>
                          </a:solidFill>
                          <a:effectLst/>
                        </a:rPr>
                        <a:t>Responsibilities</a:t>
                      </a:r>
                      <a:endParaRPr kumimoji="0" lang="en-US" sz="1800" b="0" i="0" u="none" strike="noStrike" cap="none" normalizeH="0" baseline="0" dirty="0" smtClean="0">
                        <a:ln>
                          <a:noFill/>
                        </a:ln>
                        <a:solidFill>
                          <a:schemeClr val="bg1"/>
                        </a:solidFill>
                        <a:effectLst/>
                        <a:latin typeface="Lucida Sans Unicode" pitchFamily="34" charset="0"/>
                      </a:endParaRPr>
                    </a:p>
                  </a:txBody>
                  <a:tcPr anchor="ctr" horzOverflow="overflow"/>
                </a:tc>
              </a:tr>
              <a:tr h="415515">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dirty="0" smtClean="0">
                          <a:ln>
                            <a:noFill/>
                          </a:ln>
                          <a:solidFill>
                            <a:schemeClr val="tx1"/>
                          </a:solidFill>
                          <a:effectLst/>
                          <a:latin typeface="+mn-lt"/>
                        </a:rPr>
                        <a:t>1</a:t>
                      </a: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Green Belt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2</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3</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4</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Team Member</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5</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Team Member</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6</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Team Member</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u="none" strike="noStrike" cap="none" normalizeH="0" baseline="0" smtClean="0">
                          <a:ln>
                            <a:noFill/>
                          </a:ln>
                          <a:solidFill>
                            <a:schemeClr val="tx1"/>
                          </a:solidFill>
                          <a:effectLst/>
                          <a:latin typeface="+mn-lt"/>
                        </a:rPr>
                        <a:t>7</a:t>
                      </a: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8</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MBB</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9</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Champion</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r h="407436">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10</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BFM</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006887"/>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anchor="ctr" horzOverflow="overflow"/>
                </a:tc>
              </a:tr>
            </a:tbl>
          </a:graphicData>
        </a:graphic>
      </p:graphicFrame>
      <p:sp>
        <p:nvSpPr>
          <p:cNvPr id="3" name="TextBox 2"/>
          <p:cNvSpPr txBox="1"/>
          <p:nvPr/>
        </p:nvSpPr>
        <p:spPr>
          <a:xfrm>
            <a:off x="1004552" y="6168980"/>
            <a:ext cx="3335337" cy="369332"/>
          </a:xfrm>
          <a:prstGeom prst="rect">
            <a:avLst/>
          </a:prstGeom>
          <a:noFill/>
        </p:spPr>
        <p:txBody>
          <a:bodyPr wrap="none" rtlCol="0">
            <a:spAutoFit/>
          </a:bodyPr>
          <a:lstStyle/>
          <a:p>
            <a:r>
              <a:rPr lang="en-US" dirty="0" smtClean="0"/>
              <a:t>&lt; Add other roles as appropriate&gt;</a:t>
            </a:r>
          </a:p>
        </p:txBody>
      </p:sp>
    </p:spTree>
    <p:extLst>
      <p:ext uri="{BB962C8B-B14F-4D97-AF65-F5344CB8AC3E}">
        <p14:creationId xmlns:p14="http://schemas.microsoft.com/office/powerpoint/2010/main" val="90656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CTQ</a:t>
            </a:r>
            <a:endParaRPr lang="en-US" dirty="0">
              <a:solidFill>
                <a:schemeClr val="tx1"/>
              </a:solidFill>
              <a:latin typeface="+mn-lt"/>
            </a:endParaRPr>
          </a:p>
        </p:txBody>
      </p:sp>
      <p:sp>
        <p:nvSpPr>
          <p:cNvPr id="3" name="Text Placeholder 2"/>
          <p:cNvSpPr>
            <a:spLocks noGrp="1"/>
          </p:cNvSpPr>
          <p:nvPr>
            <p:ph type="body" sz="quarter" idx="16"/>
          </p:nvPr>
        </p:nvSpPr>
        <p:spPr/>
        <p:txBody>
          <a:bodyPr/>
          <a:lstStyle/>
          <a:p>
            <a:r>
              <a:rPr lang="en-US" dirty="0">
                <a:solidFill>
                  <a:schemeClr val="tx1"/>
                </a:solidFill>
              </a:rPr>
              <a:t>Business CTQ</a:t>
            </a:r>
            <a:r>
              <a:rPr lang="en-US" dirty="0" smtClean="0">
                <a:solidFill>
                  <a:schemeClr val="tx1"/>
                </a:solidFill>
              </a:rPr>
              <a:t>:</a:t>
            </a:r>
          </a:p>
          <a:p>
            <a:endParaRPr lang="en-US" dirty="0">
              <a:solidFill>
                <a:schemeClr val="tx1"/>
              </a:solidFill>
            </a:endParaRPr>
          </a:p>
          <a:p>
            <a:r>
              <a:rPr lang="en-US" dirty="0">
                <a:solidFill>
                  <a:schemeClr val="tx1"/>
                </a:solidFill>
              </a:rPr>
              <a:t>Customer CTQ</a:t>
            </a:r>
            <a:r>
              <a:rPr lang="en-US" dirty="0" smtClean="0">
                <a:solidFill>
                  <a:schemeClr val="tx1"/>
                </a:solidFill>
              </a:rPr>
              <a:t>:</a:t>
            </a:r>
          </a:p>
          <a:p>
            <a:endParaRPr lang="en-US" dirty="0">
              <a:solidFill>
                <a:schemeClr val="tx1"/>
              </a:solidFill>
            </a:endParaRPr>
          </a:p>
          <a:p>
            <a:r>
              <a:rPr lang="en-US" dirty="0">
                <a:solidFill>
                  <a:schemeClr val="tx1"/>
                </a:solidFill>
              </a:rPr>
              <a:t>Internal CTQ</a:t>
            </a:r>
            <a:r>
              <a:rPr lang="en-US" dirty="0" smtClean="0">
                <a:solidFill>
                  <a:schemeClr val="tx1"/>
                </a:solidFill>
              </a:rPr>
              <a:t>:</a:t>
            </a:r>
          </a:p>
          <a:p>
            <a:endParaRPr lang="en-US" dirty="0">
              <a:solidFill>
                <a:schemeClr val="tx1"/>
              </a:solidFill>
            </a:endParaRPr>
          </a:p>
          <a:p>
            <a:r>
              <a:rPr lang="en-US" dirty="0">
                <a:solidFill>
                  <a:schemeClr val="tx1"/>
                </a:solidFill>
              </a:rPr>
              <a:t>Project CTQ</a:t>
            </a:r>
          </a:p>
          <a:p>
            <a:endParaRPr lang="en-US" dirty="0">
              <a:solidFill>
                <a:schemeClr val="tx1"/>
              </a:solidFill>
            </a:endParaRPr>
          </a:p>
          <a:p>
            <a:endParaRPr lang="en-US" dirty="0">
              <a:solidFill>
                <a:schemeClr val="tx1"/>
              </a:solidFill>
            </a:endParaRPr>
          </a:p>
          <a:p>
            <a:pPr marL="0" indent="0">
              <a:buNone/>
            </a:pPr>
            <a:r>
              <a:rPr lang="en-US" dirty="0" smtClean="0">
                <a:solidFill>
                  <a:schemeClr val="tx1"/>
                </a:solidFill>
              </a:rPr>
              <a:t>&lt;Attach </a:t>
            </a:r>
            <a:r>
              <a:rPr lang="en-US" dirty="0">
                <a:solidFill>
                  <a:schemeClr val="tx1"/>
                </a:solidFill>
              </a:rPr>
              <a:t>QFD / CTQ </a:t>
            </a:r>
            <a:r>
              <a:rPr lang="en-US" dirty="0" smtClean="0">
                <a:solidFill>
                  <a:schemeClr val="tx1"/>
                </a:solidFill>
              </a:rPr>
              <a:t>drill-down&gt;</a:t>
            </a:r>
            <a:endParaRPr lang="en-US" dirty="0">
              <a:solidFill>
                <a:schemeClr val="tx1"/>
              </a:solidFill>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99723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As-is Process Mapping</a:t>
            </a:r>
            <a:endParaRPr lang="en-US" dirty="0">
              <a:solidFill>
                <a:schemeClr val="tx1"/>
              </a:solidFill>
              <a:latin typeface="+mn-lt"/>
            </a:endParaRPr>
          </a:p>
        </p:txBody>
      </p:sp>
      <p:sp>
        <p:nvSpPr>
          <p:cNvPr id="3" name="Text Placeholder 2"/>
          <p:cNvSpPr>
            <a:spLocks noGrp="1"/>
          </p:cNvSpPr>
          <p:nvPr>
            <p:ph type="body" sz="quarter" idx="16"/>
          </p:nvPr>
        </p:nvSpPr>
        <p:spPr/>
        <p:txBody>
          <a:bodyPr/>
          <a:lstStyle/>
          <a:p>
            <a:pPr marL="0" indent="0">
              <a:buNone/>
            </a:pPr>
            <a:r>
              <a:rPr lang="en-US" dirty="0" smtClean="0">
                <a:solidFill>
                  <a:schemeClr val="tx1"/>
                </a:solidFill>
              </a:rPr>
              <a:t>&lt;Map </a:t>
            </a:r>
            <a:r>
              <a:rPr lang="en-US" dirty="0">
                <a:solidFill>
                  <a:schemeClr val="tx1"/>
                </a:solidFill>
              </a:rPr>
              <a:t>the detailed current process and indicate </a:t>
            </a:r>
            <a:r>
              <a:rPr lang="en-US" dirty="0" smtClean="0">
                <a:solidFill>
                  <a:schemeClr val="tx1"/>
                </a:solidFill>
              </a:rPr>
              <a:t>SIPOC&gt;</a:t>
            </a:r>
            <a:endParaRPr lang="en-US" dirty="0">
              <a:solidFill>
                <a:schemeClr val="tx1"/>
              </a:solidFill>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Tree>
    <p:extLst>
      <p:ext uri="{BB962C8B-B14F-4D97-AF65-F5344CB8AC3E}">
        <p14:creationId xmlns:p14="http://schemas.microsoft.com/office/powerpoint/2010/main" val="2841403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Project Scope</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2" name="Rectangle 4"/>
          <p:cNvSpPr>
            <a:spLocks noChangeArrowheads="1"/>
          </p:cNvSpPr>
          <p:nvPr/>
        </p:nvSpPr>
        <p:spPr bwMode="auto">
          <a:xfrm>
            <a:off x="304800" y="1066800"/>
            <a:ext cx="5029200" cy="5334000"/>
          </a:xfrm>
          <a:prstGeom prst="rect">
            <a:avLst/>
          </a:prstGeom>
          <a:noFill/>
          <a:ln w="9525">
            <a:solidFill>
              <a:schemeClr val="tx1"/>
            </a:solidFill>
            <a:miter lim="800000"/>
            <a:headEnd/>
            <a:tailEnd/>
          </a:ln>
          <a:effectLst/>
        </p:spPr>
        <p:txBody>
          <a:bodyPr wrap="none" anchor="ctr"/>
          <a:lstStyle/>
          <a:p>
            <a:endParaRPr lang="en-US"/>
          </a:p>
        </p:txBody>
      </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Longitudinal </a:t>
            </a:r>
            <a:r>
              <a:rPr lang="en-US" dirty="0">
                <a:solidFill>
                  <a:schemeClr val="tx1"/>
                </a:solidFill>
              </a:rPr>
              <a:t>&lt;Depth of the process covered by this Six Sigma Project</a:t>
            </a:r>
            <a:r>
              <a:rPr lang="en-US" dirty="0" smtClean="0">
                <a:solidFill>
                  <a:schemeClr val="tx1"/>
                </a:solidFill>
              </a:rPr>
              <a:t>&gt;</a:t>
            </a:r>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a:solidFill>
                  <a:schemeClr val="tx1"/>
                </a:solidFill>
              </a:rPr>
              <a:t>Lateral &lt;Breadth of the process covered by this six sigma project&gt;</a:t>
            </a:r>
            <a:endParaRPr lang="en-US" dirty="0">
              <a:solidFill>
                <a:schemeClr val="tx1"/>
              </a:solidFill>
            </a:endParaRPr>
          </a:p>
        </p:txBody>
      </p:sp>
      <p:sp>
        <p:nvSpPr>
          <p:cNvPr id="14" name="Text Box 5"/>
          <p:cNvSpPr txBox="1">
            <a:spLocks noChangeArrowheads="1"/>
          </p:cNvSpPr>
          <p:nvPr/>
        </p:nvSpPr>
        <p:spPr bwMode="auto">
          <a:xfrm>
            <a:off x="5646710" y="3429000"/>
            <a:ext cx="2736903" cy="338554"/>
          </a:xfrm>
          <a:prstGeom prst="rect">
            <a:avLst/>
          </a:prstGeom>
          <a:noFill/>
          <a:ln w="9525">
            <a:noFill/>
            <a:miter lim="800000"/>
            <a:headEnd/>
            <a:tailEnd/>
          </a:ln>
          <a:effectLst/>
        </p:spPr>
        <p:txBody>
          <a:bodyPr wrap="none">
            <a:spAutoFit/>
          </a:bodyPr>
          <a:lstStyle/>
          <a:p>
            <a:pPr algn="ctr"/>
            <a:r>
              <a:rPr lang="en-US" sz="1600" dirty="0"/>
              <a:t>Mention what’s outside </a:t>
            </a:r>
            <a:r>
              <a:rPr lang="en-US" sz="1600" dirty="0" smtClean="0"/>
              <a:t>scope </a:t>
            </a:r>
            <a:endParaRPr lang="en-US" sz="1600" dirty="0"/>
          </a:p>
        </p:txBody>
      </p:sp>
    </p:spTree>
    <p:extLst>
      <p:ext uri="{BB962C8B-B14F-4D97-AF65-F5344CB8AC3E}">
        <p14:creationId xmlns:p14="http://schemas.microsoft.com/office/powerpoint/2010/main" val="22759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MEASURE</a:t>
            </a:r>
            <a:endParaRPr lang="en-US" sz="8800" dirty="0"/>
          </a:p>
        </p:txBody>
      </p:sp>
    </p:spTree>
    <p:extLst>
      <p:ext uri="{BB962C8B-B14F-4D97-AF65-F5344CB8AC3E}">
        <p14:creationId xmlns:p14="http://schemas.microsoft.com/office/powerpoint/2010/main" val="81239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Measure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4801314"/>
          </a:xfrm>
          <a:prstGeom prst="rect">
            <a:avLst/>
          </a:prstGeom>
          <a:noFill/>
        </p:spPr>
        <p:txBody>
          <a:bodyPr wrap="square" rtlCol="0">
            <a:spAutoFit/>
          </a:bodyPr>
          <a:lstStyle/>
          <a:p>
            <a:r>
              <a:rPr lang="en-IN" b="1" dirty="0" smtClean="0">
                <a:latin typeface="Calibri" pitchFamily="34" charset="0"/>
              </a:rPr>
              <a:t>Operational </a:t>
            </a:r>
            <a:r>
              <a:rPr lang="en-IN" b="1" dirty="0">
                <a:latin typeface="Calibri" pitchFamily="34" charset="0"/>
              </a:rPr>
              <a:t>definition of the CTQs are established</a:t>
            </a:r>
            <a:r>
              <a:rPr lang="en-IN" dirty="0">
                <a:latin typeface="Calibri" pitchFamily="34" charset="0"/>
              </a:rPr>
              <a:t> </a:t>
            </a:r>
            <a:r>
              <a:rPr lang="en-IN" dirty="0" smtClean="0">
                <a:latin typeface="Calibri" pitchFamily="34" charset="0"/>
              </a:rPr>
              <a:t>– Clear </a:t>
            </a:r>
            <a:r>
              <a:rPr lang="en-IN" dirty="0">
                <a:latin typeface="Calibri" pitchFamily="34" charset="0"/>
              </a:rPr>
              <a:t>and non ambiguous way of computing the CTQ along with the unit of measurement. </a:t>
            </a:r>
          </a:p>
          <a:p>
            <a:endParaRPr lang="en-IN" b="1" dirty="0" smtClean="0">
              <a:latin typeface="Calibri" pitchFamily="34" charset="0"/>
            </a:endParaRPr>
          </a:p>
          <a:p>
            <a:r>
              <a:rPr lang="en-IN" b="1" dirty="0" smtClean="0">
                <a:latin typeface="Calibri" pitchFamily="34" charset="0"/>
              </a:rPr>
              <a:t>Specification limits (USL and LSL)</a:t>
            </a:r>
            <a:r>
              <a:rPr lang="en-IN" dirty="0" smtClean="0">
                <a:latin typeface="Calibri" pitchFamily="34" charset="0"/>
              </a:rPr>
              <a:t> </a:t>
            </a:r>
            <a:r>
              <a:rPr lang="en-IN" dirty="0">
                <a:latin typeface="Calibri" pitchFamily="34" charset="0"/>
              </a:rPr>
              <a:t>and targets are clearly </a:t>
            </a:r>
            <a:r>
              <a:rPr lang="en-IN" dirty="0" smtClean="0">
                <a:latin typeface="Calibri" pitchFamily="34" charset="0"/>
              </a:rPr>
              <a:t>illustrated</a:t>
            </a:r>
          </a:p>
          <a:p>
            <a:endParaRPr lang="en-IN" b="1" dirty="0" smtClean="0">
              <a:latin typeface="Calibri" pitchFamily="34" charset="0"/>
            </a:endParaRPr>
          </a:p>
          <a:p>
            <a:r>
              <a:rPr lang="en-IN" b="1" dirty="0" smtClean="0">
                <a:latin typeface="Calibri" pitchFamily="34" charset="0"/>
              </a:rPr>
              <a:t>Defect </a:t>
            </a:r>
            <a:r>
              <a:rPr lang="en-IN" b="1" dirty="0">
                <a:latin typeface="Calibri" pitchFamily="34" charset="0"/>
              </a:rPr>
              <a:t>definition</a:t>
            </a:r>
            <a:r>
              <a:rPr lang="en-IN" dirty="0">
                <a:latin typeface="Calibri" pitchFamily="34" charset="0"/>
              </a:rPr>
              <a:t> is clear and non ambiguous and is in line with the project </a:t>
            </a:r>
            <a:r>
              <a:rPr lang="en-IN" dirty="0" smtClean="0">
                <a:latin typeface="Calibri" pitchFamily="34" charset="0"/>
              </a:rPr>
              <a:t>objective </a:t>
            </a:r>
            <a:r>
              <a:rPr lang="en-IN" dirty="0">
                <a:latin typeface="Calibri" pitchFamily="34" charset="0"/>
              </a:rPr>
              <a:t>and customer </a:t>
            </a:r>
            <a:r>
              <a:rPr lang="en-IN" dirty="0" smtClean="0">
                <a:latin typeface="Calibri" pitchFamily="34" charset="0"/>
              </a:rPr>
              <a:t>expectation (Specification Limits)</a:t>
            </a:r>
            <a:endParaRPr lang="en-IN" dirty="0">
              <a:latin typeface="Calibri" pitchFamily="34" charset="0"/>
            </a:endParaRPr>
          </a:p>
          <a:p>
            <a:endParaRPr lang="en-IN" b="1" dirty="0" smtClean="0">
              <a:latin typeface="Calibri" pitchFamily="34" charset="0"/>
            </a:endParaRPr>
          </a:p>
          <a:p>
            <a:r>
              <a:rPr lang="en-IN" b="1" dirty="0" smtClean="0">
                <a:latin typeface="Calibri" pitchFamily="34" charset="0"/>
              </a:rPr>
              <a:t>Data </a:t>
            </a:r>
            <a:r>
              <a:rPr lang="en-IN" b="1" dirty="0">
                <a:latin typeface="Calibri" pitchFamily="34" charset="0"/>
              </a:rPr>
              <a:t>type for the </a:t>
            </a:r>
            <a:r>
              <a:rPr lang="en-IN" b="1" dirty="0" smtClean="0">
                <a:latin typeface="Calibri" pitchFamily="34" charset="0"/>
              </a:rPr>
              <a:t>CTQ (Continuous/Discrete) </a:t>
            </a:r>
            <a:r>
              <a:rPr lang="en-IN" b="1" dirty="0">
                <a:latin typeface="Calibri" pitchFamily="34" charset="0"/>
              </a:rPr>
              <a:t>is correctly identified</a:t>
            </a:r>
            <a:r>
              <a:rPr lang="en-IN" dirty="0">
                <a:latin typeface="Calibri" pitchFamily="34" charset="0"/>
              </a:rPr>
              <a:t>. For </a:t>
            </a:r>
            <a:r>
              <a:rPr lang="en-IN" dirty="0" smtClean="0">
                <a:latin typeface="Calibri" pitchFamily="34" charset="0"/>
              </a:rPr>
              <a:t>example % </a:t>
            </a:r>
            <a:r>
              <a:rPr lang="en-IN" dirty="0">
                <a:latin typeface="Calibri" pitchFamily="34" charset="0"/>
              </a:rPr>
              <a:t>defective isn’t continuous and has to be discrete</a:t>
            </a:r>
          </a:p>
          <a:p>
            <a:endParaRPr lang="en-US" b="1" u="sng" dirty="0" smtClean="0">
              <a:latin typeface="Calibri" pitchFamily="34" charset="0"/>
            </a:endParaRPr>
          </a:p>
          <a:p>
            <a:r>
              <a:rPr lang="en-IN" b="1" dirty="0">
                <a:latin typeface="Calibri" pitchFamily="34" charset="0"/>
              </a:rPr>
              <a:t>Detailed data collection plan </a:t>
            </a:r>
            <a:r>
              <a:rPr lang="en-IN" dirty="0">
                <a:latin typeface="Calibri" pitchFamily="34" charset="0"/>
              </a:rPr>
              <a:t>is devised and data is collected accordingly. Time period of data collection (Frequency( is appropriate  enough to collect adequate sample size</a:t>
            </a:r>
            <a:r>
              <a:rPr lang="en-IN" dirty="0" smtClean="0">
                <a:latin typeface="Calibri" pitchFamily="34" charset="0"/>
              </a:rPr>
              <a:t>.</a:t>
            </a:r>
          </a:p>
          <a:p>
            <a:endParaRPr lang="en-IN" dirty="0">
              <a:latin typeface="Calibri" pitchFamily="34" charset="0"/>
            </a:endParaRPr>
          </a:p>
          <a:p>
            <a:r>
              <a:rPr lang="en-US" b="1" u="sng" dirty="0" smtClean="0">
                <a:latin typeface="Calibri" pitchFamily="34" charset="0"/>
              </a:rPr>
              <a:t>Measurement System Analysis (MSA): </a:t>
            </a:r>
            <a:r>
              <a:rPr lang="en-IN" dirty="0" smtClean="0">
                <a:latin typeface="Calibri" pitchFamily="34" charset="0"/>
              </a:rPr>
              <a:t>MSA </a:t>
            </a:r>
            <a:r>
              <a:rPr lang="en-IN" dirty="0">
                <a:latin typeface="Calibri" pitchFamily="34" charset="0"/>
              </a:rPr>
              <a:t>is conducted on the CTQs. If the data is taken from a system and if the source of that data is a manual input or influenced by human intervention then </a:t>
            </a:r>
            <a:r>
              <a:rPr lang="en-IN" dirty="0" smtClean="0">
                <a:latin typeface="Calibri" pitchFamily="34" charset="0"/>
              </a:rPr>
              <a:t>validate </a:t>
            </a:r>
            <a:r>
              <a:rPr lang="en-IN" dirty="0">
                <a:latin typeface="Calibri" pitchFamily="34" charset="0"/>
              </a:rPr>
              <a:t>the reliability of </a:t>
            </a:r>
            <a:r>
              <a:rPr lang="en-IN" dirty="0" smtClean="0">
                <a:latin typeface="Calibri" pitchFamily="34" charset="0"/>
              </a:rPr>
              <a:t>measurements</a:t>
            </a:r>
            <a:r>
              <a:rPr lang="en-IN" b="1" dirty="0">
                <a:latin typeface="Calibri" pitchFamily="34" charset="0"/>
              </a:rPr>
              <a:t>.</a:t>
            </a:r>
            <a:endParaRPr lang="en-US" dirty="0" smtClean="0">
              <a:latin typeface="Calibri" pitchFamily="34" charset="0"/>
            </a:endParaRPr>
          </a:p>
        </p:txBody>
      </p:sp>
      <p:sp>
        <p:nvSpPr>
          <p:cNvPr id="11" name="TextBox 10"/>
          <p:cNvSpPr txBox="1"/>
          <p:nvPr/>
        </p:nvSpPr>
        <p:spPr>
          <a:xfrm rot="19777509">
            <a:off x="6257652" y="5578830"/>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4246844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Measure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3970318"/>
          </a:xfrm>
          <a:prstGeom prst="rect">
            <a:avLst/>
          </a:prstGeom>
          <a:noFill/>
        </p:spPr>
        <p:txBody>
          <a:bodyPr wrap="square" rtlCol="0">
            <a:spAutoFit/>
          </a:bodyPr>
          <a:lstStyle/>
          <a:p>
            <a:r>
              <a:rPr lang="en-US" b="1" u="sng" dirty="0">
                <a:latin typeface="Calibri" pitchFamily="34" charset="0"/>
              </a:rPr>
              <a:t>Data </a:t>
            </a:r>
            <a:r>
              <a:rPr lang="en-US" b="1" u="sng" dirty="0" smtClean="0">
                <a:latin typeface="Calibri" pitchFamily="34" charset="0"/>
              </a:rPr>
              <a:t>Stability (Run Chart)</a:t>
            </a:r>
            <a:r>
              <a:rPr lang="en-US" dirty="0" smtClean="0">
                <a:latin typeface="Calibri" pitchFamily="34" charset="0"/>
              </a:rPr>
              <a:t> assessed </a:t>
            </a:r>
            <a:r>
              <a:rPr lang="en-US" dirty="0">
                <a:latin typeface="Calibri" pitchFamily="34" charset="0"/>
              </a:rPr>
              <a:t>before computing the process capability. If the process is not stable the appropriate actions </a:t>
            </a:r>
            <a:r>
              <a:rPr lang="en-US" dirty="0" smtClean="0">
                <a:latin typeface="Calibri" pitchFamily="34" charset="0"/>
              </a:rPr>
              <a:t>are </a:t>
            </a:r>
            <a:r>
              <a:rPr lang="en-US" dirty="0">
                <a:latin typeface="Calibri" pitchFamily="34" charset="0"/>
              </a:rPr>
              <a:t>taken to stabilize the process before proceeding with the analysis.</a:t>
            </a:r>
          </a:p>
          <a:p>
            <a:endParaRPr lang="en-US" b="1" u="sng" dirty="0" smtClean="0">
              <a:latin typeface="Calibri" pitchFamily="34" charset="0"/>
            </a:endParaRPr>
          </a:p>
          <a:p>
            <a:r>
              <a:rPr lang="en-US" b="1" u="sng" dirty="0" smtClean="0">
                <a:latin typeface="Calibri" pitchFamily="34" charset="0"/>
              </a:rPr>
              <a:t>Normality</a:t>
            </a:r>
            <a:r>
              <a:rPr lang="en-US" dirty="0" smtClean="0">
                <a:latin typeface="Calibri" pitchFamily="34" charset="0"/>
              </a:rPr>
              <a:t> check of </a:t>
            </a:r>
            <a:r>
              <a:rPr lang="en-US" dirty="0">
                <a:latin typeface="Calibri" pitchFamily="34" charset="0"/>
              </a:rPr>
              <a:t>the data. If the data is not normal, </a:t>
            </a:r>
            <a:r>
              <a:rPr lang="en-US" dirty="0" smtClean="0">
                <a:latin typeface="Calibri" pitchFamily="34" charset="0"/>
              </a:rPr>
              <a:t>distribution type is identified and appropriate </a:t>
            </a:r>
            <a:r>
              <a:rPr lang="en-US" dirty="0">
                <a:latin typeface="Calibri" pitchFamily="34" charset="0"/>
              </a:rPr>
              <a:t>non normal strategy </a:t>
            </a:r>
            <a:r>
              <a:rPr lang="en-US" dirty="0" smtClean="0">
                <a:latin typeface="Calibri" pitchFamily="34" charset="0"/>
              </a:rPr>
              <a:t>used </a:t>
            </a:r>
            <a:r>
              <a:rPr lang="en-US" dirty="0">
                <a:latin typeface="Calibri" pitchFamily="34" charset="0"/>
              </a:rPr>
              <a:t>to baseline the data and to set up improvement targets</a:t>
            </a:r>
          </a:p>
          <a:p>
            <a:endParaRPr lang="en-US" b="1" u="sng" dirty="0" smtClean="0">
              <a:latin typeface="Calibri" pitchFamily="34" charset="0"/>
            </a:endParaRPr>
          </a:p>
          <a:p>
            <a:r>
              <a:rPr lang="en-US" b="1" u="sng" dirty="0" smtClean="0">
                <a:latin typeface="Calibri" pitchFamily="34" charset="0"/>
              </a:rPr>
              <a:t>Process Capability</a:t>
            </a:r>
            <a:r>
              <a:rPr lang="en-US" dirty="0" smtClean="0">
                <a:latin typeface="Calibri" pitchFamily="34" charset="0"/>
              </a:rPr>
              <a:t> is </a:t>
            </a:r>
            <a:r>
              <a:rPr lang="en-US" dirty="0">
                <a:latin typeface="Calibri" pitchFamily="34" charset="0"/>
              </a:rPr>
              <a:t>computed and the Z </a:t>
            </a:r>
            <a:r>
              <a:rPr lang="en-US" dirty="0" smtClean="0">
                <a:latin typeface="Calibri" pitchFamily="34" charset="0"/>
              </a:rPr>
              <a:t>bench (Baseline Sigma value) </a:t>
            </a:r>
            <a:r>
              <a:rPr lang="en-US" dirty="0">
                <a:latin typeface="Calibri" pitchFamily="34" charset="0"/>
              </a:rPr>
              <a:t>and DMPO </a:t>
            </a:r>
            <a:r>
              <a:rPr lang="en-US" dirty="0" smtClean="0">
                <a:latin typeface="Calibri" pitchFamily="34" charset="0"/>
              </a:rPr>
              <a:t>clearly </a:t>
            </a:r>
            <a:r>
              <a:rPr lang="en-US" dirty="0">
                <a:latin typeface="Calibri" pitchFamily="34" charset="0"/>
              </a:rPr>
              <a:t>documented</a:t>
            </a:r>
            <a:r>
              <a:rPr lang="en-US" dirty="0" smtClean="0">
                <a:latin typeface="Calibri" pitchFamily="34" charset="0"/>
              </a:rPr>
              <a:t>. For discrete data Sigma value computed using 6 </a:t>
            </a:r>
            <a:r>
              <a:rPr lang="en-US" dirty="0">
                <a:latin typeface="Calibri" pitchFamily="34" charset="0"/>
              </a:rPr>
              <a:t>Sigma </a:t>
            </a:r>
            <a:r>
              <a:rPr lang="en-US" dirty="0" smtClean="0">
                <a:latin typeface="Calibri" pitchFamily="34" charset="0"/>
              </a:rPr>
              <a:t>calculator.</a:t>
            </a:r>
            <a:endParaRPr lang="en-US" dirty="0">
              <a:latin typeface="Calibri" pitchFamily="34" charset="0"/>
            </a:endParaRPr>
          </a:p>
          <a:p>
            <a:endParaRPr lang="en-US" b="1" u="sng" dirty="0" smtClean="0">
              <a:latin typeface="Calibri" pitchFamily="34" charset="0"/>
            </a:endParaRPr>
          </a:p>
          <a:p>
            <a:r>
              <a:rPr lang="en-US" b="1" u="sng" dirty="0" smtClean="0">
                <a:latin typeface="Calibri" pitchFamily="34" charset="0"/>
              </a:rPr>
              <a:t>Validation </a:t>
            </a:r>
            <a:r>
              <a:rPr lang="en-US" b="1" u="sng" dirty="0">
                <a:latin typeface="Calibri" pitchFamily="34" charset="0"/>
              </a:rPr>
              <a:t>of the </a:t>
            </a:r>
            <a:r>
              <a:rPr lang="en-US" b="1" u="sng" dirty="0" smtClean="0">
                <a:latin typeface="Calibri" pitchFamily="34" charset="0"/>
              </a:rPr>
              <a:t>Target</a:t>
            </a:r>
            <a:r>
              <a:rPr lang="en-US" dirty="0" smtClean="0">
                <a:latin typeface="Calibri" pitchFamily="34" charset="0"/>
              </a:rPr>
              <a:t> Targets </a:t>
            </a:r>
            <a:r>
              <a:rPr lang="en-US" dirty="0">
                <a:latin typeface="Calibri" pitchFamily="34" charset="0"/>
              </a:rPr>
              <a:t>are </a:t>
            </a:r>
            <a:r>
              <a:rPr lang="en-US" dirty="0" smtClean="0">
                <a:latin typeface="Calibri" pitchFamily="34" charset="0"/>
              </a:rPr>
              <a:t>statistically </a:t>
            </a:r>
            <a:r>
              <a:rPr lang="en-US" dirty="0">
                <a:latin typeface="Calibri" pitchFamily="34" charset="0"/>
              </a:rPr>
              <a:t>validated using appropriate statistical </a:t>
            </a:r>
            <a:r>
              <a:rPr lang="en-US" dirty="0" smtClean="0">
                <a:latin typeface="Calibri" pitchFamily="34" charset="0"/>
              </a:rPr>
              <a:t>tools, All </a:t>
            </a:r>
            <a:r>
              <a:rPr lang="en-US" dirty="0">
                <a:latin typeface="Calibri" pitchFamily="34" charset="0"/>
              </a:rPr>
              <a:t>baseline analysis are conducted with the same baseline data. </a:t>
            </a:r>
            <a:r>
              <a:rPr lang="en-US" dirty="0" smtClean="0">
                <a:latin typeface="Calibri" pitchFamily="34" charset="0"/>
              </a:rPr>
              <a:t>Same data used for </a:t>
            </a:r>
            <a:r>
              <a:rPr lang="en-US" dirty="0">
                <a:latin typeface="Calibri" pitchFamily="34" charset="0"/>
              </a:rPr>
              <a:t>stability, normality, process capability and target validation</a:t>
            </a:r>
            <a:r>
              <a:rPr lang="en-US" dirty="0" smtClean="0">
                <a:latin typeface="Calibri" pitchFamily="34" charset="0"/>
              </a:rPr>
              <a:t>.</a:t>
            </a:r>
            <a:endParaRPr lang="en-US" dirty="0">
              <a:latin typeface="Calibri" pitchFamily="34" charset="0"/>
            </a:endParaRPr>
          </a:p>
        </p:txBody>
      </p:sp>
      <p:sp>
        <p:nvSpPr>
          <p:cNvPr id="11" name="TextBox 10"/>
          <p:cNvSpPr txBox="1"/>
          <p:nvPr/>
        </p:nvSpPr>
        <p:spPr>
          <a:xfrm rot="19777509">
            <a:off x="6201551" y="5488676"/>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57723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How to use this Tollgate deck</a:t>
            </a:r>
            <a:endParaRPr lang="en-US" dirty="0"/>
          </a:p>
        </p:txBody>
      </p:sp>
      <p:sp>
        <p:nvSpPr>
          <p:cNvPr id="3" name="TextBox 2"/>
          <p:cNvSpPr txBox="1"/>
          <p:nvPr/>
        </p:nvSpPr>
        <p:spPr>
          <a:xfrm rot="19777509">
            <a:off x="-13768" y="504554"/>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3030939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CTQ Characteristics</a:t>
            </a:r>
            <a:endParaRPr lang="en-US" dirty="0">
              <a:solidFill>
                <a:schemeClr val="tx1"/>
              </a:solidFill>
              <a:latin typeface="+mn-lt"/>
            </a:endParaRPr>
          </a:p>
        </p:txBody>
      </p:sp>
      <p:sp>
        <p:nvSpPr>
          <p:cNvPr id="3" name="Text Placeholder 2"/>
          <p:cNvSpPr>
            <a:spLocks noGrp="1"/>
          </p:cNvSpPr>
          <p:nvPr>
            <p:ph type="body" sz="quarter" idx="16"/>
          </p:nvPr>
        </p:nvSpPr>
        <p:spPr>
          <a:xfrm>
            <a:off x="449263" y="1167304"/>
            <a:ext cx="8240713" cy="4473575"/>
          </a:xfrm>
        </p:spPr>
        <p:txBody>
          <a:bodyPr/>
          <a:lstStyle/>
          <a:p>
            <a:pPr marL="0" indent="0">
              <a:buNone/>
            </a:pPr>
            <a:r>
              <a:rPr lang="en-US" dirty="0">
                <a:solidFill>
                  <a:schemeClr val="tx1"/>
                </a:solidFill>
              </a:rPr>
              <a:t>Operational Definition of Project </a:t>
            </a:r>
            <a:r>
              <a:rPr lang="en-US" dirty="0" smtClean="0">
                <a:solidFill>
                  <a:schemeClr val="tx1"/>
                </a:solidFill>
              </a:rPr>
              <a:t>CTQ (Y): </a:t>
            </a:r>
            <a:r>
              <a:rPr lang="en-US" sz="2000" dirty="0" smtClean="0">
                <a:solidFill>
                  <a:srgbClr val="0070C0"/>
                </a:solidFill>
              </a:rPr>
              <a:t>&lt;Provide the CTQ definition, mathematical definition of measuring the CTQ&gt;</a:t>
            </a:r>
            <a:endParaRPr lang="en-US" sz="2000" dirty="0">
              <a:solidFill>
                <a:srgbClr val="0070C0"/>
              </a:solidFill>
            </a:endParaRPr>
          </a:p>
          <a:p>
            <a:pPr marL="0" indent="0">
              <a:buNone/>
            </a:pPr>
            <a:r>
              <a:rPr lang="en-US" dirty="0">
                <a:solidFill>
                  <a:schemeClr val="tx1"/>
                </a:solidFill>
              </a:rPr>
              <a:t>LSL:</a:t>
            </a:r>
          </a:p>
          <a:p>
            <a:pPr marL="0" indent="0">
              <a:buNone/>
            </a:pPr>
            <a:r>
              <a:rPr lang="en-US" dirty="0">
                <a:solidFill>
                  <a:schemeClr val="tx1"/>
                </a:solidFill>
              </a:rPr>
              <a:t>USL</a:t>
            </a:r>
            <a:r>
              <a:rPr lang="en-US" dirty="0" smtClean="0">
                <a:solidFill>
                  <a:schemeClr val="tx1"/>
                </a:solidFill>
              </a:rPr>
              <a:t>:</a:t>
            </a:r>
          </a:p>
          <a:p>
            <a:pPr marL="0" indent="0">
              <a:buNone/>
            </a:pPr>
            <a:endParaRPr lang="en-US" dirty="0" smtClean="0">
              <a:solidFill>
                <a:schemeClr val="tx1"/>
              </a:solidFill>
            </a:endParaRPr>
          </a:p>
          <a:p>
            <a:pPr marL="0" indent="0">
              <a:buNone/>
            </a:pPr>
            <a:r>
              <a:rPr lang="en-US" dirty="0" smtClean="0">
                <a:solidFill>
                  <a:schemeClr val="tx1"/>
                </a:solidFill>
              </a:rPr>
              <a:t>Unit Definition : </a:t>
            </a:r>
            <a:r>
              <a:rPr lang="en-US" sz="1600" dirty="0">
                <a:solidFill>
                  <a:srgbClr val="0070C0"/>
                </a:solidFill>
              </a:rPr>
              <a:t>&lt;Provide the definition of the Unit. </a:t>
            </a:r>
            <a:r>
              <a:rPr lang="en-US" sz="1600" dirty="0" err="1">
                <a:solidFill>
                  <a:srgbClr val="0070C0"/>
                </a:solidFill>
              </a:rPr>
              <a:t>Eg</a:t>
            </a:r>
            <a:r>
              <a:rPr lang="en-US" sz="1600" dirty="0">
                <a:solidFill>
                  <a:srgbClr val="0070C0"/>
                </a:solidFill>
              </a:rPr>
              <a:t>. Data is collected as weekly SLA met; Data is collected as # defects / KLOC by release; Data is collected as weekly productivity</a:t>
            </a:r>
            <a:r>
              <a:rPr lang="en-US" sz="1600" dirty="0" smtClean="0">
                <a:solidFill>
                  <a:srgbClr val="0070C0"/>
                </a:solidFill>
              </a:rPr>
              <a:t>&gt;</a:t>
            </a:r>
          </a:p>
          <a:p>
            <a:pPr marL="0" indent="0">
              <a:buNone/>
            </a:pPr>
            <a:endParaRPr lang="en-US" sz="1600" dirty="0">
              <a:solidFill>
                <a:srgbClr val="0070C0"/>
              </a:solidFill>
            </a:endParaRPr>
          </a:p>
          <a:p>
            <a:pPr marL="0" indent="0">
              <a:buNone/>
            </a:pPr>
            <a:r>
              <a:rPr lang="en-US" dirty="0" smtClean="0">
                <a:solidFill>
                  <a:schemeClr val="tx1"/>
                </a:solidFill>
              </a:rPr>
              <a:t>Defect </a:t>
            </a:r>
            <a:r>
              <a:rPr lang="en-US" dirty="0">
                <a:solidFill>
                  <a:schemeClr val="tx1"/>
                </a:solidFill>
              </a:rPr>
              <a:t>Definition:</a:t>
            </a:r>
          </a:p>
        </p:txBody>
      </p:sp>
      <p:grpSp>
        <p:nvGrpSpPr>
          <p:cNvPr id="10" name="Group 10"/>
          <p:cNvGrpSpPr>
            <a:grpSpLocks/>
          </p:cNvGrpSpPr>
          <p:nvPr/>
        </p:nvGrpSpPr>
        <p:grpSpPr bwMode="auto">
          <a:xfrm>
            <a:off x="60458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graphicFrame>
        <p:nvGraphicFramePr>
          <p:cNvPr id="16" name="Table 15"/>
          <p:cNvGraphicFramePr>
            <a:graphicFrameLocks noGrp="1"/>
          </p:cNvGraphicFramePr>
          <p:nvPr>
            <p:extLst>
              <p:ext uri="{D42A27DB-BD31-4B8C-83A1-F6EECF244321}">
                <p14:modId xmlns:p14="http://schemas.microsoft.com/office/powerpoint/2010/main" val="852365372"/>
              </p:ext>
            </p:extLst>
          </p:nvPr>
        </p:nvGraphicFramePr>
        <p:xfrm>
          <a:off x="302419" y="4743003"/>
          <a:ext cx="8534400" cy="1833880"/>
        </p:xfrm>
        <a:graphic>
          <a:graphicData uri="http://schemas.openxmlformats.org/drawingml/2006/table">
            <a:tbl>
              <a:tblPr firstRow="1">
                <a:tableStyleId>{1E171933-4619-4E11-9A3F-F7608DF75F80}</a:tableStyleId>
              </a:tblPr>
              <a:tblGrid>
                <a:gridCol w="946832"/>
                <a:gridCol w="1107583"/>
                <a:gridCol w="1107583"/>
                <a:gridCol w="940158"/>
                <a:gridCol w="1197735"/>
                <a:gridCol w="1133341"/>
                <a:gridCol w="1107583"/>
                <a:gridCol w="993585"/>
              </a:tblGrid>
              <a:tr h="370840">
                <a:tc>
                  <a:txBody>
                    <a:bodyPr/>
                    <a:lstStyle/>
                    <a:p>
                      <a:pPr algn="ctr"/>
                      <a:r>
                        <a:rPr lang="en-US" sz="1200" b="0" dirty="0" smtClean="0"/>
                        <a:t>CTQ</a:t>
                      </a:r>
                      <a:endParaRPr lang="en-US" sz="1200" b="0" dirty="0"/>
                    </a:p>
                  </a:txBody>
                  <a:tcPr/>
                </a:tc>
                <a:tc>
                  <a:txBody>
                    <a:bodyPr/>
                    <a:lstStyle/>
                    <a:p>
                      <a:pPr algn="ctr"/>
                      <a:r>
                        <a:rPr lang="en-US" sz="1200" b="0" dirty="0" smtClean="0"/>
                        <a:t>Describe Your measure</a:t>
                      </a:r>
                      <a:endParaRPr lang="en-US" sz="1200" b="0" dirty="0"/>
                    </a:p>
                  </a:txBody>
                  <a:tcPr/>
                </a:tc>
                <a:tc>
                  <a:txBody>
                    <a:bodyPr/>
                    <a:lstStyle/>
                    <a:p>
                      <a:r>
                        <a:rPr lang="en-US" sz="1200" b="0" kern="1200" dirty="0" smtClean="0">
                          <a:solidFill>
                            <a:schemeClr val="lt1"/>
                          </a:solidFill>
                          <a:latin typeface="+mn-lt"/>
                          <a:ea typeface="+mn-ea"/>
                          <a:cs typeface="+mn-cs"/>
                        </a:rPr>
                        <a:t>Unit of Measure</a:t>
                      </a:r>
                      <a:endParaRPr lang="en-US" sz="1200" b="0" kern="1200" dirty="0">
                        <a:solidFill>
                          <a:schemeClr val="lt1"/>
                        </a:solidFill>
                        <a:latin typeface="+mn-lt"/>
                        <a:ea typeface="+mn-ea"/>
                        <a:cs typeface="+mn-cs"/>
                      </a:endParaRPr>
                    </a:p>
                  </a:txBody>
                  <a:tcPr/>
                </a:tc>
                <a:tc>
                  <a:txBody>
                    <a:bodyPr/>
                    <a:lstStyle/>
                    <a:p>
                      <a:pPr algn="ctr"/>
                      <a:r>
                        <a:rPr lang="en-US" sz="1200" b="0" dirty="0" smtClean="0"/>
                        <a:t>Frequency</a:t>
                      </a:r>
                      <a:r>
                        <a:rPr lang="en-US" sz="1200" b="0" baseline="0" dirty="0" smtClean="0"/>
                        <a:t> of Data collection</a:t>
                      </a:r>
                      <a:endParaRPr lang="en-US" sz="1200" b="0" dirty="0"/>
                    </a:p>
                  </a:txBody>
                  <a:tcPr/>
                </a:tc>
                <a:tc>
                  <a:txBody>
                    <a:bodyPr/>
                    <a:lstStyle/>
                    <a:p>
                      <a:pPr algn="ctr"/>
                      <a:r>
                        <a:rPr lang="en-US" sz="1200" b="0" dirty="0" smtClean="0"/>
                        <a:t>Type of</a:t>
                      </a:r>
                      <a:r>
                        <a:rPr lang="en-US" sz="1200" b="0" baseline="0" dirty="0" smtClean="0"/>
                        <a:t> data</a:t>
                      </a:r>
                    </a:p>
                    <a:p>
                      <a:pPr algn="ctr"/>
                      <a:r>
                        <a:rPr lang="en-US" sz="1200" b="0" baseline="0" dirty="0" smtClean="0"/>
                        <a:t>Discrete/Cont</a:t>
                      </a:r>
                      <a:endParaRPr lang="en-US" sz="1200" b="0" dirty="0"/>
                    </a:p>
                  </a:txBody>
                  <a:tcPr/>
                </a:tc>
                <a:tc>
                  <a:txBody>
                    <a:bodyPr/>
                    <a:lstStyle/>
                    <a:p>
                      <a:pPr algn="ctr"/>
                      <a:r>
                        <a:rPr lang="en-US" sz="1200" b="0" dirty="0" smtClean="0"/>
                        <a:t>Target</a:t>
                      </a:r>
                      <a:endParaRPr lang="en-US" sz="1200" b="0" dirty="0"/>
                    </a:p>
                  </a:txBody>
                  <a:tcPr/>
                </a:tc>
                <a:tc>
                  <a:txBody>
                    <a:bodyPr/>
                    <a:lstStyle/>
                    <a:p>
                      <a:pPr algn="ctr"/>
                      <a:r>
                        <a:rPr lang="en-US" sz="1200" b="0" dirty="0" smtClean="0"/>
                        <a:t>Upper Spec</a:t>
                      </a:r>
                      <a:endParaRPr lang="en-US" sz="1200" b="0" dirty="0"/>
                    </a:p>
                  </a:txBody>
                  <a:tcPr/>
                </a:tc>
                <a:tc>
                  <a:txBody>
                    <a:bodyPr/>
                    <a:lstStyle/>
                    <a:p>
                      <a:pPr algn="ctr"/>
                      <a:r>
                        <a:rPr lang="en-US" sz="1200" b="0" dirty="0" smtClean="0"/>
                        <a:t>Lower</a:t>
                      </a:r>
                      <a:r>
                        <a:rPr lang="en-US" sz="1200" b="0" baseline="0" dirty="0" smtClean="0"/>
                        <a:t> Spec</a:t>
                      </a:r>
                      <a:endParaRPr lang="en-US" sz="1200" b="0" dirty="0"/>
                    </a:p>
                  </a:txBody>
                  <a:tcPr/>
                </a:tc>
              </a:tr>
              <a:tr h="370840">
                <a:tc>
                  <a:txBody>
                    <a:bodyPr/>
                    <a:lstStyle/>
                    <a:p>
                      <a:pPr algn="ctr"/>
                      <a:r>
                        <a:rPr lang="en-US" sz="1200" b="0" dirty="0" smtClean="0"/>
                        <a:t>&lt;Name of CTQ&gt;</a:t>
                      </a:r>
                      <a:endParaRPr lang="en-US" sz="1200" b="0" dirty="0"/>
                    </a:p>
                  </a:txBody>
                  <a:tcPr/>
                </a:tc>
                <a:tc>
                  <a:txBody>
                    <a:bodyPr/>
                    <a:lstStyle/>
                    <a:p>
                      <a:pPr algn="ctr"/>
                      <a:r>
                        <a:rPr lang="en-US" sz="1200" b="0" dirty="0" smtClean="0"/>
                        <a:t>&lt;How is this measured&gt;</a:t>
                      </a:r>
                      <a:endParaRPr lang="en-US" sz="1200" b="0" dirty="0"/>
                    </a:p>
                  </a:txBody>
                  <a:tcPr/>
                </a:tc>
                <a:tc>
                  <a:txBody>
                    <a:bodyPr/>
                    <a:lstStyle/>
                    <a:p>
                      <a:r>
                        <a:rPr lang="en-US" sz="1200" b="0" kern="1200" dirty="0" smtClean="0">
                          <a:solidFill>
                            <a:schemeClr val="dk1"/>
                          </a:solidFill>
                          <a:latin typeface="+mn-lt"/>
                          <a:ea typeface="+mn-ea"/>
                          <a:cs typeface="+mn-cs"/>
                        </a:rPr>
                        <a:t>&lt;How is this measured - %, #, </a:t>
                      </a:r>
                      <a:r>
                        <a:rPr lang="en-US" sz="1200" b="0" kern="1200" dirty="0" err="1" smtClean="0">
                          <a:solidFill>
                            <a:schemeClr val="dk1"/>
                          </a:solidFill>
                          <a:latin typeface="+mn-lt"/>
                          <a:ea typeface="+mn-ea"/>
                          <a:cs typeface="+mn-cs"/>
                        </a:rPr>
                        <a:t>Hrs</a:t>
                      </a:r>
                      <a:r>
                        <a:rPr lang="en-US" sz="1200" b="0" kern="1200" dirty="0" smtClean="0">
                          <a:solidFill>
                            <a:schemeClr val="dk1"/>
                          </a:solidFill>
                          <a:latin typeface="+mn-lt"/>
                          <a:ea typeface="+mn-ea"/>
                          <a:cs typeface="+mn-cs"/>
                        </a:rPr>
                        <a:t>, days .. &gt;</a:t>
                      </a:r>
                      <a:endParaRPr lang="en-US" sz="1200" b="0" kern="1200" dirty="0">
                        <a:solidFill>
                          <a:schemeClr val="dk1"/>
                        </a:solidFill>
                        <a:latin typeface="+mn-lt"/>
                        <a:ea typeface="+mn-ea"/>
                        <a:cs typeface="+mn-cs"/>
                      </a:endParaRPr>
                    </a:p>
                  </a:txBody>
                  <a:tcPr/>
                </a:tc>
                <a:tc>
                  <a:txBody>
                    <a:bodyPr/>
                    <a:lstStyle/>
                    <a:p>
                      <a:pPr algn="ctr"/>
                      <a:r>
                        <a:rPr lang="en-US" sz="1200" b="0" dirty="0" smtClean="0"/>
                        <a:t>&lt;Frequency</a:t>
                      </a:r>
                      <a:r>
                        <a:rPr lang="en-US" sz="1200" b="0" baseline="0" dirty="0" smtClean="0"/>
                        <a:t> of data collection&gt;</a:t>
                      </a:r>
                      <a:endParaRPr lang="en-US" sz="1200" b="0" dirty="0"/>
                    </a:p>
                  </a:txBody>
                  <a:tcPr/>
                </a:tc>
                <a:tc>
                  <a:txBody>
                    <a:bodyPr/>
                    <a:lstStyle/>
                    <a:p>
                      <a:pPr algn="ctr"/>
                      <a:r>
                        <a:rPr lang="en-US" sz="1200" b="0" dirty="0" smtClean="0"/>
                        <a:t>&lt;Data type</a:t>
                      </a:r>
                      <a:r>
                        <a:rPr lang="en-US" sz="1200" b="0" baseline="0" dirty="0" smtClean="0"/>
                        <a:t> of CTQ&gt;</a:t>
                      </a:r>
                      <a:endParaRPr lang="en-US" sz="1200" b="0" dirty="0"/>
                    </a:p>
                  </a:txBody>
                  <a:tcPr/>
                </a:tc>
                <a:tc>
                  <a:txBody>
                    <a:bodyPr/>
                    <a:lstStyle/>
                    <a:p>
                      <a:pPr algn="ctr"/>
                      <a:r>
                        <a:rPr lang="en-US" sz="1200" b="0" dirty="0" smtClean="0"/>
                        <a:t>&lt;Targeted value of the CTQ&gt;</a:t>
                      </a:r>
                      <a:endParaRPr lang="en-US" sz="1200" b="0" dirty="0"/>
                    </a:p>
                  </a:txBody>
                  <a:tcPr/>
                </a:tc>
                <a:tc>
                  <a:txBody>
                    <a:bodyPr/>
                    <a:lstStyle/>
                    <a:p>
                      <a:pPr algn="ctr"/>
                      <a:endParaRPr lang="en-US" sz="1200" b="0" dirty="0"/>
                    </a:p>
                  </a:txBody>
                  <a:tcPr/>
                </a:tc>
                <a:tc>
                  <a:txBody>
                    <a:bodyPr/>
                    <a:lstStyle/>
                    <a:p>
                      <a:pPr algn="ctr"/>
                      <a:endParaRPr lang="en-US" sz="1200" b="0"/>
                    </a:p>
                  </a:txBody>
                  <a:tcPr/>
                </a:tc>
              </a:tr>
              <a:tr h="370840">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dirty="0"/>
                    </a:p>
                  </a:txBody>
                  <a:tcPr/>
                </a:tc>
                <a:tc>
                  <a:txBody>
                    <a:bodyPr/>
                    <a:lstStyle/>
                    <a:p>
                      <a:pPr algn="ctr"/>
                      <a:endParaRPr lang="en-US" sz="1200" b="0"/>
                    </a:p>
                  </a:txBody>
                  <a:tcPr/>
                </a:tc>
                <a:tc>
                  <a:txBody>
                    <a:bodyPr/>
                    <a:lstStyle/>
                    <a:p>
                      <a:pPr algn="ctr"/>
                      <a:endParaRPr lang="en-US" sz="1200" b="0"/>
                    </a:p>
                  </a:txBody>
                  <a:tcPr/>
                </a:tc>
                <a:tc>
                  <a:txBody>
                    <a:bodyPr/>
                    <a:lstStyle/>
                    <a:p>
                      <a:pPr algn="ctr"/>
                      <a:endParaRPr lang="en-US" sz="1200" b="0" dirty="0"/>
                    </a:p>
                  </a:txBody>
                  <a:tcPr/>
                </a:tc>
              </a:tr>
            </a:tbl>
          </a:graphicData>
        </a:graphic>
      </p:graphicFrame>
    </p:spTree>
    <p:extLst>
      <p:ext uri="{BB962C8B-B14F-4D97-AF65-F5344CB8AC3E}">
        <p14:creationId xmlns:p14="http://schemas.microsoft.com/office/powerpoint/2010/main" val="3930115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Data Collection Plan</a:t>
            </a:r>
            <a:endParaRPr lang="en-US" dirty="0">
              <a:solidFill>
                <a:schemeClr val="tx1"/>
              </a:solidFill>
              <a:latin typeface="+mn-lt"/>
            </a:endParaRPr>
          </a:p>
        </p:txBody>
      </p:sp>
      <p:sp>
        <p:nvSpPr>
          <p:cNvPr id="3" name="Text Placeholder 2"/>
          <p:cNvSpPr>
            <a:spLocks noGrp="1"/>
          </p:cNvSpPr>
          <p:nvPr>
            <p:ph type="body" sz="quarter" idx="16"/>
          </p:nvPr>
        </p:nvSpPr>
        <p:spPr>
          <a:xfrm>
            <a:off x="449263" y="1128669"/>
            <a:ext cx="8240713" cy="4473575"/>
          </a:xfrm>
        </p:spPr>
        <p:txBody>
          <a:bodyPr/>
          <a:lstStyle/>
          <a:p>
            <a:pPr marL="0" indent="0">
              <a:buNone/>
            </a:pPr>
            <a:r>
              <a:rPr lang="en-US" dirty="0" smtClean="0">
                <a:solidFill>
                  <a:schemeClr val="tx1"/>
                </a:solidFill>
              </a:rPr>
              <a:t>Source of Measurement : </a:t>
            </a:r>
          </a:p>
          <a:p>
            <a:pPr marL="0" indent="0">
              <a:buNone/>
            </a:pPr>
            <a:r>
              <a:rPr lang="en-US" sz="1800" dirty="0" smtClean="0">
                <a:solidFill>
                  <a:schemeClr val="tx1"/>
                </a:solidFill>
              </a:rPr>
              <a:t>&lt;What </a:t>
            </a:r>
            <a:r>
              <a:rPr lang="en-US" sz="1800" dirty="0">
                <a:solidFill>
                  <a:schemeClr val="tx1"/>
                </a:solidFill>
              </a:rPr>
              <a:t>is the source (Measurement System) for collecting the  Data</a:t>
            </a:r>
            <a:r>
              <a:rPr lang="en-US" sz="1800" dirty="0" smtClean="0">
                <a:solidFill>
                  <a:schemeClr val="tx1"/>
                </a:solidFill>
              </a:rPr>
              <a:t>?&gt;</a:t>
            </a:r>
            <a:endParaRPr lang="en-US" sz="1800" dirty="0">
              <a:solidFill>
                <a:schemeClr val="tx1"/>
              </a:solidFill>
            </a:endParaRPr>
          </a:p>
          <a:p>
            <a:pPr marL="0" indent="0">
              <a:buNone/>
            </a:pPr>
            <a:endParaRPr lang="en-US" dirty="0" smtClean="0">
              <a:solidFill>
                <a:schemeClr val="tx1"/>
              </a:solidFill>
            </a:endParaRPr>
          </a:p>
          <a:p>
            <a:pPr marL="0" indent="0">
              <a:buNone/>
            </a:pPr>
            <a:r>
              <a:rPr lang="en-US" dirty="0" smtClean="0">
                <a:solidFill>
                  <a:schemeClr val="tx1"/>
                </a:solidFill>
              </a:rPr>
              <a:t># Data points collected</a:t>
            </a:r>
            <a:endParaRPr lang="en-US" dirty="0">
              <a:solidFill>
                <a:schemeClr val="tx1"/>
              </a:solidFill>
            </a:endParaRPr>
          </a:p>
          <a:p>
            <a:pPr marL="0" indent="0">
              <a:buNone/>
            </a:pPr>
            <a:r>
              <a:rPr lang="en-US" sz="1800" dirty="0" smtClean="0">
                <a:solidFill>
                  <a:schemeClr val="tx1"/>
                </a:solidFill>
              </a:rPr>
              <a:t>&lt;How </a:t>
            </a:r>
            <a:r>
              <a:rPr lang="en-US" sz="1800" dirty="0">
                <a:solidFill>
                  <a:schemeClr val="tx1"/>
                </a:solidFill>
              </a:rPr>
              <a:t>many Data points are </a:t>
            </a:r>
            <a:r>
              <a:rPr lang="en-US" sz="1800" dirty="0" smtClean="0">
                <a:solidFill>
                  <a:schemeClr val="tx1"/>
                </a:solidFill>
              </a:rPr>
              <a:t>collected. Attach </a:t>
            </a:r>
            <a:r>
              <a:rPr lang="en-US" sz="1800" dirty="0">
                <a:solidFill>
                  <a:schemeClr val="tx1"/>
                </a:solidFill>
              </a:rPr>
              <a:t>Sample Size Calculation Sheet </a:t>
            </a:r>
            <a:r>
              <a:rPr lang="en-US" sz="1800" dirty="0" smtClean="0">
                <a:solidFill>
                  <a:schemeClr val="tx1"/>
                </a:solidFill>
              </a:rPr>
              <a:t>output&gt;</a:t>
            </a:r>
          </a:p>
          <a:p>
            <a:pPr marL="0" indent="0">
              <a:buNone/>
            </a:pPr>
            <a:endParaRPr lang="en-US" dirty="0" smtClean="0">
              <a:solidFill>
                <a:schemeClr val="tx1"/>
              </a:solidFill>
            </a:endParaRPr>
          </a:p>
          <a:p>
            <a:pPr marL="0" indent="0">
              <a:buNone/>
            </a:pPr>
            <a:r>
              <a:rPr lang="en-US" dirty="0" smtClean="0">
                <a:solidFill>
                  <a:schemeClr val="tx1"/>
                </a:solidFill>
              </a:rPr>
              <a:t>Time period of the data</a:t>
            </a:r>
          </a:p>
          <a:p>
            <a:pPr marL="0" indent="0">
              <a:buNone/>
            </a:pPr>
            <a:r>
              <a:rPr lang="en-US" sz="1800" dirty="0" smtClean="0">
                <a:solidFill>
                  <a:schemeClr val="tx1"/>
                </a:solidFill>
              </a:rPr>
              <a:t>&lt; </a:t>
            </a:r>
            <a:r>
              <a:rPr lang="en-US" sz="1800" dirty="0" err="1" smtClean="0">
                <a:solidFill>
                  <a:schemeClr val="tx1"/>
                </a:solidFill>
              </a:rPr>
              <a:t>eg</a:t>
            </a:r>
            <a:r>
              <a:rPr lang="en-US" sz="1800" dirty="0" smtClean="0">
                <a:solidFill>
                  <a:schemeClr val="tx1"/>
                </a:solidFill>
              </a:rPr>
              <a:t> data is collected from Jan 2015 to May 2015&gt;</a:t>
            </a:r>
          </a:p>
          <a:p>
            <a:pPr marL="0" indent="0">
              <a:buNone/>
            </a:pPr>
            <a:endParaRPr lang="en-US" dirty="0" smtClean="0">
              <a:solidFill>
                <a:schemeClr val="tx1"/>
              </a:solidFill>
            </a:endParaRPr>
          </a:p>
          <a:p>
            <a:pPr marL="0" indent="0">
              <a:buNone/>
            </a:pPr>
            <a:r>
              <a:rPr lang="en-US" dirty="0" smtClean="0">
                <a:solidFill>
                  <a:schemeClr val="tx1"/>
                </a:solidFill>
              </a:rPr>
              <a:t>Sampling technique</a:t>
            </a:r>
            <a:endParaRPr lang="en-US" dirty="0">
              <a:solidFill>
                <a:schemeClr val="tx1"/>
              </a:solidFill>
            </a:endParaRPr>
          </a:p>
          <a:p>
            <a:pPr marL="0" indent="0">
              <a:buNone/>
            </a:pPr>
            <a:r>
              <a:rPr lang="en-US" sz="1800" dirty="0" smtClean="0">
                <a:solidFill>
                  <a:schemeClr val="tx1"/>
                </a:solidFill>
              </a:rPr>
              <a:t>&lt;</a:t>
            </a:r>
            <a:r>
              <a:rPr lang="en-US" sz="1800" dirty="0" err="1" smtClean="0">
                <a:solidFill>
                  <a:schemeClr val="tx1"/>
                </a:solidFill>
              </a:rPr>
              <a:t>eg</a:t>
            </a:r>
            <a:r>
              <a:rPr lang="en-US" sz="1800" dirty="0" smtClean="0">
                <a:solidFill>
                  <a:schemeClr val="tx1"/>
                </a:solidFill>
              </a:rPr>
              <a:t>. Random, selective…&gt;</a:t>
            </a:r>
            <a:endParaRPr lang="en-US" sz="1800" dirty="0">
              <a:solidFill>
                <a:schemeClr val="tx1"/>
              </a:solidFill>
            </a:endParaRPr>
          </a:p>
          <a:p>
            <a:pPr marL="0" indent="0">
              <a:buNone/>
            </a:pPr>
            <a:endParaRPr lang="en-US" dirty="0">
              <a:solidFill>
                <a:schemeClr val="tx1"/>
              </a:solidFill>
            </a:endParaRPr>
          </a:p>
        </p:txBody>
      </p:sp>
      <p:grpSp>
        <p:nvGrpSpPr>
          <p:cNvPr id="10" name="Group 10"/>
          <p:cNvGrpSpPr>
            <a:grpSpLocks/>
          </p:cNvGrpSpPr>
          <p:nvPr/>
        </p:nvGrpSpPr>
        <p:grpSpPr bwMode="auto">
          <a:xfrm>
            <a:off x="60458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3449474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Measurement System Validation</a:t>
            </a:r>
            <a:endParaRPr lang="en-US" dirty="0">
              <a:solidFill>
                <a:schemeClr val="tx1"/>
              </a:solidFill>
              <a:latin typeface="+mn-lt"/>
            </a:endParaRPr>
          </a:p>
        </p:txBody>
      </p:sp>
      <p:sp>
        <p:nvSpPr>
          <p:cNvPr id="3" name="Text Placeholder 2"/>
          <p:cNvSpPr>
            <a:spLocks noGrp="1"/>
          </p:cNvSpPr>
          <p:nvPr>
            <p:ph type="body" sz="quarter" idx="16"/>
          </p:nvPr>
        </p:nvSpPr>
        <p:spPr>
          <a:xfrm>
            <a:off x="449263" y="1205942"/>
            <a:ext cx="8240713" cy="4473575"/>
          </a:xfrm>
        </p:spPr>
        <p:txBody>
          <a:bodyPr>
            <a:normAutofit/>
          </a:bodyPr>
          <a:lstStyle/>
          <a:p>
            <a:pPr marL="0" indent="0">
              <a:lnSpc>
                <a:spcPct val="90000"/>
              </a:lnSpc>
              <a:buNone/>
            </a:pPr>
            <a:r>
              <a:rPr lang="en-US" sz="2000" dirty="0" smtClean="0">
                <a:solidFill>
                  <a:schemeClr val="tx1"/>
                </a:solidFill>
              </a:rPr>
              <a:t>Measurement System Gage R&amp;R</a:t>
            </a: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 Outline the technique </a:t>
            </a:r>
            <a:r>
              <a:rPr lang="en-US" sz="2000" dirty="0">
                <a:solidFill>
                  <a:schemeClr val="tx1"/>
                </a:solidFill>
              </a:rPr>
              <a:t>is adopted for validating the Measurement System</a:t>
            </a:r>
            <a:r>
              <a:rPr lang="en-US" sz="2000" dirty="0" smtClean="0">
                <a:solidFill>
                  <a:schemeClr val="tx1"/>
                </a:solidFill>
              </a:rPr>
              <a:t>?&gt;</a:t>
            </a:r>
            <a:endParaRPr lang="en-US" sz="2000" dirty="0">
              <a:solidFill>
                <a:schemeClr val="tx1"/>
              </a:solidFill>
            </a:endParaRP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&lt;Compute and document the </a:t>
            </a:r>
            <a:r>
              <a:rPr lang="en-US" sz="2000" dirty="0">
                <a:solidFill>
                  <a:schemeClr val="tx1"/>
                </a:solidFill>
              </a:rPr>
              <a:t>Resolution, Accuracy and  GRR as a % of contribution / </a:t>
            </a:r>
            <a:r>
              <a:rPr lang="en-US" sz="2000" dirty="0" smtClean="0">
                <a:solidFill>
                  <a:schemeClr val="tx1"/>
                </a:solidFill>
              </a:rPr>
              <a:t>part-to-part&gt;</a:t>
            </a:r>
            <a:endParaRPr lang="en-US" sz="2000" dirty="0">
              <a:solidFill>
                <a:schemeClr val="tx1"/>
              </a:solidFill>
            </a:endParaRPr>
          </a:p>
          <a:p>
            <a:pPr marL="0" indent="0">
              <a:lnSpc>
                <a:spcPct val="90000"/>
              </a:lnSpc>
              <a:buNone/>
            </a:pPr>
            <a:endParaRPr lang="en-US" sz="2000" dirty="0" smtClean="0">
              <a:solidFill>
                <a:schemeClr val="tx1"/>
              </a:solidFill>
            </a:endParaRPr>
          </a:p>
          <a:p>
            <a:pPr marL="0" indent="0">
              <a:lnSpc>
                <a:spcPct val="90000"/>
              </a:lnSpc>
              <a:buNone/>
            </a:pPr>
            <a:r>
              <a:rPr lang="en-US" sz="2000" dirty="0" smtClean="0">
                <a:solidFill>
                  <a:schemeClr val="tx1"/>
                </a:solidFill>
              </a:rPr>
              <a:t>&lt;Draw inference if the measurement system is not </a:t>
            </a:r>
            <a:r>
              <a:rPr lang="en-US" sz="2000" dirty="0">
                <a:solidFill>
                  <a:schemeClr val="tx1"/>
                </a:solidFill>
              </a:rPr>
              <a:t>acceptable as per criteria, action </a:t>
            </a:r>
            <a:r>
              <a:rPr lang="en-US" sz="2000" dirty="0" smtClean="0">
                <a:solidFill>
                  <a:schemeClr val="tx1"/>
                </a:solidFill>
              </a:rPr>
              <a:t>plan&gt;</a:t>
            </a:r>
            <a:endParaRPr lang="en-US" sz="2000" dirty="0">
              <a:solidFill>
                <a:schemeClr val="tx1"/>
              </a:solidFill>
            </a:endParaRP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&lt;After </a:t>
            </a:r>
            <a:r>
              <a:rPr lang="en-US" sz="2000" dirty="0">
                <a:solidFill>
                  <a:schemeClr val="tx1"/>
                </a:solidFill>
              </a:rPr>
              <a:t>the implementation of action plan, improved level of GRR%, Accuracy</a:t>
            </a:r>
            <a:r>
              <a:rPr lang="en-US" sz="2000" dirty="0" smtClean="0">
                <a:solidFill>
                  <a:schemeClr val="tx1"/>
                </a:solidFill>
              </a:rPr>
              <a:t>?&gt;</a:t>
            </a:r>
          </a:p>
          <a:p>
            <a:pPr marL="0" indent="0">
              <a:lnSpc>
                <a:spcPct val="90000"/>
              </a:lnSpc>
              <a:buNone/>
            </a:pPr>
            <a:endParaRPr lang="en-US" sz="2000" dirty="0">
              <a:solidFill>
                <a:schemeClr val="tx1"/>
              </a:solidFill>
            </a:endParaRPr>
          </a:p>
          <a:p>
            <a:pPr marL="0" indent="0">
              <a:lnSpc>
                <a:spcPct val="90000"/>
              </a:lnSpc>
              <a:buNone/>
            </a:pPr>
            <a:r>
              <a:rPr lang="en-US" sz="2000" dirty="0" smtClean="0">
                <a:solidFill>
                  <a:schemeClr val="tx1"/>
                </a:solidFill>
              </a:rPr>
              <a:t>&lt;If Gage R&amp;R isn’t required please highlight the reasons for the same&gt;</a:t>
            </a:r>
            <a:endParaRPr lang="en-US" sz="2000" dirty="0">
              <a:solidFill>
                <a:schemeClr val="tx1"/>
              </a:solidFill>
            </a:endParaRPr>
          </a:p>
        </p:txBody>
      </p:sp>
      <p:grpSp>
        <p:nvGrpSpPr>
          <p:cNvPr id="10" name="Group 10"/>
          <p:cNvGrpSpPr>
            <a:grpSpLocks/>
          </p:cNvGrpSpPr>
          <p:nvPr/>
        </p:nvGrpSpPr>
        <p:grpSpPr bwMode="auto">
          <a:xfrm>
            <a:off x="7265092" y="304800"/>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17999"/>
              </a:srgbClr>
            </a:solidFill>
            <a:ln w="9525" algn="ctr">
              <a:solidFill>
                <a:srgbClr val="3366FF"/>
              </a:solidFill>
              <a:miter lim="800000"/>
              <a:headEnd/>
              <a:tailEnd/>
            </a:ln>
            <a:effectLst/>
          </p:spPr>
          <p:txBody>
            <a:bodyPr wrap="none" anchor="ctr"/>
            <a:lstStyle/>
            <a:p>
              <a:pPr algn="ctr"/>
              <a:r>
                <a:rPr lang="en-US" sz="2000" b="1">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solidFill>
            <a:ln w="9525" algn="ctr">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2832378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Data Analysis</a:t>
            </a:r>
            <a:endParaRPr lang="en-US" dirty="0">
              <a:solidFill>
                <a:schemeClr val="tx1"/>
              </a:solidFill>
              <a:latin typeface="+mn-lt"/>
            </a:endParaRPr>
          </a:p>
        </p:txBody>
      </p:sp>
      <p:sp>
        <p:nvSpPr>
          <p:cNvPr id="3" name="Text Placeholder 2"/>
          <p:cNvSpPr>
            <a:spLocks noGrp="1"/>
          </p:cNvSpPr>
          <p:nvPr>
            <p:ph type="body" sz="quarter" idx="16"/>
          </p:nvPr>
        </p:nvSpPr>
        <p:spPr>
          <a:xfrm>
            <a:off x="354169" y="1218820"/>
            <a:ext cx="8240713" cy="4473575"/>
          </a:xfrm>
        </p:spPr>
        <p:txBody>
          <a:bodyPr>
            <a:normAutofit/>
          </a:bodyPr>
          <a:lstStyle/>
          <a:p>
            <a:pPr marL="0" indent="0">
              <a:buNone/>
            </a:pPr>
            <a:r>
              <a:rPr lang="en-US" sz="2000" dirty="0">
                <a:solidFill>
                  <a:schemeClr val="tx1"/>
                </a:solidFill>
              </a:rPr>
              <a:t>Continuous Data:</a:t>
            </a:r>
          </a:p>
          <a:p>
            <a:pPr marL="0" indent="0">
              <a:buNone/>
            </a:pPr>
            <a:r>
              <a:rPr lang="en-US" sz="2000" dirty="0">
                <a:solidFill>
                  <a:schemeClr val="tx1"/>
                </a:solidFill>
              </a:rPr>
              <a:t> </a:t>
            </a:r>
            <a:r>
              <a:rPr lang="en-US" sz="2000" dirty="0" smtClean="0">
                <a:solidFill>
                  <a:schemeClr val="tx1"/>
                </a:solidFill>
              </a:rPr>
              <a:t>&lt;</a:t>
            </a:r>
            <a:r>
              <a:rPr lang="en-US" sz="1600" dirty="0" smtClean="0">
                <a:solidFill>
                  <a:schemeClr val="tx1"/>
                </a:solidFill>
              </a:rPr>
              <a:t>Attach </a:t>
            </a:r>
            <a:r>
              <a:rPr lang="en-US" sz="1600" dirty="0">
                <a:solidFill>
                  <a:schemeClr val="tx1"/>
                </a:solidFill>
              </a:rPr>
              <a:t>Normality Test </a:t>
            </a:r>
            <a:r>
              <a:rPr lang="en-US" sz="1600" dirty="0" smtClean="0">
                <a:solidFill>
                  <a:schemeClr val="tx1"/>
                </a:solidFill>
              </a:rPr>
              <a:t>output and draw inferences&gt;</a:t>
            </a:r>
            <a:endParaRPr lang="en-US" sz="1600" dirty="0">
              <a:solidFill>
                <a:schemeClr val="tx1"/>
              </a:solidFill>
            </a:endParaRPr>
          </a:p>
          <a:p>
            <a:pPr marL="0" indent="0">
              <a:buNone/>
            </a:pPr>
            <a:endParaRPr lang="en-US" sz="1600" dirty="0" smtClean="0">
              <a:solidFill>
                <a:schemeClr val="tx1"/>
              </a:solidFill>
            </a:endParaRPr>
          </a:p>
          <a:p>
            <a:pPr marL="0" indent="0">
              <a:buNone/>
            </a:pPr>
            <a:r>
              <a:rPr lang="en-US" sz="1600" dirty="0" smtClean="0">
                <a:solidFill>
                  <a:schemeClr val="tx1"/>
                </a:solidFill>
              </a:rPr>
              <a:t>&lt;Attach </a:t>
            </a:r>
            <a:r>
              <a:rPr lang="en-US" sz="1600" dirty="0">
                <a:solidFill>
                  <a:schemeClr val="tx1"/>
                </a:solidFill>
              </a:rPr>
              <a:t>Descriptive Statistics output and draw inferences &gt;</a:t>
            </a:r>
          </a:p>
          <a:p>
            <a:pPr marL="0" indent="0">
              <a:buNone/>
            </a:pPr>
            <a:endParaRPr lang="en-US" sz="1600" dirty="0">
              <a:solidFill>
                <a:schemeClr val="tx1"/>
              </a:solidFill>
            </a:endParaRPr>
          </a:p>
          <a:p>
            <a:pPr marL="0" indent="0">
              <a:buNone/>
            </a:pPr>
            <a:r>
              <a:rPr lang="en-US" sz="1600" dirty="0" smtClean="0">
                <a:solidFill>
                  <a:schemeClr val="tx1"/>
                </a:solidFill>
              </a:rPr>
              <a:t>&lt;Attach </a:t>
            </a:r>
            <a:r>
              <a:rPr lang="en-US" sz="1600" dirty="0">
                <a:solidFill>
                  <a:schemeClr val="tx1"/>
                </a:solidFill>
              </a:rPr>
              <a:t>Stability </a:t>
            </a:r>
            <a:r>
              <a:rPr lang="en-US" sz="1600" dirty="0" smtClean="0">
                <a:solidFill>
                  <a:schemeClr val="tx1"/>
                </a:solidFill>
              </a:rPr>
              <a:t>Check (Run Chart) </a:t>
            </a:r>
            <a:r>
              <a:rPr lang="en-US" sz="1600" dirty="0">
                <a:solidFill>
                  <a:schemeClr val="tx1"/>
                </a:solidFill>
              </a:rPr>
              <a:t>output and draw inferences &gt;</a:t>
            </a:r>
          </a:p>
          <a:p>
            <a:pPr marL="0" indent="0">
              <a:buNone/>
            </a:pPr>
            <a:endParaRPr lang="en-US" sz="1600" dirty="0">
              <a:solidFill>
                <a:schemeClr val="tx1"/>
              </a:solidFill>
            </a:endParaRPr>
          </a:p>
          <a:p>
            <a:pPr marL="0" indent="0">
              <a:buNone/>
            </a:pPr>
            <a:r>
              <a:rPr lang="en-US" sz="1600" dirty="0" smtClean="0">
                <a:solidFill>
                  <a:schemeClr val="tx1"/>
                </a:solidFill>
              </a:rPr>
              <a:t>&lt;Identify </a:t>
            </a:r>
            <a:r>
              <a:rPr lang="en-US" sz="1600" dirty="0">
                <a:solidFill>
                  <a:schemeClr val="tx1"/>
                </a:solidFill>
              </a:rPr>
              <a:t>whether the problem is with Mean or Standard </a:t>
            </a:r>
            <a:r>
              <a:rPr lang="en-US" sz="1600" dirty="0" smtClean="0">
                <a:solidFill>
                  <a:schemeClr val="tx1"/>
                </a:solidFill>
              </a:rPr>
              <a:t>Deviation&gt;</a:t>
            </a:r>
            <a:endParaRPr lang="en-US" sz="16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Discrete Data</a:t>
            </a:r>
          </a:p>
          <a:p>
            <a:pPr marL="0" indent="0">
              <a:buNone/>
            </a:pPr>
            <a:r>
              <a:rPr lang="en-US" sz="1600" dirty="0">
                <a:solidFill>
                  <a:schemeClr val="tx1"/>
                </a:solidFill>
              </a:rPr>
              <a:t>	</a:t>
            </a:r>
            <a:r>
              <a:rPr lang="en-US" sz="1600" dirty="0" smtClean="0">
                <a:solidFill>
                  <a:schemeClr val="tx1"/>
                </a:solidFill>
              </a:rPr>
              <a:t>&lt;Mention </a:t>
            </a:r>
            <a:r>
              <a:rPr lang="en-US" sz="1600" dirty="0">
                <a:solidFill>
                  <a:schemeClr val="tx1"/>
                </a:solidFill>
              </a:rPr>
              <a:t>the Defects, Defectives, Opportunity for </a:t>
            </a:r>
            <a:r>
              <a:rPr lang="en-US" sz="1600" dirty="0" smtClean="0">
                <a:solidFill>
                  <a:schemeClr val="tx1"/>
                </a:solidFill>
              </a:rPr>
              <a:t>Error&gt;</a:t>
            </a:r>
            <a:endParaRPr lang="en-US" sz="16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926390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Process Baseline</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&lt;DPMO </a:t>
            </a:r>
            <a:r>
              <a:rPr lang="en-US" sz="2000" dirty="0">
                <a:solidFill>
                  <a:schemeClr val="tx1"/>
                </a:solidFill>
              </a:rPr>
              <a:t>work-sheet for discrete data / Capability analysis for continuous data (For non normal data – attach Box-Cox Transformation output</a:t>
            </a:r>
            <a:r>
              <a:rPr lang="en-US" sz="2000" dirty="0" smtClean="0">
                <a:solidFill>
                  <a:schemeClr val="tx1"/>
                </a:solidFill>
              </a:rPr>
              <a:t>)&gt;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&lt;Baseline </a:t>
            </a:r>
            <a:r>
              <a:rPr lang="en-US" sz="2000" dirty="0">
                <a:solidFill>
                  <a:schemeClr val="tx1"/>
                </a:solidFill>
              </a:rPr>
              <a:t>process sigma </a:t>
            </a:r>
            <a:r>
              <a:rPr lang="en-US" sz="2000" dirty="0" smtClean="0">
                <a:solidFill>
                  <a:schemeClr val="tx1"/>
                </a:solidFill>
              </a:rPr>
              <a:t>multiple. Include charts, </a:t>
            </a:r>
            <a:r>
              <a:rPr lang="en-US" sz="2000" dirty="0" err="1" smtClean="0">
                <a:solidFill>
                  <a:schemeClr val="tx1"/>
                </a:solidFill>
              </a:rPr>
              <a:t>Zscore</a:t>
            </a:r>
            <a:r>
              <a:rPr lang="en-US" sz="2000" dirty="0" smtClean="0">
                <a:solidFill>
                  <a:schemeClr val="tx1"/>
                </a:solidFill>
              </a:rPr>
              <a:t>, </a:t>
            </a:r>
            <a:r>
              <a:rPr lang="en-US" sz="2000" dirty="0" err="1" smtClean="0">
                <a:solidFill>
                  <a:schemeClr val="tx1"/>
                </a:solidFill>
              </a:rPr>
              <a:t>dpmo</a:t>
            </a:r>
            <a:r>
              <a:rPr lang="en-US" sz="2000" dirty="0" smtClean="0">
                <a:solidFill>
                  <a:schemeClr val="tx1"/>
                </a:solidFill>
              </a:rPr>
              <a:t> and other relevant statistics&gt;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404424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Process Improvement Target</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Continuous Data </a:t>
            </a:r>
            <a:r>
              <a:rPr lang="en-US" sz="2000" dirty="0">
                <a:solidFill>
                  <a:schemeClr val="tx1"/>
                </a:solidFill>
              </a:rPr>
              <a:t>Type</a:t>
            </a:r>
            <a:r>
              <a:rPr lang="en-US" sz="2000" dirty="0" smtClean="0">
                <a:solidFill>
                  <a:schemeClr val="tx1"/>
                </a:solidFill>
              </a:rPr>
              <a:t>: </a:t>
            </a:r>
          </a:p>
          <a:p>
            <a:pPr marL="0" indent="0">
              <a:buNone/>
            </a:pPr>
            <a:r>
              <a:rPr lang="en-US" sz="2000" dirty="0" smtClean="0">
                <a:solidFill>
                  <a:schemeClr val="tx1"/>
                </a:solidFill>
              </a:rPr>
              <a:t>&lt;Determine if the target selected is statistically significant. </a:t>
            </a:r>
            <a:r>
              <a:rPr lang="en-US" sz="2000" dirty="0">
                <a:solidFill>
                  <a:schemeClr val="tx1"/>
                </a:solidFill>
              </a:rPr>
              <a:t>Perform </a:t>
            </a:r>
            <a:r>
              <a:rPr lang="en-US" sz="2000" dirty="0" smtClean="0">
                <a:solidFill>
                  <a:schemeClr val="tx1"/>
                </a:solidFill>
              </a:rPr>
              <a:t>statistical </a:t>
            </a:r>
            <a:r>
              <a:rPr lang="en-US" sz="2000" dirty="0">
                <a:solidFill>
                  <a:schemeClr val="tx1"/>
                </a:solidFill>
              </a:rPr>
              <a:t>significance of improved state (hypothesis testing</a:t>
            </a:r>
            <a:r>
              <a:rPr lang="en-US" sz="2000" dirty="0" smtClean="0">
                <a:solidFill>
                  <a:schemeClr val="tx1"/>
                </a:solidFill>
              </a:rPr>
              <a: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&lt;Target </a:t>
            </a:r>
            <a:r>
              <a:rPr lang="en-US" sz="2000" dirty="0">
                <a:solidFill>
                  <a:schemeClr val="tx1"/>
                </a:solidFill>
              </a:rPr>
              <a:t>process sigma multiple / mean / </a:t>
            </a:r>
            <a:r>
              <a:rPr lang="en-US" sz="2000" dirty="0" smtClean="0">
                <a:solidFill>
                  <a:schemeClr val="tx1"/>
                </a:solidFill>
              </a:rPr>
              <a:t>variance&gt;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Discrete Data Type:</a:t>
            </a:r>
          </a:p>
          <a:p>
            <a:pPr marL="0" indent="0">
              <a:buNone/>
            </a:pPr>
            <a:r>
              <a:rPr lang="en-US" sz="2000" dirty="0">
                <a:solidFill>
                  <a:schemeClr val="tx1"/>
                </a:solidFill>
              </a:rPr>
              <a:t>&lt;Determine if the target selected is statistically significant. Perform statistical significance of improved state (hypothesis testing)&gt;</a:t>
            </a:r>
          </a:p>
          <a:p>
            <a:pPr marL="0" indent="0">
              <a:buNone/>
            </a:pPr>
            <a:endParaRPr lang="en-US" sz="2000" dirty="0">
              <a:solidFill>
                <a:schemeClr val="tx1"/>
              </a:solidFill>
            </a:endParaRPr>
          </a:p>
          <a:p>
            <a:pPr marL="0" indent="0">
              <a:buNone/>
            </a:pPr>
            <a:r>
              <a:rPr lang="en-US" sz="2000" dirty="0" smtClean="0">
                <a:solidFill>
                  <a:schemeClr val="tx1"/>
                </a:solidFill>
              </a:rPr>
              <a:t>&lt;Target DPMO&gt;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solidFill>
                    <a:schemeClr val="accent6"/>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D</a:t>
              </a:r>
            </a:p>
          </p:txBody>
        </p:sp>
      </p:grpSp>
    </p:spTree>
    <p:extLst>
      <p:ext uri="{BB962C8B-B14F-4D97-AF65-F5344CB8AC3E}">
        <p14:creationId xmlns:p14="http://schemas.microsoft.com/office/powerpoint/2010/main" val="3400355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ANALYZE</a:t>
            </a:r>
            <a:endParaRPr lang="en-US" sz="8800" dirty="0"/>
          </a:p>
        </p:txBody>
      </p:sp>
    </p:spTree>
    <p:extLst>
      <p:ext uri="{BB962C8B-B14F-4D97-AF65-F5344CB8AC3E}">
        <p14:creationId xmlns:p14="http://schemas.microsoft.com/office/powerpoint/2010/main" val="3311882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Analyze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4801314"/>
          </a:xfrm>
          <a:prstGeom prst="rect">
            <a:avLst/>
          </a:prstGeom>
          <a:noFill/>
        </p:spPr>
        <p:txBody>
          <a:bodyPr wrap="square" rtlCol="0">
            <a:spAutoFit/>
          </a:bodyPr>
          <a:lstStyle/>
          <a:p>
            <a:r>
              <a:rPr lang="en-US" b="1" u="sng" dirty="0" smtClean="0">
                <a:latin typeface="Calibri" pitchFamily="34" charset="0"/>
              </a:rPr>
              <a:t>Root </a:t>
            </a:r>
            <a:r>
              <a:rPr lang="en-US" b="1" u="sng" dirty="0">
                <a:latin typeface="Calibri" pitchFamily="34" charset="0"/>
              </a:rPr>
              <a:t>causes</a:t>
            </a:r>
            <a:r>
              <a:rPr lang="en-US" dirty="0">
                <a:latin typeface="Calibri" pitchFamily="34" charset="0"/>
              </a:rPr>
              <a:t> are identified using appropriate 6 Sigma tools like Fishbone or other </a:t>
            </a:r>
            <a:r>
              <a:rPr lang="en-US" dirty="0" smtClean="0">
                <a:latin typeface="Calibri" pitchFamily="34" charset="0"/>
              </a:rPr>
              <a:t>tools &amp; Identified X’s </a:t>
            </a:r>
            <a:r>
              <a:rPr lang="en-US" dirty="0">
                <a:latin typeface="Calibri" pitchFamily="34" charset="0"/>
              </a:rPr>
              <a:t>are independent and measurable</a:t>
            </a:r>
            <a:r>
              <a:rPr lang="en-US" dirty="0" smtClean="0">
                <a:latin typeface="Calibri" pitchFamily="34" charset="0"/>
              </a:rPr>
              <a:t>.</a:t>
            </a:r>
          </a:p>
          <a:p>
            <a:endParaRPr lang="en-US" dirty="0">
              <a:latin typeface="Calibri" pitchFamily="34" charset="0"/>
            </a:endParaRPr>
          </a:p>
          <a:p>
            <a:r>
              <a:rPr lang="en-US" b="1" u="sng" dirty="0" smtClean="0">
                <a:latin typeface="Calibri" pitchFamily="34" charset="0"/>
              </a:rPr>
              <a:t>Data collected</a:t>
            </a:r>
            <a:r>
              <a:rPr lang="en-US" u="sng" dirty="0" smtClean="0">
                <a:latin typeface="Calibri" pitchFamily="34" charset="0"/>
              </a:rPr>
              <a:t> </a:t>
            </a:r>
            <a:r>
              <a:rPr lang="en-US" dirty="0">
                <a:latin typeface="Calibri" pitchFamily="34" charset="0"/>
              </a:rPr>
              <a:t>for </a:t>
            </a:r>
            <a:r>
              <a:rPr lang="en-US" dirty="0" smtClean="0">
                <a:latin typeface="Calibri" pitchFamily="34" charset="0"/>
              </a:rPr>
              <a:t>X’s </a:t>
            </a:r>
            <a:r>
              <a:rPr lang="en-US" dirty="0">
                <a:latin typeface="Calibri" pitchFamily="34" charset="0"/>
              </a:rPr>
              <a:t>that has been identified to perform statistical analysis to check their impact on </a:t>
            </a:r>
            <a:r>
              <a:rPr lang="en-US" dirty="0" smtClean="0">
                <a:latin typeface="Calibri" pitchFamily="34" charset="0"/>
              </a:rPr>
              <a:t>Y</a:t>
            </a:r>
          </a:p>
          <a:p>
            <a:endParaRPr lang="en-US" dirty="0">
              <a:latin typeface="Calibri" pitchFamily="34" charset="0"/>
            </a:endParaRPr>
          </a:p>
          <a:p>
            <a:r>
              <a:rPr lang="en-US" b="1" u="sng" dirty="0">
                <a:latin typeface="Calibri" pitchFamily="34" charset="0"/>
              </a:rPr>
              <a:t>Prioritization of </a:t>
            </a:r>
            <a:r>
              <a:rPr lang="en-US" b="1" u="sng" dirty="0" smtClean="0">
                <a:latin typeface="Calibri" pitchFamily="34" charset="0"/>
              </a:rPr>
              <a:t>X’s</a:t>
            </a:r>
            <a:r>
              <a:rPr lang="en-US" u="sng" dirty="0" smtClean="0">
                <a:latin typeface="Calibri" pitchFamily="34" charset="0"/>
              </a:rPr>
              <a:t> </a:t>
            </a:r>
            <a:r>
              <a:rPr lang="en-US" dirty="0" smtClean="0">
                <a:latin typeface="Calibri" pitchFamily="34" charset="0"/>
              </a:rPr>
              <a:t>All </a:t>
            </a:r>
            <a:r>
              <a:rPr lang="en-US" dirty="0">
                <a:latin typeface="Calibri" pitchFamily="34" charset="0"/>
              </a:rPr>
              <a:t>the </a:t>
            </a:r>
            <a:r>
              <a:rPr lang="en-US" dirty="0" smtClean="0">
                <a:latin typeface="Calibri" pitchFamily="34" charset="0"/>
              </a:rPr>
              <a:t>X’s </a:t>
            </a:r>
            <a:r>
              <a:rPr lang="en-US" dirty="0">
                <a:latin typeface="Calibri" pitchFamily="34" charset="0"/>
              </a:rPr>
              <a:t>identified </a:t>
            </a:r>
            <a:r>
              <a:rPr lang="en-US" dirty="0" smtClean="0">
                <a:latin typeface="Calibri" pitchFamily="34" charset="0"/>
              </a:rPr>
              <a:t>are validated </a:t>
            </a:r>
            <a:r>
              <a:rPr lang="en-US" dirty="0">
                <a:latin typeface="Calibri" pitchFamily="34" charset="0"/>
              </a:rPr>
              <a:t>using statistical tools to check their impact on </a:t>
            </a:r>
            <a:r>
              <a:rPr lang="en-US" dirty="0" smtClean="0">
                <a:latin typeface="Calibri" pitchFamily="34" charset="0"/>
              </a:rPr>
              <a:t>Y (Pareto </a:t>
            </a:r>
            <a:r>
              <a:rPr lang="en-US" dirty="0">
                <a:latin typeface="Calibri" pitchFamily="34" charset="0"/>
              </a:rPr>
              <a:t>and other excel based descriptive analysis is ok however the belt should perform appropriate statistical </a:t>
            </a:r>
            <a:r>
              <a:rPr lang="en-US" dirty="0" smtClean="0">
                <a:latin typeface="Calibri" pitchFamily="34" charset="0"/>
              </a:rPr>
              <a:t>tests (Ex: Regression, Hypothesis testing) to </a:t>
            </a:r>
            <a:r>
              <a:rPr lang="en-US" dirty="0">
                <a:latin typeface="Calibri" pitchFamily="34" charset="0"/>
              </a:rPr>
              <a:t>check if that X is significantly impacting the </a:t>
            </a:r>
            <a:r>
              <a:rPr lang="en-US" dirty="0" smtClean="0">
                <a:latin typeface="Calibri" pitchFamily="34" charset="0"/>
              </a:rPr>
              <a:t>Y)</a:t>
            </a:r>
            <a:endParaRPr lang="en-US" dirty="0">
              <a:latin typeface="Calibri" pitchFamily="34" charset="0"/>
            </a:endParaRPr>
          </a:p>
          <a:p>
            <a:endParaRPr lang="en-US" dirty="0" smtClean="0">
              <a:latin typeface="Calibri" pitchFamily="34" charset="0"/>
            </a:endParaRPr>
          </a:p>
          <a:p>
            <a:r>
              <a:rPr lang="en-US" b="1" u="sng" dirty="0" smtClean="0">
                <a:latin typeface="Calibri" pitchFamily="34" charset="0"/>
              </a:rPr>
              <a:t>Transfer </a:t>
            </a:r>
            <a:r>
              <a:rPr lang="en-US" b="1" u="sng" dirty="0">
                <a:latin typeface="Calibri" pitchFamily="34" charset="0"/>
              </a:rPr>
              <a:t>function</a:t>
            </a:r>
            <a:r>
              <a:rPr lang="en-US" dirty="0">
                <a:latin typeface="Calibri" pitchFamily="34" charset="0"/>
              </a:rPr>
              <a:t> </a:t>
            </a:r>
            <a:r>
              <a:rPr lang="en-US" dirty="0" smtClean="0">
                <a:latin typeface="Calibri" pitchFamily="34" charset="0"/>
              </a:rPr>
              <a:t>(Regression Equation) derived to </a:t>
            </a:r>
            <a:r>
              <a:rPr lang="en-US" dirty="0">
                <a:latin typeface="Calibri" pitchFamily="34" charset="0"/>
              </a:rPr>
              <a:t>check the relation between </a:t>
            </a:r>
            <a:r>
              <a:rPr lang="en-US" dirty="0" smtClean="0">
                <a:latin typeface="Calibri" pitchFamily="34" charset="0"/>
              </a:rPr>
              <a:t>X’s </a:t>
            </a:r>
            <a:r>
              <a:rPr lang="en-US" dirty="0">
                <a:latin typeface="Calibri" pitchFamily="34" charset="0"/>
              </a:rPr>
              <a:t>and Y. </a:t>
            </a:r>
            <a:endParaRPr lang="en-US" dirty="0" smtClean="0">
              <a:latin typeface="Calibri" pitchFamily="34" charset="0"/>
            </a:endParaRPr>
          </a:p>
          <a:p>
            <a:endParaRPr lang="en-US" u="sng" dirty="0" smtClean="0">
              <a:latin typeface="Calibri" pitchFamily="34" charset="0"/>
            </a:endParaRPr>
          </a:p>
          <a:p>
            <a:r>
              <a:rPr lang="en-US" b="1" u="sng" dirty="0" smtClean="0">
                <a:latin typeface="Calibri" pitchFamily="34" charset="0"/>
              </a:rPr>
              <a:t>Identification </a:t>
            </a:r>
            <a:r>
              <a:rPr lang="en-US" b="1" u="sng" dirty="0">
                <a:latin typeface="Calibri" pitchFamily="34" charset="0"/>
              </a:rPr>
              <a:t>using non Statistical </a:t>
            </a:r>
            <a:r>
              <a:rPr lang="en-US" b="1" u="sng" dirty="0" smtClean="0">
                <a:latin typeface="Calibri" pitchFamily="34" charset="0"/>
              </a:rPr>
              <a:t>tools</a:t>
            </a:r>
            <a:r>
              <a:rPr lang="en-US" u="sng" dirty="0" smtClean="0">
                <a:latin typeface="Calibri" pitchFamily="34" charset="0"/>
              </a:rPr>
              <a:t>:</a:t>
            </a:r>
            <a:r>
              <a:rPr lang="en-US" dirty="0" smtClean="0">
                <a:latin typeface="Calibri" pitchFamily="34" charset="0"/>
              </a:rPr>
              <a:t> X’s </a:t>
            </a:r>
            <a:r>
              <a:rPr lang="en-US" dirty="0">
                <a:latin typeface="Calibri" pitchFamily="34" charset="0"/>
              </a:rPr>
              <a:t>for which data collection is difficult or data is not </a:t>
            </a:r>
            <a:r>
              <a:rPr lang="en-US" dirty="0" smtClean="0">
                <a:latin typeface="Calibri" pitchFamily="34" charset="0"/>
              </a:rPr>
              <a:t>available were Prioritized </a:t>
            </a:r>
            <a:r>
              <a:rPr lang="en-US" dirty="0">
                <a:latin typeface="Calibri" pitchFamily="34" charset="0"/>
              </a:rPr>
              <a:t>using non statistical tools like multi-voting or control impact matrix. </a:t>
            </a:r>
            <a:r>
              <a:rPr lang="en-US" dirty="0" smtClean="0">
                <a:latin typeface="Calibri" pitchFamily="34" charset="0"/>
              </a:rPr>
              <a:t>(This </a:t>
            </a:r>
            <a:r>
              <a:rPr lang="en-US" dirty="0">
                <a:latin typeface="Calibri" pitchFamily="34" charset="0"/>
              </a:rPr>
              <a:t>should not be the only tool to prioritize critical </a:t>
            </a:r>
            <a:r>
              <a:rPr lang="en-US" dirty="0" smtClean="0">
                <a:latin typeface="Calibri" pitchFamily="34" charset="0"/>
              </a:rPr>
              <a:t>X’s </a:t>
            </a:r>
            <a:r>
              <a:rPr lang="en-US" dirty="0">
                <a:latin typeface="Calibri" pitchFamily="34" charset="0"/>
              </a:rPr>
              <a:t>and this should be used in conjunction with statistical </a:t>
            </a:r>
            <a:r>
              <a:rPr lang="en-US" dirty="0" smtClean="0">
                <a:latin typeface="Calibri" pitchFamily="34" charset="0"/>
              </a:rPr>
              <a:t>tools)</a:t>
            </a:r>
            <a:endParaRPr lang="en-US" dirty="0">
              <a:latin typeface="Calibri" pitchFamily="34" charset="0"/>
            </a:endParaRPr>
          </a:p>
        </p:txBody>
      </p:sp>
      <p:sp>
        <p:nvSpPr>
          <p:cNvPr id="11" name="TextBox 10"/>
          <p:cNvSpPr txBox="1"/>
          <p:nvPr/>
        </p:nvSpPr>
        <p:spPr>
          <a:xfrm rot="19777509">
            <a:off x="6095111" y="5641428"/>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289722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List of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Document all the </a:t>
            </a:r>
            <a:r>
              <a:rPr lang="en-US" sz="2000" dirty="0" err="1" smtClean="0">
                <a:solidFill>
                  <a:schemeClr val="tx1"/>
                </a:solidFill>
              </a:rPr>
              <a:t>Xs</a:t>
            </a:r>
            <a:endParaRPr lang="en-US" sz="2000" dirty="0" smtClean="0">
              <a:solidFill>
                <a:schemeClr val="tx1"/>
              </a:solidFill>
            </a:endParaRPr>
          </a:p>
          <a:p>
            <a:pPr marL="0" indent="0">
              <a:buNone/>
            </a:pPr>
            <a:endParaRPr lang="en-US" sz="2000" dirty="0" smtClean="0">
              <a:solidFill>
                <a:schemeClr val="tx1"/>
              </a:solidFill>
            </a:endParaRPr>
          </a:p>
          <a:p>
            <a:pPr marL="0" indent="0">
              <a:buNone/>
            </a:pPr>
            <a:r>
              <a:rPr lang="en-US" sz="2000" dirty="0" smtClean="0">
                <a:solidFill>
                  <a:schemeClr val="tx1"/>
                </a:solidFill>
              </a:rPr>
              <a:t>&lt;X’s can be identified through Brainstorming / Fishbone, FMEA, Process map, Expert / SME discussions&gt;</a:t>
            </a:r>
            <a:endParaRPr lang="en-US" sz="2000" dirty="0">
              <a:solidFill>
                <a:schemeClr val="tx1"/>
              </a:solidFill>
            </a:endParaRPr>
          </a:p>
          <a:p>
            <a:pPr marL="0" indent="0">
              <a:buNone/>
            </a:pP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183166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a:buFont typeface="Wingdings" pitchFamily="2" charset="2"/>
              <a:buNone/>
            </a:pPr>
            <a:r>
              <a:rPr lang="en-US" sz="2000" dirty="0" smtClean="0">
                <a:solidFill>
                  <a:schemeClr val="tx1"/>
                </a:solidFill>
              </a:rPr>
              <a:t>&lt;Attach </a:t>
            </a:r>
            <a:r>
              <a:rPr lang="en-US" sz="2000" dirty="0">
                <a:solidFill>
                  <a:schemeClr val="tx1"/>
                </a:solidFill>
              </a:rPr>
              <a:t>all relevant </a:t>
            </a:r>
            <a:r>
              <a:rPr lang="en-US" sz="2000" dirty="0" smtClean="0">
                <a:solidFill>
                  <a:schemeClr val="tx1"/>
                </a:solidFill>
              </a:rPr>
              <a:t>outputs&gt;</a:t>
            </a:r>
            <a:endParaRPr lang="en-US" sz="2000" dirty="0">
              <a:solidFill>
                <a:schemeClr val="tx1"/>
              </a:solidFill>
            </a:endParaRPr>
          </a:p>
          <a:p>
            <a:endParaRPr lang="en-US" sz="2000" dirty="0">
              <a:solidFill>
                <a:schemeClr val="tx1"/>
              </a:solidFill>
            </a:endParaRPr>
          </a:p>
          <a:p>
            <a:pPr marL="0" indent="0">
              <a:buNone/>
            </a:pPr>
            <a:r>
              <a:rPr lang="en-US" sz="2000" dirty="0" smtClean="0">
                <a:solidFill>
                  <a:schemeClr val="tx1"/>
                </a:solidFill>
              </a:rPr>
              <a:t>	&lt;Hypothesis </a:t>
            </a:r>
            <a:r>
              <a:rPr lang="en-US" sz="2000" dirty="0">
                <a:solidFill>
                  <a:schemeClr val="tx1"/>
                </a:solidFill>
              </a:rPr>
              <a:t>Testing/Regression </a:t>
            </a:r>
            <a:r>
              <a:rPr lang="en-US" sz="2000" dirty="0" smtClean="0">
                <a:solidFill>
                  <a:schemeClr val="tx1"/>
                </a:solidFill>
              </a:rPr>
              <a:t>output&gt;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&lt;High/Low </a:t>
            </a:r>
            <a:r>
              <a:rPr lang="en-US" sz="2000" dirty="0">
                <a:solidFill>
                  <a:schemeClr val="tx1"/>
                </a:solidFill>
              </a:rPr>
              <a:t>Impact Matrix </a:t>
            </a:r>
            <a:r>
              <a:rPr lang="en-US" sz="2000" dirty="0" smtClean="0">
                <a:solidFill>
                  <a:schemeClr val="tx1"/>
                </a:solidFill>
              </a:rPr>
              <a:t>output&gt;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&lt;Multi-voting Output&gt;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	&lt;Pareto Output&gt;</a:t>
            </a:r>
          </a:p>
          <a:p>
            <a:pPr marL="0" indent="0">
              <a:buNone/>
            </a:pPr>
            <a:endParaRPr lang="en-US" sz="2000" dirty="0">
              <a:solidFill>
                <a:schemeClr val="tx1"/>
              </a:solidFill>
            </a:endParaRPr>
          </a:p>
          <a:p>
            <a:pPr marL="0" indent="0">
              <a:buNone/>
            </a:pPr>
            <a:r>
              <a:rPr lang="en-US" sz="2000" dirty="0" smtClean="0">
                <a:solidFill>
                  <a:schemeClr val="tx1"/>
                </a:solidFill>
              </a:rPr>
              <a:t>&lt;Embed all data sheets, </a:t>
            </a:r>
            <a:r>
              <a:rPr lang="en-US" sz="2000" dirty="0" err="1" smtClean="0">
                <a:solidFill>
                  <a:schemeClr val="tx1"/>
                </a:solidFill>
              </a:rPr>
              <a:t>minitab</a:t>
            </a:r>
            <a:r>
              <a:rPr lang="en-US" sz="2000" dirty="0" smtClean="0">
                <a:solidFill>
                  <a:schemeClr val="tx1"/>
                </a:solidFill>
              </a:rPr>
              <a:t> project files, and other analyze documents&gt;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4267054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the Tollgate deck</a:t>
            </a:r>
            <a:endParaRPr lang="en-US" dirty="0"/>
          </a:p>
        </p:txBody>
      </p:sp>
      <p:sp>
        <p:nvSpPr>
          <p:cNvPr id="7" name="TextBox 6"/>
          <p:cNvSpPr txBox="1"/>
          <p:nvPr/>
        </p:nvSpPr>
        <p:spPr>
          <a:xfrm>
            <a:off x="272955" y="1173707"/>
            <a:ext cx="8761863" cy="3139321"/>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This slide deck is an recommended approach for documenting your success in your 6 Sigma DMAIC project, however you are free </a:t>
            </a:r>
            <a:r>
              <a:rPr lang="en-US" dirty="0" smtClean="0"/>
              <a:t>to innovate </a:t>
            </a:r>
            <a:r>
              <a:rPr lang="en-US" dirty="0" smtClean="0"/>
              <a:t>and make changes to the deck without compromising the objectives and deliverables</a:t>
            </a:r>
          </a:p>
          <a:p>
            <a:pPr marL="342900" indent="-342900">
              <a:buFont typeface="Wingdings" panose="05000000000000000000" pitchFamily="2" charset="2"/>
              <a:buChar char="§"/>
            </a:pPr>
            <a:r>
              <a:rPr lang="en-US" dirty="0" smtClean="0"/>
              <a:t>Save this template as  6 Sigma DMAIC &lt;your project name&gt;</a:t>
            </a:r>
          </a:p>
          <a:p>
            <a:pPr marL="342900" indent="-342900">
              <a:buFont typeface="Wingdings" panose="05000000000000000000" pitchFamily="2" charset="2"/>
              <a:buChar char="§"/>
            </a:pPr>
            <a:r>
              <a:rPr lang="en-US" dirty="0" smtClean="0"/>
              <a:t>Every phase has a set of deliverables and please review these deliverables and ensure that your project story board meets all these deliverables. If there are any gaps please discuss with your LBB / MBB</a:t>
            </a:r>
          </a:p>
          <a:p>
            <a:pPr marL="342900" indent="-342900">
              <a:buFont typeface="Wingdings" panose="05000000000000000000" pitchFamily="2" charset="2"/>
              <a:buChar char="§"/>
            </a:pPr>
            <a:r>
              <a:rPr lang="en-US" dirty="0" smtClean="0"/>
              <a:t>Text that is within &lt; &gt;  is a guideline and should be removed in your presentation</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endParaRPr lang="en-US" dirty="0" smtClean="0"/>
          </a:p>
        </p:txBody>
      </p:sp>
      <p:sp>
        <p:nvSpPr>
          <p:cNvPr id="4" name="TextBox 3"/>
          <p:cNvSpPr txBox="1"/>
          <p:nvPr/>
        </p:nvSpPr>
        <p:spPr>
          <a:xfrm rot="19777509">
            <a:off x="6349445" y="5488677"/>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911598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smtClean="0">
                <a:solidFill>
                  <a:schemeClr val="tx1"/>
                </a:solidFill>
              </a:rPr>
              <a:t>Summary of </a:t>
            </a:r>
            <a:r>
              <a:rPr lang="en-US" dirty="0" err="1" smtClean="0">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a:xfrm>
            <a:off x="449263" y="1077152"/>
            <a:ext cx="8240713" cy="1691805"/>
          </a:xfrm>
        </p:spPr>
        <p:txBody>
          <a:bodyPr>
            <a:normAutofit fontScale="85000" lnSpcReduction="10000"/>
          </a:bodyPr>
          <a:lstStyle/>
          <a:p>
            <a:pPr marL="0" indent="0">
              <a:buNone/>
            </a:pPr>
            <a:r>
              <a:rPr lang="en-US" sz="2000" dirty="0" smtClean="0">
                <a:solidFill>
                  <a:schemeClr val="tx1"/>
                </a:solidFill>
              </a:rPr>
              <a:t>&lt;Describe </a:t>
            </a:r>
            <a:r>
              <a:rPr lang="en-US" sz="2000" dirty="0">
                <a:solidFill>
                  <a:schemeClr val="tx1"/>
                </a:solidFill>
              </a:rPr>
              <a:t>each </a:t>
            </a:r>
            <a:r>
              <a:rPr lang="en-US" sz="2000" dirty="0" smtClean="0">
                <a:solidFill>
                  <a:schemeClr val="tx1"/>
                </a:solidFill>
              </a:rPr>
              <a:t>X&gt;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&lt;Identify prioritized </a:t>
            </a:r>
            <a:r>
              <a:rPr lang="en-US" sz="2000" dirty="0" err="1" smtClean="0">
                <a:solidFill>
                  <a:schemeClr val="tx1"/>
                </a:solidFill>
              </a:rPr>
              <a:t>Xs</a:t>
            </a:r>
            <a:r>
              <a:rPr lang="en-US" sz="2000" dirty="0" smtClean="0">
                <a:solidFill>
                  <a:schemeClr val="tx1"/>
                </a:solidFill>
              </a:rPr>
              <a:t> using statistical tests&gt;</a:t>
            </a:r>
          </a:p>
          <a:p>
            <a:pPr marL="0" indent="0">
              <a:buNone/>
            </a:pPr>
            <a:r>
              <a:rPr lang="en-US" sz="2000" dirty="0">
                <a:solidFill>
                  <a:schemeClr val="tx1"/>
                </a:solidFill>
              </a:rPr>
              <a:t> </a:t>
            </a:r>
            <a:endParaRPr lang="en-US" sz="2000" dirty="0" smtClean="0">
              <a:solidFill>
                <a:schemeClr val="tx1"/>
              </a:solidFill>
            </a:endParaRPr>
          </a:p>
          <a:p>
            <a:pPr marL="0" indent="0">
              <a:buNone/>
            </a:pPr>
            <a:r>
              <a:rPr lang="en-US" sz="2000" dirty="0" smtClean="0">
                <a:solidFill>
                  <a:schemeClr val="tx1"/>
                </a:solidFill>
              </a:rPr>
              <a:t>&lt; If </a:t>
            </a:r>
            <a:r>
              <a:rPr lang="en-US" sz="2000" dirty="0" err="1" smtClean="0">
                <a:solidFill>
                  <a:schemeClr val="tx1"/>
                </a:solidFill>
              </a:rPr>
              <a:t>Xs</a:t>
            </a:r>
            <a:r>
              <a:rPr lang="en-US" sz="2000" dirty="0" smtClean="0">
                <a:solidFill>
                  <a:schemeClr val="tx1"/>
                </a:solidFill>
              </a:rPr>
              <a:t> are prioritized using non statistical methods provide the rational for the same&gt;</a:t>
            </a:r>
          </a:p>
          <a:p>
            <a:pPr marL="0" indent="0">
              <a:buNone/>
            </a:pP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1743049513"/>
              </p:ext>
            </p:extLst>
          </p:nvPr>
        </p:nvGraphicFramePr>
        <p:xfrm>
          <a:off x="83717" y="3266590"/>
          <a:ext cx="8454977" cy="1592976"/>
        </p:xfrm>
        <a:graphic>
          <a:graphicData uri="http://schemas.openxmlformats.org/drawingml/2006/table">
            <a:tbl>
              <a:tblPr/>
              <a:tblGrid>
                <a:gridCol w="2155086"/>
                <a:gridCol w="1856360"/>
                <a:gridCol w="1326843"/>
                <a:gridCol w="1352281"/>
                <a:gridCol w="1764407"/>
              </a:tblGrid>
              <a:tr h="389215">
                <a:tc>
                  <a:txBody>
                    <a:bodyPr/>
                    <a:lstStyle/>
                    <a:p>
                      <a:pPr algn="ctr" rtl="0" fontAlgn="ctr"/>
                      <a:r>
                        <a:rPr lang="en-US" sz="1200" b="0" i="0" u="none" strike="noStrike" dirty="0" smtClean="0">
                          <a:solidFill>
                            <a:srgbClr val="FFFFFF"/>
                          </a:solidFill>
                          <a:effectLst/>
                          <a:latin typeface="Calibri"/>
                        </a:rPr>
                        <a:t>X ( Root Causes )</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Description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smtClean="0">
                          <a:solidFill>
                            <a:srgbClr val="FFFFFF"/>
                          </a:solidFill>
                          <a:effectLst/>
                          <a:latin typeface="Calibri"/>
                        </a:rPr>
                        <a:t>Test Used for Prioritization</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smtClean="0">
                          <a:solidFill>
                            <a:srgbClr val="FFFFFF"/>
                          </a:solidFill>
                          <a:effectLst/>
                          <a:latin typeface="Calibri"/>
                        </a:rPr>
                        <a:t>P Value</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FFFFFF"/>
                          </a:solidFill>
                          <a:effectLst/>
                          <a:latin typeface="+mn-lt"/>
                        </a:rPr>
                        <a:t>Prioritized?</a:t>
                      </a:r>
                    </a:p>
                    <a:p>
                      <a:pPr algn="ctr" rtl="0" fontAlgn="ct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r>
              <a:tr h="650928">
                <a:tc>
                  <a:txBody>
                    <a:bodyPr/>
                    <a:lstStyle/>
                    <a:p>
                      <a:pPr algn="ctr" rtl="0" fontAlgn="ctr"/>
                      <a:r>
                        <a:rPr lang="en-US" sz="1200" b="0" i="0" u="none" strike="noStrike" dirty="0" smtClean="0">
                          <a:solidFill>
                            <a:srgbClr val="FFFFFF"/>
                          </a:solidFill>
                          <a:effectLst/>
                          <a:latin typeface="Calibri"/>
                        </a:rPr>
                        <a:t>&lt;Name of the X&gt;</a:t>
                      </a:r>
                      <a:endParaRPr lang="en-US" sz="1200" b="0" i="0" u="none" strike="noStrike" kern="1200" dirty="0">
                        <a:solidFill>
                          <a:srgbClr val="FFFFFF"/>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r>
                        <a:rPr lang="en-US" sz="1000" dirty="0" smtClean="0">
                          <a:latin typeface="Calibri" panose="020F0502020204030204" pitchFamily="34" charset="0"/>
                          <a:cs typeface="Calibri" panose="020F0502020204030204" pitchFamily="34" charset="0"/>
                        </a:rPr>
                        <a:t>&lt;Provide the description of X&gt;</a:t>
                      </a: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r>
                        <a:rPr lang="en-US" sz="1000" b="0" i="0" u="none" strike="noStrike" dirty="0" smtClean="0">
                          <a:solidFill>
                            <a:srgbClr val="000000"/>
                          </a:solidFill>
                          <a:effectLst/>
                          <a:latin typeface="Calibri"/>
                        </a:rPr>
                        <a:t>&lt;Mention the test used for prioritization </a:t>
                      </a:r>
                      <a:r>
                        <a:rPr lang="en-US" sz="1000" b="0" i="0" u="none" strike="noStrike" dirty="0" err="1" smtClean="0">
                          <a:solidFill>
                            <a:srgbClr val="000000"/>
                          </a:solidFill>
                          <a:effectLst/>
                          <a:latin typeface="Calibri"/>
                        </a:rPr>
                        <a:t>eg</a:t>
                      </a:r>
                      <a:r>
                        <a:rPr lang="en-US" sz="1000" b="0" i="0" u="none" strike="noStrike" dirty="0" smtClean="0">
                          <a:solidFill>
                            <a:srgbClr val="000000"/>
                          </a:solidFill>
                          <a:effectLst/>
                          <a:latin typeface="Calibri"/>
                        </a:rPr>
                        <a:t> – regression, chi square&gt;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1000" b="0" i="0" u="none" strike="noStrike" dirty="0" smtClean="0">
                          <a:solidFill>
                            <a:srgbClr val="000000"/>
                          </a:solidFill>
                          <a:effectLst/>
                          <a:latin typeface="Calibri"/>
                        </a:rPr>
                        <a:t>&lt;Mention the p value of the statistical test&gt;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1000" b="0" i="0" u="none" strike="noStrike" dirty="0" smtClean="0">
                          <a:solidFill>
                            <a:srgbClr val="000000"/>
                          </a:solidFill>
                          <a:effectLst/>
                          <a:latin typeface="Calibri"/>
                        </a:rPr>
                        <a:t>&lt;Mention either Yes or No&gt;</a:t>
                      </a: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r>
              <a:tr h="552833">
                <a:tc>
                  <a:txBody>
                    <a:bodyPr/>
                    <a:lstStyle/>
                    <a:p>
                      <a:pPr algn="ctr" rtl="0" fontAlgn="ctr"/>
                      <a:r>
                        <a:rPr lang="en-US" sz="1200" b="0" i="0" u="none" strike="noStrike" dirty="0" smtClean="0">
                          <a:solidFill>
                            <a:srgbClr val="FFFFFF"/>
                          </a:solidFill>
                          <a:effectLst/>
                          <a:latin typeface="Calibri"/>
                        </a:rPr>
                        <a:t>X2</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r>
            </a:tbl>
          </a:graphicData>
        </a:graphic>
      </p:graphicFrame>
    </p:spTree>
    <p:extLst>
      <p:ext uri="{BB962C8B-B14F-4D97-AF65-F5344CB8AC3E}">
        <p14:creationId xmlns:p14="http://schemas.microsoft.com/office/powerpoint/2010/main" val="1312446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smtClean="0">
                <a:solidFill>
                  <a:schemeClr val="tx1"/>
                </a:solidFill>
              </a:rPr>
              <a:t>Drill down of </a:t>
            </a:r>
            <a:r>
              <a:rPr lang="en-US" dirty="0">
                <a:solidFill>
                  <a:schemeClr val="tx1"/>
                </a:solidFill>
              </a:rPr>
              <a:t>Prioritized </a:t>
            </a:r>
            <a:r>
              <a:rPr lang="en-US" dirty="0" err="1">
                <a:solidFill>
                  <a:schemeClr val="tx1"/>
                </a:solidFill>
              </a:rPr>
              <a:t>Xs</a:t>
            </a:r>
            <a:endParaRPr lang="en-US" dirty="0">
              <a:solidFill>
                <a:schemeClr val="tx1"/>
              </a:solidFill>
              <a:latin typeface="+mn-lt"/>
            </a:endParaRPr>
          </a:p>
        </p:txBody>
      </p:sp>
      <p:sp>
        <p:nvSpPr>
          <p:cNvPr id="3" name="Text Placeholder 2"/>
          <p:cNvSpPr>
            <a:spLocks noGrp="1"/>
          </p:cNvSpPr>
          <p:nvPr>
            <p:ph type="body" sz="quarter" idx="16"/>
          </p:nvPr>
        </p:nvSpPr>
        <p:spPr>
          <a:xfrm>
            <a:off x="457200" y="1360488"/>
            <a:ext cx="8240713" cy="5246374"/>
          </a:xfrm>
        </p:spPr>
        <p:txBody>
          <a:bodyPr>
            <a:normAutofit fontScale="92500" lnSpcReduction="20000"/>
          </a:bodyPr>
          <a:lstStyle/>
          <a:p>
            <a:pPr marL="0" indent="0">
              <a:buNone/>
            </a:pPr>
            <a:r>
              <a:rPr lang="en-US" sz="2000" dirty="0" smtClean="0">
                <a:solidFill>
                  <a:schemeClr val="tx1"/>
                </a:solidFill>
              </a:rPr>
              <a:t>&lt;Describe </a:t>
            </a:r>
            <a:r>
              <a:rPr lang="en-US" sz="2000" dirty="0">
                <a:solidFill>
                  <a:schemeClr val="tx1"/>
                </a:solidFill>
              </a:rPr>
              <a:t>each </a:t>
            </a:r>
            <a:r>
              <a:rPr lang="en-US" sz="2000" dirty="0" smtClean="0">
                <a:solidFill>
                  <a:schemeClr val="tx1"/>
                </a:solidFill>
              </a:rPr>
              <a:t>X&gt;</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&lt;If </a:t>
            </a:r>
            <a:r>
              <a:rPr lang="en-US" sz="2000" dirty="0">
                <a:solidFill>
                  <a:schemeClr val="tx1"/>
                </a:solidFill>
              </a:rPr>
              <a:t>possible further drill down each X using 5 Why analysis and identify the root </a:t>
            </a:r>
            <a:r>
              <a:rPr lang="en-US" sz="2000" dirty="0" smtClean="0">
                <a:solidFill>
                  <a:schemeClr val="tx1"/>
                </a:solidFill>
              </a:rPr>
              <a:t>cause&gt;</a:t>
            </a:r>
          </a:p>
          <a:p>
            <a:pPr marL="0" indent="0">
              <a:buNone/>
            </a:pPr>
            <a:r>
              <a:rPr lang="en-US" sz="2000" dirty="0" smtClean="0">
                <a:solidFill>
                  <a:schemeClr val="tx1"/>
                </a:solidFill>
              </a:rPr>
              <a:t>&lt;There could be more than one Why for each </a:t>
            </a:r>
            <a:r>
              <a:rPr lang="en-US" sz="2000" dirty="0" err="1" smtClean="0">
                <a:solidFill>
                  <a:schemeClr val="tx1"/>
                </a:solidFill>
              </a:rPr>
              <a:t>Xs</a:t>
            </a:r>
            <a:r>
              <a:rPr lang="en-US" sz="2000" dirty="0" smtClean="0">
                <a:solidFill>
                  <a:schemeClr val="tx1"/>
                </a:solidFill>
              </a:rPr>
              <a:t>. Please construct a detailed 5 Whys.</a:t>
            </a:r>
          </a:p>
          <a:p>
            <a:pPr marL="0" indent="0">
              <a:buNone/>
            </a:pP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&lt;For all the </a:t>
            </a:r>
            <a:r>
              <a:rPr lang="en-US" sz="2000" dirty="0" err="1" smtClean="0">
                <a:solidFill>
                  <a:schemeClr val="tx1"/>
                </a:solidFill>
              </a:rPr>
              <a:t>Xs</a:t>
            </a:r>
            <a:r>
              <a:rPr lang="en-US" sz="2000" dirty="0" smtClean="0">
                <a:solidFill>
                  <a:schemeClr val="tx1"/>
                </a:solidFill>
              </a:rPr>
              <a:t> collect the data using existing tools or through audits&gt;</a:t>
            </a:r>
          </a:p>
          <a:p>
            <a:pPr marL="0" indent="0">
              <a:buNone/>
            </a:pPr>
            <a:endParaRPr lang="en-US" sz="2000" dirty="0">
              <a:solidFill>
                <a:schemeClr val="tx1"/>
              </a:solidFill>
            </a:endParaRPr>
          </a:p>
          <a:p>
            <a:pPr marL="0" indent="0">
              <a:buNone/>
            </a:pPr>
            <a:r>
              <a:rPr lang="en-US" sz="2000" dirty="0" smtClean="0">
                <a:solidFill>
                  <a:schemeClr val="tx1"/>
                </a:solidFill>
              </a:rPr>
              <a:t>&lt;Prioritize for significant ones through </a:t>
            </a:r>
            <a:r>
              <a:rPr lang="en-US" sz="2000" dirty="0" err="1" smtClean="0">
                <a:solidFill>
                  <a:schemeClr val="tx1"/>
                </a:solidFill>
              </a:rPr>
              <a:t>pareto</a:t>
            </a:r>
            <a:r>
              <a:rPr lang="en-US" sz="2000" dirty="0" smtClean="0">
                <a:solidFill>
                  <a:schemeClr val="tx1"/>
                </a:solidFill>
              </a:rPr>
              <a:t> or other tools&gt;</a:t>
            </a:r>
            <a:endParaRPr lang="en-US" sz="2000" dirty="0">
              <a:solidFill>
                <a:schemeClr val="tx1"/>
              </a:solidFill>
            </a:endParaRPr>
          </a:p>
        </p:txBody>
      </p:sp>
      <p:grpSp>
        <p:nvGrpSpPr>
          <p:cNvPr id="16" name="Group 16"/>
          <p:cNvGrpSpPr>
            <a:grpSpLocks/>
          </p:cNvGrpSpPr>
          <p:nvPr/>
        </p:nvGrpSpPr>
        <p:grpSpPr bwMode="auto">
          <a:xfrm>
            <a:off x="6057363" y="368121"/>
            <a:ext cx="1509713" cy="381000"/>
            <a:chOff x="4800" y="576"/>
            <a:chExt cx="951" cy="240"/>
          </a:xfrm>
        </p:grpSpPr>
        <p:sp>
          <p:nvSpPr>
            <p:cNvPr id="17" name="AutoShape 17"/>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dirty="0">
                  <a:solidFill>
                    <a:schemeClr val="accent1"/>
                  </a:solidFill>
                  <a:latin typeface="Lucida Sans Unicode" pitchFamily="34" charset="0"/>
                </a:rPr>
                <a:t>M</a:t>
              </a:r>
            </a:p>
          </p:txBody>
        </p:sp>
        <p:sp>
          <p:nvSpPr>
            <p:cNvPr id="18" name="AutoShape 18"/>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A</a:t>
              </a:r>
            </a:p>
          </p:txBody>
        </p:sp>
        <p:sp>
          <p:nvSpPr>
            <p:cNvPr id="19" name="AutoShape 19"/>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20"/>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21" name="AutoShape 21"/>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3454157607"/>
              </p:ext>
            </p:extLst>
          </p:nvPr>
        </p:nvGraphicFramePr>
        <p:xfrm>
          <a:off x="83717" y="3266590"/>
          <a:ext cx="8928101" cy="1592976"/>
        </p:xfrm>
        <a:graphic>
          <a:graphicData uri="http://schemas.openxmlformats.org/drawingml/2006/table">
            <a:tbl>
              <a:tblPr/>
              <a:tblGrid>
                <a:gridCol w="1294671"/>
                <a:gridCol w="1115211"/>
                <a:gridCol w="1297875"/>
                <a:gridCol w="1371583"/>
                <a:gridCol w="1371583"/>
                <a:gridCol w="1336330"/>
                <a:gridCol w="1140848"/>
              </a:tblGrid>
              <a:tr h="389215">
                <a:tc>
                  <a:txBody>
                    <a:bodyPr/>
                    <a:lstStyle/>
                    <a:p>
                      <a:pPr algn="ctr" rtl="0" fontAlgn="ctr"/>
                      <a:r>
                        <a:rPr lang="en-US" sz="1200" b="0" i="0" u="none" strike="noStrike" dirty="0" smtClean="0">
                          <a:solidFill>
                            <a:srgbClr val="FFFFFF"/>
                          </a:solidFill>
                          <a:effectLst/>
                          <a:latin typeface="+mn-lt"/>
                        </a:rPr>
                        <a:t>X ( Root Causes )</a:t>
                      </a:r>
                      <a:endParaRPr lang="en-US" sz="1200" b="0" i="0" u="none" strike="noStrike" dirty="0">
                        <a:solidFill>
                          <a:srgbClr val="FFFFFF"/>
                        </a:solidFill>
                        <a:effectLst/>
                        <a:latin typeface="+mn-lt"/>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Description</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1</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2</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3</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dirty="0">
                          <a:solidFill>
                            <a:srgbClr val="FFFFFF"/>
                          </a:solidFill>
                          <a:effectLst/>
                          <a:latin typeface="Calibri"/>
                        </a:rPr>
                        <a:t>Why? 4</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c>
                  <a:txBody>
                    <a:bodyPr/>
                    <a:lstStyle/>
                    <a:p>
                      <a:pPr algn="ctr" rtl="0" fontAlgn="ctr"/>
                      <a:r>
                        <a:rPr lang="en-US" sz="1200" b="0" i="0" u="none" strike="noStrike">
                          <a:solidFill>
                            <a:srgbClr val="FFFFFF"/>
                          </a:solidFill>
                          <a:effectLst/>
                          <a:latin typeface="Calibri"/>
                        </a:rPr>
                        <a:t>Why? 5</a:t>
                      </a: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B0F0"/>
                    </a:solidFill>
                  </a:tcPr>
                </a:tc>
              </a:tr>
              <a:tr h="650928">
                <a:tc>
                  <a:txBody>
                    <a:bodyPr/>
                    <a:lstStyle/>
                    <a:p>
                      <a:pPr algn="ctr" rtl="0" fontAlgn="ctr"/>
                      <a:r>
                        <a:rPr lang="en-US" sz="1200" b="0" i="0" u="none" strike="noStrike" dirty="0" smtClean="0">
                          <a:solidFill>
                            <a:srgbClr val="FFFFFF"/>
                          </a:solidFill>
                          <a:effectLst/>
                          <a:latin typeface="Calibri"/>
                        </a:rPr>
                        <a:t>&lt;Name of</a:t>
                      </a:r>
                      <a:r>
                        <a:rPr lang="en-US" sz="1200" b="0" i="0" u="none" strike="noStrike" baseline="0" dirty="0" smtClean="0">
                          <a:solidFill>
                            <a:srgbClr val="FFFFFF"/>
                          </a:solidFill>
                          <a:effectLst/>
                          <a:latin typeface="Calibri"/>
                        </a:rPr>
                        <a:t> the X&gt;</a:t>
                      </a:r>
                      <a:endParaRPr lang="en-US" sz="1200" b="0" i="0" u="none" strike="noStrike" kern="1200" dirty="0">
                        <a:solidFill>
                          <a:srgbClr val="FFFFFF"/>
                        </a:solidFill>
                        <a:effectLst/>
                        <a:latin typeface="Calibri"/>
                        <a:ea typeface="+mn-ea"/>
                        <a:cs typeface="+mn-cs"/>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r>
                        <a:rPr lang="en-US" sz="1000" dirty="0" smtClean="0">
                          <a:latin typeface="Calibri" panose="020F0502020204030204" pitchFamily="34" charset="0"/>
                          <a:cs typeface="Calibri" panose="020F0502020204030204" pitchFamily="34" charset="0"/>
                        </a:rPr>
                        <a:t>&lt;Describe the X&gt;</a:t>
                      </a: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solidFill>
                  </a:tcPr>
                </a:tc>
              </a:tr>
              <a:tr h="552833">
                <a:tc>
                  <a:txBody>
                    <a:bodyPr/>
                    <a:lstStyle/>
                    <a:p>
                      <a:pPr algn="ctr" rtl="0" fontAlgn="ctr"/>
                      <a:r>
                        <a:rPr lang="en-US" sz="1200" b="0" i="0" u="none" strike="noStrike" dirty="0" smtClean="0">
                          <a:solidFill>
                            <a:srgbClr val="FFFFFF"/>
                          </a:solidFill>
                          <a:effectLst/>
                          <a:latin typeface="Calibri"/>
                        </a:rPr>
                        <a:t>X2</a:t>
                      </a:r>
                      <a:endParaRPr lang="en-US" sz="1200" b="0" i="0" u="none" strike="noStrike" dirty="0">
                        <a:solidFill>
                          <a:srgbClr val="FFFFFF"/>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lvl="0" algn="ctr"/>
                      <a:endParaRPr lang="en-US" sz="1000" dirty="0">
                        <a:latin typeface="Calibri" panose="020F0502020204030204" pitchFamily="34" charset="0"/>
                        <a:cs typeface="Calibri" panose="020F0502020204030204" pitchFamily="34" charset="0"/>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pPr algn="ctr" rtl="0" fontAlgn="ctr"/>
                      <a:endParaRPr lang="en-US" sz="1000" b="0" i="0" u="none" strike="noStrike" dirty="0">
                        <a:solidFill>
                          <a:srgbClr val="000000"/>
                        </a:solidFill>
                        <a:effectLst/>
                        <a:latin typeface="Calibri"/>
                      </a:endParaRPr>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endParaRPr lang="en-US" dirty="0"/>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c>
                  <a:txBody>
                    <a:bodyPr/>
                    <a:lstStyle/>
                    <a:p>
                      <a:endParaRPr lang="en-US" dirty="0"/>
                    </a:p>
                  </a:txBody>
                  <a:tcPr marL="9481" marR="9481" marT="948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2FC"/>
                    </a:solidFill>
                  </a:tcPr>
                </a:tc>
              </a:tr>
            </a:tbl>
          </a:graphicData>
        </a:graphic>
      </p:graphicFrame>
    </p:spTree>
    <p:extLst>
      <p:ext uri="{BB962C8B-B14F-4D97-AF65-F5344CB8AC3E}">
        <p14:creationId xmlns:p14="http://schemas.microsoft.com/office/powerpoint/2010/main" val="1052432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IMPROVE</a:t>
            </a:r>
            <a:endParaRPr lang="en-US" sz="8800" dirty="0"/>
          </a:p>
        </p:txBody>
      </p:sp>
    </p:spTree>
    <p:extLst>
      <p:ext uri="{BB962C8B-B14F-4D97-AF65-F5344CB8AC3E}">
        <p14:creationId xmlns:p14="http://schemas.microsoft.com/office/powerpoint/2010/main" val="2280435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Improve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5078313"/>
          </a:xfrm>
          <a:prstGeom prst="rect">
            <a:avLst/>
          </a:prstGeom>
          <a:noFill/>
        </p:spPr>
        <p:txBody>
          <a:bodyPr wrap="square" rtlCol="0">
            <a:spAutoFit/>
          </a:bodyPr>
          <a:lstStyle/>
          <a:p>
            <a:r>
              <a:rPr lang="en-IN" b="1" dirty="0" smtClean="0">
                <a:latin typeface="Calibri" pitchFamily="34" charset="0"/>
              </a:rPr>
              <a:t>Optimal settings for critical X’s</a:t>
            </a:r>
            <a:r>
              <a:rPr lang="en-IN" dirty="0" smtClean="0">
                <a:latin typeface="Calibri" pitchFamily="34" charset="0"/>
              </a:rPr>
              <a:t> identified along with allowable tolerances,  </a:t>
            </a:r>
            <a:r>
              <a:rPr lang="en-IN" b="1" dirty="0" smtClean="0">
                <a:latin typeface="Calibri" pitchFamily="34" charset="0"/>
              </a:rPr>
              <a:t>Excel Solver</a:t>
            </a:r>
            <a:r>
              <a:rPr lang="en-IN" dirty="0" smtClean="0">
                <a:latin typeface="Calibri" pitchFamily="34" charset="0"/>
              </a:rPr>
              <a:t> is used for deriving best settings of X’s.</a:t>
            </a:r>
            <a:endParaRPr lang="en-IN" dirty="0">
              <a:latin typeface="Calibri" pitchFamily="34" charset="0"/>
            </a:endParaRPr>
          </a:p>
          <a:p>
            <a:endParaRPr lang="en-IN" b="1" dirty="0" smtClean="0">
              <a:latin typeface="Calibri" pitchFamily="34" charset="0"/>
            </a:endParaRPr>
          </a:p>
          <a:p>
            <a:r>
              <a:rPr lang="en-IN" b="1" dirty="0" smtClean="0">
                <a:latin typeface="Calibri" pitchFamily="34" charset="0"/>
              </a:rPr>
              <a:t>Counter </a:t>
            </a:r>
            <a:r>
              <a:rPr lang="en-IN" b="1" dirty="0">
                <a:latin typeface="Calibri" pitchFamily="34" charset="0"/>
              </a:rPr>
              <a:t>measures matrix</a:t>
            </a:r>
            <a:r>
              <a:rPr lang="en-IN" dirty="0">
                <a:latin typeface="Calibri" pitchFamily="34" charset="0"/>
              </a:rPr>
              <a:t> is prepared for all the prioritized </a:t>
            </a:r>
            <a:r>
              <a:rPr lang="en-IN" dirty="0" smtClean="0">
                <a:latin typeface="Calibri" pitchFamily="34" charset="0"/>
              </a:rPr>
              <a:t>X’s and ensure </a:t>
            </a:r>
            <a:r>
              <a:rPr lang="en-IN" dirty="0">
                <a:latin typeface="Calibri" pitchFamily="34" charset="0"/>
              </a:rPr>
              <a:t>that all the actions cater to the significant </a:t>
            </a:r>
            <a:r>
              <a:rPr lang="en-IN" dirty="0" smtClean="0">
                <a:latin typeface="Calibri" pitchFamily="34" charset="0"/>
              </a:rPr>
              <a:t>X’s, Explored </a:t>
            </a:r>
            <a:r>
              <a:rPr lang="en-IN" dirty="0">
                <a:latin typeface="Calibri" pitchFamily="34" charset="0"/>
              </a:rPr>
              <a:t>more than one solutions </a:t>
            </a:r>
            <a:r>
              <a:rPr lang="en-IN" dirty="0" smtClean="0">
                <a:latin typeface="Calibri" pitchFamily="34" charset="0"/>
              </a:rPr>
              <a:t>and </a:t>
            </a:r>
            <a:r>
              <a:rPr lang="en-IN" dirty="0">
                <a:latin typeface="Calibri" pitchFamily="34" charset="0"/>
              </a:rPr>
              <a:t>rationally </a:t>
            </a:r>
            <a:r>
              <a:rPr lang="en-IN" dirty="0" smtClean="0">
                <a:latin typeface="Calibri" pitchFamily="34" charset="0"/>
              </a:rPr>
              <a:t>selected </a:t>
            </a:r>
            <a:r>
              <a:rPr lang="en-IN" dirty="0">
                <a:latin typeface="Calibri" pitchFamily="34" charset="0"/>
              </a:rPr>
              <a:t>best solution</a:t>
            </a:r>
            <a:r>
              <a:rPr lang="en-IN" dirty="0" smtClean="0">
                <a:latin typeface="Calibri" pitchFamily="34" charset="0"/>
              </a:rPr>
              <a:t>.</a:t>
            </a:r>
          </a:p>
          <a:p>
            <a:endParaRPr lang="en-IN" dirty="0">
              <a:latin typeface="Calibri" pitchFamily="34" charset="0"/>
            </a:endParaRPr>
          </a:p>
          <a:p>
            <a:r>
              <a:rPr lang="en-IN" b="1" dirty="0" smtClean="0">
                <a:latin typeface="Calibri" pitchFamily="34" charset="0"/>
              </a:rPr>
              <a:t>Traceability</a:t>
            </a:r>
            <a:r>
              <a:rPr lang="en-IN" dirty="0" smtClean="0">
                <a:latin typeface="Calibri" pitchFamily="34" charset="0"/>
              </a:rPr>
              <a:t> exists between </a:t>
            </a:r>
            <a:r>
              <a:rPr lang="en-IN" dirty="0">
                <a:latin typeface="Calibri" pitchFamily="34" charset="0"/>
              </a:rPr>
              <a:t>the improvement </a:t>
            </a:r>
            <a:r>
              <a:rPr lang="en-IN" dirty="0" smtClean="0">
                <a:latin typeface="Calibri" pitchFamily="34" charset="0"/>
              </a:rPr>
              <a:t>solutions </a:t>
            </a:r>
            <a:r>
              <a:rPr lang="en-IN" dirty="0">
                <a:latin typeface="Calibri" pitchFamily="34" charset="0"/>
              </a:rPr>
              <a:t>and the critical </a:t>
            </a:r>
            <a:r>
              <a:rPr lang="en-IN" dirty="0" smtClean="0">
                <a:latin typeface="Calibri" pitchFamily="34" charset="0"/>
              </a:rPr>
              <a:t>X’s </a:t>
            </a:r>
          </a:p>
          <a:p>
            <a:endParaRPr lang="en-IN" dirty="0">
              <a:latin typeface="Calibri" pitchFamily="34" charset="0"/>
            </a:endParaRPr>
          </a:p>
          <a:p>
            <a:r>
              <a:rPr lang="en-IN" b="1" dirty="0">
                <a:latin typeface="Calibri" pitchFamily="34" charset="0"/>
              </a:rPr>
              <a:t>To-Be process </a:t>
            </a:r>
            <a:r>
              <a:rPr lang="en-IN" b="1" dirty="0" smtClean="0">
                <a:latin typeface="Calibri" pitchFamily="34" charset="0"/>
              </a:rPr>
              <a:t>map (New process) </a:t>
            </a:r>
            <a:r>
              <a:rPr lang="en-IN" dirty="0">
                <a:latin typeface="Calibri" pitchFamily="34" charset="0"/>
              </a:rPr>
              <a:t>is </a:t>
            </a:r>
            <a:r>
              <a:rPr lang="en-IN" dirty="0" smtClean="0">
                <a:latin typeface="Calibri" pitchFamily="34" charset="0"/>
              </a:rPr>
              <a:t>plotted and is consistent with solutions for significant X’s and as-is </a:t>
            </a:r>
            <a:r>
              <a:rPr lang="en-IN" dirty="0">
                <a:latin typeface="Calibri" pitchFamily="34" charset="0"/>
              </a:rPr>
              <a:t>process </a:t>
            </a:r>
            <a:r>
              <a:rPr lang="en-IN" dirty="0" smtClean="0">
                <a:latin typeface="Calibri" pitchFamily="34" charset="0"/>
              </a:rPr>
              <a:t>map. Highlight the </a:t>
            </a:r>
            <a:r>
              <a:rPr lang="en-IN" b="1" dirty="0" smtClean="0">
                <a:latin typeface="Calibri" pitchFamily="34" charset="0"/>
              </a:rPr>
              <a:t>Modified/New process elements introduced</a:t>
            </a:r>
          </a:p>
          <a:p>
            <a:endParaRPr lang="en-IN" dirty="0">
              <a:latin typeface="Calibri" pitchFamily="34" charset="0"/>
            </a:endParaRPr>
          </a:p>
          <a:p>
            <a:r>
              <a:rPr lang="en-IN" b="1" dirty="0" smtClean="0">
                <a:latin typeface="Calibri" pitchFamily="34" charset="0"/>
              </a:rPr>
              <a:t>FMEA </a:t>
            </a:r>
            <a:r>
              <a:rPr lang="en-IN" dirty="0" smtClean="0">
                <a:latin typeface="Calibri" pitchFamily="34" charset="0"/>
              </a:rPr>
              <a:t>is done on the New process and the failure modes are mitigated or contingency actions are planned</a:t>
            </a:r>
            <a:endParaRPr lang="en-IN" dirty="0">
              <a:latin typeface="Calibri" pitchFamily="34" charset="0"/>
            </a:endParaRPr>
          </a:p>
          <a:p>
            <a:endParaRPr lang="en-IN" dirty="0" smtClean="0">
              <a:latin typeface="Calibri" pitchFamily="34" charset="0"/>
            </a:endParaRPr>
          </a:p>
          <a:p>
            <a:r>
              <a:rPr lang="en-IN" b="1" dirty="0" smtClean="0">
                <a:latin typeface="Calibri" pitchFamily="34" charset="0"/>
              </a:rPr>
              <a:t>Validate the </a:t>
            </a:r>
            <a:r>
              <a:rPr lang="en-IN" b="1" dirty="0">
                <a:latin typeface="Calibri" pitchFamily="34" charset="0"/>
              </a:rPr>
              <a:t>improve actions</a:t>
            </a:r>
            <a:r>
              <a:rPr lang="en-IN" dirty="0">
                <a:latin typeface="Calibri" pitchFamily="34" charset="0"/>
              </a:rPr>
              <a:t> yielded desired </a:t>
            </a:r>
            <a:r>
              <a:rPr lang="en-IN" dirty="0" smtClean="0">
                <a:latin typeface="Calibri" pitchFamily="34" charset="0"/>
              </a:rPr>
              <a:t>results, meeting the goals</a:t>
            </a:r>
            <a:endParaRPr lang="en-IN" dirty="0">
              <a:latin typeface="Calibri" pitchFamily="34" charset="0"/>
            </a:endParaRPr>
          </a:p>
          <a:p>
            <a:endParaRPr lang="en-US" dirty="0">
              <a:latin typeface="Calibri" pitchFamily="34" charset="0"/>
            </a:endParaRPr>
          </a:p>
        </p:txBody>
      </p:sp>
      <p:sp>
        <p:nvSpPr>
          <p:cNvPr id="11" name="TextBox 10"/>
          <p:cNvSpPr txBox="1"/>
          <p:nvPr/>
        </p:nvSpPr>
        <p:spPr>
          <a:xfrm rot="19777509">
            <a:off x="6404207" y="5512638"/>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2098561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Relationship between Y and </a:t>
            </a:r>
            <a:r>
              <a:rPr lang="en-US" sz="2800" dirty="0" err="1">
                <a:solidFill>
                  <a:schemeClr val="tx1"/>
                </a:solidFill>
              </a:rPr>
              <a:t>Xs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a:buFont typeface="Wingdings" pitchFamily="2" charset="2"/>
              <a:buNone/>
            </a:pPr>
            <a:r>
              <a:rPr lang="en-US" sz="2000" dirty="0" smtClean="0">
                <a:solidFill>
                  <a:schemeClr val="tx1"/>
                </a:solidFill>
              </a:rPr>
              <a:t>&lt;Update </a:t>
            </a:r>
            <a:r>
              <a:rPr lang="en-US" sz="2000" dirty="0">
                <a:solidFill>
                  <a:schemeClr val="tx1"/>
                </a:solidFill>
              </a:rPr>
              <a:t>this slide if you have used DOE</a:t>
            </a:r>
          </a:p>
          <a:p>
            <a:pPr>
              <a:buFont typeface="Wingdings" pitchFamily="2" charset="2"/>
              <a:buNone/>
            </a:pPr>
            <a:endParaRPr lang="en-US" sz="2000" dirty="0">
              <a:solidFill>
                <a:schemeClr val="tx1"/>
              </a:solidFill>
            </a:endParaRPr>
          </a:p>
          <a:p>
            <a:r>
              <a:rPr lang="en-US" sz="2000" dirty="0">
                <a:solidFill>
                  <a:schemeClr val="tx1"/>
                </a:solidFill>
              </a:rPr>
              <a:t>DOE Design Matrix</a:t>
            </a:r>
          </a:p>
          <a:p>
            <a:endParaRPr lang="en-US" sz="2000" dirty="0">
              <a:solidFill>
                <a:schemeClr val="tx1"/>
              </a:solidFill>
            </a:endParaRPr>
          </a:p>
          <a:p>
            <a:r>
              <a:rPr lang="en-US" sz="2000" dirty="0">
                <a:solidFill>
                  <a:schemeClr val="tx1"/>
                </a:solidFill>
              </a:rPr>
              <a:t>DOE Analysis</a:t>
            </a:r>
          </a:p>
          <a:p>
            <a:endParaRPr lang="en-US" sz="2000" dirty="0">
              <a:solidFill>
                <a:schemeClr val="tx1"/>
              </a:solidFill>
            </a:endParaRPr>
          </a:p>
          <a:p>
            <a:r>
              <a:rPr lang="en-US" sz="2000" dirty="0">
                <a:solidFill>
                  <a:schemeClr val="tx1"/>
                </a:solidFill>
              </a:rPr>
              <a:t>Main Effects/Interaction Effects Plots</a:t>
            </a:r>
          </a:p>
          <a:p>
            <a:endParaRPr lang="en-US" sz="2000" dirty="0">
              <a:solidFill>
                <a:schemeClr val="tx1"/>
              </a:solidFill>
            </a:endParaRPr>
          </a:p>
          <a:p>
            <a:r>
              <a:rPr lang="en-US" sz="2000" dirty="0">
                <a:solidFill>
                  <a:schemeClr val="tx1"/>
                </a:solidFill>
              </a:rPr>
              <a:t>Transfer </a:t>
            </a:r>
            <a:r>
              <a:rPr lang="en-US" sz="2000" dirty="0" smtClean="0">
                <a:solidFill>
                  <a:schemeClr val="tx1"/>
                </a:solidFill>
              </a:rPr>
              <a:t>Function&gt;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92378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7344" y="145140"/>
            <a:ext cx="8229600" cy="523220"/>
          </a:xfrm>
        </p:spPr>
        <p:txBody>
          <a:bodyPr/>
          <a:lstStyle/>
          <a:p>
            <a:r>
              <a:rPr lang="en-US" sz="2800" dirty="0">
                <a:solidFill>
                  <a:schemeClr val="tx1"/>
                </a:solidFill>
              </a:rPr>
              <a:t>Optimum </a:t>
            </a:r>
            <a:r>
              <a:rPr lang="en-US" sz="2800" dirty="0" smtClean="0">
                <a:solidFill>
                  <a:schemeClr val="tx1"/>
                </a:solidFill>
              </a:rPr>
              <a:t>settings / Tolerances </a:t>
            </a:r>
            <a:r>
              <a:rPr lang="en-US" sz="2800" dirty="0">
                <a:solidFill>
                  <a:schemeClr val="tx1"/>
                </a:solidFill>
              </a:rPr>
              <a:t>for X’s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&lt;Determine the best settings of </a:t>
            </a:r>
            <a:r>
              <a:rPr lang="en-US" sz="2000" dirty="0" err="1" smtClean="0">
                <a:solidFill>
                  <a:schemeClr val="tx1"/>
                </a:solidFill>
              </a:rPr>
              <a:t>Xs</a:t>
            </a:r>
            <a:r>
              <a:rPr lang="en-US" sz="2000" dirty="0" smtClean="0">
                <a:solidFill>
                  <a:schemeClr val="tx1"/>
                </a:solidFill>
              </a:rPr>
              <a:t> using Solver or other optimization methods&gt;</a:t>
            </a:r>
          </a:p>
          <a:p>
            <a:pPr marL="0" indent="0">
              <a:buNone/>
            </a:pPr>
            <a:endParaRPr lang="en-US" sz="2000" dirty="0">
              <a:solidFill>
                <a:schemeClr val="tx1"/>
              </a:solidFill>
            </a:endParaRPr>
          </a:p>
          <a:p>
            <a:pPr marL="0" indent="0">
              <a:buNone/>
            </a:pPr>
            <a:r>
              <a:rPr lang="en-US" sz="2000" dirty="0" smtClean="0">
                <a:solidFill>
                  <a:schemeClr val="tx1"/>
                </a:solidFill>
              </a:rPr>
              <a:t>&lt; Determine the operating limits of </a:t>
            </a:r>
            <a:r>
              <a:rPr lang="en-US" sz="2000" dirty="0" err="1" smtClean="0">
                <a:solidFill>
                  <a:schemeClr val="tx1"/>
                </a:solidFill>
              </a:rPr>
              <a:t>Xs</a:t>
            </a:r>
            <a:r>
              <a:rPr lang="en-US" sz="2000" dirty="0" smtClean="0">
                <a:solidFill>
                  <a:schemeClr val="tx1"/>
                </a:solidFill>
              </a:rPr>
              <a:t>&gt;</a:t>
            </a:r>
          </a:p>
          <a:p>
            <a:pPr marL="0" indent="0">
              <a:buNone/>
            </a:pPr>
            <a:endParaRPr lang="en-US" sz="2000" dirty="0">
              <a:solidFill>
                <a:schemeClr val="tx1"/>
              </a:solidFill>
            </a:endParaRPr>
          </a:p>
          <a:p>
            <a:pPr marL="0" indent="0">
              <a:buNone/>
            </a:pPr>
            <a:r>
              <a:rPr lang="en-US" sz="2000" dirty="0" smtClean="0">
                <a:solidFill>
                  <a:schemeClr val="tx1"/>
                </a:solidFill>
              </a:rPr>
              <a:t>&lt;Embed the data files&gt;</a:t>
            </a:r>
          </a:p>
        </p:txBody>
      </p:sp>
      <p:grpSp>
        <p:nvGrpSpPr>
          <p:cNvPr id="10" name="Group 4"/>
          <p:cNvGrpSpPr>
            <a:grpSpLocks/>
          </p:cNvGrpSpPr>
          <p:nvPr/>
        </p:nvGrpSpPr>
        <p:grpSpPr bwMode="auto">
          <a:xfrm>
            <a:off x="7321972"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3285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Counter Measures for </a:t>
            </a:r>
            <a:r>
              <a:rPr lang="en-US" sz="2800" dirty="0" err="1">
                <a:solidFill>
                  <a:schemeClr val="tx1"/>
                </a:solidFill>
              </a:rPr>
              <a:t>Xs</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935488"/>
            <a:ext cx="8240713" cy="2168319"/>
          </a:xfrm>
        </p:spPr>
        <p:txBody>
          <a:bodyPr>
            <a:normAutofit fontScale="85000" lnSpcReduction="10000"/>
          </a:bodyPr>
          <a:lstStyle/>
          <a:p>
            <a:pPr marL="0" indent="0">
              <a:buNone/>
            </a:pPr>
            <a:r>
              <a:rPr lang="en-US" sz="2000" dirty="0" smtClean="0">
                <a:solidFill>
                  <a:schemeClr val="tx1"/>
                </a:solidFill>
              </a:rPr>
              <a:t>&lt;If </a:t>
            </a:r>
            <a:r>
              <a:rPr lang="en-US" sz="2000" dirty="0">
                <a:solidFill>
                  <a:schemeClr val="tx1"/>
                </a:solidFill>
              </a:rPr>
              <a:t>you have not used DOE then explain how you will be eliminating the root causes for each X (Solution</a:t>
            </a:r>
            <a:r>
              <a:rPr lang="en-US" sz="2000" dirty="0" smtClean="0">
                <a:solidFill>
                  <a:schemeClr val="tx1"/>
                </a:solidFill>
              </a:rPr>
              <a:t>)&gt;</a:t>
            </a:r>
            <a:endParaRPr lang="en-US" sz="2000" dirty="0">
              <a:solidFill>
                <a:schemeClr val="tx1"/>
              </a:solidFill>
            </a:endParaRPr>
          </a:p>
          <a:p>
            <a:pPr marL="0" indent="0">
              <a:buNone/>
            </a:pPr>
            <a:r>
              <a:rPr lang="en-US" sz="2000" dirty="0" smtClean="0">
                <a:solidFill>
                  <a:schemeClr val="tx1"/>
                </a:solidFill>
              </a:rPr>
              <a:t>&lt;Explain </a:t>
            </a:r>
            <a:r>
              <a:rPr lang="en-US" sz="2000" dirty="0">
                <a:solidFill>
                  <a:schemeClr val="tx1"/>
                </a:solidFill>
              </a:rPr>
              <a:t>how did you arrive at this solution? And why this is the best possible solution</a:t>
            </a:r>
            <a:r>
              <a:rPr lang="en-US" sz="2000" dirty="0" smtClean="0">
                <a:solidFill>
                  <a:schemeClr val="tx1"/>
                </a:solidFill>
              </a:rPr>
              <a:t>?&gt;</a:t>
            </a:r>
            <a:endParaRPr lang="en-US" sz="2000" dirty="0">
              <a:solidFill>
                <a:schemeClr val="tx1"/>
              </a:solidFill>
            </a:endParaRPr>
          </a:p>
          <a:p>
            <a:pPr marL="0" indent="0">
              <a:buNone/>
            </a:pPr>
            <a:r>
              <a:rPr lang="en-US" sz="2000" dirty="0" smtClean="0">
                <a:solidFill>
                  <a:schemeClr val="tx1"/>
                </a:solidFill>
              </a:rPr>
              <a:t>&lt;Prepare Counter </a:t>
            </a:r>
            <a:r>
              <a:rPr lang="en-US" sz="2000" dirty="0">
                <a:solidFill>
                  <a:schemeClr val="tx1"/>
                </a:solidFill>
              </a:rPr>
              <a:t>measure </a:t>
            </a:r>
            <a:r>
              <a:rPr lang="en-US" sz="2000" dirty="0" smtClean="0">
                <a:solidFill>
                  <a:schemeClr val="tx1"/>
                </a:solidFill>
              </a:rPr>
              <a:t>matrix and highlight the shortlisted solution identified for each of critical X&gt;</a:t>
            </a:r>
          </a:p>
          <a:p>
            <a:pPr marL="0" indent="0">
              <a:buNone/>
            </a:pPr>
            <a:r>
              <a:rPr lang="en-US" sz="2000" dirty="0" smtClean="0">
                <a:solidFill>
                  <a:schemeClr val="tx1"/>
                </a:solidFill>
              </a:rPr>
              <a:t>&lt;Make sure that the solution meets the optimal limits and the operating ranges for </a:t>
            </a:r>
            <a:r>
              <a:rPr lang="en-US" sz="2000" dirty="0" err="1" smtClean="0">
                <a:solidFill>
                  <a:schemeClr val="tx1"/>
                </a:solidFill>
              </a:rPr>
              <a:t>Xs</a:t>
            </a:r>
            <a:r>
              <a:rPr lang="en-US" sz="2000" dirty="0" smtClean="0">
                <a:solidFill>
                  <a:schemeClr val="tx1"/>
                </a:solidFill>
              </a:rPr>
              <a:t>&gt;</a:t>
            </a:r>
          </a:p>
          <a:p>
            <a:pPr marL="0" indent="0">
              <a:buNone/>
            </a:pPr>
            <a:r>
              <a:rPr lang="en-US" sz="2000" dirty="0" smtClean="0">
                <a:solidFill>
                  <a:schemeClr val="tx1"/>
                </a:solidFill>
              </a:rPr>
              <a:t>&lt;Score is measured as Feasibility*Acceptability*Effectiveness &gt;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1675795890"/>
              </p:ext>
            </p:extLst>
          </p:nvPr>
        </p:nvGraphicFramePr>
        <p:xfrm>
          <a:off x="770138" y="3152865"/>
          <a:ext cx="8077651" cy="3162300"/>
        </p:xfrm>
        <a:graphic>
          <a:graphicData uri="http://schemas.openxmlformats.org/drawingml/2006/table">
            <a:tbl>
              <a:tblPr firstRow="1" bandRow="1">
                <a:tableStyleId>{5C22544A-7EE6-4342-B048-85BDC9FD1C3A}</a:tableStyleId>
              </a:tblPr>
              <a:tblGrid>
                <a:gridCol w="788206"/>
                <a:gridCol w="792051"/>
                <a:gridCol w="792051"/>
                <a:gridCol w="2382591"/>
                <a:gridCol w="875763"/>
                <a:gridCol w="785611"/>
                <a:gridCol w="646385"/>
                <a:gridCol w="1014993"/>
              </a:tblGrid>
              <a:tr h="409575">
                <a:tc>
                  <a:txBody>
                    <a:bodyPr/>
                    <a:lstStyle/>
                    <a:p>
                      <a:pPr algn="ctr" rtl="0" fontAlgn="ctr"/>
                      <a:r>
                        <a:rPr lang="en-US" sz="1200" u="none" strike="noStrike" dirty="0">
                          <a:effectLst/>
                        </a:rPr>
                        <a:t>Root Cause</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r>
                        <a:rPr lang="en-US" sz="1200" b="1" u="none" strike="noStrike" kern="1200" dirty="0" smtClean="0">
                          <a:solidFill>
                            <a:schemeClr val="lt1"/>
                          </a:solidFill>
                          <a:effectLst/>
                          <a:latin typeface="+mn-lt"/>
                          <a:ea typeface="+mn-ea"/>
                          <a:cs typeface="+mn-cs"/>
                        </a:rPr>
                        <a:t>Optimal Setting </a:t>
                      </a:r>
                      <a:endParaRPr lang="en-US" sz="1200" b="1" u="none" strike="noStrike" kern="1200" dirty="0">
                        <a:solidFill>
                          <a:schemeClr val="lt1"/>
                        </a:solidFill>
                        <a:effectLst/>
                        <a:latin typeface="+mn-lt"/>
                        <a:ea typeface="+mn-ea"/>
                        <a:cs typeface="+mn-cs"/>
                      </a:endParaRPr>
                    </a:p>
                  </a:txBody>
                  <a:tcPr marL="9525" marR="9525" marT="9525" marB="0" anchor="ctr"/>
                </a:tc>
                <a:tc>
                  <a:txBody>
                    <a:bodyPr/>
                    <a:lstStyle/>
                    <a:p>
                      <a:r>
                        <a:rPr lang="en-US" sz="1200" b="1" u="none" strike="noStrike" kern="1200" dirty="0" smtClean="0">
                          <a:solidFill>
                            <a:schemeClr val="lt1"/>
                          </a:solidFill>
                          <a:effectLst/>
                          <a:latin typeface="+mn-lt"/>
                          <a:ea typeface="+mn-ea"/>
                          <a:cs typeface="+mn-cs"/>
                        </a:rPr>
                        <a:t>Operating Limit</a:t>
                      </a:r>
                      <a:endParaRPr lang="en-US" sz="1200" b="1" u="none" strike="noStrike" kern="1200" dirty="0">
                        <a:solidFill>
                          <a:schemeClr val="lt1"/>
                        </a:solidFill>
                        <a:effectLst/>
                        <a:latin typeface="+mn-lt"/>
                        <a:ea typeface="+mn-ea"/>
                        <a:cs typeface="+mn-cs"/>
                      </a:endParaRPr>
                    </a:p>
                  </a:txBody>
                  <a:tcPr marL="9525" marR="9525" marT="9525" marB="0" anchor="ctr"/>
                </a:tc>
                <a:tc>
                  <a:txBody>
                    <a:bodyPr/>
                    <a:lstStyle/>
                    <a:p>
                      <a:pPr algn="ctr" rtl="0" fontAlgn="ctr"/>
                      <a:r>
                        <a:rPr lang="en-US" sz="1200" u="none" strike="noStrike" dirty="0">
                          <a:effectLst/>
                        </a:rPr>
                        <a:t>Counter Measures</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Feasibility</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Acceptability</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Effectiveness</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Score</a:t>
                      </a:r>
                      <a:endParaRPr lang="en-US" sz="1200" b="1" i="0" u="none" strike="noStrike">
                        <a:solidFill>
                          <a:srgbClr val="FFFFFF"/>
                        </a:solidFill>
                        <a:effectLst/>
                        <a:latin typeface="Arial" panose="020B0604020202020204" pitchFamily="34" charset="0"/>
                      </a:endParaRPr>
                    </a:p>
                  </a:txBody>
                  <a:tcPr marL="9525" marR="9525" marT="9525" marB="0" anchor="ctr"/>
                </a:tc>
              </a:tr>
              <a:tr h="314325">
                <a:tc rowSpan="3">
                  <a:txBody>
                    <a:bodyPr/>
                    <a:lstStyle/>
                    <a:p>
                      <a:pPr algn="ctr" fontAlgn="ctr"/>
                      <a:r>
                        <a:rPr lang="en-US" sz="1800" u="none" strike="noStrike">
                          <a:effectLst/>
                        </a:rPr>
                        <a:t>X1</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endParaRPr lang="en-US" dirty="0"/>
                    </a:p>
                  </a:txBody>
                  <a:tcPr marL="9525" marR="9525" marT="9525" marB="0" anchor="ctr"/>
                </a:tc>
                <a:tc>
                  <a:txBody>
                    <a:bodyPr/>
                    <a:lstStyle/>
                    <a:p>
                      <a:endParaRPr lang="en-US" dirty="0"/>
                    </a:p>
                  </a:txBody>
                  <a:tcPr marL="9525" marR="9525" marT="9525" marB="0" anchor="ctr"/>
                </a:tc>
                <a:tc>
                  <a:txBody>
                    <a:bodyPr/>
                    <a:lstStyle/>
                    <a:p>
                      <a:pPr algn="l" fontAlgn="ctr"/>
                      <a:r>
                        <a:rPr lang="en-US" sz="1400" u="none" strike="noStrike" dirty="0">
                          <a:effectLst/>
                        </a:rPr>
                        <a:t>Solution1</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endParaRPr lang="en-US" dirty="0"/>
                    </a:p>
                  </a:txBody>
                  <a:tcPr marL="9525" marR="9525" marT="9525" marB="0" anchor="ctr"/>
                </a:tc>
                <a:tc>
                  <a:txBody>
                    <a:bodyPr/>
                    <a:lstStyle/>
                    <a:p>
                      <a:endParaRPr lang="en-US" dirty="0"/>
                    </a:p>
                  </a:txBody>
                  <a:tcPr marL="9525" marR="9525" marT="9525" marB="0" anchor="ctr"/>
                </a:tc>
                <a:tc>
                  <a:txBody>
                    <a:bodyPr/>
                    <a:lstStyle/>
                    <a:p>
                      <a:pPr algn="l" fontAlgn="ctr"/>
                      <a:r>
                        <a:rPr lang="en-US" sz="1400" u="none" strike="noStrike" dirty="0">
                          <a:effectLst/>
                        </a:rPr>
                        <a:t>Solution2</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endParaRPr lang="en-US" dirty="0"/>
                    </a:p>
                  </a:txBody>
                  <a:tcPr marL="9525" marR="9525" marT="9525" marB="0" anchor="ctr"/>
                </a:tc>
                <a:tc>
                  <a:txBody>
                    <a:bodyPr/>
                    <a:lstStyle/>
                    <a:p>
                      <a:endParaRPr lang="en-US" dirty="0"/>
                    </a:p>
                  </a:txBody>
                  <a:tcPr marL="9525" marR="9525" marT="9525" marB="0" anchor="ctr"/>
                </a:tc>
                <a:tc>
                  <a:txBody>
                    <a:bodyPr/>
                    <a:lstStyle/>
                    <a:p>
                      <a:pPr algn="l" fontAlgn="ctr"/>
                      <a:r>
                        <a:rPr lang="en-US" sz="1400" u="none" strike="noStrike" dirty="0">
                          <a:effectLst/>
                        </a:rPr>
                        <a:t>Solution3</a:t>
                      </a:r>
                      <a:endParaRPr lang="en-US" sz="14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rowSpan="3">
                  <a:txBody>
                    <a:bodyPr/>
                    <a:lstStyle/>
                    <a:p>
                      <a:pPr algn="ctr" fontAlgn="ctr"/>
                      <a:r>
                        <a:rPr lang="en-US" sz="1800" u="none" strike="noStrike">
                          <a:effectLst/>
                        </a:rPr>
                        <a:t>X2</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rowSpan="3">
                  <a:txBody>
                    <a:bodyPr/>
                    <a:lstStyle/>
                    <a:p>
                      <a:pPr algn="ctr" fontAlgn="ctr"/>
                      <a:r>
                        <a:rPr lang="en-US" sz="1800" u="none" strike="noStrike">
                          <a:effectLst/>
                        </a:rPr>
                        <a:t>X3</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r>
              <a:tr h="304800">
                <a:tc vMerge="1">
                  <a:txBody>
                    <a:bodyPr/>
                    <a:lstStyle/>
                    <a:p>
                      <a:endParaRPr lang="en-US"/>
                    </a:p>
                  </a:txBody>
                  <a:tcPr/>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403994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Improved Process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a:solidFill>
                  <a:schemeClr val="tx1"/>
                </a:solidFill>
              </a:rPr>
              <a:t> </a:t>
            </a:r>
            <a:r>
              <a:rPr lang="en-US" sz="2000" dirty="0" smtClean="0">
                <a:solidFill>
                  <a:schemeClr val="tx1"/>
                </a:solidFill>
              </a:rPr>
              <a:t>&lt;Map </a:t>
            </a:r>
            <a:r>
              <a:rPr lang="en-US" sz="2000" dirty="0">
                <a:solidFill>
                  <a:schemeClr val="tx1"/>
                </a:solidFill>
              </a:rPr>
              <a:t>the new process and highlight the improved steps in this </a:t>
            </a:r>
            <a:r>
              <a:rPr lang="en-US" sz="2000" dirty="0" smtClean="0">
                <a:solidFill>
                  <a:schemeClr val="tx1"/>
                </a:solidFill>
              </a:rPr>
              <a:t>process&gt;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944754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FMEA on Improved Process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&lt;Attach </a:t>
            </a:r>
            <a:r>
              <a:rPr lang="en-US" sz="2000" dirty="0">
                <a:solidFill>
                  <a:schemeClr val="tx1"/>
                </a:solidFill>
              </a:rPr>
              <a:t>FMEA </a:t>
            </a:r>
            <a:r>
              <a:rPr lang="en-US" sz="2000" dirty="0" smtClean="0">
                <a:solidFill>
                  <a:schemeClr val="tx1"/>
                </a:solidFill>
              </a:rPr>
              <a:t>Output&gt;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4398262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Revised Improved Process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&lt;New </a:t>
            </a:r>
            <a:r>
              <a:rPr lang="en-US" sz="2000" dirty="0">
                <a:solidFill>
                  <a:schemeClr val="tx1"/>
                </a:solidFill>
              </a:rPr>
              <a:t>process after implementing the FMEA recommended </a:t>
            </a:r>
            <a:r>
              <a:rPr lang="en-US" sz="2000" dirty="0" smtClean="0">
                <a:solidFill>
                  <a:schemeClr val="tx1"/>
                </a:solidFill>
              </a:rPr>
              <a:t>actions&gt;</a:t>
            </a:r>
            <a:endParaRPr lang="en-US" sz="2000" dirty="0">
              <a:solidFill>
                <a:schemeClr val="tx1"/>
              </a:solidFill>
            </a:endParaRPr>
          </a:p>
        </p:txBody>
      </p:sp>
      <p:grpSp>
        <p:nvGrpSpPr>
          <p:cNvPr id="10" name="Group 4"/>
          <p:cNvGrpSpPr>
            <a:grpSpLocks/>
          </p:cNvGrpSpPr>
          <p:nvPr/>
        </p:nvGrpSpPr>
        <p:grpSpPr bwMode="auto">
          <a:xfrm>
            <a:off x="6046966" y="368121"/>
            <a:ext cx="1509713" cy="381000"/>
            <a:chOff x="4800" y="576"/>
            <a:chExt cx="951" cy="240"/>
          </a:xfrm>
        </p:grpSpPr>
        <p:sp>
          <p:nvSpPr>
            <p:cNvPr id="11"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2"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3"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tx2"/>
                  </a:solidFill>
                  <a:latin typeface="Lucida Sans Unicode" pitchFamily="34" charset="0"/>
                </a:rPr>
                <a:t>I</a:t>
              </a:r>
            </a:p>
          </p:txBody>
        </p:sp>
        <p:sp>
          <p:nvSpPr>
            <p:cNvPr id="14"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15"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1639164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r>
              <a:rPr lang="en-US" dirty="0" smtClean="0"/>
              <a:t>Define Objectives</a:t>
            </a:r>
            <a:endParaRPr lang="en-US" dirty="0"/>
          </a:p>
        </p:txBody>
      </p:sp>
      <p:sp>
        <p:nvSpPr>
          <p:cNvPr id="10" name="Text Placeholder 9"/>
          <p:cNvSpPr>
            <a:spLocks noGrp="1"/>
          </p:cNvSpPr>
          <p:nvPr>
            <p:ph type="body" sz="quarter" idx="12"/>
          </p:nvPr>
        </p:nvSpPr>
        <p:spPr/>
        <p:txBody>
          <a:bodyPr/>
          <a:lstStyle/>
          <a:p>
            <a:r>
              <a:rPr lang="en-US" dirty="0" smtClean="0"/>
              <a:t>This slide section is information and not required for your review / presentation</a:t>
            </a:r>
            <a:endParaRPr lang="en-US" dirty="0"/>
          </a:p>
        </p:txBody>
      </p:sp>
      <p:sp>
        <p:nvSpPr>
          <p:cNvPr id="2" name="TextBox 1"/>
          <p:cNvSpPr txBox="1"/>
          <p:nvPr/>
        </p:nvSpPr>
        <p:spPr>
          <a:xfrm rot="19777509">
            <a:off x="-188403" y="627594"/>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1448468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CONTROL</a:t>
            </a:r>
            <a:endParaRPr lang="en-US" sz="8800" dirty="0"/>
          </a:p>
        </p:txBody>
      </p:sp>
    </p:spTree>
    <p:extLst>
      <p:ext uri="{BB962C8B-B14F-4D97-AF65-F5344CB8AC3E}">
        <p14:creationId xmlns:p14="http://schemas.microsoft.com/office/powerpoint/2010/main" val="2142816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Control Phase Check Points</a:t>
            </a:r>
            <a:endParaRPr lang="en-US" dirty="0">
              <a:solidFill>
                <a:schemeClr val="tx1"/>
              </a:solidFill>
              <a:latin typeface="+mn-lt"/>
            </a:endParaRP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D</a:t>
              </a:r>
            </a:p>
          </p:txBody>
        </p:sp>
      </p:grpSp>
      <p:sp>
        <p:nvSpPr>
          <p:cNvPr id="13" name="Rectangle 3"/>
          <p:cNvSpPr txBox="1">
            <a:spLocks noChangeArrowheads="1"/>
          </p:cNvSpPr>
          <p:nvPr/>
        </p:nvSpPr>
        <p:spPr>
          <a:xfrm>
            <a:off x="457200" y="1371600"/>
            <a:ext cx="4552682" cy="5029200"/>
          </a:xfrm>
          <a:prstGeom prst="rect">
            <a:avLst/>
          </a:prstGeom>
        </p:spPr>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3" name="TextBox 2"/>
          <p:cNvSpPr txBox="1"/>
          <p:nvPr/>
        </p:nvSpPr>
        <p:spPr>
          <a:xfrm>
            <a:off x="457200" y="965916"/>
            <a:ext cx="8506496" cy="4524315"/>
          </a:xfrm>
          <a:prstGeom prst="rect">
            <a:avLst/>
          </a:prstGeom>
          <a:noFill/>
        </p:spPr>
        <p:txBody>
          <a:bodyPr wrap="square" rtlCol="0">
            <a:spAutoFit/>
          </a:bodyPr>
          <a:lstStyle/>
          <a:p>
            <a:r>
              <a:rPr lang="en-US" dirty="0" smtClean="0">
                <a:latin typeface="Calibri" pitchFamily="34" charset="0"/>
              </a:rPr>
              <a:t>All Improvements of Y and X’s </a:t>
            </a:r>
            <a:r>
              <a:rPr lang="en-US" dirty="0">
                <a:latin typeface="Calibri" pitchFamily="34" charset="0"/>
              </a:rPr>
              <a:t>are statistically </a:t>
            </a:r>
            <a:r>
              <a:rPr lang="en-US" dirty="0" smtClean="0">
                <a:latin typeface="Calibri" pitchFamily="34" charset="0"/>
              </a:rPr>
              <a:t>validated</a:t>
            </a:r>
          </a:p>
          <a:p>
            <a:endParaRPr lang="en-US" dirty="0">
              <a:latin typeface="Calibri" pitchFamily="34" charset="0"/>
            </a:endParaRPr>
          </a:p>
          <a:p>
            <a:r>
              <a:rPr lang="en-US" dirty="0">
                <a:latin typeface="Calibri" pitchFamily="34" charset="0"/>
              </a:rPr>
              <a:t>Process post improvement shall be in statistical </a:t>
            </a:r>
            <a:r>
              <a:rPr lang="en-US" dirty="0" smtClean="0">
                <a:latin typeface="Calibri" pitchFamily="34" charset="0"/>
              </a:rPr>
              <a:t>control, All </a:t>
            </a:r>
            <a:r>
              <a:rPr lang="en-US" dirty="0">
                <a:latin typeface="Calibri" pitchFamily="34" charset="0"/>
              </a:rPr>
              <a:t>the </a:t>
            </a:r>
            <a:r>
              <a:rPr lang="en-US" dirty="0" smtClean="0">
                <a:latin typeface="Calibri" pitchFamily="34" charset="0"/>
              </a:rPr>
              <a:t>X’s </a:t>
            </a:r>
            <a:r>
              <a:rPr lang="en-US" dirty="0">
                <a:latin typeface="Calibri" pitchFamily="34" charset="0"/>
              </a:rPr>
              <a:t>that were improved are under control and are no additional factors impacting the project CTQs.</a:t>
            </a:r>
          </a:p>
          <a:p>
            <a:endParaRPr lang="en-US" dirty="0" smtClean="0">
              <a:latin typeface="Calibri" pitchFamily="34" charset="0"/>
            </a:endParaRPr>
          </a:p>
          <a:p>
            <a:r>
              <a:rPr lang="en-US" dirty="0" smtClean="0">
                <a:latin typeface="Calibri" pitchFamily="34" charset="0"/>
              </a:rPr>
              <a:t>Before and After Control charts are prepared for Y and all critical X’s</a:t>
            </a:r>
            <a:endParaRPr lang="en-US" dirty="0">
              <a:latin typeface="Calibri" pitchFamily="34" charset="0"/>
            </a:endParaRPr>
          </a:p>
          <a:p>
            <a:endParaRPr lang="en-US" dirty="0" smtClean="0">
              <a:latin typeface="Calibri" pitchFamily="34" charset="0"/>
            </a:endParaRPr>
          </a:p>
          <a:p>
            <a:r>
              <a:rPr lang="en-US" dirty="0" smtClean="0">
                <a:latin typeface="Calibri" pitchFamily="34" charset="0"/>
              </a:rPr>
              <a:t>Before and After process capability (Sigma level) is computed</a:t>
            </a:r>
          </a:p>
          <a:p>
            <a:endParaRPr lang="en-US" dirty="0" smtClean="0">
              <a:latin typeface="Calibri" pitchFamily="34" charset="0"/>
            </a:endParaRPr>
          </a:p>
          <a:p>
            <a:r>
              <a:rPr lang="en-US" dirty="0" smtClean="0">
                <a:latin typeface="Calibri" pitchFamily="34" charset="0"/>
              </a:rPr>
              <a:t>Control plan is prepared covering the critical </a:t>
            </a:r>
            <a:r>
              <a:rPr lang="en-US" dirty="0">
                <a:latin typeface="Calibri" pitchFamily="34" charset="0"/>
              </a:rPr>
              <a:t>failure modes, </a:t>
            </a:r>
            <a:r>
              <a:rPr lang="en-US" dirty="0" smtClean="0">
                <a:latin typeface="Calibri" pitchFamily="34" charset="0"/>
              </a:rPr>
              <a:t>Critical X’s </a:t>
            </a:r>
            <a:r>
              <a:rPr lang="en-US" dirty="0">
                <a:latin typeface="Calibri" pitchFamily="34" charset="0"/>
              </a:rPr>
              <a:t>and their </a:t>
            </a:r>
            <a:r>
              <a:rPr lang="en-US" dirty="0" smtClean="0">
                <a:latin typeface="Calibri" pitchFamily="34" charset="0"/>
              </a:rPr>
              <a:t>tolerances, is devised </a:t>
            </a:r>
            <a:r>
              <a:rPr lang="en-US" dirty="0">
                <a:latin typeface="Calibri" pitchFamily="34" charset="0"/>
              </a:rPr>
              <a:t>for all factors that impact project </a:t>
            </a:r>
            <a:r>
              <a:rPr lang="en-US" dirty="0" smtClean="0">
                <a:latin typeface="Calibri" pitchFamily="34" charset="0"/>
              </a:rPr>
              <a:t>CTQ.</a:t>
            </a:r>
          </a:p>
          <a:p>
            <a:endParaRPr lang="en-US" dirty="0">
              <a:latin typeface="Calibri" pitchFamily="34" charset="0"/>
            </a:endParaRPr>
          </a:p>
          <a:p>
            <a:r>
              <a:rPr lang="en-US" dirty="0" smtClean="0">
                <a:latin typeface="Calibri" pitchFamily="34" charset="0"/>
              </a:rPr>
              <a:t>Control </a:t>
            </a:r>
            <a:r>
              <a:rPr lang="en-US" dirty="0">
                <a:latin typeface="Calibri" pitchFamily="34" charset="0"/>
              </a:rPr>
              <a:t>plan </a:t>
            </a:r>
            <a:r>
              <a:rPr lang="en-US" dirty="0" smtClean="0">
                <a:latin typeface="Calibri" pitchFamily="34" charset="0"/>
              </a:rPr>
              <a:t>includes corrective </a:t>
            </a:r>
            <a:r>
              <a:rPr lang="en-US" dirty="0">
                <a:latin typeface="Calibri" pitchFamily="34" charset="0"/>
              </a:rPr>
              <a:t>and preventive steps if the process were to go out of </a:t>
            </a:r>
            <a:r>
              <a:rPr lang="en-US" dirty="0" smtClean="0">
                <a:latin typeface="Calibri" pitchFamily="34" charset="0"/>
              </a:rPr>
              <a:t>control</a:t>
            </a:r>
            <a:r>
              <a:rPr lang="en-US" dirty="0">
                <a:latin typeface="Calibri" pitchFamily="34" charset="0"/>
              </a:rPr>
              <a:t> </a:t>
            </a:r>
            <a:r>
              <a:rPr lang="en-US" dirty="0" smtClean="0">
                <a:latin typeface="Calibri" pitchFamily="34" charset="0"/>
              </a:rPr>
              <a:t>along with action owners.</a:t>
            </a:r>
          </a:p>
          <a:p>
            <a:endParaRPr lang="en-US" dirty="0">
              <a:latin typeface="Calibri" pitchFamily="34" charset="0"/>
            </a:endParaRPr>
          </a:p>
          <a:p>
            <a:endParaRPr lang="en-US" dirty="0">
              <a:latin typeface="Calibri" pitchFamily="34" charset="0"/>
            </a:endParaRPr>
          </a:p>
        </p:txBody>
      </p:sp>
      <p:sp>
        <p:nvSpPr>
          <p:cNvPr id="11" name="TextBox 10"/>
          <p:cNvSpPr txBox="1"/>
          <p:nvPr/>
        </p:nvSpPr>
        <p:spPr>
          <a:xfrm rot="19777509">
            <a:off x="6404207" y="5512638"/>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2876214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461665"/>
          </a:xfrm>
        </p:spPr>
        <p:txBody>
          <a:bodyPr/>
          <a:lstStyle/>
          <a:p>
            <a:r>
              <a:rPr lang="en-US" sz="2400" dirty="0">
                <a:solidFill>
                  <a:schemeClr val="tx1"/>
                </a:solidFill>
              </a:rPr>
              <a:t>Measurement System Validation on </a:t>
            </a:r>
            <a:r>
              <a:rPr lang="en-US" sz="2400" dirty="0" err="1">
                <a:solidFill>
                  <a:schemeClr val="tx1"/>
                </a:solidFill>
              </a:rPr>
              <a:t>Xs</a:t>
            </a:r>
            <a:endParaRPr lang="en-US" sz="24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&lt;Determine the </a:t>
            </a:r>
            <a:r>
              <a:rPr lang="en-US" sz="2000" dirty="0">
                <a:solidFill>
                  <a:schemeClr val="tx1"/>
                </a:solidFill>
              </a:rPr>
              <a:t>GRR% on </a:t>
            </a:r>
            <a:r>
              <a:rPr lang="en-US" sz="2000" dirty="0" smtClean="0">
                <a:solidFill>
                  <a:schemeClr val="tx1"/>
                </a:solidFill>
              </a:rPr>
              <a:t>X’s&gt;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&lt;If </a:t>
            </a:r>
            <a:r>
              <a:rPr lang="en-US" sz="2000" dirty="0">
                <a:solidFill>
                  <a:schemeClr val="tx1"/>
                </a:solidFill>
              </a:rPr>
              <a:t>it is not acceptable as per criteria, action </a:t>
            </a:r>
            <a:r>
              <a:rPr lang="en-US" sz="2000" dirty="0" smtClean="0">
                <a:solidFill>
                  <a:schemeClr val="tx1"/>
                </a:solidFill>
              </a:rPr>
              <a:t>plan&gt;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&lt;After </a:t>
            </a:r>
            <a:r>
              <a:rPr lang="en-US" sz="2000" dirty="0">
                <a:solidFill>
                  <a:schemeClr val="tx1"/>
                </a:solidFill>
              </a:rPr>
              <a:t>the implementation of action plan, reduced level of GRR</a:t>
            </a:r>
            <a:r>
              <a:rPr lang="en-US" sz="2000" dirty="0" smtClean="0">
                <a:solidFill>
                  <a:schemeClr val="tx1"/>
                </a:solidFill>
              </a:rPr>
              <a:t>%&gt;</a:t>
            </a:r>
            <a:endParaRPr lang="en-US" sz="2000"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334881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New Process Performance</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sz="2000" dirty="0" smtClean="0">
                <a:solidFill>
                  <a:schemeClr val="tx1"/>
                </a:solidFill>
              </a:rPr>
              <a:t>&lt;Data </a:t>
            </a:r>
            <a:r>
              <a:rPr lang="en-US" sz="2000" dirty="0">
                <a:solidFill>
                  <a:schemeClr val="tx1"/>
                </a:solidFill>
              </a:rPr>
              <a:t>Analysis for the Improved </a:t>
            </a:r>
            <a:r>
              <a:rPr lang="en-US" sz="2000" dirty="0" smtClean="0">
                <a:solidFill>
                  <a:schemeClr val="tx1"/>
                </a:solidFill>
              </a:rPr>
              <a:t>process&gt;</a:t>
            </a:r>
            <a:endParaRPr lang="en-US" sz="2000" dirty="0">
              <a:solidFill>
                <a:schemeClr val="tx1"/>
              </a:solidFill>
            </a:endParaRPr>
          </a:p>
          <a:p>
            <a:endParaRPr lang="en-US" sz="2000" dirty="0">
              <a:solidFill>
                <a:schemeClr val="tx1"/>
              </a:solidFill>
            </a:endParaRPr>
          </a:p>
          <a:p>
            <a:pPr marL="0" indent="0">
              <a:buNone/>
            </a:pPr>
            <a:r>
              <a:rPr lang="en-US" sz="2000" dirty="0">
                <a:solidFill>
                  <a:schemeClr val="tx1"/>
                </a:solidFill>
              </a:rPr>
              <a:t>&lt;</a:t>
            </a:r>
            <a:r>
              <a:rPr lang="en-US" sz="2000" dirty="0" smtClean="0">
                <a:solidFill>
                  <a:schemeClr val="tx1"/>
                </a:solidFill>
              </a:rPr>
              <a:t>DPMO </a:t>
            </a:r>
            <a:r>
              <a:rPr lang="en-US" sz="2000" dirty="0">
                <a:solidFill>
                  <a:schemeClr val="tx1"/>
                </a:solidFill>
              </a:rPr>
              <a:t>work-sheet for discrete data / Capability analysis for continuous </a:t>
            </a:r>
            <a:r>
              <a:rPr lang="en-US" sz="2000" dirty="0" smtClean="0">
                <a:solidFill>
                  <a:schemeClr val="tx1"/>
                </a:solidFill>
              </a:rPr>
              <a:t>data&gt;</a:t>
            </a:r>
            <a:endParaRPr lang="en-US" sz="2000" dirty="0">
              <a:solidFill>
                <a:schemeClr val="tx1"/>
              </a:solidFill>
            </a:endParaRPr>
          </a:p>
          <a:p>
            <a:endParaRPr lang="en-US" sz="2000" dirty="0">
              <a:solidFill>
                <a:schemeClr val="tx1"/>
              </a:solidFill>
            </a:endParaRPr>
          </a:p>
          <a:p>
            <a:pPr marL="0" indent="0">
              <a:buNone/>
            </a:pPr>
            <a:r>
              <a:rPr lang="en-US" sz="2000" dirty="0" smtClean="0">
                <a:solidFill>
                  <a:schemeClr val="tx1"/>
                </a:solidFill>
              </a:rPr>
              <a:t>&lt;Compute new </a:t>
            </a:r>
            <a:r>
              <a:rPr lang="en-US" sz="2000" dirty="0">
                <a:solidFill>
                  <a:schemeClr val="tx1"/>
                </a:solidFill>
              </a:rPr>
              <a:t>process sigma </a:t>
            </a:r>
            <a:r>
              <a:rPr lang="en-US" sz="2000" dirty="0" smtClean="0">
                <a:solidFill>
                  <a:schemeClr val="tx1"/>
                </a:solidFill>
              </a:rPr>
              <a:t>multiple&gt;</a:t>
            </a:r>
            <a:endParaRPr lang="en-US" sz="2000"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949010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Y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3" name="TextBox 2"/>
          <p:cNvSpPr txBox="1"/>
          <p:nvPr/>
        </p:nvSpPr>
        <p:spPr>
          <a:xfrm>
            <a:off x="210020" y="1212563"/>
            <a:ext cx="8203842" cy="4428383"/>
          </a:xfrm>
          <a:prstGeom prst="rect">
            <a:avLst/>
          </a:prstGeom>
          <a:noFill/>
        </p:spPr>
        <p:txBody>
          <a:bodyPr wrap="square" rtlCol="0" anchor="ctr">
            <a:noAutofit/>
          </a:bodyPr>
          <a:lstStyle/>
          <a:p>
            <a:r>
              <a:rPr lang="en-US" dirty="0" smtClean="0"/>
              <a:t>&lt;Include Control Chart of Y Before &amp; After graph from Minitab&gt;</a:t>
            </a:r>
          </a:p>
        </p:txBody>
      </p:sp>
    </p:spTree>
    <p:extLst>
      <p:ext uri="{BB962C8B-B14F-4D97-AF65-F5344CB8AC3E}">
        <p14:creationId xmlns:p14="http://schemas.microsoft.com/office/powerpoint/2010/main" val="4160212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smtClean="0">
                <a:solidFill>
                  <a:schemeClr val="tx1"/>
                </a:solidFill>
              </a:rPr>
              <a:t>Process capability Before - After</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3" name="TextBox 2"/>
          <p:cNvSpPr txBox="1"/>
          <p:nvPr/>
        </p:nvSpPr>
        <p:spPr>
          <a:xfrm>
            <a:off x="210020" y="1109533"/>
            <a:ext cx="8203842" cy="4428383"/>
          </a:xfrm>
          <a:prstGeom prst="rect">
            <a:avLst/>
          </a:prstGeom>
          <a:noFill/>
        </p:spPr>
        <p:txBody>
          <a:bodyPr wrap="square" rtlCol="0" anchor="ctr">
            <a:noAutofit/>
          </a:bodyPr>
          <a:lstStyle/>
          <a:p>
            <a:pPr algn="ctr"/>
            <a:r>
              <a:rPr lang="en-US" dirty="0" smtClean="0"/>
              <a:t>&lt;Include Process capability Before – After graph from Minitab&gt;</a:t>
            </a:r>
          </a:p>
        </p:txBody>
      </p:sp>
    </p:spTree>
    <p:extLst>
      <p:ext uri="{BB962C8B-B14F-4D97-AF65-F5344CB8AC3E}">
        <p14:creationId xmlns:p14="http://schemas.microsoft.com/office/powerpoint/2010/main" val="32598514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Validation of Improvements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pPr marL="0" indent="0">
              <a:buNone/>
            </a:pPr>
            <a:r>
              <a:rPr lang="en-US" dirty="0" smtClean="0">
                <a:solidFill>
                  <a:schemeClr val="tx1"/>
                </a:solidFill>
              </a:rPr>
              <a:t>&lt;Statistical </a:t>
            </a:r>
            <a:r>
              <a:rPr lang="en-US" dirty="0">
                <a:solidFill>
                  <a:schemeClr val="tx1"/>
                </a:solidFill>
              </a:rPr>
              <a:t>Validation of Improved process</a:t>
            </a:r>
          </a:p>
          <a:p>
            <a:pPr marL="0" indent="0">
              <a:buNone/>
            </a:pPr>
            <a:endParaRPr lang="en-US" dirty="0">
              <a:solidFill>
                <a:schemeClr val="tx1"/>
              </a:solidFill>
            </a:endParaRPr>
          </a:p>
          <a:p>
            <a:pPr marL="457200" lvl="1" indent="0">
              <a:buNone/>
            </a:pPr>
            <a:r>
              <a:rPr lang="en-US" dirty="0">
                <a:solidFill>
                  <a:schemeClr val="tx1"/>
                </a:solidFill>
              </a:rPr>
              <a:t>2-t test for Mean</a:t>
            </a:r>
          </a:p>
          <a:p>
            <a:pPr marL="457200" lvl="1" indent="0">
              <a:buNone/>
            </a:pPr>
            <a:r>
              <a:rPr lang="en-US" dirty="0">
                <a:solidFill>
                  <a:schemeClr val="tx1"/>
                </a:solidFill>
              </a:rPr>
              <a:t>F-test/</a:t>
            </a:r>
            <a:r>
              <a:rPr lang="en-US" dirty="0" err="1">
                <a:solidFill>
                  <a:schemeClr val="tx1"/>
                </a:solidFill>
              </a:rPr>
              <a:t>Levene’s</a:t>
            </a:r>
            <a:r>
              <a:rPr lang="en-US" dirty="0">
                <a:solidFill>
                  <a:schemeClr val="tx1"/>
                </a:solidFill>
              </a:rPr>
              <a:t> Test for Variation</a:t>
            </a:r>
          </a:p>
          <a:p>
            <a:pPr marL="457200" lvl="1" indent="0">
              <a:buNone/>
            </a:pPr>
            <a:r>
              <a:rPr lang="en-US" dirty="0">
                <a:solidFill>
                  <a:schemeClr val="tx1"/>
                </a:solidFill>
              </a:rPr>
              <a:t>Sigma Multiple comparison</a:t>
            </a:r>
          </a:p>
          <a:p>
            <a:pPr marL="457200" lvl="1" indent="0">
              <a:buNone/>
            </a:pPr>
            <a:r>
              <a:rPr lang="en-US" dirty="0">
                <a:solidFill>
                  <a:schemeClr val="tx1"/>
                </a:solidFill>
              </a:rPr>
              <a:t>DPMO </a:t>
            </a:r>
            <a:r>
              <a:rPr lang="en-US" dirty="0" smtClean="0">
                <a:solidFill>
                  <a:schemeClr val="tx1"/>
                </a:solidFill>
              </a:rPr>
              <a:t>comparison&gt;</a:t>
            </a:r>
            <a:endParaRPr lang="en-US"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687675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981" y="145140"/>
            <a:ext cx="8229600" cy="523220"/>
          </a:xfrm>
        </p:spPr>
        <p:txBody>
          <a:bodyPr/>
          <a:lstStyle/>
          <a:p>
            <a:r>
              <a:rPr lang="en-US" sz="2800" dirty="0" smtClean="0">
                <a:solidFill>
                  <a:schemeClr val="tx1"/>
                </a:solidFill>
              </a:rPr>
              <a:t>Control Chart for X’s (Before – After)</a:t>
            </a:r>
            <a:endParaRPr lang="en-US" sz="2800" dirty="0">
              <a:solidFill>
                <a:schemeClr val="tx1"/>
              </a:solidFill>
              <a:latin typeface="+mn-lt"/>
            </a:endParaRPr>
          </a:p>
        </p:txBody>
      </p:sp>
      <p:grpSp>
        <p:nvGrpSpPr>
          <p:cNvPr id="16" name="Group 4"/>
          <p:cNvGrpSpPr>
            <a:grpSpLocks/>
          </p:cNvGrpSpPr>
          <p:nvPr/>
        </p:nvGrpSpPr>
        <p:grpSpPr bwMode="auto">
          <a:xfrm>
            <a:off x="6667858" y="330558"/>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dirty="0">
                  <a:solidFill>
                    <a:schemeClr val="accent2"/>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
        <p:nvSpPr>
          <p:cNvPr id="3" name="TextBox 2"/>
          <p:cNvSpPr txBox="1"/>
          <p:nvPr/>
        </p:nvSpPr>
        <p:spPr>
          <a:xfrm>
            <a:off x="300172" y="1547414"/>
            <a:ext cx="8203842" cy="4428383"/>
          </a:xfrm>
          <a:prstGeom prst="rect">
            <a:avLst/>
          </a:prstGeom>
          <a:noFill/>
        </p:spPr>
        <p:txBody>
          <a:bodyPr wrap="square" rtlCol="0" anchor="ctr">
            <a:noAutofit/>
          </a:bodyPr>
          <a:lstStyle/>
          <a:p>
            <a:pPr algn="ctr"/>
            <a:r>
              <a:rPr lang="en-US" dirty="0" smtClean="0">
                <a:solidFill>
                  <a:schemeClr val="tx1">
                    <a:lumMod val="50000"/>
                    <a:lumOff val="50000"/>
                  </a:schemeClr>
                </a:solidFill>
              </a:rPr>
              <a:t>&lt;Include Minitab Before </a:t>
            </a:r>
            <a:r>
              <a:rPr lang="en-US" dirty="0">
                <a:solidFill>
                  <a:schemeClr val="tx1">
                    <a:lumMod val="50000"/>
                    <a:lumOff val="50000"/>
                  </a:schemeClr>
                </a:solidFill>
              </a:rPr>
              <a:t>&amp; </a:t>
            </a:r>
            <a:r>
              <a:rPr lang="en-US" dirty="0" smtClean="0">
                <a:solidFill>
                  <a:schemeClr val="tx1">
                    <a:lumMod val="50000"/>
                    <a:lumOff val="50000"/>
                  </a:schemeClr>
                </a:solidFill>
              </a:rPr>
              <a:t>After Control Charts for all the critical X’s &gt;</a:t>
            </a:r>
            <a:endParaRPr lang="en-US" dirty="0">
              <a:solidFill>
                <a:schemeClr val="tx1">
                  <a:lumMod val="50000"/>
                  <a:lumOff val="50000"/>
                </a:schemeClr>
              </a:solidFill>
            </a:endParaRPr>
          </a:p>
        </p:txBody>
      </p:sp>
    </p:spTree>
    <p:extLst>
      <p:ext uri="{BB962C8B-B14F-4D97-AF65-F5344CB8AC3E}">
        <p14:creationId xmlns:p14="http://schemas.microsoft.com/office/powerpoint/2010/main" val="3107267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Process </a:t>
            </a:r>
            <a:r>
              <a:rPr lang="en-US" sz="2800" dirty="0" smtClean="0">
                <a:solidFill>
                  <a:schemeClr val="tx1"/>
                </a:solidFill>
              </a:rPr>
              <a:t>Controls</a:t>
            </a:r>
            <a:endParaRPr lang="en-US" sz="2800" dirty="0">
              <a:solidFill>
                <a:schemeClr val="tx1"/>
              </a:solidFill>
              <a:latin typeface="+mn-lt"/>
            </a:endParaRPr>
          </a:p>
        </p:txBody>
      </p:sp>
      <p:sp>
        <p:nvSpPr>
          <p:cNvPr id="3" name="Text Placeholder 2"/>
          <p:cNvSpPr>
            <a:spLocks noGrp="1"/>
          </p:cNvSpPr>
          <p:nvPr>
            <p:ph type="body" sz="quarter" idx="16"/>
          </p:nvPr>
        </p:nvSpPr>
        <p:spPr>
          <a:xfrm>
            <a:off x="457200" y="922734"/>
            <a:ext cx="8240713" cy="1176523"/>
          </a:xfrm>
        </p:spPr>
        <p:txBody>
          <a:bodyPr>
            <a:normAutofit fontScale="85000" lnSpcReduction="20000"/>
          </a:bodyPr>
          <a:lstStyle/>
          <a:p>
            <a:pPr marL="0" indent="0">
              <a:buNone/>
            </a:pPr>
            <a:r>
              <a:rPr lang="en-US" dirty="0" smtClean="0">
                <a:solidFill>
                  <a:schemeClr val="tx1"/>
                </a:solidFill>
              </a:rPr>
              <a:t>&lt;Action </a:t>
            </a:r>
            <a:r>
              <a:rPr lang="en-US" dirty="0">
                <a:solidFill>
                  <a:schemeClr val="tx1"/>
                </a:solidFill>
              </a:rPr>
              <a:t>plan for ‘out-of-control’ X’s and </a:t>
            </a:r>
            <a:r>
              <a:rPr lang="en-US" dirty="0" smtClean="0">
                <a:solidFill>
                  <a:schemeClr val="tx1"/>
                </a:solidFill>
              </a:rPr>
              <a:t>Y&gt;</a:t>
            </a:r>
          </a:p>
          <a:p>
            <a:pPr marL="0" indent="0">
              <a:buNone/>
            </a:pPr>
            <a:r>
              <a:rPr lang="en-US" dirty="0" smtClean="0">
                <a:solidFill>
                  <a:schemeClr val="tx1"/>
                </a:solidFill>
              </a:rPr>
              <a:t>&lt;Ensure mistake proofing in Sustenance plan&gt;</a:t>
            </a:r>
          </a:p>
          <a:p>
            <a:pPr marL="0" indent="0">
              <a:buNone/>
            </a:pPr>
            <a:r>
              <a:rPr lang="en-US" dirty="0" smtClean="0">
                <a:solidFill>
                  <a:schemeClr val="tx1"/>
                </a:solidFill>
              </a:rPr>
              <a:t>&lt;Ask yourself if the sustenance plan is sustainable for a long duration ( about 2 years ) without any active intervention from you&gt;</a:t>
            </a:r>
            <a:endParaRPr lang="en-US"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4" name="Table 3"/>
          <p:cNvGraphicFramePr>
            <a:graphicFrameLocks noGrp="1"/>
          </p:cNvGraphicFramePr>
          <p:nvPr>
            <p:extLst>
              <p:ext uri="{D42A27DB-BD31-4B8C-83A1-F6EECF244321}">
                <p14:modId xmlns:p14="http://schemas.microsoft.com/office/powerpoint/2010/main" val="389784258"/>
              </p:ext>
            </p:extLst>
          </p:nvPr>
        </p:nvGraphicFramePr>
        <p:xfrm>
          <a:off x="589321" y="2350194"/>
          <a:ext cx="8100655" cy="3149085"/>
        </p:xfrm>
        <a:graphic>
          <a:graphicData uri="http://schemas.openxmlformats.org/drawingml/2006/table">
            <a:tbl>
              <a:tblPr firstRow="1" bandRow="1">
                <a:tableStyleId>{5C22544A-7EE6-4342-B048-85BDC9FD1C3A}</a:tableStyleId>
              </a:tblPr>
              <a:tblGrid>
                <a:gridCol w="1072054"/>
                <a:gridCol w="1107583"/>
                <a:gridCol w="1759505"/>
                <a:gridCol w="2191942"/>
                <a:gridCol w="1969571"/>
              </a:tblGrid>
              <a:tr h="1256677">
                <a:tc>
                  <a:txBody>
                    <a:bodyPr/>
                    <a:lstStyle/>
                    <a:p>
                      <a:pPr algn="ctr" rtl="0" fontAlgn="ctr"/>
                      <a:r>
                        <a:rPr lang="en-US" sz="1200" u="none" strike="noStrike" dirty="0">
                          <a:effectLst/>
                        </a:rPr>
                        <a:t>Root Cause</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b="1" i="0" u="none" strike="noStrike" dirty="0" smtClean="0">
                          <a:solidFill>
                            <a:srgbClr val="FFFFFF"/>
                          </a:solidFill>
                          <a:effectLst/>
                          <a:latin typeface="Arial" panose="020B0604020202020204" pitchFamily="34" charset="0"/>
                        </a:rPr>
                        <a:t>Operating Limits</a:t>
                      </a: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u="none" strike="noStrike" dirty="0" smtClean="0">
                          <a:effectLst/>
                        </a:rPr>
                        <a:t>Counter Measures</a:t>
                      </a:r>
                      <a:endParaRPr lang="en-US" sz="1200" b="1" i="0" u="none" strike="noStrike" dirty="0" smtClean="0">
                        <a:solidFill>
                          <a:srgbClr val="FFFFFF"/>
                        </a:solidFill>
                        <a:effectLst/>
                        <a:latin typeface="Arial" panose="020B0604020202020204" pitchFamily="34" charset="0"/>
                      </a:endParaRPr>
                    </a:p>
                    <a:p>
                      <a:pPr algn="ctr" rtl="0" fontAlgn="ctr"/>
                      <a:endParaRPr lang="en-US" sz="1200" b="1" i="0" u="none" strike="noStrike" dirty="0">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Sustenance Plan</a:t>
                      </a:r>
                      <a:endParaRPr lang="en-US" sz="1200" b="1" i="0" u="none" strike="noStrike">
                        <a:solidFill>
                          <a:srgbClr val="FFFFFF"/>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Sustenance Owner</a:t>
                      </a:r>
                      <a:endParaRPr lang="en-US" sz="1200" b="1" i="0" u="none" strike="noStrike">
                        <a:solidFill>
                          <a:srgbClr val="FFFFFF"/>
                        </a:solidFill>
                        <a:effectLst/>
                        <a:latin typeface="Arial" panose="020B0604020202020204" pitchFamily="34" charset="0"/>
                      </a:endParaRPr>
                    </a:p>
                  </a:txBody>
                  <a:tcPr marL="9525" marR="9525" marT="9525" marB="0" anchor="ctr"/>
                </a:tc>
              </a:tr>
              <a:tr h="325258">
                <a:tc rowSpan="3">
                  <a:txBody>
                    <a:bodyPr/>
                    <a:lstStyle/>
                    <a:p>
                      <a:pPr algn="l" rtl="0" fontAlgn="ctr"/>
                      <a:r>
                        <a:rPr lang="en-US" sz="1200" u="none" strike="noStrike" dirty="0">
                          <a:effectLst/>
                        </a:rPr>
                        <a:t>X1</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r>
              <a:tr h="325258">
                <a:tc vMerge="1">
                  <a:txBody>
                    <a:bodyPr/>
                    <a:lstStyle/>
                    <a:p>
                      <a:endParaRPr lang="en-US"/>
                    </a:p>
                  </a:txBody>
                  <a:tcP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r>
              <a:tr h="310473">
                <a:tc vMerge="1">
                  <a:txBody>
                    <a:bodyPr/>
                    <a:lstStyle/>
                    <a:p>
                      <a:endParaRPr lang="en-US"/>
                    </a:p>
                  </a:txBody>
                  <a:tcP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r h="310473">
                <a:tc rowSpan="2">
                  <a:txBody>
                    <a:bodyPr/>
                    <a:lstStyle/>
                    <a:p>
                      <a:pPr algn="l" rtl="0" fontAlgn="ctr"/>
                      <a:r>
                        <a:rPr lang="en-US" sz="1200" u="none" strike="noStrike">
                          <a:effectLst/>
                        </a:rPr>
                        <a:t>X2</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r h="310473">
                <a:tc vMerge="1">
                  <a:txBody>
                    <a:bodyPr/>
                    <a:lstStyle/>
                    <a:p>
                      <a:endParaRPr lang="en-US"/>
                    </a:p>
                  </a:txBody>
                  <a:tcP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r h="310473">
                <a:tc>
                  <a:txBody>
                    <a:bodyPr/>
                    <a:lstStyle/>
                    <a:p>
                      <a:pPr algn="l" rtl="0" fontAlgn="ctr"/>
                      <a:r>
                        <a:rPr lang="en-US" sz="1200" u="none" strike="noStrike">
                          <a:effectLst/>
                        </a:rPr>
                        <a:t>X3</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2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9998243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Process Controls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fontScale="92500" lnSpcReduction="20000"/>
          </a:bodyPr>
          <a:lstStyle/>
          <a:p>
            <a:pPr marL="0" indent="0">
              <a:buNone/>
            </a:pPr>
            <a:r>
              <a:rPr lang="en-US" dirty="0">
                <a:solidFill>
                  <a:schemeClr val="tx1"/>
                </a:solidFill>
              </a:rPr>
              <a:t>Any mistake-proofing </a:t>
            </a:r>
            <a:r>
              <a:rPr lang="en-US" dirty="0" smtClean="0">
                <a:solidFill>
                  <a:schemeClr val="tx1"/>
                </a:solidFill>
              </a:rPr>
              <a:t>done</a:t>
            </a:r>
          </a:p>
          <a:p>
            <a:pPr marL="0" indent="0">
              <a:buNone/>
            </a:pPr>
            <a:r>
              <a:rPr lang="en-US" sz="1800" dirty="0" smtClean="0">
                <a:solidFill>
                  <a:schemeClr val="tx1"/>
                </a:solidFill>
              </a:rPr>
              <a:t>&lt;explain the mistake proofing&gt;</a:t>
            </a:r>
            <a:endParaRPr lang="en-US" sz="1800"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SOP’s for new process / </a:t>
            </a:r>
            <a:r>
              <a:rPr lang="en-US" dirty="0" smtClean="0">
                <a:solidFill>
                  <a:schemeClr val="tx1"/>
                </a:solidFill>
              </a:rPr>
              <a:t>settings</a:t>
            </a:r>
          </a:p>
          <a:p>
            <a:pPr marL="0" indent="0">
              <a:buNone/>
            </a:pPr>
            <a:r>
              <a:rPr lang="en-US" sz="1700" dirty="0" smtClean="0">
                <a:solidFill>
                  <a:schemeClr val="tx1"/>
                </a:solidFill>
              </a:rPr>
              <a:t>&lt;explain and embed the documents&gt;</a:t>
            </a:r>
            <a:endParaRPr lang="en-US" sz="1700"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Process owner identified for </a:t>
            </a:r>
            <a:r>
              <a:rPr lang="en-US" dirty="0" smtClean="0">
                <a:solidFill>
                  <a:schemeClr val="tx1"/>
                </a:solidFill>
              </a:rPr>
              <a:t>sustenance</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Any open action </a:t>
            </a:r>
            <a:r>
              <a:rPr lang="en-US" dirty="0" smtClean="0">
                <a:solidFill>
                  <a:schemeClr val="tx1"/>
                </a:solidFill>
              </a:rPr>
              <a:t>items</a:t>
            </a:r>
            <a:endParaRPr lang="en-US" dirty="0">
              <a:solidFill>
                <a:schemeClr val="tx1"/>
              </a:solidFill>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85269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69901" y="2396546"/>
            <a:ext cx="8229600" cy="1479417"/>
          </a:xfrm>
        </p:spPr>
        <p:txBody>
          <a:bodyPr>
            <a:noAutofit/>
          </a:bodyPr>
          <a:lstStyle/>
          <a:p>
            <a:r>
              <a:rPr lang="en-US" sz="8800" dirty="0" smtClean="0"/>
              <a:t>DEFINE</a:t>
            </a:r>
            <a:endParaRPr lang="en-US" sz="8800" dirty="0"/>
          </a:p>
        </p:txBody>
      </p:sp>
    </p:spTree>
    <p:extLst>
      <p:ext uri="{BB962C8B-B14F-4D97-AF65-F5344CB8AC3E}">
        <p14:creationId xmlns:p14="http://schemas.microsoft.com/office/powerpoint/2010/main" val="156752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smtClean="0">
                <a:solidFill>
                  <a:schemeClr val="tx1"/>
                </a:solidFill>
              </a:rPr>
              <a:t>Before and After Summary</a:t>
            </a:r>
            <a:endParaRPr lang="en-US" sz="2800" dirty="0">
              <a:solidFill>
                <a:schemeClr val="tx1"/>
              </a:solidFill>
              <a:latin typeface="+mn-lt"/>
            </a:endParaRP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graphicFrame>
        <p:nvGraphicFramePr>
          <p:cNvPr id="5" name="Table 4"/>
          <p:cNvGraphicFramePr>
            <a:graphicFrameLocks noGrp="1"/>
          </p:cNvGraphicFramePr>
          <p:nvPr>
            <p:extLst/>
          </p:nvPr>
        </p:nvGraphicFramePr>
        <p:xfrm>
          <a:off x="460376" y="1545467"/>
          <a:ext cx="8413169" cy="2624059"/>
        </p:xfrm>
        <a:graphic>
          <a:graphicData uri="http://schemas.openxmlformats.org/drawingml/2006/table">
            <a:tbl>
              <a:tblPr>
                <a:tableStyleId>{93296810-A885-4BE3-A3E7-6D5BEEA58F35}</a:tableStyleId>
              </a:tblPr>
              <a:tblGrid>
                <a:gridCol w="2877042"/>
                <a:gridCol w="1195945"/>
                <a:gridCol w="1550322"/>
                <a:gridCol w="697465"/>
                <a:gridCol w="697465"/>
                <a:gridCol w="697465"/>
                <a:gridCol w="697465"/>
              </a:tblGrid>
              <a:tr h="463637">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smtClean="0">
                          <a:effectLst/>
                        </a:rPr>
                        <a:t>Process Sigma</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CTQ (Y)</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X4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677">
                <a:tc>
                  <a:txBody>
                    <a:bodyPr/>
                    <a:lstStyle/>
                    <a:p>
                      <a:pPr algn="l" fontAlgn="b"/>
                      <a:r>
                        <a:rPr lang="en-US" sz="1800" u="none" strike="noStrike">
                          <a:effectLst/>
                        </a:rPr>
                        <a:t>Baseline (Before)</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677">
                <a:tc>
                  <a:txBody>
                    <a:bodyPr/>
                    <a:lstStyle/>
                    <a:p>
                      <a:pPr algn="l" fontAlgn="b"/>
                      <a:r>
                        <a:rPr lang="en-US" sz="1800" u="none" strike="noStrike" dirty="0">
                          <a:effectLst/>
                        </a:rPr>
                        <a:t>Target</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3325">
                <a:tc>
                  <a:txBody>
                    <a:bodyPr/>
                    <a:lstStyle/>
                    <a:p>
                      <a:pPr algn="l" fontAlgn="b"/>
                      <a:r>
                        <a:rPr lang="en-US" sz="1800" u="none" strike="noStrike">
                          <a:effectLst/>
                        </a:rPr>
                        <a:t>Post Improvement (After)</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215">
                <a:tc>
                  <a:txBody>
                    <a:bodyPr/>
                    <a:lstStyle/>
                    <a:p>
                      <a:pPr algn="l" fontAlgn="b"/>
                      <a:r>
                        <a:rPr lang="en-US" sz="1800" u="none" strike="noStrike" dirty="0">
                          <a:effectLst/>
                        </a:rPr>
                        <a:t>% </a:t>
                      </a:r>
                      <a:r>
                        <a:rPr lang="en-US" sz="1800" u="none" strike="noStrike" dirty="0" smtClean="0">
                          <a:effectLst/>
                        </a:rPr>
                        <a:t>Improvement Vs Baseline</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90172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Institutionalization</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solidFill>
                  <a:schemeClr val="tx1"/>
                </a:solidFill>
              </a:rPr>
              <a:t> What are the </a:t>
            </a:r>
            <a:r>
              <a:rPr lang="en-US" dirty="0" smtClean="0">
                <a:solidFill>
                  <a:schemeClr val="tx1"/>
                </a:solidFill>
              </a:rPr>
              <a:t>learning's </a:t>
            </a:r>
            <a:r>
              <a:rPr lang="en-US" dirty="0">
                <a:solidFill>
                  <a:schemeClr val="tx1"/>
                </a:solidFill>
              </a:rPr>
              <a:t>from this project</a:t>
            </a:r>
          </a:p>
          <a:p>
            <a:endParaRPr lang="en-US" dirty="0">
              <a:solidFill>
                <a:schemeClr val="tx1"/>
              </a:solidFill>
            </a:endParaRPr>
          </a:p>
          <a:p>
            <a:endParaRPr lang="en-US" dirty="0">
              <a:solidFill>
                <a:schemeClr val="tx1"/>
              </a:solidFill>
            </a:endParaRPr>
          </a:p>
          <a:p>
            <a:r>
              <a:rPr lang="en-US" dirty="0">
                <a:solidFill>
                  <a:schemeClr val="tx1"/>
                </a:solidFill>
              </a:rPr>
              <a:t>  What are the replication plans?</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Who else( domain)  can use the learning's from this project</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916055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Project Benefits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t>What Business Metric Improved?</a:t>
            </a:r>
          </a:p>
          <a:p>
            <a:endParaRPr lang="en-US" dirty="0"/>
          </a:p>
          <a:p>
            <a:r>
              <a:rPr lang="en-US" dirty="0"/>
              <a:t>What Customer Metric Improved?</a:t>
            </a:r>
          </a:p>
          <a:p>
            <a:endParaRPr lang="en-US" dirty="0"/>
          </a:p>
          <a:p>
            <a:r>
              <a:rPr lang="en-US" dirty="0"/>
              <a:t>What Project Metric Improved?</a:t>
            </a:r>
          </a:p>
          <a:p>
            <a:endParaRPr lang="en-US" dirty="0"/>
          </a:p>
          <a:p>
            <a:endParaRPr lang="en-US" dirty="0"/>
          </a:p>
          <a:p>
            <a:r>
              <a:rPr lang="en-US" dirty="0"/>
              <a:t>Financial Benefits along with BFM/Finance team approval</a:t>
            </a:r>
          </a:p>
          <a:p>
            <a:pPr lvl="1"/>
            <a:r>
              <a:rPr lang="en-US" dirty="0"/>
              <a:t>What is the Improvement in OM?</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2715745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23220"/>
          </a:xfrm>
        </p:spPr>
        <p:txBody>
          <a:bodyPr/>
          <a:lstStyle/>
          <a:p>
            <a:r>
              <a:rPr lang="en-US" sz="2800" dirty="0">
                <a:solidFill>
                  <a:schemeClr val="tx1"/>
                </a:solidFill>
              </a:rPr>
              <a:t>Customer Commendations</a:t>
            </a:r>
            <a:endParaRPr lang="en-US" sz="2800" dirty="0">
              <a:solidFill>
                <a:schemeClr val="tx1"/>
              </a:solidFill>
              <a:latin typeface="+mn-lt"/>
            </a:endParaRPr>
          </a:p>
        </p:txBody>
      </p:sp>
      <p:sp>
        <p:nvSpPr>
          <p:cNvPr id="3" name="Text Placeholder 2"/>
          <p:cNvSpPr>
            <a:spLocks noGrp="1"/>
          </p:cNvSpPr>
          <p:nvPr>
            <p:ph type="body" sz="quarter" idx="16"/>
          </p:nvPr>
        </p:nvSpPr>
        <p:spPr/>
        <p:txBody>
          <a:bodyPr>
            <a:normAutofit/>
          </a:bodyPr>
          <a:lstStyle/>
          <a:p>
            <a:r>
              <a:rPr lang="en-US" dirty="0"/>
              <a:t> Attach Customer commendations if any…</a:t>
            </a:r>
          </a:p>
        </p:txBody>
      </p:sp>
      <p:grpSp>
        <p:nvGrpSpPr>
          <p:cNvPr id="16" name="Group 4"/>
          <p:cNvGrpSpPr>
            <a:grpSpLocks/>
          </p:cNvGrpSpPr>
          <p:nvPr/>
        </p:nvGrpSpPr>
        <p:grpSpPr bwMode="auto">
          <a:xfrm>
            <a:off x="6667858" y="343437"/>
            <a:ext cx="1509713" cy="381000"/>
            <a:chOff x="4800" y="576"/>
            <a:chExt cx="951" cy="240"/>
          </a:xfrm>
        </p:grpSpPr>
        <p:sp>
          <p:nvSpPr>
            <p:cNvPr id="17" name="AutoShape 5"/>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18" name="AutoShape 6"/>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19" name="AutoShape 7"/>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20" name="AutoShape 8"/>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dirty="0">
                  <a:solidFill>
                    <a:schemeClr val="tx2"/>
                  </a:solidFill>
                  <a:latin typeface="Lucida Sans Unicode" pitchFamily="34" charset="0"/>
                </a:rPr>
                <a:t>C</a:t>
              </a:r>
            </a:p>
          </p:txBody>
        </p:sp>
        <p:sp>
          <p:nvSpPr>
            <p:cNvPr id="21" name="AutoShape 9"/>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D</a:t>
              </a:r>
            </a:p>
          </p:txBody>
        </p:sp>
      </p:grpSp>
    </p:spTree>
    <p:extLst>
      <p:ext uri="{BB962C8B-B14F-4D97-AF65-F5344CB8AC3E}">
        <p14:creationId xmlns:p14="http://schemas.microsoft.com/office/powerpoint/2010/main" val="3325004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000" y="145140"/>
            <a:ext cx="8435976" cy="461665"/>
          </a:xfrm>
        </p:spPr>
        <p:txBody>
          <a:bodyPr/>
          <a:lstStyle/>
          <a:p>
            <a:r>
              <a:rPr lang="en-US" sz="2400" dirty="0" smtClean="0"/>
              <a:t>Project Summary for Internal Publishing</a:t>
            </a:r>
            <a:endParaRPr lang="en-US" sz="2400" dirty="0"/>
          </a:p>
        </p:txBody>
      </p:sp>
      <p:graphicFrame>
        <p:nvGraphicFramePr>
          <p:cNvPr id="4" name="Group 5"/>
          <p:cNvGraphicFramePr>
            <a:graphicFrameLocks noGrp="1"/>
          </p:cNvGraphicFramePr>
          <p:nvPr>
            <p:extLst/>
          </p:nvPr>
        </p:nvGraphicFramePr>
        <p:xfrm>
          <a:off x="5207000" y="826615"/>
          <a:ext cx="3556000" cy="1551873"/>
        </p:xfrm>
        <a:graphic>
          <a:graphicData uri="http://schemas.openxmlformats.org/drawingml/2006/table">
            <a:tbl>
              <a:tblPr/>
              <a:tblGrid>
                <a:gridCol w="3556000"/>
              </a:tblGrid>
              <a:tr h="2323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Business and Technical Challenge</a:t>
                      </a:r>
                    </a:p>
                  </a:txBody>
                  <a:tcPr marT="45705" marB="45705" horzOverflow="overflow">
                    <a:lnL>
                      <a:noFill/>
                    </a:lnL>
                    <a:lnR>
                      <a:noFill/>
                    </a:lnR>
                    <a:lnT>
                      <a:noFill/>
                    </a:lnT>
                    <a:lnB>
                      <a:noFill/>
                    </a:lnB>
                    <a:lnTlToBr>
                      <a:noFill/>
                    </a:lnTlToBr>
                    <a:lnBlToTr>
                      <a:noFill/>
                    </a:lnBlToTr>
                    <a:solidFill>
                      <a:schemeClr val="tx1">
                        <a:lumMod val="50000"/>
                        <a:lumOff val="50000"/>
                      </a:schemeClr>
                    </a:solidFill>
                  </a:tcPr>
                </a:tc>
              </a:tr>
              <a:tr h="972813">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sz="1200" b="1" i="0" u="none" strike="noStrike" cap="none" normalizeH="0" baseline="0" dirty="0" smtClean="0">
                          <a:ln>
                            <a:noFill/>
                          </a:ln>
                          <a:solidFill>
                            <a:srgbClr val="000000"/>
                          </a:solidFill>
                          <a:effectLst/>
                          <a:latin typeface="Trebuchet MS" pitchFamily="34" charset="0"/>
                        </a:rPr>
                        <a:t>Business Case :</a:t>
                      </a:r>
                    </a:p>
                    <a:p>
                      <a:pPr marL="0" marR="0" lvl="0" indent="0" algn="l" defTabSz="914400" rtl="0" eaLnBrk="1" fontAlgn="base" latinLnBrk="0" hangingPunct="1">
                        <a:lnSpc>
                          <a:spcPct val="100000"/>
                        </a:lnSpc>
                        <a:spcBef>
                          <a:spcPct val="0"/>
                        </a:spcBef>
                        <a:spcAft>
                          <a:spcPct val="0"/>
                        </a:spcAft>
                        <a:buClr>
                          <a:schemeClr val="bg1"/>
                        </a:buClr>
                        <a:buSzTx/>
                        <a:buFontTx/>
                        <a:buNone/>
                        <a:tabLst/>
                      </a:pP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sz="1200" b="1" i="0" u="none" strike="noStrike" cap="none" normalizeH="0" baseline="0" dirty="0" smtClean="0">
                          <a:ln>
                            <a:noFill/>
                          </a:ln>
                          <a:solidFill>
                            <a:srgbClr val="000000"/>
                          </a:solidFill>
                          <a:effectLst/>
                          <a:latin typeface="Trebuchet MS" pitchFamily="34" charset="0"/>
                        </a:rPr>
                        <a:t>Project CTQ :</a:t>
                      </a:r>
                      <a:endParaRPr kumimoji="0" lang="en-US" sz="1200" b="0" i="0" u="none" strike="noStrike" cap="none" normalizeH="0" baseline="0" dirty="0" smtClean="0">
                        <a:ln>
                          <a:noFill/>
                        </a:ln>
                        <a:solidFill>
                          <a:srgbClr val="000000"/>
                        </a:solidFill>
                        <a:effectLst/>
                        <a:latin typeface="Trebuchet MS" pitchFamily="34" charset="0"/>
                      </a:endParaRPr>
                    </a:p>
                  </a:txBody>
                  <a:tcPr marT="45705" marB="45705" horzOverflow="overflow">
                    <a:lnL>
                      <a:noFill/>
                    </a:lnL>
                    <a:lnR>
                      <a:noFill/>
                    </a:lnR>
                    <a:lnT>
                      <a:noFill/>
                    </a:lnT>
                    <a:lnB>
                      <a:noFill/>
                    </a:lnB>
                    <a:lnTlToBr>
                      <a:noFill/>
                    </a:lnTlToBr>
                    <a:lnBlToTr>
                      <a:noFill/>
                    </a:lnBlToTr>
                    <a:noFill/>
                  </a:tcPr>
                </a:tc>
              </a:tr>
              <a:tr h="209129">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en-US" sz="1200" b="0" i="0" u="none" strike="noStrike" cap="none" normalizeH="0" baseline="0" dirty="0" smtClean="0">
                        <a:ln>
                          <a:noFill/>
                        </a:ln>
                        <a:solidFill>
                          <a:srgbClr val="000000"/>
                        </a:solidFill>
                        <a:effectLst/>
                        <a:latin typeface="Trebuchet MS" pitchFamily="34" charset="0"/>
                      </a:endParaRPr>
                    </a:p>
                  </a:txBody>
                  <a:tcPr marT="45705" marB="45705" horzOverflow="overflow">
                    <a:lnL>
                      <a:noFill/>
                    </a:lnL>
                    <a:lnR>
                      <a:noFill/>
                    </a:lnR>
                    <a:lnT>
                      <a:noFill/>
                    </a:lnT>
                    <a:lnB>
                      <a:noFill/>
                    </a:lnB>
                    <a:lnTlToBr>
                      <a:noFill/>
                    </a:lnTlToBr>
                    <a:lnBlToTr>
                      <a:noFill/>
                    </a:lnBlToTr>
                    <a:noFill/>
                  </a:tcPr>
                </a:tc>
              </a:tr>
            </a:tbl>
          </a:graphicData>
        </a:graphic>
      </p:graphicFrame>
      <p:graphicFrame>
        <p:nvGraphicFramePr>
          <p:cNvPr id="5" name="Group 66"/>
          <p:cNvGraphicFramePr>
            <a:graphicFrameLocks noGrp="1"/>
          </p:cNvGraphicFramePr>
          <p:nvPr>
            <p:extLst/>
          </p:nvPr>
        </p:nvGraphicFramePr>
        <p:xfrm>
          <a:off x="127000" y="2298701"/>
          <a:ext cx="4572000" cy="1493520"/>
        </p:xfrm>
        <a:graphic>
          <a:graphicData uri="http://schemas.openxmlformats.org/drawingml/2006/table">
            <a:tbl>
              <a:tblPr/>
              <a:tblGrid>
                <a:gridCol w="4572000"/>
              </a:tblGrid>
              <a:tr h="261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Analysis</a:t>
                      </a:r>
                    </a:p>
                  </a:txBody>
                  <a:tcPr horzOverflow="overflow">
                    <a:lnL>
                      <a:noFill/>
                    </a:lnL>
                    <a:lnR>
                      <a:noFill/>
                    </a:lnR>
                    <a:lnT>
                      <a:noFill/>
                    </a:lnT>
                    <a:lnB>
                      <a:noFill/>
                    </a:lnB>
                    <a:lnTlToBr>
                      <a:noFill/>
                    </a:lnTlToBr>
                    <a:lnBlToTr>
                      <a:noFill/>
                    </a:lnBlToTr>
                    <a:solidFill>
                      <a:schemeClr val="tx1">
                        <a:lumMod val="50000"/>
                        <a:lumOff val="50000"/>
                      </a:schemeClr>
                    </a:solidFill>
                  </a:tcPr>
                </a:tc>
              </a:tr>
              <a:tr h="843452">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Methodology adapted: </a:t>
                      </a:r>
                      <a:r>
                        <a:rPr kumimoji="0" lang="en-US" sz="1200" b="1" i="0" u="none" strike="noStrike" cap="none" normalizeH="0" baseline="0" dirty="0" smtClean="0">
                          <a:ln>
                            <a:noFill/>
                          </a:ln>
                          <a:solidFill>
                            <a:srgbClr val="000000"/>
                          </a:solidFill>
                          <a:effectLst/>
                          <a:latin typeface="Trebuchet MS" pitchFamily="34" charset="0"/>
                        </a:rPr>
                        <a:t>DMAIC</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Statistical baseline and target setting using</a:t>
                      </a: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rgbClr val="000000"/>
                          </a:solidFill>
                          <a:effectLst/>
                          <a:latin typeface="Trebuchet MS" pitchFamily="34" charset="0"/>
                        </a:rPr>
                        <a:t>Identification of vital </a:t>
                      </a:r>
                      <a:r>
                        <a:rPr kumimoji="0" lang="en-US" sz="1200" b="0" i="0" u="none" strike="noStrike" cap="none" normalizeH="0" baseline="0" dirty="0" err="1" smtClean="0">
                          <a:ln>
                            <a:noFill/>
                          </a:ln>
                          <a:solidFill>
                            <a:srgbClr val="000000"/>
                          </a:solidFill>
                          <a:effectLst/>
                          <a:latin typeface="Trebuchet MS" pitchFamily="34" charset="0"/>
                        </a:rPr>
                        <a:t>Xs</a:t>
                      </a:r>
                      <a:r>
                        <a:rPr kumimoji="0" lang="en-US" sz="1200" b="0" i="0" u="none" strike="noStrike" cap="none" normalizeH="0" baseline="0" dirty="0" smtClean="0">
                          <a:ln>
                            <a:noFill/>
                          </a:ln>
                          <a:solidFill>
                            <a:srgbClr val="000000"/>
                          </a:solidFill>
                          <a:effectLst/>
                          <a:latin typeface="Trebuchet MS" pitchFamily="34" charset="0"/>
                        </a:rPr>
                        <a:t> using</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endParaRPr kumimoji="0" lang="en-US" sz="1200" b="1"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1" i="0" u="none" strike="noStrike" cap="none" normalizeH="0" baseline="0" dirty="0" smtClean="0">
                          <a:ln>
                            <a:noFill/>
                          </a:ln>
                          <a:solidFill>
                            <a:srgbClr val="000000"/>
                          </a:solidFill>
                          <a:effectLst/>
                          <a:latin typeface="Trebuchet MS" pitchFamily="34" charset="0"/>
                        </a:rPr>
                        <a:t>Prioritized X’s:</a:t>
                      </a:r>
                    </a:p>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endParaRPr kumimoji="0" lang="en-US" sz="1200" b="0" i="0" u="none" strike="noStrike" cap="none" normalizeH="0" baseline="0" dirty="0" smtClean="0">
                        <a:ln>
                          <a:noFill/>
                        </a:ln>
                        <a:solidFill>
                          <a:srgbClr val="000000"/>
                        </a:solidFill>
                        <a:effectLst/>
                        <a:latin typeface="Trebuchet MS" pitchFamily="34" charset="0"/>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6" name="Group 181"/>
          <p:cNvGraphicFramePr>
            <a:graphicFrameLocks noGrp="1"/>
          </p:cNvGraphicFramePr>
          <p:nvPr>
            <p:extLst/>
          </p:nvPr>
        </p:nvGraphicFramePr>
        <p:xfrm>
          <a:off x="177800" y="5920114"/>
          <a:ext cx="4457700" cy="785486"/>
        </p:xfrm>
        <a:graphic>
          <a:graphicData uri="http://schemas.openxmlformats.org/drawingml/2006/table">
            <a:tbl>
              <a:tblPr/>
              <a:tblGrid>
                <a:gridCol w="4457700"/>
              </a:tblGrid>
              <a:tr h="3141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Benefits</a:t>
                      </a:r>
                    </a:p>
                  </a:txBody>
                  <a:tcPr horzOverflow="overflow">
                    <a:lnL>
                      <a:noFill/>
                    </a:lnL>
                    <a:lnR>
                      <a:noFill/>
                    </a:lnR>
                    <a:lnT>
                      <a:noFill/>
                    </a:lnT>
                    <a:lnB>
                      <a:noFill/>
                    </a:lnB>
                    <a:lnTlToBr>
                      <a:noFill/>
                    </a:lnTlToBr>
                    <a:lnBlToTr>
                      <a:noFill/>
                    </a:lnBlToTr>
                    <a:solidFill>
                      <a:schemeClr val="tx1">
                        <a:lumMod val="50000"/>
                        <a:lumOff val="50000"/>
                      </a:schemeClr>
                    </a:solidFill>
                  </a:tcPr>
                </a:tc>
              </a:tr>
              <a:tr h="471292">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accent4">
                              <a:lumMod val="60000"/>
                              <a:lumOff val="40000"/>
                            </a:schemeClr>
                          </a:solidFill>
                          <a:effectLst/>
                          <a:latin typeface="Trebuchet MS" pitchFamily="34" charset="0"/>
                          <a:ea typeface="+mn-ea"/>
                          <a:cs typeface="+mn-cs"/>
                        </a:rPr>
                        <a:t>List the benefits (Financial / Other)</a:t>
                      </a:r>
                    </a:p>
                  </a:txBody>
                  <a:tcPr horzOverflow="overflow">
                    <a:lnL>
                      <a:noFill/>
                    </a:lnL>
                    <a:lnR>
                      <a:noFill/>
                    </a:lnR>
                    <a:lnT>
                      <a:noFill/>
                    </a:lnT>
                    <a:lnB>
                      <a:noFill/>
                    </a:lnB>
                    <a:lnTlToBr>
                      <a:noFill/>
                    </a:lnTlToBr>
                    <a:lnBlToTr>
                      <a:noFill/>
                    </a:lnBlToTr>
                    <a:noFill/>
                  </a:tcPr>
                </a:tc>
              </a:tr>
            </a:tbl>
          </a:graphicData>
        </a:graphic>
      </p:graphicFrame>
      <p:graphicFrame>
        <p:nvGraphicFramePr>
          <p:cNvPr id="7" name="Group 15"/>
          <p:cNvGraphicFramePr>
            <a:graphicFrameLocks noGrp="1"/>
          </p:cNvGraphicFramePr>
          <p:nvPr>
            <p:extLst/>
          </p:nvPr>
        </p:nvGraphicFramePr>
        <p:xfrm>
          <a:off x="4798181" y="5593366"/>
          <a:ext cx="4343400" cy="897533"/>
        </p:xfrm>
        <a:graphic>
          <a:graphicData uri="http://schemas.openxmlformats.org/drawingml/2006/table">
            <a:tbl>
              <a:tblPr/>
              <a:tblGrid>
                <a:gridCol w="1447800"/>
                <a:gridCol w="1447800"/>
                <a:gridCol w="1447800"/>
              </a:tblGrid>
              <a:tr h="34908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Description</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Before</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After</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24372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Process Sigma Value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0465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000" b="1" i="0" u="none" strike="noStrike" cap="none" normalizeH="0" baseline="0" dirty="0" smtClean="0">
                          <a:ln>
                            <a:noFill/>
                          </a:ln>
                          <a:solidFill>
                            <a:schemeClr val="tx1"/>
                          </a:solidFill>
                          <a:effectLst/>
                          <a:latin typeface="Trebuchet MS" pitchFamily="34" charset="0"/>
                        </a:rPr>
                        <a:t>CTQ (Y)</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000" b="1" i="0" u="none" strike="noStrike" cap="none" normalizeH="0" baseline="0" dirty="0" smtClean="0">
                        <a:ln>
                          <a:noFill/>
                        </a:ln>
                        <a:solidFill>
                          <a:schemeClr val="tx1"/>
                        </a:solidFill>
                        <a:effectLst/>
                        <a:latin typeface="Trebuchet MS"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graphicFrame>
        <p:nvGraphicFramePr>
          <p:cNvPr id="9" name="Group 37"/>
          <p:cNvGraphicFramePr>
            <a:graphicFrameLocks noGrp="1"/>
          </p:cNvGraphicFramePr>
          <p:nvPr>
            <p:extLst/>
          </p:nvPr>
        </p:nvGraphicFramePr>
        <p:xfrm>
          <a:off x="134938" y="889000"/>
          <a:ext cx="4495800" cy="1371600"/>
        </p:xfrm>
        <a:graphic>
          <a:graphicData uri="http://schemas.openxmlformats.org/drawingml/2006/table">
            <a:tbl>
              <a:tblPr/>
              <a:tblGrid>
                <a:gridCol w="4495800"/>
              </a:tblGrid>
              <a:tr h="3075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Project Brief</a:t>
                      </a:r>
                    </a:p>
                  </a:txBody>
                  <a:tcPr horzOverflow="overflow">
                    <a:lnL>
                      <a:noFill/>
                    </a:lnL>
                    <a:lnR>
                      <a:noFill/>
                    </a:lnR>
                    <a:lnT>
                      <a:noFill/>
                    </a:lnT>
                    <a:lnB>
                      <a:noFill/>
                    </a:lnB>
                    <a:lnTlToBr>
                      <a:noFill/>
                    </a:lnTlToBr>
                    <a:lnBlToTr>
                      <a:noFill/>
                    </a:lnBlToTr>
                    <a:solidFill>
                      <a:schemeClr val="tx1">
                        <a:lumMod val="50000"/>
                        <a:lumOff val="50000"/>
                      </a:schemeClr>
                    </a:solidFill>
                  </a:tcPr>
                </a:tc>
              </a:tr>
              <a:tr h="10640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Client:</a:t>
                      </a:r>
                      <a:r>
                        <a:rPr kumimoji="0" lang="en-GB" sz="1200" b="0" i="0" u="none" strike="noStrike" cap="none" normalizeH="0" baseline="0" dirty="0" smtClean="0">
                          <a:ln>
                            <a:noFill/>
                          </a:ln>
                          <a:solidFill>
                            <a:srgbClr val="000000"/>
                          </a:solidFill>
                          <a:effectLst/>
                          <a:latin typeface="Trebuchet MS"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Scope of engagement</a:t>
                      </a:r>
                      <a:r>
                        <a:rPr kumimoji="0" lang="en-GB" sz="1200" b="0" i="0" u="none" strike="noStrike" cap="none" normalizeH="0" baseline="0" dirty="0" smtClean="0">
                          <a:ln>
                            <a:noFill/>
                          </a:ln>
                          <a:solidFill>
                            <a:srgbClr val="000000"/>
                          </a:solidFill>
                          <a:effectLst/>
                          <a:latin typeface="Trebuchet MS"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smtClean="0">
                        <a:ln>
                          <a:noFill/>
                        </a:ln>
                        <a:solidFill>
                          <a:srgbClr val="000000"/>
                        </a:solidFill>
                        <a:effectLst/>
                        <a:latin typeface="Trebuchet MS"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00"/>
                          </a:solidFill>
                          <a:effectLst/>
                          <a:latin typeface="Trebuchet MS" pitchFamily="34" charset="0"/>
                        </a:rPr>
                        <a:t>Project Scope:</a:t>
                      </a:r>
                      <a:endParaRPr kumimoji="0" lang="en-US" sz="1200" b="0" i="0" u="none" strike="noStrike" cap="none" normalizeH="0" baseline="0" dirty="0" smtClean="0">
                        <a:ln>
                          <a:noFill/>
                        </a:ln>
                        <a:solidFill>
                          <a:srgbClr val="000000"/>
                        </a:solidFill>
                        <a:effectLst/>
                        <a:latin typeface="Trebuchet MS" pitchFamily="34" charset="0"/>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0" name="Group 66"/>
          <p:cNvGraphicFramePr>
            <a:graphicFrameLocks noGrp="1"/>
          </p:cNvGraphicFramePr>
          <p:nvPr>
            <p:extLst/>
          </p:nvPr>
        </p:nvGraphicFramePr>
        <p:xfrm>
          <a:off x="127000" y="3975101"/>
          <a:ext cx="4572000" cy="911526"/>
        </p:xfrm>
        <a:graphic>
          <a:graphicData uri="http://schemas.openxmlformats.org/drawingml/2006/table">
            <a:tbl>
              <a:tblPr/>
              <a:tblGrid>
                <a:gridCol w="4572000"/>
              </a:tblGrid>
              <a:tr h="1298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Improve actions</a:t>
                      </a:r>
                    </a:p>
                  </a:txBody>
                  <a:tcPr horzOverflow="overflow">
                    <a:lnL>
                      <a:noFill/>
                    </a:lnL>
                    <a:lnR>
                      <a:noFill/>
                    </a:lnR>
                    <a:lnT>
                      <a:noFill/>
                    </a:lnT>
                    <a:lnB>
                      <a:noFill/>
                    </a:lnB>
                    <a:lnTlToBr>
                      <a:noFill/>
                    </a:lnTlToBr>
                    <a:lnBlToTr>
                      <a:noFill/>
                    </a:lnBlToTr>
                    <a:solidFill>
                      <a:schemeClr val="tx1">
                        <a:lumMod val="50000"/>
                        <a:lumOff val="50000"/>
                      </a:schemeClr>
                    </a:solidFill>
                  </a:tcPr>
                </a:tc>
              </a:tr>
              <a:tr h="606726">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kern="1200" cap="none" normalizeH="0" baseline="0" dirty="0" smtClean="0">
                          <a:ln>
                            <a:noFill/>
                          </a:ln>
                          <a:solidFill>
                            <a:schemeClr val="accent4">
                              <a:lumMod val="60000"/>
                              <a:lumOff val="40000"/>
                            </a:schemeClr>
                          </a:solidFill>
                          <a:effectLst/>
                          <a:latin typeface="Trebuchet MS" pitchFamily="34" charset="0"/>
                          <a:ea typeface="+mn-ea"/>
                          <a:cs typeface="+mn-cs"/>
                        </a:rPr>
                        <a:t>List of key Improvement actions in brief</a:t>
                      </a:r>
                    </a:p>
                  </a:txBody>
                  <a:tcPr horzOverflow="overflow">
                    <a:lnL>
                      <a:noFill/>
                    </a:lnL>
                    <a:lnR>
                      <a:noFill/>
                    </a:lnR>
                    <a:lnT>
                      <a:noFill/>
                    </a:lnT>
                    <a:lnB>
                      <a:noFill/>
                    </a:lnB>
                    <a:lnTlToBr>
                      <a:noFill/>
                    </a:lnTlToBr>
                    <a:lnBlToTr>
                      <a:noFill/>
                    </a:lnBlToTr>
                    <a:noFill/>
                  </a:tcPr>
                </a:tc>
              </a:tr>
            </a:tbl>
          </a:graphicData>
        </a:graphic>
      </p:graphicFrame>
      <p:graphicFrame>
        <p:nvGraphicFramePr>
          <p:cNvPr id="11" name="Group 66"/>
          <p:cNvGraphicFramePr>
            <a:graphicFrameLocks noGrp="1"/>
          </p:cNvGraphicFramePr>
          <p:nvPr>
            <p:extLst/>
          </p:nvPr>
        </p:nvGraphicFramePr>
        <p:xfrm>
          <a:off x="139700" y="5016501"/>
          <a:ext cx="4572000" cy="911526"/>
        </p:xfrm>
        <a:graphic>
          <a:graphicData uri="http://schemas.openxmlformats.org/drawingml/2006/table">
            <a:tbl>
              <a:tblPr/>
              <a:tblGrid>
                <a:gridCol w="4572000"/>
              </a:tblGrid>
              <a:tr h="1298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rebuchet MS" pitchFamily="34" charset="0"/>
                        </a:rPr>
                        <a:t>Control Plan</a:t>
                      </a:r>
                    </a:p>
                  </a:txBody>
                  <a:tcPr horzOverflow="overflow">
                    <a:lnL>
                      <a:noFill/>
                    </a:lnL>
                    <a:lnR>
                      <a:noFill/>
                    </a:lnR>
                    <a:lnT>
                      <a:noFill/>
                    </a:lnT>
                    <a:lnB>
                      <a:noFill/>
                    </a:lnB>
                    <a:lnTlToBr>
                      <a:noFill/>
                    </a:lnTlToBr>
                    <a:lnBlToTr>
                      <a:noFill/>
                    </a:lnBlToTr>
                    <a:solidFill>
                      <a:schemeClr val="tx1">
                        <a:lumMod val="50000"/>
                        <a:lumOff val="50000"/>
                      </a:schemeClr>
                    </a:solidFill>
                  </a:tcPr>
                </a:tc>
              </a:tr>
              <a:tr h="606726">
                <a:tc>
                  <a:txBody>
                    <a:bodyPr/>
                    <a:lstStyle/>
                    <a:p>
                      <a:pPr marL="0" marR="0" lvl="0" indent="0" algn="l" defTabSz="914400" rtl="0" eaLnBrk="1" fontAlgn="base" latinLnBrk="0" hangingPunct="1">
                        <a:lnSpc>
                          <a:spcPct val="100000"/>
                        </a:lnSpc>
                        <a:spcBef>
                          <a:spcPct val="0"/>
                        </a:spcBef>
                        <a:spcAft>
                          <a:spcPct val="0"/>
                        </a:spcAft>
                        <a:buClr>
                          <a:srgbClr val="C00000"/>
                        </a:buClr>
                        <a:buSzTx/>
                        <a:buFont typeface="Calibri" pitchFamily="34" charset="0"/>
                        <a:buChar char="•"/>
                        <a:tabLst/>
                      </a:pPr>
                      <a:r>
                        <a:rPr kumimoji="0" lang="en-US" sz="1200" b="0" i="0" u="none" strike="noStrike" cap="none" normalizeH="0" baseline="0" dirty="0" smtClean="0">
                          <a:ln>
                            <a:noFill/>
                          </a:ln>
                          <a:solidFill>
                            <a:schemeClr val="accent4">
                              <a:lumMod val="60000"/>
                              <a:lumOff val="40000"/>
                            </a:schemeClr>
                          </a:solidFill>
                          <a:effectLst/>
                          <a:latin typeface="Trebuchet MS" pitchFamily="34" charset="0"/>
                        </a:rPr>
                        <a:t>List of Control actions in brief</a:t>
                      </a:r>
                      <a:endParaRPr kumimoji="0" lang="en-US" sz="1200" b="1" i="0" u="none" strike="noStrike" cap="none" normalizeH="0" baseline="0" dirty="0" smtClean="0">
                        <a:ln>
                          <a:noFill/>
                        </a:ln>
                        <a:solidFill>
                          <a:schemeClr val="accent4">
                            <a:lumMod val="60000"/>
                            <a:lumOff val="40000"/>
                          </a:schemeClr>
                        </a:solidFill>
                        <a:effectLst/>
                        <a:latin typeface="Trebuchet MS" pitchFamily="34" charset="0"/>
                      </a:endParaRPr>
                    </a:p>
                  </a:txBody>
                  <a:tcPr horzOverflow="overflow">
                    <a:lnL>
                      <a:noFill/>
                    </a:lnL>
                    <a:lnR>
                      <a:noFill/>
                    </a:lnR>
                    <a:lnT>
                      <a:noFill/>
                    </a:lnT>
                    <a:lnB>
                      <a:noFill/>
                    </a:lnB>
                    <a:lnTlToBr>
                      <a:noFill/>
                    </a:lnTlToBr>
                    <a:lnBlToTr>
                      <a:noFill/>
                    </a:lnBlToTr>
                    <a:noFill/>
                  </a:tcPr>
                </a:tc>
              </a:tr>
            </a:tbl>
          </a:graphicData>
        </a:graphic>
      </p:graphicFrame>
      <p:sp>
        <p:nvSpPr>
          <p:cNvPr id="8" name="TextBox 7"/>
          <p:cNvSpPr txBox="1">
            <a:spLocks noChangeAspect="1"/>
          </p:cNvSpPr>
          <p:nvPr/>
        </p:nvSpPr>
        <p:spPr>
          <a:xfrm>
            <a:off x="5293217" y="2009104"/>
            <a:ext cx="3528811" cy="3296992"/>
          </a:xfrm>
          <a:prstGeom prst="rect">
            <a:avLst/>
          </a:prstGeom>
          <a:noFill/>
        </p:spPr>
        <p:txBody>
          <a:bodyPr wrap="square" rtlCol="0" anchor="ctr">
            <a:noAutofit/>
          </a:bodyPr>
          <a:lstStyle/>
          <a:p>
            <a:pPr algn="ctr"/>
            <a:r>
              <a:rPr lang="en-US" dirty="0" smtClean="0">
                <a:solidFill>
                  <a:schemeClr val="accent4">
                    <a:lumMod val="40000"/>
                    <a:lumOff val="60000"/>
                    <a:alpha val="50000"/>
                  </a:schemeClr>
                </a:solidFill>
              </a:rPr>
              <a:t>Include key statistical analysis graph/s</a:t>
            </a:r>
          </a:p>
        </p:txBody>
      </p:sp>
    </p:spTree>
    <p:extLst>
      <p:ext uri="{BB962C8B-B14F-4D97-AF65-F5344CB8AC3E}">
        <p14:creationId xmlns:p14="http://schemas.microsoft.com/office/powerpoint/2010/main" val="376080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8" name="Text Placeholder 7"/>
          <p:cNvSpPr>
            <a:spLocks noGrp="1"/>
          </p:cNvSpPr>
          <p:nvPr>
            <p:ph type="body" sz="quarter" idx="20"/>
          </p:nvPr>
        </p:nvSpPr>
        <p:spPr>
          <a:xfrm>
            <a:off x="4700110" y="2957627"/>
            <a:ext cx="4158442" cy="373330"/>
          </a:xfrm>
        </p:spPr>
        <p:txBody>
          <a:bodyPr/>
          <a:lstStyle/>
          <a:p>
            <a:endParaRPr lang="en-US" dirty="0"/>
          </a:p>
        </p:txBody>
      </p:sp>
      <p:sp>
        <p:nvSpPr>
          <p:cNvPr id="9" name="Text Placeholder 8"/>
          <p:cNvSpPr>
            <a:spLocks noGrp="1"/>
          </p:cNvSpPr>
          <p:nvPr>
            <p:ph type="body" sz="quarter" idx="21"/>
          </p:nvPr>
        </p:nvSpPr>
        <p:spPr>
          <a:xfrm>
            <a:off x="4700110" y="3887688"/>
            <a:ext cx="4158442" cy="314777"/>
          </a:xfrm>
        </p:spPr>
        <p:txBody>
          <a:bodyPr/>
          <a:lstStyle/>
          <a:p>
            <a:endParaRPr lang="en-US"/>
          </a:p>
        </p:txBody>
      </p:sp>
      <p:sp>
        <p:nvSpPr>
          <p:cNvPr id="6" name="Title 5"/>
          <p:cNvSpPr>
            <a:spLocks noGrp="1"/>
          </p:cNvSpPr>
          <p:nvPr>
            <p:ph type="ctrTitle"/>
          </p:nvPr>
        </p:nvSpPr>
        <p:spPr>
          <a:xfrm>
            <a:off x="4700110" y="1602549"/>
            <a:ext cx="4203553" cy="1015663"/>
          </a:xfrm>
        </p:spPr>
        <p:txBody>
          <a:bodyPr/>
          <a:lstStyle/>
          <a:p>
            <a:r>
              <a:rPr lang="en-US" dirty="0"/>
              <a:t>Thank You – Journey will continue</a:t>
            </a:r>
          </a:p>
        </p:txBody>
      </p:sp>
      <p:sp>
        <p:nvSpPr>
          <p:cNvPr id="10" name="Text Placeholder 9"/>
          <p:cNvSpPr>
            <a:spLocks noGrp="1"/>
          </p:cNvSpPr>
          <p:nvPr>
            <p:ph type="body" sz="quarter" idx="22"/>
          </p:nvPr>
        </p:nvSpPr>
        <p:spPr>
          <a:xfrm>
            <a:off x="4706206" y="3420923"/>
            <a:ext cx="4158442" cy="373330"/>
          </a:xfrm>
        </p:spPr>
        <p:txBody>
          <a:bodyPr/>
          <a:lstStyle/>
          <a:p>
            <a:endParaRPr lang="en-US"/>
          </a:p>
        </p:txBody>
      </p:sp>
    </p:spTree>
    <p:extLst>
      <p:ext uri="{BB962C8B-B14F-4D97-AF65-F5344CB8AC3E}">
        <p14:creationId xmlns:p14="http://schemas.microsoft.com/office/powerpoint/2010/main" val="610404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Define Phase Objectives</a:t>
            </a:r>
            <a:endParaRPr lang="en-US" dirty="0"/>
          </a:p>
        </p:txBody>
      </p:sp>
      <p:sp>
        <p:nvSpPr>
          <p:cNvPr id="19" name="Text Placeholder 18"/>
          <p:cNvSpPr>
            <a:spLocks noGrp="1"/>
          </p:cNvSpPr>
          <p:nvPr>
            <p:ph type="body" sz="quarter" idx="4294967295"/>
          </p:nvPr>
        </p:nvSpPr>
        <p:spPr>
          <a:xfrm>
            <a:off x="3329716" y="5279909"/>
            <a:ext cx="3497227" cy="1444606"/>
          </a:xfrm>
        </p:spPr>
        <p:txBody>
          <a:bodyPr/>
          <a:lstStyle/>
          <a:p>
            <a:r>
              <a:rPr lang="en-US" sz="1600" dirty="0" smtClean="0"/>
              <a:t>VOC</a:t>
            </a:r>
          </a:p>
          <a:p>
            <a:r>
              <a:rPr lang="en-US" sz="1600" dirty="0" smtClean="0"/>
              <a:t>CTQ Drill down</a:t>
            </a:r>
          </a:p>
          <a:p>
            <a:r>
              <a:rPr lang="en-US" sz="1600" dirty="0" smtClean="0"/>
              <a:t>SIPOC</a:t>
            </a:r>
          </a:p>
          <a:p>
            <a:r>
              <a:rPr lang="en-US" sz="1600" dirty="0" smtClean="0"/>
              <a:t>Project Charter</a:t>
            </a:r>
            <a:endParaRPr lang="en-US" sz="1600" dirty="0"/>
          </a:p>
        </p:txBody>
      </p:sp>
      <p:sp>
        <p:nvSpPr>
          <p:cNvPr id="20" name="Text Placeholder 19"/>
          <p:cNvSpPr>
            <a:spLocks noGrp="1"/>
          </p:cNvSpPr>
          <p:nvPr>
            <p:ph type="body" sz="quarter" idx="4294967295"/>
          </p:nvPr>
        </p:nvSpPr>
        <p:spPr>
          <a:xfrm>
            <a:off x="224007" y="914401"/>
            <a:ext cx="8636658" cy="4288664"/>
          </a:xfrm>
        </p:spPr>
        <p:txBody>
          <a:bodyPr/>
          <a:lstStyle/>
          <a:p>
            <a:pPr marL="0" indent="0">
              <a:buNone/>
            </a:pPr>
            <a:r>
              <a:rPr lang="en-US" sz="1600" b="1" u="sng" dirty="0"/>
              <a:t>VOC :</a:t>
            </a:r>
            <a:r>
              <a:rPr lang="en-US" sz="1600" dirty="0"/>
              <a:t> Captured from customers / stakeholders inputs and the project CTQ is in line with the inputs from VOC</a:t>
            </a:r>
          </a:p>
          <a:p>
            <a:pPr marL="0" indent="0">
              <a:buNone/>
            </a:pPr>
            <a:r>
              <a:rPr lang="en-US" sz="1600" b="1" u="sng" dirty="0" smtClean="0"/>
              <a:t>Project </a:t>
            </a:r>
            <a:r>
              <a:rPr lang="en-US" sz="1600" b="1" u="sng" dirty="0"/>
              <a:t>Charter :</a:t>
            </a:r>
            <a:r>
              <a:rPr lang="en-US" sz="1600" dirty="0"/>
              <a:t> Project CTQ is linked with Business / Customer Expectations</a:t>
            </a:r>
          </a:p>
          <a:p>
            <a:pPr marL="0" indent="0">
              <a:buNone/>
            </a:pPr>
            <a:r>
              <a:rPr lang="en-US" sz="1600" dirty="0"/>
              <a:t>There are serious ramifications if the project is not done / not done now !</a:t>
            </a:r>
          </a:p>
          <a:p>
            <a:pPr marL="0" indent="0">
              <a:buNone/>
            </a:pPr>
            <a:r>
              <a:rPr lang="en-US" sz="1600" dirty="0"/>
              <a:t>Problem Statement reflects the measures, magnitude of problem and also the impact of the same.</a:t>
            </a:r>
          </a:p>
          <a:p>
            <a:pPr marL="0" indent="0">
              <a:buNone/>
            </a:pPr>
            <a:r>
              <a:rPr lang="en-US" sz="1600" b="1" u="sng" dirty="0"/>
              <a:t>SIPOC (Process Mapping) </a:t>
            </a:r>
            <a:r>
              <a:rPr lang="en-US" sz="1600" u="sng" dirty="0"/>
              <a:t>: </a:t>
            </a:r>
            <a:r>
              <a:rPr lang="en-US" sz="1600" dirty="0"/>
              <a:t>Clearly depicts the linkage between end customer and the suppliers and the detailed sub processes.</a:t>
            </a:r>
          </a:p>
          <a:p>
            <a:pPr marL="0" indent="0">
              <a:buNone/>
            </a:pPr>
            <a:r>
              <a:rPr lang="en-US" sz="1600" b="1" u="sng" dirty="0"/>
              <a:t>Leadership Commitment </a:t>
            </a:r>
            <a:r>
              <a:rPr lang="en-US" sz="1600" u="sng" dirty="0"/>
              <a:t>: </a:t>
            </a:r>
            <a:r>
              <a:rPr lang="en-US" sz="1600" dirty="0"/>
              <a:t>Champion and other account leadership approved the scope of the project</a:t>
            </a:r>
          </a:p>
          <a:p>
            <a:pPr marL="0" indent="0">
              <a:buNone/>
            </a:pPr>
            <a:r>
              <a:rPr lang="en-US" sz="1600" b="1" u="sng" dirty="0"/>
              <a:t>CTQs (Y): </a:t>
            </a:r>
            <a:r>
              <a:rPr lang="en-US" sz="1600" dirty="0"/>
              <a:t> Projects CTQ is clearly identified and measured. There are adequate number of data points (At least 10) for the identified CTQ</a:t>
            </a:r>
          </a:p>
          <a:p>
            <a:pPr marL="0" indent="0">
              <a:buNone/>
            </a:pPr>
            <a:r>
              <a:rPr lang="en-US" sz="1600" b="1" u="sng" dirty="0"/>
              <a:t>Benefits :</a:t>
            </a:r>
            <a:r>
              <a:rPr lang="en-US" sz="1600" dirty="0"/>
              <a:t> Project benefits estimated using appropriate method and Financial calculations are validated with BFM. Desired annualized benefit for a BB project is USD 250k and for GB Project is USD 100k</a:t>
            </a:r>
          </a:p>
          <a:p>
            <a:pPr marL="0" indent="0">
              <a:buNone/>
            </a:pPr>
            <a:r>
              <a:rPr lang="en-US" sz="1600" b="1" u="sng" dirty="0"/>
              <a:t>Milestones :</a:t>
            </a:r>
            <a:r>
              <a:rPr lang="en-US" sz="1600" dirty="0"/>
              <a:t> Milestones are defined properly and there is enough time between Improve and Control to ensure the CTQ is in control.</a:t>
            </a:r>
          </a:p>
          <a:p>
            <a:pPr marL="457200" lvl="1" indent="0">
              <a:buNone/>
            </a:pPr>
            <a:endParaRPr lang="en-US" sz="1600" dirty="0"/>
          </a:p>
          <a:p>
            <a:pPr marL="457200" lvl="1" indent="0">
              <a:buNone/>
            </a:pPr>
            <a:endParaRPr lang="en-US" sz="1600" dirty="0" smtClean="0"/>
          </a:p>
        </p:txBody>
      </p:sp>
      <p:sp>
        <p:nvSpPr>
          <p:cNvPr id="21" name="Text Placeholder 20"/>
          <p:cNvSpPr>
            <a:spLocks noGrp="1"/>
          </p:cNvSpPr>
          <p:nvPr>
            <p:ph type="body" sz="quarter" idx="4294967295"/>
          </p:nvPr>
        </p:nvSpPr>
        <p:spPr>
          <a:xfrm>
            <a:off x="921279" y="5279909"/>
            <a:ext cx="2653135" cy="645459"/>
          </a:xfrm>
        </p:spPr>
        <p:txBody>
          <a:bodyPr/>
          <a:lstStyle/>
          <a:p>
            <a:pPr marL="0" indent="0">
              <a:buNone/>
            </a:pPr>
            <a:r>
              <a:rPr lang="en-US" sz="1800" b="1" dirty="0" smtClean="0"/>
              <a:t>Recommended Tools</a:t>
            </a:r>
            <a:endParaRPr lang="en-US" sz="1800" b="1" dirty="0"/>
          </a:p>
        </p:txBody>
      </p:sp>
      <p:sp>
        <p:nvSpPr>
          <p:cNvPr id="7" name="TextBox 6"/>
          <p:cNvSpPr txBox="1"/>
          <p:nvPr/>
        </p:nvSpPr>
        <p:spPr>
          <a:xfrm rot="19777509">
            <a:off x="6301981" y="5571424"/>
            <a:ext cx="2808323" cy="707886"/>
          </a:xfrm>
          <a:prstGeom prst="rect">
            <a:avLst/>
          </a:prstGeom>
          <a:noFill/>
        </p:spPr>
        <p:txBody>
          <a:bodyPr wrap="square" rtlCol="0">
            <a:spAutoFit/>
          </a:bodyPr>
          <a:lstStyle/>
          <a:p>
            <a:pPr algn="ctr"/>
            <a:r>
              <a:rPr lang="en-US" sz="2000" dirty="0" smtClean="0">
                <a:solidFill>
                  <a:srgbClr val="0070C0"/>
                </a:solidFill>
              </a:rPr>
              <a:t>Informative</a:t>
            </a:r>
          </a:p>
          <a:p>
            <a:pPr algn="ctr"/>
            <a:r>
              <a:rPr lang="en-US" sz="2000" dirty="0" smtClean="0">
                <a:solidFill>
                  <a:srgbClr val="0070C0"/>
                </a:solidFill>
              </a:rPr>
              <a:t>This slide can be deleted</a:t>
            </a:r>
          </a:p>
        </p:txBody>
      </p:sp>
    </p:spTree>
    <p:extLst>
      <p:ext uri="{BB962C8B-B14F-4D97-AF65-F5344CB8AC3E}">
        <p14:creationId xmlns:p14="http://schemas.microsoft.com/office/powerpoint/2010/main" val="1693840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Background / Overview of the Process</a:t>
            </a:r>
            <a:endParaRPr lang="en-US" dirty="0"/>
          </a:p>
        </p:txBody>
      </p:sp>
      <p:sp>
        <p:nvSpPr>
          <p:cNvPr id="3" name="Text Placeholder 2"/>
          <p:cNvSpPr txBox="1">
            <a:spLocks/>
          </p:cNvSpPr>
          <p:nvPr/>
        </p:nvSpPr>
        <p:spPr>
          <a:xfrm>
            <a:off x="457200" y="1360488"/>
            <a:ext cx="8240713" cy="4473575"/>
          </a:xfrm>
          <a:prstGeom prst="rect">
            <a:avLst/>
          </a:prstGeom>
        </p:spPr>
        <p:txBody>
          <a:bodyPr/>
          <a:lst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&lt;</a:t>
            </a:r>
            <a:r>
              <a:rPr lang="en-US" dirty="0" smtClean="0"/>
              <a:t>Provide the Big Picture of the Project&gt;</a:t>
            </a:r>
          </a:p>
          <a:p>
            <a:pPr marL="0" indent="0">
              <a:buNone/>
            </a:pPr>
            <a:endParaRPr lang="en-US" dirty="0"/>
          </a:p>
          <a:p>
            <a:pPr marL="0" indent="0">
              <a:buNone/>
            </a:pPr>
            <a:r>
              <a:rPr lang="en-US" dirty="0" smtClean="0"/>
              <a:t>&lt;Overview of the Process/Project&gt;</a:t>
            </a:r>
          </a:p>
          <a:p>
            <a:endParaRPr lang="en-US" dirty="0" smtClean="0"/>
          </a:p>
          <a:p>
            <a:pPr marL="0" indent="0">
              <a:buNone/>
            </a:pPr>
            <a:r>
              <a:rPr lang="en-US" dirty="0" smtClean="0"/>
              <a:t>&lt;Link it very Clearly to End Customer&gt;</a:t>
            </a:r>
            <a:endParaRPr lang="en-US" dirty="0"/>
          </a:p>
        </p:txBody>
      </p:sp>
    </p:spTree>
    <p:extLst>
      <p:ext uri="{BB962C8B-B14F-4D97-AF65-F5344CB8AC3E}">
        <p14:creationId xmlns:p14="http://schemas.microsoft.com/office/powerpoint/2010/main" val="3556765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tx1"/>
                </a:solidFill>
              </a:rPr>
              <a:t>Voice of Customer</a:t>
            </a:r>
            <a:endParaRPr lang="en-US" dirty="0">
              <a:solidFill>
                <a:schemeClr val="tx1"/>
              </a:solidFill>
              <a:latin typeface="+mn-lt"/>
            </a:endParaRPr>
          </a:p>
        </p:txBody>
      </p:sp>
      <p:sp>
        <p:nvSpPr>
          <p:cNvPr id="3" name="Text Placeholder 2"/>
          <p:cNvSpPr>
            <a:spLocks noGrp="1"/>
          </p:cNvSpPr>
          <p:nvPr>
            <p:ph type="body" sz="quarter" idx="16"/>
          </p:nvPr>
        </p:nvSpPr>
        <p:spPr>
          <a:xfrm>
            <a:off x="449263" y="987001"/>
            <a:ext cx="8240713" cy="1060740"/>
          </a:xfrm>
        </p:spPr>
        <p:txBody>
          <a:bodyPr/>
          <a:lstStyle/>
          <a:p>
            <a:pPr marL="0" indent="0">
              <a:buNone/>
            </a:pPr>
            <a:r>
              <a:rPr lang="en-US" sz="1800" dirty="0" smtClean="0">
                <a:solidFill>
                  <a:schemeClr val="tx1"/>
                </a:solidFill>
              </a:rPr>
              <a:t>&lt;VOC </a:t>
            </a:r>
            <a:r>
              <a:rPr lang="en-US" sz="1800" dirty="0">
                <a:solidFill>
                  <a:schemeClr val="tx1"/>
                </a:solidFill>
              </a:rPr>
              <a:t>Table or Verbatim of the </a:t>
            </a:r>
            <a:r>
              <a:rPr lang="en-US" sz="1800" dirty="0" smtClean="0">
                <a:solidFill>
                  <a:schemeClr val="tx1"/>
                </a:solidFill>
              </a:rPr>
              <a:t>Customer on the Problem selected as scope&gt;</a:t>
            </a:r>
          </a:p>
          <a:p>
            <a:pPr marL="0" indent="0">
              <a:buNone/>
            </a:pPr>
            <a:r>
              <a:rPr lang="en-US" sz="1800" dirty="0" smtClean="0">
                <a:solidFill>
                  <a:schemeClr val="tx1"/>
                </a:solidFill>
              </a:rPr>
              <a:t>&lt;VOC can be documented as bullet points or as table given below&gt;</a:t>
            </a:r>
          </a:p>
        </p:txBody>
      </p:sp>
      <p:grpSp>
        <p:nvGrpSpPr>
          <p:cNvPr id="4" name="Group 1104"/>
          <p:cNvGrpSpPr>
            <a:grpSpLocks/>
          </p:cNvGrpSpPr>
          <p:nvPr/>
        </p:nvGrpSpPr>
        <p:grpSpPr bwMode="auto">
          <a:xfrm>
            <a:off x="6096000" y="304800"/>
            <a:ext cx="1509713" cy="381000"/>
            <a:chOff x="4800" y="576"/>
            <a:chExt cx="951" cy="240"/>
          </a:xfrm>
        </p:grpSpPr>
        <p:sp>
          <p:nvSpPr>
            <p:cNvPr id="5" name="AutoShape 1099"/>
            <p:cNvSpPr>
              <a:spLocks noChangeArrowheads="1"/>
            </p:cNvSpPr>
            <p:nvPr/>
          </p:nvSpPr>
          <p:spPr bwMode="auto">
            <a:xfrm>
              <a:off x="4968" y="576"/>
              <a:ext cx="235" cy="240"/>
            </a:xfrm>
            <a:prstGeom prst="chevron">
              <a:avLst>
                <a:gd name="adj" fmla="val 30079"/>
              </a:avLst>
            </a:prstGeom>
            <a:solidFill>
              <a:srgbClr val="3366FF">
                <a:alpha val="39999"/>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M</a:t>
              </a:r>
            </a:p>
          </p:txBody>
        </p:sp>
        <p:sp>
          <p:nvSpPr>
            <p:cNvPr id="6" name="AutoShape 1100"/>
            <p:cNvSpPr>
              <a:spLocks noChangeArrowheads="1"/>
            </p:cNvSpPr>
            <p:nvPr/>
          </p:nvSpPr>
          <p:spPr bwMode="auto">
            <a:xfrm>
              <a:off x="5148" y="576"/>
              <a:ext cx="236" cy="240"/>
            </a:xfrm>
            <a:prstGeom prst="chevron">
              <a:avLst>
                <a:gd name="adj" fmla="val 30079"/>
              </a:avLst>
            </a:prstGeom>
            <a:solidFill>
              <a:srgbClr val="3366FF">
                <a:alpha val="60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A</a:t>
              </a:r>
            </a:p>
          </p:txBody>
        </p:sp>
        <p:sp>
          <p:nvSpPr>
            <p:cNvPr id="7" name="AutoShape 1101"/>
            <p:cNvSpPr>
              <a:spLocks noChangeArrowheads="1"/>
            </p:cNvSpPr>
            <p:nvPr/>
          </p:nvSpPr>
          <p:spPr bwMode="auto">
            <a:xfrm>
              <a:off x="5331" y="576"/>
              <a:ext cx="236" cy="240"/>
            </a:xfrm>
            <a:prstGeom prst="chevron">
              <a:avLst>
                <a:gd name="adj" fmla="val 30079"/>
              </a:avLst>
            </a:prstGeom>
            <a:solidFill>
              <a:srgbClr val="3366FF"/>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I</a:t>
              </a:r>
            </a:p>
          </p:txBody>
        </p:sp>
        <p:sp>
          <p:nvSpPr>
            <p:cNvPr id="8" name="AutoShape 1102"/>
            <p:cNvSpPr>
              <a:spLocks noChangeArrowheads="1"/>
            </p:cNvSpPr>
            <p:nvPr/>
          </p:nvSpPr>
          <p:spPr bwMode="auto">
            <a:xfrm>
              <a:off x="5515" y="576"/>
              <a:ext cx="236" cy="240"/>
            </a:xfrm>
            <a:prstGeom prst="chevron">
              <a:avLst>
                <a:gd name="adj" fmla="val 30079"/>
              </a:avLst>
            </a:prstGeom>
            <a:solidFill>
              <a:srgbClr val="0033CC">
                <a:alpha val="99001"/>
              </a:srgbClr>
            </a:solidFill>
            <a:ln w="9525">
              <a:solidFill>
                <a:srgbClr val="3366FF"/>
              </a:solidFill>
              <a:miter lim="800000"/>
              <a:headEnd/>
              <a:tailEnd/>
            </a:ln>
            <a:effectLst/>
          </p:spPr>
          <p:txBody>
            <a:bodyPr wrap="none" anchor="ctr"/>
            <a:lstStyle/>
            <a:p>
              <a:pPr algn="ctr"/>
              <a:r>
                <a:rPr lang="en-US" sz="2000" b="1">
                  <a:solidFill>
                    <a:schemeClr val="accent1"/>
                  </a:solidFill>
                  <a:latin typeface="Lucida Sans Unicode" pitchFamily="34" charset="0"/>
                </a:rPr>
                <a:t>C</a:t>
              </a:r>
            </a:p>
          </p:txBody>
        </p:sp>
        <p:sp>
          <p:nvSpPr>
            <p:cNvPr id="9" name="AutoShape 1098"/>
            <p:cNvSpPr>
              <a:spLocks noChangeArrowheads="1"/>
            </p:cNvSpPr>
            <p:nvPr/>
          </p:nvSpPr>
          <p:spPr bwMode="auto">
            <a:xfrm>
              <a:off x="4800" y="576"/>
              <a:ext cx="221" cy="240"/>
            </a:xfrm>
            <a:prstGeom prst="homePlate">
              <a:avLst>
                <a:gd name="adj" fmla="val 31528"/>
              </a:avLst>
            </a:prstGeom>
            <a:solidFill>
              <a:srgbClr val="3366FF">
                <a:alpha val="17999"/>
              </a:srgbClr>
            </a:solidFill>
            <a:ln w="9525">
              <a:solidFill>
                <a:srgbClr val="3366FF"/>
              </a:solidFill>
              <a:miter lim="800000"/>
              <a:headEnd/>
              <a:tailEnd/>
            </a:ln>
            <a:effectLst/>
          </p:spPr>
          <p:txBody>
            <a:bodyPr wrap="none" anchor="ctr"/>
            <a:lstStyle/>
            <a:p>
              <a:pPr algn="ctr"/>
              <a:r>
                <a:rPr lang="en-US" sz="2000" b="1">
                  <a:latin typeface="Lucida Sans Unicode" pitchFamily="34" charset="0"/>
                </a:rPr>
                <a:t>D</a:t>
              </a:r>
            </a:p>
          </p:txBody>
        </p:sp>
      </p:grpSp>
      <p:graphicFrame>
        <p:nvGraphicFramePr>
          <p:cNvPr id="10" name="Table 9"/>
          <p:cNvGraphicFramePr>
            <a:graphicFrameLocks noGrp="1"/>
          </p:cNvGraphicFramePr>
          <p:nvPr>
            <p:extLst>
              <p:ext uri="{D42A27DB-BD31-4B8C-83A1-F6EECF244321}">
                <p14:modId xmlns:p14="http://schemas.microsoft.com/office/powerpoint/2010/main" val="2328824938"/>
              </p:ext>
            </p:extLst>
          </p:nvPr>
        </p:nvGraphicFramePr>
        <p:xfrm>
          <a:off x="175039" y="2607614"/>
          <a:ext cx="8789160" cy="3271520"/>
        </p:xfrm>
        <a:graphic>
          <a:graphicData uri="http://schemas.openxmlformats.org/drawingml/2006/table">
            <a:tbl>
              <a:tblPr firstRow="1" bandRow="1">
                <a:tableStyleId>{775DCB02-9BB8-47FD-8907-85C794F793BA}</a:tableStyleId>
              </a:tblPr>
              <a:tblGrid>
                <a:gridCol w="600499"/>
                <a:gridCol w="1078173"/>
                <a:gridCol w="1617263"/>
                <a:gridCol w="1098645"/>
                <a:gridCol w="1098645"/>
                <a:gridCol w="1098645"/>
                <a:gridCol w="1098645"/>
                <a:gridCol w="1098645"/>
              </a:tblGrid>
              <a:tr h="472440">
                <a:tc rowSpan="2">
                  <a:txBody>
                    <a:bodyPr/>
                    <a:lstStyle/>
                    <a:p>
                      <a:r>
                        <a:rPr lang="en-US" sz="1400" dirty="0" err="1" smtClean="0"/>
                        <a:t>S.No</a:t>
                      </a:r>
                      <a:endParaRPr lang="en-US" sz="1400" dirty="0"/>
                    </a:p>
                  </a:txBody>
                  <a:tcPr/>
                </a:tc>
                <a:tc rowSpan="2">
                  <a:txBody>
                    <a:bodyPr/>
                    <a:lstStyle/>
                    <a:p>
                      <a:r>
                        <a:rPr lang="en-US" sz="1400" dirty="0" smtClean="0"/>
                        <a:t>Who is the Customer</a:t>
                      </a:r>
                      <a:endParaRPr lang="en-US" sz="1400" dirty="0"/>
                    </a:p>
                  </a:txBody>
                  <a:tcPr/>
                </a:tc>
                <a:tc rowSpan="2">
                  <a:txBody>
                    <a:bodyPr/>
                    <a:lstStyle/>
                    <a:p>
                      <a:r>
                        <a:rPr lang="en-US" sz="1400" dirty="0" smtClean="0"/>
                        <a:t>What did</a:t>
                      </a:r>
                      <a:r>
                        <a:rPr lang="en-US" sz="1400" baseline="0" dirty="0" smtClean="0"/>
                        <a:t> the Customer Said ( VOC )</a:t>
                      </a:r>
                      <a:endParaRPr lang="en-US" sz="1400" dirty="0"/>
                    </a:p>
                  </a:txBody>
                  <a:tcPr/>
                </a:tc>
                <a:tc gridSpan="5">
                  <a:txBody>
                    <a:bodyPr/>
                    <a:lstStyle/>
                    <a:p>
                      <a:pPr algn="ctr"/>
                      <a:r>
                        <a:rPr lang="en-US" sz="1400" dirty="0" smtClean="0"/>
                        <a:t>What Customer</a:t>
                      </a:r>
                      <a:r>
                        <a:rPr lang="en-US" sz="1400" baseline="0" dirty="0" smtClean="0"/>
                        <a:t> Meant</a:t>
                      </a:r>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r>
              <a:tr h="4724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What is the Need?</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When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Where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Why is the need felt?</a:t>
                      </a:r>
                      <a:endParaRPr lang="en-US" sz="1400" b="1" kern="1200" dirty="0">
                        <a:solidFill>
                          <a:schemeClr val="lt1"/>
                        </a:solidFill>
                        <a:latin typeface="+mn-lt"/>
                        <a:ea typeface="+mn-ea"/>
                        <a:cs typeface="+mn-cs"/>
                      </a:endParaRPr>
                    </a:p>
                  </a:txBody>
                  <a:tcPr/>
                </a:tc>
                <a:tc>
                  <a:txBody>
                    <a:bodyPr/>
                    <a:lstStyle/>
                    <a:p>
                      <a:pPr marL="0" algn="l" defTabSz="457200" rtl="0" eaLnBrk="1" latinLnBrk="0" hangingPunct="1"/>
                      <a:r>
                        <a:rPr lang="en-US" sz="1400" b="1" kern="1200" dirty="0" smtClean="0">
                          <a:solidFill>
                            <a:schemeClr val="lt1"/>
                          </a:solidFill>
                          <a:latin typeface="+mn-lt"/>
                          <a:ea typeface="+mn-ea"/>
                          <a:cs typeface="+mn-cs"/>
                        </a:rPr>
                        <a:t>How is the situation handled now?</a:t>
                      </a:r>
                      <a:endParaRPr lang="en-US" sz="1400" b="1" kern="1200" dirty="0">
                        <a:solidFill>
                          <a:schemeClr val="lt1"/>
                        </a:solidFill>
                        <a:latin typeface="+mn-lt"/>
                        <a:ea typeface="+mn-ea"/>
                        <a:cs typeface="+mn-cs"/>
                      </a:endParaRPr>
                    </a:p>
                  </a:txBody>
                  <a:tcPr/>
                </a:tc>
              </a:tr>
              <a:tr h="370840">
                <a:tc>
                  <a:txBody>
                    <a:bodyPr/>
                    <a:lstStyle/>
                    <a:p>
                      <a:r>
                        <a:rPr lang="en-US" sz="1200" dirty="0" smtClean="0"/>
                        <a:t>1</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2</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3</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4</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5</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3076029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Project Charter</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25308987"/>
              </p:ext>
            </p:extLst>
          </p:nvPr>
        </p:nvGraphicFramePr>
        <p:xfrm>
          <a:off x="288966" y="1016990"/>
          <a:ext cx="8641276" cy="5501640"/>
        </p:xfrm>
        <a:graphic>
          <a:graphicData uri="http://schemas.openxmlformats.org/drawingml/2006/table">
            <a:tbl>
              <a:tblPr firstRow="1" bandRow="1">
                <a:tableStyleId>{5C22544A-7EE6-4342-B048-85BDC9FD1C3A}</a:tableStyleId>
              </a:tblPr>
              <a:tblGrid>
                <a:gridCol w="1234468"/>
                <a:gridCol w="308617"/>
                <a:gridCol w="1543085"/>
                <a:gridCol w="1543085"/>
                <a:gridCol w="1543085"/>
                <a:gridCol w="1234468"/>
                <a:gridCol w="1234468"/>
              </a:tblGrid>
              <a:tr h="185420">
                <a:tc rowSpan="2">
                  <a:txBody>
                    <a:bodyPr/>
                    <a:lstStyle/>
                    <a:p>
                      <a:r>
                        <a:rPr lang="en-US" sz="1400" dirty="0" smtClean="0">
                          <a:solidFill>
                            <a:schemeClr val="tx1"/>
                          </a:solidFill>
                        </a:rPr>
                        <a:t>Project Name</a:t>
                      </a:r>
                      <a:endParaRPr lang="en-US" sz="1400" dirty="0">
                        <a:solidFill>
                          <a:schemeClr val="tx1"/>
                        </a:solidFill>
                      </a:endParaRPr>
                    </a:p>
                  </a:txBody>
                  <a:tcPr>
                    <a:solidFill>
                      <a:schemeClr val="bg1">
                        <a:lumMod val="75000"/>
                      </a:schemeClr>
                    </a:solidFill>
                  </a:tcPr>
                </a:tc>
                <a:tc rowSpan="2" gridSpan="4">
                  <a:txBody>
                    <a:bodyPr/>
                    <a:lstStyle/>
                    <a:p>
                      <a:pPr marL="0" algn="l" defTabSz="457200" rtl="0" eaLnBrk="1" latinLnBrk="0" hangingPunct="1"/>
                      <a:endParaRPr lang="en-US" sz="1400" kern="1200" dirty="0">
                        <a:solidFill>
                          <a:schemeClr val="dk1"/>
                        </a:solidFill>
                        <a:latin typeface="+mn-lt"/>
                        <a:ea typeface="+mn-ea"/>
                        <a:cs typeface="+mn-cs"/>
                      </a:endParaRPr>
                    </a:p>
                  </a:txBody>
                  <a:tcPr>
                    <a:solidFill>
                      <a:schemeClr val="bg1">
                        <a:lumMod val="95000"/>
                      </a:schemeClr>
                    </a:solid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r>
                        <a:rPr lang="en-US" sz="1400" dirty="0" smtClean="0">
                          <a:solidFill>
                            <a:schemeClr val="tx1"/>
                          </a:solidFill>
                        </a:rPr>
                        <a:t>BU</a:t>
                      </a:r>
                      <a:endParaRPr lang="en-US" sz="1400" dirty="0">
                        <a:solidFill>
                          <a:schemeClr val="tx1"/>
                        </a:solidFill>
                      </a:endParaRPr>
                    </a:p>
                  </a:txBody>
                  <a:tcPr>
                    <a:solidFill>
                      <a:schemeClr val="bg1">
                        <a:lumMod val="75000"/>
                      </a:schemeClr>
                    </a:solidFill>
                  </a:tcPr>
                </a:tc>
                <a:tc>
                  <a:txBody>
                    <a:bodyPr/>
                    <a:lstStyle/>
                    <a:p>
                      <a:r>
                        <a:rPr lang="en-US" sz="1400" dirty="0" smtClean="0">
                          <a:solidFill>
                            <a:schemeClr val="tx1"/>
                          </a:solidFill>
                        </a:rPr>
                        <a:t>Account</a:t>
                      </a:r>
                      <a:endParaRPr lang="en-US" sz="1400" dirty="0">
                        <a:solidFill>
                          <a:schemeClr val="tx1"/>
                        </a:solidFill>
                      </a:endParaRPr>
                    </a:p>
                  </a:txBody>
                  <a:tcPr>
                    <a:solidFill>
                      <a:schemeClr val="bg1">
                        <a:lumMod val="75000"/>
                      </a:schemeClr>
                    </a:solidFill>
                  </a:tcPr>
                </a:tc>
              </a:tr>
              <a:tr h="185420">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endParaRPr lang="en-US" sz="1400" b="1" kern="1200" dirty="0">
                        <a:solidFill>
                          <a:schemeClr val="lt1"/>
                        </a:solidFill>
                        <a:latin typeface="+mn-lt"/>
                        <a:ea typeface="+mn-ea"/>
                        <a:cs typeface="+mn-cs"/>
                      </a:endParaRPr>
                    </a:p>
                  </a:txBody>
                  <a:tcPr>
                    <a:solidFill>
                      <a:schemeClr val="bg1">
                        <a:lumMod val="95000"/>
                      </a:schemeClr>
                    </a:solidFill>
                  </a:tcPr>
                </a:tc>
                <a:tc>
                  <a:txBody>
                    <a:bodyPr/>
                    <a:lstStyle/>
                    <a:p>
                      <a:endParaRPr lang="en-US" sz="1400" b="1" kern="1200" dirty="0">
                        <a:solidFill>
                          <a:schemeClr val="lt1"/>
                        </a:solidFill>
                        <a:latin typeface="+mn-lt"/>
                        <a:ea typeface="+mn-ea"/>
                        <a:cs typeface="+mn-cs"/>
                      </a:endParaRPr>
                    </a:p>
                  </a:txBody>
                  <a:tcPr>
                    <a:solidFill>
                      <a:schemeClr val="bg1">
                        <a:lumMod val="95000"/>
                      </a:schemeClr>
                    </a:solidFill>
                  </a:tcPr>
                </a:tc>
              </a:tr>
              <a:tr h="370840">
                <a:tc gridSpan="5">
                  <a:txBody>
                    <a:bodyPr/>
                    <a:lstStyle/>
                    <a:p>
                      <a:pPr algn="ctr"/>
                      <a:r>
                        <a:rPr lang="en-US" sz="1400" dirty="0" smtClean="0">
                          <a:solidFill>
                            <a:schemeClr val="tx1"/>
                          </a:solidFill>
                        </a:rPr>
                        <a:t>Business Case</a:t>
                      </a:r>
                    </a:p>
                  </a:txBody>
                  <a:tcPr>
                    <a:solidFill>
                      <a:schemeClr val="bg1">
                        <a:lumMod val="7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Customer</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endParaRPr lang="en-US" sz="1400" dirty="0"/>
                    </a:p>
                  </a:txBody>
                  <a:tcPr>
                    <a:solidFill>
                      <a:schemeClr val="bg1">
                        <a:lumMod val="9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Sponsor</a:t>
                      </a: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Problem Statement</a:t>
                      </a:r>
                      <a:endParaRPr lang="en-US" sz="1400" dirty="0">
                        <a:solidFill>
                          <a:schemeClr val="tx1"/>
                        </a:solidFill>
                      </a:endParaRPr>
                    </a:p>
                  </a:txBody>
                  <a:tcPr>
                    <a:solidFill>
                      <a:schemeClr val="bg1">
                        <a:lumMod val="7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Champion</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l"/>
                      <a:endParaRPr lang="en-US" sz="1400" dirty="0">
                        <a:solidFill>
                          <a:schemeClr val="tx1"/>
                        </a:solidFill>
                      </a:endParaRPr>
                    </a:p>
                  </a:txBody>
                  <a:tcPr>
                    <a:solidFill>
                      <a:schemeClr val="bg1">
                        <a:lumMod val="9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Team Members</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Goal</a:t>
                      </a:r>
                      <a:endParaRPr lang="en-US" sz="1400" dirty="0">
                        <a:solidFill>
                          <a:schemeClr val="tx1"/>
                        </a:solidFill>
                      </a:endParaRPr>
                    </a:p>
                  </a:txBody>
                  <a:tcPr>
                    <a:solidFill>
                      <a:schemeClr val="bg1">
                        <a:lumMod val="75000"/>
                      </a:schemeClr>
                    </a:solidFill>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400" dirty="0"/>
                    </a:p>
                  </a:txBody>
                  <a:tcPr>
                    <a:solidFill>
                      <a:schemeClr val="bg1">
                        <a:lumMod val="95000"/>
                      </a:schemeClr>
                    </a:solidFill>
                  </a:tcPr>
                </a:tc>
                <a:tc>
                  <a:txBody>
                    <a:bodyPr/>
                    <a:lstStyle/>
                    <a:p>
                      <a:endParaRPr lang="en-US" sz="1400" dirty="0"/>
                    </a:p>
                  </a:txBody>
                  <a:tcPr>
                    <a:solidFill>
                      <a:schemeClr val="bg1">
                        <a:lumMod val="95000"/>
                      </a:schemeClr>
                    </a:solidFill>
                  </a:tcPr>
                </a:tc>
              </a:tr>
              <a:tr h="370840">
                <a:tc gridSpan="2">
                  <a:txBody>
                    <a:bodyPr/>
                    <a:lstStyle/>
                    <a:p>
                      <a:pPr algn="l"/>
                      <a:r>
                        <a:rPr lang="en-US" sz="1400" dirty="0" smtClean="0">
                          <a:solidFill>
                            <a:schemeClr val="tx1"/>
                          </a:solidFill>
                        </a:rPr>
                        <a:t>Target</a:t>
                      </a:r>
                      <a:endParaRPr lang="en-US" sz="1400" dirty="0">
                        <a:solidFill>
                          <a:schemeClr val="tx1"/>
                        </a:solidFill>
                      </a:endParaRPr>
                    </a:p>
                  </a:txBody>
                  <a:tcPr>
                    <a:solidFill>
                      <a:schemeClr val="bg1">
                        <a:lumMod val="75000"/>
                      </a:schemeClr>
                    </a:solidFill>
                  </a:tcPr>
                </a:tc>
                <a:tc hMerge="1">
                  <a:txBody>
                    <a:bodyPr/>
                    <a:lstStyle/>
                    <a:p>
                      <a:endParaRPr lang="en-US"/>
                    </a:p>
                  </a:txBody>
                  <a:tcPr/>
                </a:tc>
                <a:tc>
                  <a:txBody>
                    <a:bodyPr/>
                    <a:lstStyle/>
                    <a:p>
                      <a:pPr algn="l"/>
                      <a:endParaRPr lang="en-US" sz="1400" dirty="0">
                        <a:solidFill>
                          <a:schemeClr val="tx1"/>
                        </a:solidFill>
                      </a:endParaRPr>
                    </a:p>
                  </a:txBody>
                  <a:tcPr>
                    <a:solidFill>
                      <a:schemeClr val="bg1">
                        <a:lumMod val="95000"/>
                      </a:schemeClr>
                    </a:solidFill>
                  </a:tcPr>
                </a:tc>
                <a:tc>
                  <a:txBody>
                    <a:bodyPr/>
                    <a:lstStyle/>
                    <a:p>
                      <a:pPr algn="l"/>
                      <a:r>
                        <a:rPr lang="en-US" sz="1400" dirty="0" smtClean="0">
                          <a:solidFill>
                            <a:schemeClr val="tx1"/>
                          </a:solidFill>
                        </a:rPr>
                        <a:t>Achieved</a:t>
                      </a:r>
                      <a:endParaRPr lang="en-US" sz="1400" dirty="0">
                        <a:solidFill>
                          <a:schemeClr val="tx1"/>
                        </a:solidFill>
                      </a:endParaRPr>
                    </a:p>
                  </a:txBody>
                  <a:tcPr>
                    <a:solidFill>
                      <a:schemeClr val="bg1">
                        <a:lumMod val="75000"/>
                      </a:schemeClr>
                    </a:solidFill>
                  </a:tcPr>
                </a:tc>
                <a:tc>
                  <a:txBody>
                    <a:bodyPr/>
                    <a:lstStyle/>
                    <a:p>
                      <a:pPr algn="l"/>
                      <a:endParaRPr lang="en-US" sz="1400" dirty="0">
                        <a:solidFill>
                          <a:schemeClr val="tx1"/>
                        </a:solidFill>
                      </a:endParaRPr>
                    </a:p>
                  </a:txBody>
                  <a:tcPr>
                    <a:solidFill>
                      <a:schemeClr val="bg1">
                        <a:lumMod val="95000"/>
                      </a:schemeClr>
                    </a:solidFill>
                  </a:tcPr>
                </a:tc>
                <a:tc>
                  <a:txBody>
                    <a:bodyPr/>
                    <a:lstStyle/>
                    <a:p>
                      <a:r>
                        <a:rPr lang="en-US" sz="1400" dirty="0" smtClean="0">
                          <a:solidFill>
                            <a:schemeClr val="tx1"/>
                          </a:solidFill>
                        </a:rPr>
                        <a:t>GB</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CTQ</a:t>
                      </a:r>
                      <a:endParaRPr lang="en-US" sz="1400" dirty="0">
                        <a:solidFill>
                          <a:schemeClr val="tx1"/>
                        </a:solidFill>
                      </a:endParaRPr>
                    </a:p>
                  </a:txBody>
                  <a:tcP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MBB</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l"/>
                      <a:endParaRPr lang="en-US" sz="1400" dirty="0">
                        <a:solidFill>
                          <a:schemeClr val="tx1"/>
                        </a:solidFill>
                      </a:endParaRPr>
                    </a:p>
                  </a:txBody>
                  <a:tcP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Project start</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pPr algn="ctr"/>
                      <a:r>
                        <a:rPr lang="en-US" sz="1400" dirty="0" smtClean="0">
                          <a:solidFill>
                            <a:schemeClr val="tx1"/>
                          </a:solidFill>
                        </a:rPr>
                        <a:t>Defect</a:t>
                      </a:r>
                      <a:r>
                        <a:rPr lang="en-US" sz="1400" baseline="0" dirty="0" smtClean="0">
                          <a:solidFill>
                            <a:schemeClr val="tx1"/>
                          </a:solidFill>
                        </a:rPr>
                        <a:t>  Definition</a:t>
                      </a:r>
                      <a:endParaRPr lang="en-US" sz="1400" dirty="0">
                        <a:solidFill>
                          <a:schemeClr val="tx1"/>
                        </a:solidFill>
                      </a:endParaRPr>
                    </a:p>
                  </a:txBody>
                  <a:tcP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Project End</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5">
                  <a:txBody>
                    <a:bodyPr/>
                    <a:lstStyle/>
                    <a:p>
                      <a:endParaRPr lang="en-US" sz="1400" dirty="0"/>
                    </a:p>
                  </a:txBody>
                  <a:tcP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400" dirty="0" smtClean="0">
                          <a:solidFill>
                            <a:schemeClr val="tx1"/>
                          </a:solidFill>
                        </a:rPr>
                        <a:t>Current Phase</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3">
                  <a:txBody>
                    <a:bodyPr/>
                    <a:lstStyle/>
                    <a:p>
                      <a:r>
                        <a:rPr lang="en-US" sz="1400" dirty="0" smtClean="0"/>
                        <a:t>In Scope</a:t>
                      </a:r>
                      <a:endParaRPr lang="en-US" sz="1400" dirty="0"/>
                    </a:p>
                  </a:txBody>
                  <a:tcPr>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r>
                        <a:rPr lang="en-US" sz="1400" dirty="0" smtClean="0"/>
                        <a:t>Out of Scope</a:t>
                      </a:r>
                      <a:endParaRPr lang="en-US" sz="1400" dirty="0"/>
                    </a:p>
                  </a:txBody>
                  <a:tcPr>
                    <a:solidFill>
                      <a:schemeClr val="bg1">
                        <a:lumMod val="75000"/>
                      </a:schemeClr>
                    </a:solidFill>
                  </a:tcPr>
                </a:tc>
                <a:tc hMerge="1">
                  <a:txBody>
                    <a:bodyPr/>
                    <a:lstStyle/>
                    <a:p>
                      <a:endParaRPr lang="en-US"/>
                    </a:p>
                  </a:txBody>
                  <a:tcPr/>
                </a:tc>
                <a:tc>
                  <a:txBody>
                    <a:bodyPr/>
                    <a:lstStyle/>
                    <a:p>
                      <a:r>
                        <a:rPr lang="en-US" sz="1400" dirty="0" smtClean="0">
                          <a:solidFill>
                            <a:schemeClr val="tx1"/>
                          </a:solidFill>
                        </a:rPr>
                        <a:t>Benefits – Tangible</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r h="370840">
                <a:tc gridSpan="3">
                  <a:txBody>
                    <a:bodyPr/>
                    <a:lstStyle/>
                    <a:p>
                      <a:endParaRPr lang="en-US" sz="1400" dirty="0"/>
                    </a:p>
                  </a:txBody>
                  <a:tcPr>
                    <a:solidFill>
                      <a:schemeClr val="bg1">
                        <a:lumMod val="95000"/>
                      </a:schemeClr>
                    </a:solidFill>
                  </a:tcPr>
                </a:tc>
                <a:tc hMerge="1">
                  <a:txBody>
                    <a:bodyPr/>
                    <a:lstStyle/>
                    <a:p>
                      <a:endParaRPr lang="en-US"/>
                    </a:p>
                  </a:txBody>
                  <a:tcPr/>
                </a:tc>
                <a:tc hMerge="1">
                  <a:txBody>
                    <a:bodyPr/>
                    <a:lstStyle/>
                    <a:p>
                      <a:endParaRPr lang="en-US"/>
                    </a:p>
                  </a:txBody>
                  <a:tcPr/>
                </a:tc>
                <a:tc gridSpan="2">
                  <a:txBody>
                    <a:bodyPr/>
                    <a:lstStyle/>
                    <a:p>
                      <a:endParaRPr lang="en-US" sz="1400" dirty="0"/>
                    </a:p>
                  </a:txBody>
                  <a:tcPr>
                    <a:solidFill>
                      <a:schemeClr val="bg1">
                        <a:lumMod val="95000"/>
                      </a:schemeClr>
                    </a:solidFill>
                  </a:tcPr>
                </a:tc>
                <a:tc hMerge="1">
                  <a:txBody>
                    <a:bodyPr/>
                    <a:lstStyle/>
                    <a:p>
                      <a:endParaRPr lang="en-US"/>
                    </a:p>
                  </a:txBody>
                  <a:tcPr/>
                </a:tc>
                <a:tc>
                  <a:txBody>
                    <a:bodyPr/>
                    <a:lstStyle/>
                    <a:p>
                      <a:r>
                        <a:rPr lang="en-US" sz="1400" dirty="0" smtClean="0">
                          <a:solidFill>
                            <a:schemeClr val="tx1"/>
                          </a:solidFill>
                        </a:rPr>
                        <a:t>Benefits </a:t>
                      </a:r>
                      <a:r>
                        <a:rPr lang="en-US" sz="1400" baseline="0" dirty="0" smtClean="0">
                          <a:solidFill>
                            <a:schemeClr val="tx1"/>
                          </a:solidFill>
                        </a:rPr>
                        <a:t> - Intangible</a:t>
                      </a:r>
                      <a:endParaRPr lang="en-US" sz="1400" dirty="0">
                        <a:solidFill>
                          <a:schemeClr val="tx1"/>
                        </a:solidFill>
                      </a:endParaRPr>
                    </a:p>
                  </a:txBody>
                  <a:tcPr>
                    <a:solidFill>
                      <a:schemeClr val="bg1">
                        <a:lumMod val="75000"/>
                      </a:schemeClr>
                    </a:solidFill>
                  </a:tcPr>
                </a:tc>
                <a:tc>
                  <a:txBody>
                    <a:bodyPr/>
                    <a:lstStyle/>
                    <a:p>
                      <a:endParaRPr lang="en-US" sz="1400" dirty="0"/>
                    </a:p>
                  </a:txBody>
                  <a:tcPr>
                    <a:solidFill>
                      <a:schemeClr val="bg1">
                        <a:lumMod val="95000"/>
                      </a:schemeClr>
                    </a:solidFill>
                  </a:tcPr>
                </a:tc>
              </a:tr>
            </a:tbl>
          </a:graphicData>
        </a:graphic>
      </p:graphicFrame>
    </p:spTree>
    <p:extLst>
      <p:ext uri="{BB962C8B-B14F-4D97-AF65-F5344CB8AC3E}">
        <p14:creationId xmlns:p14="http://schemas.microsoft.com/office/powerpoint/2010/main" val="2849679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
      <a:dk1>
        <a:srgbClr val="000000"/>
      </a:dk1>
      <a:lt1>
        <a:srgbClr val="FFFFFF"/>
      </a:lt1>
      <a:dk2>
        <a:srgbClr val="000000"/>
      </a:dk2>
      <a:lt2>
        <a:srgbClr val="FFFFFF"/>
      </a:lt2>
      <a:accent1>
        <a:srgbClr val="000000"/>
      </a:accent1>
      <a:accent2>
        <a:srgbClr val="000000"/>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2218</TotalTime>
  <Words>8393</Words>
  <Application>Microsoft Office PowerPoint</Application>
  <PresentationFormat>On-screen Show (4:3)</PresentationFormat>
  <Paragraphs>1409</Paragraphs>
  <Slides>55</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Gill Sans MT</vt:lpstr>
      <vt:lpstr>Lucida Sans Unicode</vt:lpstr>
      <vt:lpstr>Trebuchet MS</vt:lpstr>
      <vt:lpstr>Webdings</vt:lpstr>
      <vt:lpstr>Wingdings</vt:lpstr>
      <vt:lpstr>blank</vt:lpstr>
      <vt:lpstr>PowerPoint Presentation</vt:lpstr>
      <vt:lpstr>PowerPoint Presentation</vt:lpstr>
      <vt:lpstr>Leveraging the Tollgate deck</vt:lpstr>
      <vt:lpstr>PowerPoint Presentation</vt:lpstr>
      <vt:lpstr>PowerPoint Presentation</vt:lpstr>
      <vt:lpstr>Define Phase Objectives</vt:lpstr>
      <vt:lpstr>Project Background / Overview of the Process</vt:lpstr>
      <vt:lpstr>PowerPoint Presentation</vt:lpstr>
      <vt:lpstr>Project Charter</vt:lpstr>
      <vt:lpstr>Voice Of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Journey will 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dc:creator>
  <cp:lastModifiedBy>RAJALINGAM RAMAKRISHNAN (WT01 - Lean)</cp:lastModifiedBy>
  <cp:revision>63</cp:revision>
  <dcterms:created xsi:type="dcterms:W3CDTF">2014-02-24T01:10:07Z</dcterms:created>
  <dcterms:modified xsi:type="dcterms:W3CDTF">2015-12-23T06:49:54Z</dcterms:modified>
</cp:coreProperties>
</file>