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54"/>
  </p:notesMasterIdLst>
  <p:sldIdLst>
    <p:sldId id="256" r:id="rId2"/>
    <p:sldId id="344" r:id="rId3"/>
    <p:sldId id="283" r:id="rId4"/>
    <p:sldId id="345" r:id="rId5"/>
    <p:sldId id="346" r:id="rId6"/>
    <p:sldId id="298" r:id="rId7"/>
    <p:sldId id="285"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79536" autoAdjust="0"/>
  </p:normalViewPr>
  <p:slideViewPr>
    <p:cSldViewPr snapToGrid="0">
      <p:cViewPr varScale="1">
        <p:scale>
          <a:sx n="116" d="100"/>
          <a:sy n="116" d="100"/>
        </p:scale>
        <p:origin x="1500" y="108"/>
      </p:cViewPr>
      <p:guideLst>
        <p:guide orient="horz" pos="2160"/>
        <p:guide pos="5232"/>
      </p:guideLst>
    </p:cSldViewPr>
  </p:slideViewPr>
  <p:outlineViewPr>
    <p:cViewPr>
      <p:scale>
        <a:sx n="33" d="100"/>
        <a:sy n="33" d="100"/>
      </p:scale>
      <p:origin x="0" y="516"/>
    </p:cViewPr>
  </p:outlin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B7A38-29DC-4197-BC86-F07394F99774}" type="doc">
      <dgm:prSet loTypeId="urn:microsoft.com/office/officeart/2005/8/layout/hProcess4" loCatId="process" qsTypeId="urn:microsoft.com/office/officeart/2005/8/quickstyle/simple1" qsCatId="simple" csTypeId="urn:microsoft.com/office/officeart/2005/8/colors/accent1_1" csCatId="accent1" phldr="1"/>
      <dgm:spPr/>
    </dgm:pt>
    <dgm:pt modelId="{B161E9CE-5F7C-43BB-97EF-AE21D74D25BB}">
      <dgm:prSet phldrT="[Text]"/>
      <dgm:spPr>
        <a:xfrm>
          <a:off x="531641" y="2522314"/>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mbria" panose="02040503050406030204" pitchFamily="18" charset="0"/>
              <a:ea typeface="+mn-ea"/>
              <a:cs typeface="+mn-cs"/>
            </a:rPr>
            <a:t>Reduction of Total Number of Defects</a:t>
          </a:r>
          <a:endParaRPr lang="pt-BR" dirty="0">
            <a:solidFill>
              <a:sysClr val="windowText" lastClr="000000">
                <a:hueOff val="0"/>
                <a:satOff val="0"/>
                <a:lumOff val="0"/>
                <a:alphaOff val="0"/>
              </a:sysClr>
            </a:solidFill>
            <a:latin typeface="Cambria" panose="02040503050406030204" pitchFamily="18" charset="0"/>
            <a:ea typeface="+mn-ea"/>
            <a:cs typeface="+mn-cs"/>
          </a:endParaRPr>
        </a:p>
      </dgm:t>
    </dgm:pt>
    <dgm:pt modelId="{F2729C51-AD9F-4FF1-BEA6-1574420484E8}" type="parTrans" cxnId="{D4B7B183-857F-4072-BD5D-60B0354DEA6E}">
      <dgm:prSet/>
      <dgm:spPr/>
      <dgm:t>
        <a:bodyPr/>
        <a:lstStyle/>
        <a:p>
          <a:endParaRPr lang="pt-BR"/>
        </a:p>
      </dgm:t>
    </dgm:pt>
    <dgm:pt modelId="{845BB0E5-B23B-4043-B4B4-C598321EF562}" type="sibTrans" cxnId="{D4B7B183-857F-4072-BD5D-60B0354DEA6E}">
      <dgm:prSet/>
      <dgm:spPr>
        <a:xfrm>
          <a:off x="1312912" y="1413864"/>
          <a:ext cx="2657533" cy="2657533"/>
        </a:xfrm>
        <a:prstGeom prst="leftCircularArrow">
          <a:avLst>
            <a:gd name="adj1" fmla="val 3436"/>
            <a:gd name="adj2" fmla="val 425705"/>
            <a:gd name="adj3" fmla="val 2201216"/>
            <a:gd name="adj4" fmla="val 9024489"/>
            <a:gd name="adj5" fmla="val 4009"/>
          </a:avLst>
        </a:prstGeom>
        <a:solidFill>
          <a:srgbClr val="00B0F0">
            <a:tint val="60000"/>
            <a:hueOff val="0"/>
            <a:satOff val="0"/>
            <a:lumOff val="0"/>
            <a:alphaOff val="0"/>
          </a:srgbClr>
        </a:solidFill>
        <a:ln>
          <a:noFill/>
        </a:ln>
        <a:effectLst/>
      </dgm:spPr>
      <dgm:t>
        <a:bodyPr/>
        <a:lstStyle/>
        <a:p>
          <a:endParaRPr lang="pt-BR"/>
        </a:p>
      </dgm:t>
    </dgm:pt>
    <dgm:pt modelId="{4A89B10C-10E8-4FA5-B1EC-AA779A2970A0}">
      <dgm:prSet phldrT="[Text]"/>
      <dgm:spPr>
        <a:xfrm>
          <a:off x="3568020" y="591167"/>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gm:spPr>
      <dgm:t>
        <a:bodyPr/>
        <a:lstStyle/>
        <a:p>
          <a:r>
            <a:rPr lang="pt-BR" dirty="0" smtClean="0">
              <a:solidFill>
                <a:sysClr val="windowText" lastClr="000000">
                  <a:hueOff val="0"/>
                  <a:satOff val="0"/>
                  <a:lumOff val="0"/>
                  <a:alphaOff val="0"/>
                </a:sysClr>
              </a:solidFill>
              <a:latin typeface="Cambria" panose="02040503050406030204" pitchFamily="18" charset="0"/>
              <a:ea typeface="+mn-ea"/>
              <a:cs typeface="+mn-cs"/>
            </a:rPr>
            <a:t>+ Business Results:</a:t>
          </a:r>
          <a:endParaRPr lang="pt-BR" dirty="0">
            <a:solidFill>
              <a:sysClr val="windowText" lastClr="000000">
                <a:hueOff val="0"/>
                <a:satOff val="0"/>
                <a:lumOff val="0"/>
                <a:alphaOff val="0"/>
              </a:sysClr>
            </a:solidFill>
            <a:latin typeface="Cambria" panose="02040503050406030204" pitchFamily="18" charset="0"/>
            <a:ea typeface="+mn-ea"/>
            <a:cs typeface="+mn-cs"/>
          </a:endParaRPr>
        </a:p>
      </dgm:t>
    </dgm:pt>
    <dgm:pt modelId="{480B36FF-26D2-4E5A-954F-AB2078F12B6B}" type="parTrans" cxnId="{737DC06D-2C46-4B30-943E-D25781DD0466}">
      <dgm:prSet/>
      <dgm:spPr/>
      <dgm:t>
        <a:bodyPr/>
        <a:lstStyle/>
        <a:p>
          <a:endParaRPr lang="pt-BR"/>
        </a:p>
      </dgm:t>
    </dgm:pt>
    <dgm:pt modelId="{BCA54033-3AD3-486A-8786-4B7775D8B921}" type="sibTrans" cxnId="{737DC06D-2C46-4B30-943E-D25781DD0466}">
      <dgm:prSet/>
      <dgm:spPr>
        <a:xfrm>
          <a:off x="4329779" y="-206001"/>
          <a:ext cx="2956709" cy="2956709"/>
        </a:xfrm>
        <a:prstGeom prst="circularArrow">
          <a:avLst>
            <a:gd name="adj1" fmla="val 3089"/>
            <a:gd name="adj2" fmla="val 379491"/>
            <a:gd name="adj3" fmla="val 19444999"/>
            <a:gd name="adj4" fmla="val 12575511"/>
            <a:gd name="adj5" fmla="val 3603"/>
          </a:avLst>
        </a:prstGeom>
        <a:solidFill>
          <a:srgbClr val="00B0F0">
            <a:tint val="60000"/>
            <a:hueOff val="0"/>
            <a:satOff val="0"/>
            <a:lumOff val="0"/>
            <a:alphaOff val="0"/>
          </a:srgbClr>
        </a:solidFill>
        <a:ln>
          <a:noFill/>
        </a:ln>
        <a:effectLst/>
      </dgm:spPr>
      <dgm:t>
        <a:bodyPr/>
        <a:lstStyle/>
        <a:p>
          <a:endParaRPr lang="pt-BR"/>
        </a:p>
      </dgm:t>
    </dgm:pt>
    <dgm:pt modelId="{B4FBE135-6A2B-4D0E-A3A6-9A55C8778D53}">
      <dgm:prSet/>
      <dgm:spPr>
        <a:xfrm>
          <a:off x="6604398" y="2522314"/>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gm:spPr>
      <dgm:t>
        <a:bodyPr/>
        <a:lstStyle/>
        <a:p>
          <a:r>
            <a:rPr lang="pt-BR" dirty="0" smtClean="0">
              <a:solidFill>
                <a:sysClr val="windowText" lastClr="000000">
                  <a:hueOff val="0"/>
                  <a:satOff val="0"/>
                  <a:lumOff val="0"/>
                  <a:alphaOff val="0"/>
                </a:sysClr>
              </a:solidFill>
              <a:latin typeface="Cambria" panose="02040503050406030204" pitchFamily="18" charset="0"/>
              <a:ea typeface="+mn-ea"/>
              <a:cs typeface="+mn-cs"/>
            </a:rPr>
            <a:t>+ Customer Satisfaction</a:t>
          </a:r>
          <a:endParaRPr lang="pt-BR" dirty="0">
            <a:solidFill>
              <a:sysClr val="windowText" lastClr="000000">
                <a:hueOff val="0"/>
                <a:satOff val="0"/>
                <a:lumOff val="0"/>
                <a:alphaOff val="0"/>
              </a:sysClr>
            </a:solidFill>
            <a:latin typeface="Cambria" panose="02040503050406030204" pitchFamily="18" charset="0"/>
            <a:ea typeface="+mn-ea"/>
            <a:cs typeface="+mn-cs"/>
          </a:endParaRPr>
        </a:p>
      </dgm:t>
    </dgm:pt>
    <dgm:pt modelId="{A067517D-FE8E-41E8-A594-50FCAC00345A}" type="parTrans" cxnId="{CA392CCA-CF92-4A04-8F76-7643C9FB02D5}">
      <dgm:prSet/>
      <dgm:spPr/>
      <dgm:t>
        <a:bodyPr/>
        <a:lstStyle/>
        <a:p>
          <a:endParaRPr lang="pt-BR"/>
        </a:p>
      </dgm:t>
    </dgm:pt>
    <dgm:pt modelId="{F13D4FE2-1EAB-46DF-961F-6720D8F08367}" type="sibTrans" cxnId="{CA392CCA-CF92-4A04-8F76-7643C9FB02D5}">
      <dgm:prSet/>
      <dgm:spPr/>
      <dgm:t>
        <a:bodyPr/>
        <a:lstStyle/>
        <a:p>
          <a:endParaRPr lang="pt-BR"/>
        </a:p>
      </dgm:t>
    </dgm:pt>
    <dgm:pt modelId="{357EF915-3405-49B7-802C-8A7DDECD0942}">
      <dgm:prSet phldrT="[Text]" custT="1"/>
      <dgm:spPr>
        <a:xfrm>
          <a:off x="3047714"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r>
            <a:rPr lang="pt-BR" sz="1200" dirty="0" smtClean="0">
              <a:solidFill>
                <a:sysClr val="windowText" lastClr="000000">
                  <a:hueOff val="0"/>
                  <a:satOff val="0"/>
                  <a:lumOff val="0"/>
                  <a:alphaOff val="0"/>
                </a:sysClr>
              </a:solidFill>
              <a:latin typeface="Calibri" panose="020F0502020204030204" pitchFamily="34" charset="0"/>
              <a:ea typeface="+mn-ea"/>
              <a:cs typeface="+mn-cs"/>
            </a:rPr>
            <a:t>More Availability;</a:t>
          </a:r>
          <a:endParaRPr lang="pt-BR" sz="1200" dirty="0">
            <a:solidFill>
              <a:sysClr val="windowText" lastClr="000000">
                <a:hueOff val="0"/>
                <a:satOff val="0"/>
                <a:lumOff val="0"/>
                <a:alphaOff val="0"/>
              </a:sysClr>
            </a:solidFill>
            <a:latin typeface="Calibri" panose="020F0502020204030204" pitchFamily="34" charset="0"/>
            <a:ea typeface="+mn-ea"/>
            <a:cs typeface="+mn-cs"/>
          </a:endParaRPr>
        </a:p>
      </dgm:t>
    </dgm:pt>
    <dgm:pt modelId="{26DD1FC7-9311-45B0-A9DD-958F6C3167C3}" type="parTrans" cxnId="{9BB530FD-787F-4900-A703-9E1060830079}">
      <dgm:prSet/>
      <dgm:spPr/>
      <dgm:t>
        <a:bodyPr/>
        <a:lstStyle/>
        <a:p>
          <a:endParaRPr lang="pt-BR"/>
        </a:p>
      </dgm:t>
    </dgm:pt>
    <dgm:pt modelId="{9F68BD28-D65B-492E-8754-413B6284B5A2}" type="sibTrans" cxnId="{9BB530FD-787F-4900-A703-9E1060830079}">
      <dgm:prSet/>
      <dgm:spPr/>
      <dgm:t>
        <a:bodyPr/>
        <a:lstStyle/>
        <a:p>
          <a:endParaRPr lang="pt-BR"/>
        </a:p>
      </dgm:t>
    </dgm:pt>
    <dgm:pt modelId="{07AC7569-F447-42D5-99F5-B4C0298FCAF5}">
      <dgm:prSet phldrT="[Text]" custT="1"/>
      <dgm:spPr>
        <a:xfrm>
          <a:off x="11335"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r>
            <a:rPr lang="pt-BR" sz="1200" b="0" dirty="0" smtClean="0">
              <a:solidFill>
                <a:sysClr val="windowText" lastClr="000000">
                  <a:hueOff val="0"/>
                  <a:satOff val="0"/>
                  <a:lumOff val="0"/>
                  <a:alphaOff val="0"/>
                </a:sysClr>
              </a:solidFill>
              <a:latin typeface="Calibri" panose="020F0502020204030204" pitchFamily="34" charset="0"/>
              <a:ea typeface="+mn-ea"/>
              <a:cs typeface="+mn-cs"/>
            </a:rPr>
            <a:t>Focus of the Project</a:t>
          </a:r>
          <a:r>
            <a:rPr lang="pt-BR" sz="1200" b="1" dirty="0" smtClean="0">
              <a:solidFill>
                <a:sysClr val="windowText" lastClr="000000">
                  <a:hueOff val="0"/>
                  <a:satOff val="0"/>
                  <a:lumOff val="0"/>
                  <a:alphaOff val="0"/>
                </a:sysClr>
              </a:solidFill>
              <a:latin typeface="Calibri" panose="020F0502020204030204" pitchFamily="34" charset="0"/>
              <a:ea typeface="+mn-ea"/>
              <a:cs typeface="+mn-cs"/>
            </a:rPr>
            <a:t>:</a:t>
          </a:r>
          <a:endParaRPr lang="pt-BR" sz="1200" b="1" dirty="0">
            <a:solidFill>
              <a:sysClr val="windowText" lastClr="000000">
                <a:hueOff val="0"/>
                <a:satOff val="0"/>
                <a:lumOff val="0"/>
                <a:alphaOff val="0"/>
              </a:sysClr>
            </a:solidFill>
            <a:latin typeface="Calibri" panose="020F0502020204030204" pitchFamily="34" charset="0"/>
            <a:ea typeface="+mn-ea"/>
            <a:cs typeface="+mn-cs"/>
          </a:endParaRPr>
        </a:p>
      </dgm:t>
    </dgm:pt>
    <dgm:pt modelId="{E971015D-1D9E-45C5-BD70-55897EBB8DB6}" type="sibTrans" cxnId="{086E412A-F29D-4F0C-8999-D90CF703D57C}">
      <dgm:prSet/>
      <dgm:spPr/>
      <dgm:t>
        <a:bodyPr/>
        <a:lstStyle/>
        <a:p>
          <a:endParaRPr lang="pt-BR"/>
        </a:p>
      </dgm:t>
    </dgm:pt>
    <dgm:pt modelId="{21EFD65A-832E-46DE-9626-9AEE0258E51F}" type="parTrans" cxnId="{086E412A-F29D-4F0C-8999-D90CF703D57C}">
      <dgm:prSet/>
      <dgm:spPr/>
      <dgm:t>
        <a:bodyPr/>
        <a:lstStyle/>
        <a:p>
          <a:endParaRPr lang="pt-BR"/>
        </a:p>
      </dgm:t>
    </dgm:pt>
    <dgm:pt modelId="{A4EB8C21-E322-4A5D-945B-9772AA353997}">
      <dgm:prSet custT="1"/>
      <dgm:spPr>
        <a:xfrm>
          <a:off x="6084092"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r>
            <a:rPr lang="pt-BR" sz="1200" b="1" dirty="0" smtClean="0">
              <a:solidFill>
                <a:sysClr val="windowText" lastClr="000000">
                  <a:hueOff val="0"/>
                  <a:satOff val="0"/>
                  <a:lumOff val="0"/>
                  <a:alphaOff val="0"/>
                </a:sysClr>
              </a:solidFill>
              <a:latin typeface="Calibri" panose="020F0502020204030204" pitchFamily="34" charset="0"/>
              <a:ea typeface="+mn-ea"/>
              <a:cs typeface="+mn-cs"/>
            </a:rPr>
            <a:t>Need Information</a:t>
          </a:r>
          <a:endParaRPr lang="pt-BR" sz="1200" b="1" dirty="0">
            <a:solidFill>
              <a:sysClr val="windowText" lastClr="000000">
                <a:hueOff val="0"/>
                <a:satOff val="0"/>
                <a:lumOff val="0"/>
                <a:alphaOff val="0"/>
              </a:sysClr>
            </a:solidFill>
            <a:latin typeface="Calibri" panose="020F0502020204030204" pitchFamily="34" charset="0"/>
            <a:ea typeface="+mn-ea"/>
            <a:cs typeface="+mn-cs"/>
          </a:endParaRPr>
        </a:p>
      </dgm:t>
    </dgm:pt>
    <dgm:pt modelId="{B489F165-AB11-441E-BCD4-CD3F9274AEFF}" type="parTrans" cxnId="{FD6566C8-1CE8-466E-95CC-36C9087F34F6}">
      <dgm:prSet/>
      <dgm:spPr/>
      <dgm:t>
        <a:bodyPr/>
        <a:lstStyle/>
        <a:p>
          <a:endParaRPr lang="pt-PT"/>
        </a:p>
      </dgm:t>
    </dgm:pt>
    <dgm:pt modelId="{3A74F2AD-032A-4EA5-8298-03DBF859AB5C}" type="sibTrans" cxnId="{FD6566C8-1CE8-466E-95CC-36C9087F34F6}">
      <dgm:prSet/>
      <dgm:spPr/>
      <dgm:t>
        <a:bodyPr/>
        <a:lstStyle/>
        <a:p>
          <a:endParaRPr lang="pt-PT"/>
        </a:p>
      </dgm:t>
    </dgm:pt>
    <dgm:pt modelId="{0BE22396-989C-4C65-84C9-C62135E39D15}">
      <dgm:prSet phldrT="[Text]" custT="1"/>
      <dgm:spPr>
        <a:xfrm>
          <a:off x="3047714" y="1004984"/>
          <a:ext cx="2341377" cy="1931146"/>
        </a:xfr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r>
            <a:rPr lang="pt-BR" sz="1200" dirty="0" smtClean="0">
              <a:solidFill>
                <a:sysClr val="windowText" lastClr="000000">
                  <a:hueOff val="0"/>
                  <a:satOff val="0"/>
                  <a:lumOff val="0"/>
                  <a:alphaOff val="0"/>
                </a:sysClr>
              </a:solidFill>
              <a:latin typeface="Calibri" panose="020F0502020204030204" pitchFamily="34" charset="0"/>
              <a:ea typeface="+mn-ea"/>
              <a:cs typeface="+mn-cs"/>
            </a:rPr>
            <a:t>Increase of the System Quality;</a:t>
          </a:r>
          <a:endParaRPr lang="pt-BR" sz="1200" dirty="0">
            <a:solidFill>
              <a:sysClr val="windowText" lastClr="000000">
                <a:hueOff val="0"/>
                <a:satOff val="0"/>
                <a:lumOff val="0"/>
                <a:alphaOff val="0"/>
              </a:sysClr>
            </a:solidFill>
            <a:latin typeface="Calibri" panose="020F0502020204030204" pitchFamily="34" charset="0"/>
            <a:ea typeface="+mn-ea"/>
            <a:cs typeface="+mn-cs"/>
          </a:endParaRPr>
        </a:p>
      </dgm:t>
    </dgm:pt>
    <dgm:pt modelId="{D8662AF5-4CB0-414B-B74D-FA1BF278DE34}" type="parTrans" cxnId="{2A7498CB-CD09-4642-9F08-795E39EB4B5E}">
      <dgm:prSet/>
      <dgm:spPr/>
      <dgm:t>
        <a:bodyPr/>
        <a:lstStyle/>
        <a:p>
          <a:endParaRPr lang="en-US"/>
        </a:p>
      </dgm:t>
    </dgm:pt>
    <dgm:pt modelId="{2CA52761-6BFB-4081-BD79-E28AFE3648AB}" type="sibTrans" cxnId="{2A7498CB-CD09-4642-9F08-795E39EB4B5E}">
      <dgm:prSet/>
      <dgm:spPr/>
      <dgm:t>
        <a:bodyPr/>
        <a:lstStyle/>
        <a:p>
          <a:endParaRPr lang="en-US"/>
        </a:p>
      </dgm:t>
    </dgm:pt>
    <dgm:pt modelId="{CB273286-B03A-48EA-96A6-71333FA6F20A}">
      <dgm:prSet phldrT="[Text]" custT="1"/>
      <dgm:spPr>
        <a:xfrm>
          <a:off x="3047714" y="1004984"/>
          <a:ext cx="2341377" cy="1931146"/>
        </a:xfr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r>
            <a:rPr lang="pt-BR" sz="1200" dirty="0" smtClean="0">
              <a:solidFill>
                <a:sysClr val="windowText" lastClr="000000">
                  <a:hueOff val="0"/>
                  <a:satOff val="0"/>
                  <a:lumOff val="0"/>
                  <a:alphaOff val="0"/>
                </a:sysClr>
              </a:solidFill>
              <a:latin typeface="Calibri" panose="020F0502020204030204" pitchFamily="34" charset="0"/>
              <a:ea typeface="+mn-ea"/>
              <a:cs typeface="+mn-cs"/>
            </a:rPr>
            <a:t>More Reliability;</a:t>
          </a:r>
          <a:endParaRPr lang="pt-BR" sz="1200" dirty="0">
            <a:solidFill>
              <a:sysClr val="windowText" lastClr="000000">
                <a:hueOff val="0"/>
                <a:satOff val="0"/>
                <a:lumOff val="0"/>
                <a:alphaOff val="0"/>
              </a:sysClr>
            </a:solidFill>
            <a:latin typeface="Calibri" panose="020F0502020204030204" pitchFamily="34" charset="0"/>
            <a:ea typeface="+mn-ea"/>
            <a:cs typeface="+mn-cs"/>
          </a:endParaRPr>
        </a:p>
      </dgm:t>
    </dgm:pt>
    <dgm:pt modelId="{36209B46-1C55-495F-9117-D7A1626D0984}" type="parTrans" cxnId="{BD7FDBA5-E8B8-441B-96B0-5C7BC4122AAD}">
      <dgm:prSet/>
      <dgm:spPr/>
      <dgm:t>
        <a:bodyPr/>
        <a:lstStyle/>
        <a:p>
          <a:endParaRPr lang="en-US"/>
        </a:p>
      </dgm:t>
    </dgm:pt>
    <dgm:pt modelId="{A6CB4C16-BBE4-4538-8AF5-D47925BD1AF5}" type="sibTrans" cxnId="{BD7FDBA5-E8B8-441B-96B0-5C7BC4122AAD}">
      <dgm:prSet/>
      <dgm:spPr/>
      <dgm:t>
        <a:bodyPr/>
        <a:lstStyle/>
        <a:p>
          <a:endParaRPr lang="en-US"/>
        </a:p>
      </dgm:t>
    </dgm:pt>
    <dgm:pt modelId="{D6B182B7-FDB5-4F0C-8452-03D1394CF0A2}">
      <dgm:prSet phldrT="[Text]" custT="1"/>
      <dgm:spPr>
        <a:xfrm>
          <a:off x="3047714" y="1004984"/>
          <a:ext cx="2341377" cy="1931146"/>
        </a:xfr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gm:spPr>
      <dgm:t>
        <a:bodyPr/>
        <a:lstStyle/>
        <a:p>
          <a:endParaRPr lang="pt-BR" sz="1200" dirty="0">
            <a:solidFill>
              <a:sysClr val="windowText" lastClr="000000">
                <a:hueOff val="0"/>
                <a:satOff val="0"/>
                <a:lumOff val="0"/>
                <a:alphaOff val="0"/>
              </a:sysClr>
            </a:solidFill>
            <a:latin typeface="Calibri" panose="020F0502020204030204" pitchFamily="34" charset="0"/>
            <a:ea typeface="+mn-ea"/>
            <a:cs typeface="+mn-cs"/>
          </a:endParaRPr>
        </a:p>
      </dgm:t>
    </dgm:pt>
    <dgm:pt modelId="{EB66B23D-05E7-40AD-A7D4-5071433DB778}" type="parTrans" cxnId="{7BB8E1C3-564B-4071-8A9A-4B4EE772B44A}">
      <dgm:prSet/>
      <dgm:spPr/>
      <dgm:t>
        <a:bodyPr/>
        <a:lstStyle/>
        <a:p>
          <a:endParaRPr lang="en-US"/>
        </a:p>
      </dgm:t>
    </dgm:pt>
    <dgm:pt modelId="{3CF8C915-3BD7-4AD7-B60A-FC2A4610DB61}" type="sibTrans" cxnId="{7BB8E1C3-564B-4071-8A9A-4B4EE772B44A}">
      <dgm:prSet/>
      <dgm:spPr/>
      <dgm:t>
        <a:bodyPr/>
        <a:lstStyle/>
        <a:p>
          <a:endParaRPr lang="en-US"/>
        </a:p>
      </dgm:t>
    </dgm:pt>
    <dgm:pt modelId="{4BB7D4E8-E771-4CAC-8C33-32FE35D1FE00}" type="pres">
      <dgm:prSet presAssocID="{9AAB7A38-29DC-4197-BC86-F07394F99774}" presName="Name0" presStyleCnt="0">
        <dgm:presLayoutVars>
          <dgm:dir/>
          <dgm:animLvl val="lvl"/>
          <dgm:resizeHandles val="exact"/>
        </dgm:presLayoutVars>
      </dgm:prSet>
      <dgm:spPr/>
    </dgm:pt>
    <dgm:pt modelId="{A7DF75CA-FA27-4A10-A3D3-96EDBD59DB45}" type="pres">
      <dgm:prSet presAssocID="{9AAB7A38-29DC-4197-BC86-F07394F99774}" presName="tSp" presStyleCnt="0"/>
      <dgm:spPr/>
    </dgm:pt>
    <dgm:pt modelId="{0762FBDD-41A8-49CB-984F-8509A1168342}" type="pres">
      <dgm:prSet presAssocID="{9AAB7A38-29DC-4197-BC86-F07394F99774}" presName="bSp" presStyleCnt="0"/>
      <dgm:spPr/>
    </dgm:pt>
    <dgm:pt modelId="{7479D4A8-3319-4C5A-8FE3-C6E3BA93C4AC}" type="pres">
      <dgm:prSet presAssocID="{9AAB7A38-29DC-4197-BC86-F07394F99774}" presName="process" presStyleCnt="0"/>
      <dgm:spPr/>
    </dgm:pt>
    <dgm:pt modelId="{22592BCF-C5D7-4D4A-BAE0-0A8DC86ADD69}" type="pres">
      <dgm:prSet presAssocID="{B161E9CE-5F7C-43BB-97EF-AE21D74D25BB}" presName="composite1" presStyleCnt="0"/>
      <dgm:spPr/>
    </dgm:pt>
    <dgm:pt modelId="{387E42C1-BB07-458C-9E41-D1B9FE15A757}" type="pres">
      <dgm:prSet presAssocID="{B161E9CE-5F7C-43BB-97EF-AE21D74D25BB}" presName="dummyNode1" presStyleLbl="node1" presStyleIdx="0" presStyleCnt="3"/>
      <dgm:spPr/>
    </dgm:pt>
    <dgm:pt modelId="{D7412428-2E6C-4F27-A175-1DAF23CC6964}" type="pres">
      <dgm:prSet presAssocID="{B161E9CE-5F7C-43BB-97EF-AE21D74D25BB}" presName="childNode1" presStyleLbl="bgAcc1" presStyleIdx="0" presStyleCnt="3">
        <dgm:presLayoutVars>
          <dgm:bulletEnabled val="1"/>
        </dgm:presLayoutVars>
      </dgm:prSet>
      <dgm:spPr/>
      <dgm:t>
        <a:bodyPr/>
        <a:lstStyle/>
        <a:p>
          <a:endParaRPr lang="pt-BR"/>
        </a:p>
      </dgm:t>
    </dgm:pt>
    <dgm:pt modelId="{500E89FD-67FC-4C19-9D37-1740B69C7A68}" type="pres">
      <dgm:prSet presAssocID="{B161E9CE-5F7C-43BB-97EF-AE21D74D25BB}" presName="childNode1tx" presStyleLbl="bgAcc1" presStyleIdx="0" presStyleCnt="3">
        <dgm:presLayoutVars>
          <dgm:bulletEnabled val="1"/>
        </dgm:presLayoutVars>
      </dgm:prSet>
      <dgm:spPr/>
      <dgm:t>
        <a:bodyPr/>
        <a:lstStyle/>
        <a:p>
          <a:endParaRPr lang="pt-BR"/>
        </a:p>
      </dgm:t>
    </dgm:pt>
    <dgm:pt modelId="{EE6BDA58-6207-4C2D-9F12-1BF9BED79016}" type="pres">
      <dgm:prSet presAssocID="{B161E9CE-5F7C-43BB-97EF-AE21D74D25BB}" presName="parentNode1" presStyleLbl="node1" presStyleIdx="0" presStyleCnt="3">
        <dgm:presLayoutVars>
          <dgm:chMax val="1"/>
          <dgm:bulletEnabled val="1"/>
        </dgm:presLayoutVars>
      </dgm:prSet>
      <dgm:spPr/>
      <dgm:t>
        <a:bodyPr/>
        <a:lstStyle/>
        <a:p>
          <a:endParaRPr lang="pt-BR"/>
        </a:p>
      </dgm:t>
    </dgm:pt>
    <dgm:pt modelId="{2A4B5DA8-C644-4F42-B3FF-7AA600ECA87F}" type="pres">
      <dgm:prSet presAssocID="{B161E9CE-5F7C-43BB-97EF-AE21D74D25BB}" presName="connSite1" presStyleCnt="0"/>
      <dgm:spPr/>
    </dgm:pt>
    <dgm:pt modelId="{5176D5A1-D2F7-43DE-B601-F5026F7661A4}" type="pres">
      <dgm:prSet presAssocID="{845BB0E5-B23B-4043-B4B4-C598321EF562}" presName="Name9" presStyleLbl="sibTrans2D1" presStyleIdx="0" presStyleCnt="2"/>
      <dgm:spPr/>
      <dgm:t>
        <a:bodyPr/>
        <a:lstStyle/>
        <a:p>
          <a:endParaRPr lang="pt-BR"/>
        </a:p>
      </dgm:t>
    </dgm:pt>
    <dgm:pt modelId="{9C45F498-76B4-4FBC-B08B-CE404959BDBB}" type="pres">
      <dgm:prSet presAssocID="{4A89B10C-10E8-4FA5-B1EC-AA779A2970A0}" presName="composite2" presStyleCnt="0"/>
      <dgm:spPr/>
    </dgm:pt>
    <dgm:pt modelId="{3600F848-49D7-4ADC-8B13-1C0CFE8CCCAF}" type="pres">
      <dgm:prSet presAssocID="{4A89B10C-10E8-4FA5-B1EC-AA779A2970A0}" presName="dummyNode2" presStyleLbl="node1" presStyleIdx="0" presStyleCnt="3"/>
      <dgm:spPr/>
    </dgm:pt>
    <dgm:pt modelId="{897BF3D3-95C5-4AB6-AB16-35568CADE08E}" type="pres">
      <dgm:prSet presAssocID="{4A89B10C-10E8-4FA5-B1EC-AA779A2970A0}" presName="childNode2" presStyleLbl="bgAcc1" presStyleIdx="1" presStyleCnt="3">
        <dgm:presLayoutVars>
          <dgm:bulletEnabled val="1"/>
        </dgm:presLayoutVars>
      </dgm:prSet>
      <dgm:spPr>
        <a:prstGeom prst="roundRect">
          <a:avLst>
            <a:gd name="adj" fmla="val 10000"/>
          </a:avLst>
        </a:prstGeom>
      </dgm:spPr>
      <dgm:t>
        <a:bodyPr/>
        <a:lstStyle/>
        <a:p>
          <a:endParaRPr lang="pt-BR"/>
        </a:p>
      </dgm:t>
    </dgm:pt>
    <dgm:pt modelId="{B8F142F2-F46D-4FCA-B7CB-AD58AFAAA5E5}" type="pres">
      <dgm:prSet presAssocID="{4A89B10C-10E8-4FA5-B1EC-AA779A2970A0}" presName="childNode2tx" presStyleLbl="bgAcc1" presStyleIdx="1" presStyleCnt="3">
        <dgm:presLayoutVars>
          <dgm:bulletEnabled val="1"/>
        </dgm:presLayoutVars>
      </dgm:prSet>
      <dgm:spPr/>
      <dgm:t>
        <a:bodyPr/>
        <a:lstStyle/>
        <a:p>
          <a:endParaRPr lang="pt-BR"/>
        </a:p>
      </dgm:t>
    </dgm:pt>
    <dgm:pt modelId="{2AC59976-A78C-451A-8B6A-D7A7844506AC}" type="pres">
      <dgm:prSet presAssocID="{4A89B10C-10E8-4FA5-B1EC-AA779A2970A0}" presName="parentNode2" presStyleLbl="node1" presStyleIdx="1" presStyleCnt="3">
        <dgm:presLayoutVars>
          <dgm:chMax val="0"/>
          <dgm:bulletEnabled val="1"/>
        </dgm:presLayoutVars>
      </dgm:prSet>
      <dgm:spPr/>
      <dgm:t>
        <a:bodyPr/>
        <a:lstStyle/>
        <a:p>
          <a:endParaRPr lang="pt-BR"/>
        </a:p>
      </dgm:t>
    </dgm:pt>
    <dgm:pt modelId="{598EFF5B-A260-4E9F-AC8C-A25D76CB2E39}" type="pres">
      <dgm:prSet presAssocID="{4A89B10C-10E8-4FA5-B1EC-AA779A2970A0}" presName="connSite2" presStyleCnt="0"/>
      <dgm:spPr/>
    </dgm:pt>
    <dgm:pt modelId="{9ED6615B-9DBB-4937-8335-40FB42DD8160}" type="pres">
      <dgm:prSet presAssocID="{BCA54033-3AD3-486A-8786-4B7775D8B921}" presName="Name18" presStyleLbl="sibTrans2D1" presStyleIdx="1" presStyleCnt="2"/>
      <dgm:spPr/>
      <dgm:t>
        <a:bodyPr/>
        <a:lstStyle/>
        <a:p>
          <a:endParaRPr lang="pt-BR"/>
        </a:p>
      </dgm:t>
    </dgm:pt>
    <dgm:pt modelId="{344846FF-7876-47DC-804A-D9AA83A0287E}" type="pres">
      <dgm:prSet presAssocID="{B4FBE135-6A2B-4D0E-A3A6-9A55C8778D53}" presName="composite1" presStyleCnt="0"/>
      <dgm:spPr/>
    </dgm:pt>
    <dgm:pt modelId="{8C2DAE5A-1E0E-4445-ABE9-F5183C518644}" type="pres">
      <dgm:prSet presAssocID="{B4FBE135-6A2B-4D0E-A3A6-9A55C8778D53}" presName="dummyNode1" presStyleLbl="node1" presStyleIdx="1" presStyleCnt="3"/>
      <dgm:spPr/>
    </dgm:pt>
    <dgm:pt modelId="{BC711044-EA10-452C-9BCE-495C027211E0}" type="pres">
      <dgm:prSet presAssocID="{B4FBE135-6A2B-4D0E-A3A6-9A55C8778D53}" presName="childNode1" presStyleLbl="bgAcc1" presStyleIdx="2" presStyleCnt="3">
        <dgm:presLayoutVars>
          <dgm:bulletEnabled val="1"/>
        </dgm:presLayoutVars>
      </dgm:prSet>
      <dgm:spPr/>
      <dgm:t>
        <a:bodyPr/>
        <a:lstStyle/>
        <a:p>
          <a:endParaRPr lang="pt-PT"/>
        </a:p>
      </dgm:t>
    </dgm:pt>
    <dgm:pt modelId="{64ADE4D7-0B54-4D44-A40A-71D862A860D5}" type="pres">
      <dgm:prSet presAssocID="{B4FBE135-6A2B-4D0E-A3A6-9A55C8778D53}" presName="childNode1tx" presStyleLbl="bgAcc1" presStyleIdx="2" presStyleCnt="3">
        <dgm:presLayoutVars>
          <dgm:bulletEnabled val="1"/>
        </dgm:presLayoutVars>
      </dgm:prSet>
      <dgm:spPr/>
      <dgm:t>
        <a:bodyPr/>
        <a:lstStyle/>
        <a:p>
          <a:endParaRPr lang="pt-PT"/>
        </a:p>
      </dgm:t>
    </dgm:pt>
    <dgm:pt modelId="{310C4C34-E436-4B46-91BF-5AF0CFB9C23D}" type="pres">
      <dgm:prSet presAssocID="{B4FBE135-6A2B-4D0E-A3A6-9A55C8778D53}" presName="parentNode1" presStyleLbl="node1" presStyleIdx="2" presStyleCnt="3">
        <dgm:presLayoutVars>
          <dgm:chMax val="1"/>
          <dgm:bulletEnabled val="1"/>
        </dgm:presLayoutVars>
      </dgm:prSet>
      <dgm:spPr/>
      <dgm:t>
        <a:bodyPr/>
        <a:lstStyle/>
        <a:p>
          <a:endParaRPr lang="pt-BR"/>
        </a:p>
      </dgm:t>
    </dgm:pt>
    <dgm:pt modelId="{2CFFF064-8653-48E5-A061-2D85B9A4FCDA}" type="pres">
      <dgm:prSet presAssocID="{B4FBE135-6A2B-4D0E-A3A6-9A55C8778D53}" presName="connSite1" presStyleCnt="0"/>
      <dgm:spPr/>
    </dgm:pt>
  </dgm:ptLst>
  <dgm:cxnLst>
    <dgm:cxn modelId="{737DC06D-2C46-4B30-943E-D25781DD0466}" srcId="{9AAB7A38-29DC-4197-BC86-F07394F99774}" destId="{4A89B10C-10E8-4FA5-B1EC-AA779A2970A0}" srcOrd="1" destOrd="0" parTransId="{480B36FF-26D2-4E5A-954F-AB2078F12B6B}" sibTransId="{BCA54033-3AD3-486A-8786-4B7775D8B921}"/>
    <dgm:cxn modelId="{2A7498CB-CD09-4642-9F08-795E39EB4B5E}" srcId="{4A89B10C-10E8-4FA5-B1EC-AA779A2970A0}" destId="{0BE22396-989C-4C65-84C9-C62135E39D15}" srcOrd="1" destOrd="0" parTransId="{D8662AF5-4CB0-414B-B74D-FA1BF278DE34}" sibTransId="{2CA52761-6BFB-4081-BD79-E28AFE3648AB}"/>
    <dgm:cxn modelId="{89A35B57-56D5-415B-A220-F19588782B06}" type="presOf" srcId="{CB273286-B03A-48EA-96A6-71333FA6F20A}" destId="{B8F142F2-F46D-4FCA-B7CB-AD58AFAAA5E5}" srcOrd="1" destOrd="2" presId="urn:microsoft.com/office/officeart/2005/8/layout/hProcess4"/>
    <dgm:cxn modelId="{086E412A-F29D-4F0C-8999-D90CF703D57C}" srcId="{B161E9CE-5F7C-43BB-97EF-AE21D74D25BB}" destId="{07AC7569-F447-42D5-99F5-B4C0298FCAF5}" srcOrd="0" destOrd="0" parTransId="{21EFD65A-832E-46DE-9626-9AEE0258E51F}" sibTransId="{E971015D-1D9E-45C5-BD70-55897EBB8DB6}"/>
    <dgm:cxn modelId="{0554E542-233C-4FB3-90CA-564589643C35}" type="presOf" srcId="{D6B182B7-FDB5-4F0C-8452-03D1394CF0A2}" destId="{B8F142F2-F46D-4FCA-B7CB-AD58AFAAA5E5}" srcOrd="1" destOrd="3" presId="urn:microsoft.com/office/officeart/2005/8/layout/hProcess4"/>
    <dgm:cxn modelId="{7BB8E1C3-564B-4071-8A9A-4B4EE772B44A}" srcId="{4A89B10C-10E8-4FA5-B1EC-AA779A2970A0}" destId="{D6B182B7-FDB5-4F0C-8452-03D1394CF0A2}" srcOrd="3" destOrd="0" parTransId="{EB66B23D-05E7-40AD-A7D4-5071433DB778}" sibTransId="{3CF8C915-3BD7-4AD7-B60A-FC2A4610DB61}"/>
    <dgm:cxn modelId="{4A2391FD-DD73-4DE6-9BEE-45EB6A46245B}" type="presOf" srcId="{357EF915-3405-49B7-802C-8A7DDECD0942}" destId="{897BF3D3-95C5-4AB6-AB16-35568CADE08E}" srcOrd="0" destOrd="0" presId="urn:microsoft.com/office/officeart/2005/8/layout/hProcess4"/>
    <dgm:cxn modelId="{A2DEA2FA-F6B7-40DF-83B2-F98090A9F818}" type="presOf" srcId="{9AAB7A38-29DC-4197-BC86-F07394F99774}" destId="{4BB7D4E8-E771-4CAC-8C33-32FE35D1FE00}" srcOrd="0" destOrd="0" presId="urn:microsoft.com/office/officeart/2005/8/layout/hProcess4"/>
    <dgm:cxn modelId="{362F1261-9331-45E3-9CC5-B6915B846E98}" type="presOf" srcId="{BCA54033-3AD3-486A-8786-4B7775D8B921}" destId="{9ED6615B-9DBB-4937-8335-40FB42DD8160}" srcOrd="0" destOrd="0" presId="urn:microsoft.com/office/officeart/2005/8/layout/hProcess4"/>
    <dgm:cxn modelId="{D5751916-5437-4CC7-80B4-7505B82EBFF9}" type="presOf" srcId="{845BB0E5-B23B-4043-B4B4-C598321EF562}" destId="{5176D5A1-D2F7-43DE-B601-F5026F7661A4}" srcOrd="0" destOrd="0" presId="urn:microsoft.com/office/officeart/2005/8/layout/hProcess4"/>
    <dgm:cxn modelId="{F29BD678-7046-41E4-AA27-6B4C84E1C55A}" type="presOf" srcId="{B161E9CE-5F7C-43BB-97EF-AE21D74D25BB}" destId="{EE6BDA58-6207-4C2D-9F12-1BF9BED79016}" srcOrd="0" destOrd="0" presId="urn:microsoft.com/office/officeart/2005/8/layout/hProcess4"/>
    <dgm:cxn modelId="{FD6566C8-1CE8-466E-95CC-36C9087F34F6}" srcId="{B4FBE135-6A2B-4D0E-A3A6-9A55C8778D53}" destId="{A4EB8C21-E322-4A5D-945B-9772AA353997}" srcOrd="0" destOrd="0" parTransId="{B489F165-AB11-441E-BCD4-CD3F9274AEFF}" sibTransId="{3A74F2AD-032A-4EA5-8298-03DBF859AB5C}"/>
    <dgm:cxn modelId="{69DCF702-007F-44D4-AAAE-CA3C383D62DC}" type="presOf" srcId="{A4EB8C21-E322-4A5D-945B-9772AA353997}" destId="{64ADE4D7-0B54-4D44-A40A-71D862A860D5}" srcOrd="1" destOrd="0" presId="urn:microsoft.com/office/officeart/2005/8/layout/hProcess4"/>
    <dgm:cxn modelId="{BD7FDBA5-E8B8-441B-96B0-5C7BC4122AAD}" srcId="{4A89B10C-10E8-4FA5-B1EC-AA779A2970A0}" destId="{CB273286-B03A-48EA-96A6-71333FA6F20A}" srcOrd="2" destOrd="0" parTransId="{36209B46-1C55-495F-9117-D7A1626D0984}" sibTransId="{A6CB4C16-BBE4-4538-8AF5-D47925BD1AF5}"/>
    <dgm:cxn modelId="{FD0C10CE-0AAC-4C7F-A6AF-2E55EBC9C32D}" type="presOf" srcId="{07AC7569-F447-42D5-99F5-B4C0298FCAF5}" destId="{D7412428-2E6C-4F27-A175-1DAF23CC6964}" srcOrd="0" destOrd="0" presId="urn:microsoft.com/office/officeart/2005/8/layout/hProcess4"/>
    <dgm:cxn modelId="{709F1C2C-B736-497E-B3D8-D6A47E6CD0C6}" type="presOf" srcId="{A4EB8C21-E322-4A5D-945B-9772AA353997}" destId="{BC711044-EA10-452C-9BCE-495C027211E0}" srcOrd="0" destOrd="0" presId="urn:microsoft.com/office/officeart/2005/8/layout/hProcess4"/>
    <dgm:cxn modelId="{9BA98A21-08AC-472E-99A0-00D15EE947C0}" type="presOf" srcId="{07AC7569-F447-42D5-99F5-B4C0298FCAF5}" destId="{500E89FD-67FC-4C19-9D37-1740B69C7A68}" srcOrd="1" destOrd="0" presId="urn:microsoft.com/office/officeart/2005/8/layout/hProcess4"/>
    <dgm:cxn modelId="{6C17E0D2-8D5E-459F-B14E-10EFC5104451}" type="presOf" srcId="{CB273286-B03A-48EA-96A6-71333FA6F20A}" destId="{897BF3D3-95C5-4AB6-AB16-35568CADE08E}" srcOrd="0" destOrd="2" presId="urn:microsoft.com/office/officeart/2005/8/layout/hProcess4"/>
    <dgm:cxn modelId="{9987C659-FE0F-471E-BA71-21223A537D0A}" type="presOf" srcId="{4A89B10C-10E8-4FA5-B1EC-AA779A2970A0}" destId="{2AC59976-A78C-451A-8B6A-D7A7844506AC}" srcOrd="0" destOrd="0" presId="urn:microsoft.com/office/officeart/2005/8/layout/hProcess4"/>
    <dgm:cxn modelId="{9BB530FD-787F-4900-A703-9E1060830079}" srcId="{4A89B10C-10E8-4FA5-B1EC-AA779A2970A0}" destId="{357EF915-3405-49B7-802C-8A7DDECD0942}" srcOrd="0" destOrd="0" parTransId="{26DD1FC7-9311-45B0-A9DD-958F6C3167C3}" sibTransId="{9F68BD28-D65B-492E-8754-413B6284B5A2}"/>
    <dgm:cxn modelId="{CA392CCA-CF92-4A04-8F76-7643C9FB02D5}" srcId="{9AAB7A38-29DC-4197-BC86-F07394F99774}" destId="{B4FBE135-6A2B-4D0E-A3A6-9A55C8778D53}" srcOrd="2" destOrd="0" parTransId="{A067517D-FE8E-41E8-A594-50FCAC00345A}" sibTransId="{F13D4FE2-1EAB-46DF-961F-6720D8F08367}"/>
    <dgm:cxn modelId="{47F41B12-09C1-46D3-994B-D04793B05CCB}" type="presOf" srcId="{0BE22396-989C-4C65-84C9-C62135E39D15}" destId="{B8F142F2-F46D-4FCA-B7CB-AD58AFAAA5E5}" srcOrd="1" destOrd="1" presId="urn:microsoft.com/office/officeart/2005/8/layout/hProcess4"/>
    <dgm:cxn modelId="{4A6E4DE3-54A1-483A-88A5-55DFBC06471C}" type="presOf" srcId="{357EF915-3405-49B7-802C-8A7DDECD0942}" destId="{B8F142F2-F46D-4FCA-B7CB-AD58AFAAA5E5}" srcOrd="1" destOrd="0" presId="urn:microsoft.com/office/officeart/2005/8/layout/hProcess4"/>
    <dgm:cxn modelId="{4CAD6138-1C68-4061-AE9F-530B97746645}" type="presOf" srcId="{D6B182B7-FDB5-4F0C-8452-03D1394CF0A2}" destId="{897BF3D3-95C5-4AB6-AB16-35568CADE08E}" srcOrd="0" destOrd="3" presId="urn:microsoft.com/office/officeart/2005/8/layout/hProcess4"/>
    <dgm:cxn modelId="{4A8F301B-F3AB-4FC5-8045-14989AB071A8}" type="presOf" srcId="{0BE22396-989C-4C65-84C9-C62135E39D15}" destId="{897BF3D3-95C5-4AB6-AB16-35568CADE08E}" srcOrd="0" destOrd="1" presId="urn:microsoft.com/office/officeart/2005/8/layout/hProcess4"/>
    <dgm:cxn modelId="{D4B7B183-857F-4072-BD5D-60B0354DEA6E}" srcId="{9AAB7A38-29DC-4197-BC86-F07394F99774}" destId="{B161E9CE-5F7C-43BB-97EF-AE21D74D25BB}" srcOrd="0" destOrd="0" parTransId="{F2729C51-AD9F-4FF1-BEA6-1574420484E8}" sibTransId="{845BB0E5-B23B-4043-B4B4-C598321EF562}"/>
    <dgm:cxn modelId="{493F2E39-7E5F-4B08-8BDF-2EEFC568FF41}" type="presOf" srcId="{B4FBE135-6A2B-4D0E-A3A6-9A55C8778D53}" destId="{310C4C34-E436-4B46-91BF-5AF0CFB9C23D}" srcOrd="0" destOrd="0" presId="urn:microsoft.com/office/officeart/2005/8/layout/hProcess4"/>
    <dgm:cxn modelId="{707C4654-857F-408B-9341-B1E56EB191EC}" type="presParOf" srcId="{4BB7D4E8-E771-4CAC-8C33-32FE35D1FE00}" destId="{A7DF75CA-FA27-4A10-A3D3-96EDBD59DB45}" srcOrd="0" destOrd="0" presId="urn:microsoft.com/office/officeart/2005/8/layout/hProcess4"/>
    <dgm:cxn modelId="{A1F1D846-123C-4D98-A6DF-495EBCA9B0EB}" type="presParOf" srcId="{4BB7D4E8-E771-4CAC-8C33-32FE35D1FE00}" destId="{0762FBDD-41A8-49CB-984F-8509A1168342}" srcOrd="1" destOrd="0" presId="urn:microsoft.com/office/officeart/2005/8/layout/hProcess4"/>
    <dgm:cxn modelId="{B860812C-2DC4-414E-AFED-71A86A4F67EE}" type="presParOf" srcId="{4BB7D4E8-E771-4CAC-8C33-32FE35D1FE00}" destId="{7479D4A8-3319-4C5A-8FE3-C6E3BA93C4AC}" srcOrd="2" destOrd="0" presId="urn:microsoft.com/office/officeart/2005/8/layout/hProcess4"/>
    <dgm:cxn modelId="{8E39405D-9AAC-43C0-9DCB-495A5C79EF2B}" type="presParOf" srcId="{7479D4A8-3319-4C5A-8FE3-C6E3BA93C4AC}" destId="{22592BCF-C5D7-4D4A-BAE0-0A8DC86ADD69}" srcOrd="0" destOrd="0" presId="urn:microsoft.com/office/officeart/2005/8/layout/hProcess4"/>
    <dgm:cxn modelId="{A6B56A59-F8F8-4E36-886C-F21E8128BC1D}" type="presParOf" srcId="{22592BCF-C5D7-4D4A-BAE0-0A8DC86ADD69}" destId="{387E42C1-BB07-458C-9E41-D1B9FE15A757}" srcOrd="0" destOrd="0" presId="urn:microsoft.com/office/officeart/2005/8/layout/hProcess4"/>
    <dgm:cxn modelId="{C31DD0E3-5542-4710-B670-BECBA41691D3}" type="presParOf" srcId="{22592BCF-C5D7-4D4A-BAE0-0A8DC86ADD69}" destId="{D7412428-2E6C-4F27-A175-1DAF23CC6964}" srcOrd="1" destOrd="0" presId="urn:microsoft.com/office/officeart/2005/8/layout/hProcess4"/>
    <dgm:cxn modelId="{2908DACD-1A91-4AE2-A5EA-B154E0422890}" type="presParOf" srcId="{22592BCF-C5D7-4D4A-BAE0-0A8DC86ADD69}" destId="{500E89FD-67FC-4C19-9D37-1740B69C7A68}" srcOrd="2" destOrd="0" presId="urn:microsoft.com/office/officeart/2005/8/layout/hProcess4"/>
    <dgm:cxn modelId="{4344C57D-7AC9-40A6-8AB6-E5B5024851AA}" type="presParOf" srcId="{22592BCF-C5D7-4D4A-BAE0-0A8DC86ADD69}" destId="{EE6BDA58-6207-4C2D-9F12-1BF9BED79016}" srcOrd="3" destOrd="0" presId="urn:microsoft.com/office/officeart/2005/8/layout/hProcess4"/>
    <dgm:cxn modelId="{C3422457-30A8-4846-9301-6672BF93F75D}" type="presParOf" srcId="{22592BCF-C5D7-4D4A-BAE0-0A8DC86ADD69}" destId="{2A4B5DA8-C644-4F42-B3FF-7AA600ECA87F}" srcOrd="4" destOrd="0" presId="urn:microsoft.com/office/officeart/2005/8/layout/hProcess4"/>
    <dgm:cxn modelId="{CB2940D3-7229-453D-A3CF-363BA6F4F668}" type="presParOf" srcId="{7479D4A8-3319-4C5A-8FE3-C6E3BA93C4AC}" destId="{5176D5A1-D2F7-43DE-B601-F5026F7661A4}" srcOrd="1" destOrd="0" presId="urn:microsoft.com/office/officeart/2005/8/layout/hProcess4"/>
    <dgm:cxn modelId="{F8F529C9-BF3D-4414-A03E-D8A434700A3C}" type="presParOf" srcId="{7479D4A8-3319-4C5A-8FE3-C6E3BA93C4AC}" destId="{9C45F498-76B4-4FBC-B08B-CE404959BDBB}" srcOrd="2" destOrd="0" presId="urn:microsoft.com/office/officeart/2005/8/layout/hProcess4"/>
    <dgm:cxn modelId="{9096056F-C2D5-4DC5-83E1-3846FC55A88D}" type="presParOf" srcId="{9C45F498-76B4-4FBC-B08B-CE404959BDBB}" destId="{3600F848-49D7-4ADC-8B13-1C0CFE8CCCAF}" srcOrd="0" destOrd="0" presId="urn:microsoft.com/office/officeart/2005/8/layout/hProcess4"/>
    <dgm:cxn modelId="{5E9F15F6-5BF6-4BCA-ADD3-B9C91571993C}" type="presParOf" srcId="{9C45F498-76B4-4FBC-B08B-CE404959BDBB}" destId="{897BF3D3-95C5-4AB6-AB16-35568CADE08E}" srcOrd="1" destOrd="0" presId="urn:microsoft.com/office/officeart/2005/8/layout/hProcess4"/>
    <dgm:cxn modelId="{401CACF5-61AA-4E55-B7AE-4BA3A3513E2F}" type="presParOf" srcId="{9C45F498-76B4-4FBC-B08B-CE404959BDBB}" destId="{B8F142F2-F46D-4FCA-B7CB-AD58AFAAA5E5}" srcOrd="2" destOrd="0" presId="urn:microsoft.com/office/officeart/2005/8/layout/hProcess4"/>
    <dgm:cxn modelId="{21619BBD-B221-42EA-9FF3-138817160BB2}" type="presParOf" srcId="{9C45F498-76B4-4FBC-B08B-CE404959BDBB}" destId="{2AC59976-A78C-451A-8B6A-D7A7844506AC}" srcOrd="3" destOrd="0" presId="urn:microsoft.com/office/officeart/2005/8/layout/hProcess4"/>
    <dgm:cxn modelId="{ECB5D8CE-1D10-4A1D-A377-F2E3D1AC3EAA}" type="presParOf" srcId="{9C45F498-76B4-4FBC-B08B-CE404959BDBB}" destId="{598EFF5B-A260-4E9F-AC8C-A25D76CB2E39}" srcOrd="4" destOrd="0" presId="urn:microsoft.com/office/officeart/2005/8/layout/hProcess4"/>
    <dgm:cxn modelId="{10C28301-92BE-46F3-942F-B168D26BD841}" type="presParOf" srcId="{7479D4A8-3319-4C5A-8FE3-C6E3BA93C4AC}" destId="{9ED6615B-9DBB-4937-8335-40FB42DD8160}" srcOrd="3" destOrd="0" presId="urn:microsoft.com/office/officeart/2005/8/layout/hProcess4"/>
    <dgm:cxn modelId="{04E8439F-7063-4E2F-80F2-DB552FF1D1D3}" type="presParOf" srcId="{7479D4A8-3319-4C5A-8FE3-C6E3BA93C4AC}" destId="{344846FF-7876-47DC-804A-D9AA83A0287E}" srcOrd="4" destOrd="0" presId="urn:microsoft.com/office/officeart/2005/8/layout/hProcess4"/>
    <dgm:cxn modelId="{436C858F-0335-4F66-933F-B7C8C43AFE5D}" type="presParOf" srcId="{344846FF-7876-47DC-804A-D9AA83A0287E}" destId="{8C2DAE5A-1E0E-4445-ABE9-F5183C518644}" srcOrd="0" destOrd="0" presId="urn:microsoft.com/office/officeart/2005/8/layout/hProcess4"/>
    <dgm:cxn modelId="{783059CB-8D57-4226-93C3-619E0C7A50F7}" type="presParOf" srcId="{344846FF-7876-47DC-804A-D9AA83A0287E}" destId="{BC711044-EA10-452C-9BCE-495C027211E0}" srcOrd="1" destOrd="0" presId="urn:microsoft.com/office/officeart/2005/8/layout/hProcess4"/>
    <dgm:cxn modelId="{D736E978-8695-4D79-9956-381A3E13D8FB}" type="presParOf" srcId="{344846FF-7876-47DC-804A-D9AA83A0287E}" destId="{64ADE4D7-0B54-4D44-A40A-71D862A860D5}" srcOrd="2" destOrd="0" presId="urn:microsoft.com/office/officeart/2005/8/layout/hProcess4"/>
    <dgm:cxn modelId="{ABE501AA-9657-4D9E-800A-2490BF53457A}" type="presParOf" srcId="{344846FF-7876-47DC-804A-D9AA83A0287E}" destId="{310C4C34-E436-4B46-91BF-5AF0CFB9C23D}" srcOrd="3" destOrd="0" presId="urn:microsoft.com/office/officeart/2005/8/layout/hProcess4"/>
    <dgm:cxn modelId="{6D9C5FBD-8D32-45BC-90CF-EDD844DFB101}" type="presParOf" srcId="{344846FF-7876-47DC-804A-D9AA83A0287E}" destId="{2CFFF064-8653-48E5-A061-2D85B9A4FCD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12428-2E6C-4F27-A175-1DAF23CC6964}">
      <dsp:nvSpPr>
        <dsp:cNvPr id="0" name=""/>
        <dsp:cNvSpPr/>
      </dsp:nvSpPr>
      <dsp:spPr>
        <a:xfrm>
          <a:off x="11335"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b="0" kern="1200" dirty="0" smtClean="0">
              <a:solidFill>
                <a:sysClr val="windowText" lastClr="000000">
                  <a:hueOff val="0"/>
                  <a:satOff val="0"/>
                  <a:lumOff val="0"/>
                  <a:alphaOff val="0"/>
                </a:sysClr>
              </a:solidFill>
              <a:latin typeface="Calibri" panose="020F0502020204030204" pitchFamily="34" charset="0"/>
              <a:ea typeface="+mn-ea"/>
              <a:cs typeface="+mn-cs"/>
            </a:rPr>
            <a:t>Focus of the Project</a:t>
          </a:r>
          <a:r>
            <a:rPr lang="pt-BR" sz="1200" b="1" kern="1200" dirty="0" smtClean="0">
              <a:solidFill>
                <a:sysClr val="windowText" lastClr="000000">
                  <a:hueOff val="0"/>
                  <a:satOff val="0"/>
                  <a:lumOff val="0"/>
                  <a:alphaOff val="0"/>
                </a:sysClr>
              </a:solidFill>
              <a:latin typeface="Calibri" panose="020F0502020204030204" pitchFamily="34" charset="0"/>
              <a:ea typeface="+mn-ea"/>
              <a:cs typeface="+mn-cs"/>
            </a:rPr>
            <a:t>:</a:t>
          </a:r>
          <a:endParaRPr lang="pt-BR" sz="12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55776" y="1049425"/>
        <a:ext cx="2252495" cy="1428447"/>
      </dsp:txXfrm>
    </dsp:sp>
    <dsp:sp modelId="{5176D5A1-D2F7-43DE-B601-F5026F7661A4}">
      <dsp:nvSpPr>
        <dsp:cNvPr id="0" name=""/>
        <dsp:cNvSpPr/>
      </dsp:nvSpPr>
      <dsp:spPr>
        <a:xfrm>
          <a:off x="1312912" y="1413864"/>
          <a:ext cx="2657533" cy="2657533"/>
        </a:xfrm>
        <a:prstGeom prst="leftCircularArrow">
          <a:avLst>
            <a:gd name="adj1" fmla="val 3436"/>
            <a:gd name="adj2" fmla="val 425705"/>
            <a:gd name="adj3" fmla="val 2201216"/>
            <a:gd name="adj4" fmla="val 9024489"/>
            <a:gd name="adj5" fmla="val 4009"/>
          </a:avLst>
        </a:prstGeom>
        <a:solidFill>
          <a:srgbClr val="00B0F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EE6BDA58-6207-4C2D-9F12-1BF9BED79016}">
      <dsp:nvSpPr>
        <dsp:cNvPr id="0" name=""/>
        <dsp:cNvSpPr/>
      </dsp:nvSpPr>
      <dsp:spPr>
        <a:xfrm>
          <a:off x="531641" y="2522314"/>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Text" lastClr="000000">
                  <a:hueOff val="0"/>
                  <a:satOff val="0"/>
                  <a:lumOff val="0"/>
                  <a:alphaOff val="0"/>
                </a:sysClr>
              </a:solidFill>
              <a:latin typeface="Cambria" panose="02040503050406030204" pitchFamily="18" charset="0"/>
              <a:ea typeface="+mn-ea"/>
              <a:cs typeface="+mn-cs"/>
            </a:rPr>
            <a:t>Reduction of Total Number of Defects</a:t>
          </a:r>
          <a:endParaRPr lang="pt-BR" sz="1900" kern="1200" dirty="0">
            <a:solidFill>
              <a:sysClr val="windowText" lastClr="000000">
                <a:hueOff val="0"/>
                <a:satOff val="0"/>
                <a:lumOff val="0"/>
                <a:alphaOff val="0"/>
              </a:sysClr>
            </a:solidFill>
            <a:latin typeface="Cambria" panose="02040503050406030204" pitchFamily="18" charset="0"/>
            <a:ea typeface="+mn-ea"/>
            <a:cs typeface="+mn-cs"/>
          </a:endParaRPr>
        </a:p>
      </dsp:txBody>
      <dsp:txXfrm>
        <a:off x="555882" y="2546555"/>
        <a:ext cx="2032742" cy="779152"/>
      </dsp:txXfrm>
    </dsp:sp>
    <dsp:sp modelId="{897BF3D3-95C5-4AB6-AB16-35568CADE08E}">
      <dsp:nvSpPr>
        <dsp:cNvPr id="0" name=""/>
        <dsp:cNvSpPr/>
      </dsp:nvSpPr>
      <dsp:spPr>
        <a:xfrm>
          <a:off x="3047714"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kern="1200" dirty="0" smtClean="0">
              <a:solidFill>
                <a:sysClr val="windowText" lastClr="000000">
                  <a:hueOff val="0"/>
                  <a:satOff val="0"/>
                  <a:lumOff val="0"/>
                  <a:alphaOff val="0"/>
                </a:sysClr>
              </a:solidFill>
              <a:latin typeface="Calibri" panose="020F0502020204030204" pitchFamily="34" charset="0"/>
              <a:ea typeface="+mn-ea"/>
              <a:cs typeface="+mn-cs"/>
            </a:rPr>
            <a:t>More Availability;</a:t>
          </a:r>
          <a:endParaRPr lang="pt-BR" sz="1200" kern="1200" dirty="0">
            <a:solidFill>
              <a:sysClr val="windowText" lastClr="000000">
                <a:hueOff val="0"/>
                <a:satOff val="0"/>
                <a:lumOff val="0"/>
                <a:alphaOff val="0"/>
              </a:sysClr>
            </a:solidFill>
            <a:latin typeface="Calibri" panose="020F0502020204030204" pitchFamily="34" charset="0"/>
            <a:ea typeface="+mn-ea"/>
            <a:cs typeface="+mn-cs"/>
          </a:endParaRPr>
        </a:p>
        <a:p>
          <a:pPr marL="114300" lvl="1" indent="-114300" algn="l" defTabSz="533400">
            <a:lnSpc>
              <a:spcPct val="90000"/>
            </a:lnSpc>
            <a:spcBef>
              <a:spcPct val="0"/>
            </a:spcBef>
            <a:spcAft>
              <a:spcPct val="15000"/>
            </a:spcAft>
            <a:buChar char="••"/>
          </a:pPr>
          <a:r>
            <a:rPr lang="pt-BR" sz="1200" kern="1200" dirty="0" smtClean="0">
              <a:solidFill>
                <a:sysClr val="windowText" lastClr="000000">
                  <a:hueOff val="0"/>
                  <a:satOff val="0"/>
                  <a:lumOff val="0"/>
                  <a:alphaOff val="0"/>
                </a:sysClr>
              </a:solidFill>
              <a:latin typeface="Calibri" panose="020F0502020204030204" pitchFamily="34" charset="0"/>
              <a:ea typeface="+mn-ea"/>
              <a:cs typeface="+mn-cs"/>
            </a:rPr>
            <a:t>Increase of the System Quality;</a:t>
          </a:r>
          <a:endParaRPr lang="pt-BR" sz="1200" kern="1200" dirty="0">
            <a:solidFill>
              <a:sysClr val="windowText" lastClr="000000">
                <a:hueOff val="0"/>
                <a:satOff val="0"/>
                <a:lumOff val="0"/>
                <a:alphaOff val="0"/>
              </a:sysClr>
            </a:solidFill>
            <a:latin typeface="Calibri" panose="020F0502020204030204" pitchFamily="34" charset="0"/>
            <a:ea typeface="+mn-ea"/>
            <a:cs typeface="+mn-cs"/>
          </a:endParaRPr>
        </a:p>
        <a:p>
          <a:pPr marL="114300" lvl="1" indent="-114300" algn="l" defTabSz="533400">
            <a:lnSpc>
              <a:spcPct val="90000"/>
            </a:lnSpc>
            <a:spcBef>
              <a:spcPct val="0"/>
            </a:spcBef>
            <a:spcAft>
              <a:spcPct val="15000"/>
            </a:spcAft>
            <a:buChar char="••"/>
          </a:pPr>
          <a:r>
            <a:rPr lang="pt-BR" sz="1200" kern="1200" dirty="0" smtClean="0">
              <a:solidFill>
                <a:sysClr val="windowText" lastClr="000000">
                  <a:hueOff val="0"/>
                  <a:satOff val="0"/>
                  <a:lumOff val="0"/>
                  <a:alphaOff val="0"/>
                </a:sysClr>
              </a:solidFill>
              <a:latin typeface="Calibri" panose="020F0502020204030204" pitchFamily="34" charset="0"/>
              <a:ea typeface="+mn-ea"/>
              <a:cs typeface="+mn-cs"/>
            </a:rPr>
            <a:t>More Reliability;</a:t>
          </a:r>
          <a:endParaRPr lang="pt-BR" sz="1200" kern="1200" dirty="0">
            <a:solidFill>
              <a:sysClr val="windowText" lastClr="000000">
                <a:hueOff val="0"/>
                <a:satOff val="0"/>
                <a:lumOff val="0"/>
                <a:alphaOff val="0"/>
              </a:sysClr>
            </a:solidFill>
            <a:latin typeface="Calibri" panose="020F0502020204030204" pitchFamily="34" charset="0"/>
            <a:ea typeface="+mn-ea"/>
            <a:cs typeface="+mn-cs"/>
          </a:endParaRPr>
        </a:p>
        <a:p>
          <a:pPr marL="114300" lvl="1" indent="-114300" algn="l" defTabSz="533400">
            <a:lnSpc>
              <a:spcPct val="90000"/>
            </a:lnSpc>
            <a:spcBef>
              <a:spcPct val="0"/>
            </a:spcBef>
            <a:spcAft>
              <a:spcPct val="15000"/>
            </a:spcAft>
            <a:buChar char="••"/>
          </a:pPr>
          <a:endParaRPr lang="pt-BR" sz="1200"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092155" y="1463242"/>
        <a:ext cx="2252495" cy="1428447"/>
      </dsp:txXfrm>
    </dsp:sp>
    <dsp:sp modelId="{9ED6615B-9DBB-4937-8335-40FB42DD8160}">
      <dsp:nvSpPr>
        <dsp:cNvPr id="0" name=""/>
        <dsp:cNvSpPr/>
      </dsp:nvSpPr>
      <dsp:spPr>
        <a:xfrm>
          <a:off x="4329779" y="-206001"/>
          <a:ext cx="2956709" cy="2956709"/>
        </a:xfrm>
        <a:prstGeom prst="circularArrow">
          <a:avLst>
            <a:gd name="adj1" fmla="val 3089"/>
            <a:gd name="adj2" fmla="val 379491"/>
            <a:gd name="adj3" fmla="val 19444999"/>
            <a:gd name="adj4" fmla="val 12575511"/>
            <a:gd name="adj5" fmla="val 3603"/>
          </a:avLst>
        </a:prstGeom>
        <a:solidFill>
          <a:srgbClr val="00B0F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2AC59976-A78C-451A-8B6A-D7A7844506AC}">
      <dsp:nvSpPr>
        <dsp:cNvPr id="0" name=""/>
        <dsp:cNvSpPr/>
      </dsp:nvSpPr>
      <dsp:spPr>
        <a:xfrm>
          <a:off x="3568020" y="591167"/>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pt-BR" sz="1900" kern="1200" dirty="0" smtClean="0">
              <a:solidFill>
                <a:sysClr val="windowText" lastClr="000000">
                  <a:hueOff val="0"/>
                  <a:satOff val="0"/>
                  <a:lumOff val="0"/>
                  <a:alphaOff val="0"/>
                </a:sysClr>
              </a:solidFill>
              <a:latin typeface="Cambria" panose="02040503050406030204" pitchFamily="18" charset="0"/>
              <a:ea typeface="+mn-ea"/>
              <a:cs typeface="+mn-cs"/>
            </a:rPr>
            <a:t>+ Business Results:</a:t>
          </a:r>
          <a:endParaRPr lang="pt-BR" sz="1900" kern="1200" dirty="0">
            <a:solidFill>
              <a:sysClr val="windowText" lastClr="000000">
                <a:hueOff val="0"/>
                <a:satOff val="0"/>
                <a:lumOff val="0"/>
                <a:alphaOff val="0"/>
              </a:sysClr>
            </a:solidFill>
            <a:latin typeface="Cambria" panose="02040503050406030204" pitchFamily="18" charset="0"/>
            <a:ea typeface="+mn-ea"/>
            <a:cs typeface="+mn-cs"/>
          </a:endParaRPr>
        </a:p>
      </dsp:txBody>
      <dsp:txXfrm>
        <a:off x="3592261" y="615408"/>
        <a:ext cx="2032742" cy="779152"/>
      </dsp:txXfrm>
    </dsp:sp>
    <dsp:sp modelId="{BC711044-EA10-452C-9BCE-495C027211E0}">
      <dsp:nvSpPr>
        <dsp:cNvPr id="0" name=""/>
        <dsp:cNvSpPr/>
      </dsp:nvSpPr>
      <dsp:spPr>
        <a:xfrm>
          <a:off x="6084092" y="1004984"/>
          <a:ext cx="2341377" cy="1931146"/>
        </a:xfrm>
        <a:prstGeom prst="roundRect">
          <a:avLst>
            <a:gd name="adj" fmla="val 10000"/>
          </a:avLst>
        </a:prstGeom>
        <a:solidFill>
          <a:srgbClr val="00B0F0">
            <a:alpha val="90000"/>
            <a:tint val="40000"/>
            <a:hueOff val="0"/>
            <a:satOff val="0"/>
            <a:lumOff val="0"/>
            <a:alphaOff val="0"/>
          </a:srgbClr>
        </a:solidFill>
        <a:ln w="25400" cap="flat" cmpd="sng" algn="ctr">
          <a:solidFill>
            <a:srgbClr val="00B0F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b="1" kern="1200" dirty="0" smtClean="0">
              <a:solidFill>
                <a:sysClr val="windowText" lastClr="000000">
                  <a:hueOff val="0"/>
                  <a:satOff val="0"/>
                  <a:lumOff val="0"/>
                  <a:alphaOff val="0"/>
                </a:sysClr>
              </a:solidFill>
              <a:latin typeface="Calibri" panose="020F0502020204030204" pitchFamily="34" charset="0"/>
              <a:ea typeface="+mn-ea"/>
              <a:cs typeface="+mn-cs"/>
            </a:rPr>
            <a:t>Need Information</a:t>
          </a:r>
          <a:endParaRPr lang="pt-BR" sz="12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6128533" y="1049425"/>
        <a:ext cx="2252495" cy="1428447"/>
      </dsp:txXfrm>
    </dsp:sp>
    <dsp:sp modelId="{310C4C34-E436-4B46-91BF-5AF0CFB9C23D}">
      <dsp:nvSpPr>
        <dsp:cNvPr id="0" name=""/>
        <dsp:cNvSpPr/>
      </dsp:nvSpPr>
      <dsp:spPr>
        <a:xfrm>
          <a:off x="6604398" y="2522314"/>
          <a:ext cx="2081224" cy="827634"/>
        </a:xfrm>
        <a:prstGeom prst="roundRect">
          <a:avLst>
            <a:gd name="adj" fmla="val 10000"/>
          </a:avLst>
        </a:prstGeom>
        <a:solidFill>
          <a:sysClr val="window" lastClr="FFFFFF">
            <a:hueOff val="0"/>
            <a:satOff val="0"/>
            <a:lumOff val="0"/>
            <a:alphaOff val="0"/>
          </a:sysClr>
        </a:solidFill>
        <a:ln w="25400" cap="flat" cmpd="sng" algn="ctr">
          <a:solidFill>
            <a:srgbClr val="00B0F0">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pt-BR" sz="1900" kern="1200" dirty="0" smtClean="0">
              <a:solidFill>
                <a:sysClr val="windowText" lastClr="000000">
                  <a:hueOff val="0"/>
                  <a:satOff val="0"/>
                  <a:lumOff val="0"/>
                  <a:alphaOff val="0"/>
                </a:sysClr>
              </a:solidFill>
              <a:latin typeface="Cambria" panose="02040503050406030204" pitchFamily="18" charset="0"/>
              <a:ea typeface="+mn-ea"/>
              <a:cs typeface="+mn-cs"/>
            </a:rPr>
            <a:t>+ Customer Satisfaction</a:t>
          </a:r>
          <a:endParaRPr lang="pt-BR" sz="1900" kern="1200" dirty="0">
            <a:solidFill>
              <a:sysClr val="windowText" lastClr="000000">
                <a:hueOff val="0"/>
                <a:satOff val="0"/>
                <a:lumOff val="0"/>
                <a:alphaOff val="0"/>
              </a:sysClr>
            </a:solidFill>
            <a:latin typeface="Cambria" panose="02040503050406030204" pitchFamily="18" charset="0"/>
            <a:ea typeface="+mn-ea"/>
            <a:cs typeface="+mn-cs"/>
          </a:endParaRPr>
        </a:p>
      </dsp:txBody>
      <dsp:txXfrm>
        <a:off x="6628639" y="2546555"/>
        <a:ext cx="2032742" cy="7791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5/17/2016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2733948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14</a:t>
            </a:fld>
            <a:endParaRPr lang="en-US"/>
          </a:p>
        </p:txBody>
      </p:sp>
    </p:spTree>
    <p:extLst>
      <p:ext uri="{BB962C8B-B14F-4D97-AF65-F5344CB8AC3E}">
        <p14:creationId xmlns:p14="http://schemas.microsoft.com/office/powerpoint/2010/main" val="5582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a:p>
        </p:txBody>
      </p:sp>
    </p:spTree>
    <p:extLst>
      <p:ext uri="{BB962C8B-B14F-4D97-AF65-F5344CB8AC3E}">
        <p14:creationId xmlns:p14="http://schemas.microsoft.com/office/powerpoint/2010/main" val="105307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323603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70175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23313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19</a:t>
            </a:fld>
            <a:endParaRPr lang="en-US"/>
          </a:p>
        </p:txBody>
      </p:sp>
    </p:spTree>
    <p:extLst>
      <p:ext uri="{BB962C8B-B14F-4D97-AF65-F5344CB8AC3E}">
        <p14:creationId xmlns:p14="http://schemas.microsoft.com/office/powerpoint/2010/main" val="201460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20</a:t>
            </a:fld>
            <a:endParaRPr lang="en-US"/>
          </a:p>
        </p:txBody>
      </p:sp>
    </p:spTree>
    <p:extLst>
      <p:ext uri="{BB962C8B-B14F-4D97-AF65-F5344CB8AC3E}">
        <p14:creationId xmlns:p14="http://schemas.microsoft.com/office/powerpoint/2010/main" val="319594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a:p>
        </p:txBody>
      </p:sp>
    </p:spTree>
    <p:extLst>
      <p:ext uri="{BB962C8B-B14F-4D97-AF65-F5344CB8AC3E}">
        <p14:creationId xmlns:p14="http://schemas.microsoft.com/office/powerpoint/2010/main" val="410123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22</a:t>
            </a:fld>
            <a:endParaRPr lang="en-US"/>
          </a:p>
        </p:txBody>
      </p:sp>
    </p:spTree>
    <p:extLst>
      <p:ext uri="{BB962C8B-B14F-4D97-AF65-F5344CB8AC3E}">
        <p14:creationId xmlns:p14="http://schemas.microsoft.com/office/powerpoint/2010/main" val="148028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a:p>
        </p:txBody>
      </p:sp>
    </p:spTree>
    <p:extLst>
      <p:ext uri="{BB962C8B-B14F-4D97-AF65-F5344CB8AC3E}">
        <p14:creationId xmlns:p14="http://schemas.microsoft.com/office/powerpoint/2010/main" val="2235870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23</a:t>
            </a:fld>
            <a:endParaRPr lang="en-US"/>
          </a:p>
        </p:txBody>
      </p:sp>
    </p:spTree>
    <p:extLst>
      <p:ext uri="{BB962C8B-B14F-4D97-AF65-F5344CB8AC3E}">
        <p14:creationId xmlns:p14="http://schemas.microsoft.com/office/powerpoint/2010/main" val="3241784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24</a:t>
            </a:fld>
            <a:endParaRPr lang="en-US"/>
          </a:p>
        </p:txBody>
      </p:sp>
    </p:spTree>
    <p:extLst>
      <p:ext uri="{BB962C8B-B14F-4D97-AF65-F5344CB8AC3E}">
        <p14:creationId xmlns:p14="http://schemas.microsoft.com/office/powerpoint/2010/main" val="116811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25</a:t>
            </a:fld>
            <a:endParaRPr lang="en-US"/>
          </a:p>
        </p:txBody>
      </p:sp>
    </p:spTree>
    <p:extLst>
      <p:ext uri="{BB962C8B-B14F-4D97-AF65-F5344CB8AC3E}">
        <p14:creationId xmlns:p14="http://schemas.microsoft.com/office/powerpoint/2010/main" val="3112620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26</a:t>
            </a:fld>
            <a:endParaRPr lang="en-US"/>
          </a:p>
        </p:txBody>
      </p:sp>
    </p:spTree>
    <p:extLst>
      <p:ext uri="{BB962C8B-B14F-4D97-AF65-F5344CB8AC3E}">
        <p14:creationId xmlns:p14="http://schemas.microsoft.com/office/powerpoint/2010/main" val="1716370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extLst>
      <p:ext uri="{BB962C8B-B14F-4D97-AF65-F5344CB8AC3E}">
        <p14:creationId xmlns:p14="http://schemas.microsoft.com/office/powerpoint/2010/main" val="314130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28</a:t>
            </a:fld>
            <a:endParaRPr lang="en-US"/>
          </a:p>
        </p:txBody>
      </p:sp>
    </p:spTree>
    <p:extLst>
      <p:ext uri="{BB962C8B-B14F-4D97-AF65-F5344CB8AC3E}">
        <p14:creationId xmlns:p14="http://schemas.microsoft.com/office/powerpoint/2010/main" val="1043926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29</a:t>
            </a:fld>
            <a:endParaRPr lang="en-US"/>
          </a:p>
        </p:txBody>
      </p:sp>
    </p:spTree>
    <p:extLst>
      <p:ext uri="{BB962C8B-B14F-4D97-AF65-F5344CB8AC3E}">
        <p14:creationId xmlns:p14="http://schemas.microsoft.com/office/powerpoint/2010/main" val="4010605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30</a:t>
            </a:fld>
            <a:endParaRPr lang="en-US"/>
          </a:p>
        </p:txBody>
      </p:sp>
    </p:spTree>
    <p:extLst>
      <p:ext uri="{BB962C8B-B14F-4D97-AF65-F5344CB8AC3E}">
        <p14:creationId xmlns:p14="http://schemas.microsoft.com/office/powerpoint/2010/main" val="3727674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31</a:t>
            </a:fld>
            <a:endParaRPr lang="en-US"/>
          </a:p>
        </p:txBody>
      </p:sp>
    </p:spTree>
    <p:extLst>
      <p:ext uri="{BB962C8B-B14F-4D97-AF65-F5344CB8AC3E}">
        <p14:creationId xmlns:p14="http://schemas.microsoft.com/office/powerpoint/2010/main" val="2437518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32</a:t>
            </a:fld>
            <a:endParaRPr lang="en-US"/>
          </a:p>
        </p:txBody>
      </p:sp>
    </p:spTree>
    <p:extLst>
      <p:ext uri="{BB962C8B-B14F-4D97-AF65-F5344CB8AC3E}">
        <p14:creationId xmlns:p14="http://schemas.microsoft.com/office/powerpoint/2010/main" val="423112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a:t>
            </a:fld>
            <a:endParaRPr lang="en-US"/>
          </a:p>
        </p:txBody>
      </p:sp>
    </p:spTree>
    <p:extLst>
      <p:ext uri="{BB962C8B-B14F-4D97-AF65-F5344CB8AC3E}">
        <p14:creationId xmlns:p14="http://schemas.microsoft.com/office/powerpoint/2010/main" val="553021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33</a:t>
            </a:fld>
            <a:endParaRPr lang="en-US"/>
          </a:p>
        </p:txBody>
      </p:sp>
    </p:spTree>
    <p:extLst>
      <p:ext uri="{BB962C8B-B14F-4D97-AF65-F5344CB8AC3E}">
        <p14:creationId xmlns:p14="http://schemas.microsoft.com/office/powerpoint/2010/main" val="783917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34</a:t>
            </a:fld>
            <a:endParaRPr lang="en-US"/>
          </a:p>
        </p:txBody>
      </p:sp>
    </p:spTree>
    <p:extLst>
      <p:ext uri="{BB962C8B-B14F-4D97-AF65-F5344CB8AC3E}">
        <p14:creationId xmlns:p14="http://schemas.microsoft.com/office/powerpoint/2010/main" val="3967001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35</a:t>
            </a:fld>
            <a:endParaRPr lang="en-US"/>
          </a:p>
        </p:txBody>
      </p:sp>
    </p:spTree>
    <p:extLst>
      <p:ext uri="{BB962C8B-B14F-4D97-AF65-F5344CB8AC3E}">
        <p14:creationId xmlns:p14="http://schemas.microsoft.com/office/powerpoint/2010/main" val="2309027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36</a:t>
            </a:fld>
            <a:endParaRPr lang="en-US"/>
          </a:p>
        </p:txBody>
      </p:sp>
    </p:spTree>
    <p:extLst>
      <p:ext uri="{BB962C8B-B14F-4D97-AF65-F5344CB8AC3E}">
        <p14:creationId xmlns:p14="http://schemas.microsoft.com/office/powerpoint/2010/main" val="778985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37</a:t>
            </a:fld>
            <a:endParaRPr lang="en-US"/>
          </a:p>
        </p:txBody>
      </p:sp>
    </p:spTree>
    <p:extLst>
      <p:ext uri="{BB962C8B-B14F-4D97-AF65-F5344CB8AC3E}">
        <p14:creationId xmlns:p14="http://schemas.microsoft.com/office/powerpoint/2010/main" val="745443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38</a:t>
            </a:fld>
            <a:endParaRPr lang="en-US"/>
          </a:p>
        </p:txBody>
      </p:sp>
    </p:spTree>
    <p:extLst>
      <p:ext uri="{BB962C8B-B14F-4D97-AF65-F5344CB8AC3E}">
        <p14:creationId xmlns:p14="http://schemas.microsoft.com/office/powerpoint/2010/main" val="1721596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39</a:t>
            </a:fld>
            <a:endParaRPr lang="en-US"/>
          </a:p>
        </p:txBody>
      </p:sp>
    </p:spTree>
    <p:extLst>
      <p:ext uri="{BB962C8B-B14F-4D97-AF65-F5344CB8AC3E}">
        <p14:creationId xmlns:p14="http://schemas.microsoft.com/office/powerpoint/2010/main" val="37657099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40</a:t>
            </a:fld>
            <a:endParaRPr lang="en-US"/>
          </a:p>
        </p:txBody>
      </p:sp>
    </p:spTree>
    <p:extLst>
      <p:ext uri="{BB962C8B-B14F-4D97-AF65-F5344CB8AC3E}">
        <p14:creationId xmlns:p14="http://schemas.microsoft.com/office/powerpoint/2010/main" val="1886027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41</a:t>
            </a:fld>
            <a:endParaRPr lang="en-US"/>
          </a:p>
        </p:txBody>
      </p:sp>
    </p:spTree>
    <p:extLst>
      <p:ext uri="{BB962C8B-B14F-4D97-AF65-F5344CB8AC3E}">
        <p14:creationId xmlns:p14="http://schemas.microsoft.com/office/powerpoint/2010/main" val="434064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42</a:t>
            </a:fld>
            <a:endParaRPr lang="en-US"/>
          </a:p>
        </p:txBody>
      </p:sp>
    </p:spTree>
    <p:extLst>
      <p:ext uri="{BB962C8B-B14F-4D97-AF65-F5344CB8AC3E}">
        <p14:creationId xmlns:p14="http://schemas.microsoft.com/office/powerpoint/2010/main" val="237999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7</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43</a:t>
            </a:fld>
            <a:endParaRPr lang="en-US"/>
          </a:p>
        </p:txBody>
      </p:sp>
    </p:spTree>
    <p:extLst>
      <p:ext uri="{BB962C8B-B14F-4D97-AF65-F5344CB8AC3E}">
        <p14:creationId xmlns:p14="http://schemas.microsoft.com/office/powerpoint/2010/main" val="1887587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44</a:t>
            </a:fld>
            <a:endParaRPr lang="en-US"/>
          </a:p>
        </p:txBody>
      </p:sp>
    </p:spTree>
    <p:extLst>
      <p:ext uri="{BB962C8B-B14F-4D97-AF65-F5344CB8AC3E}">
        <p14:creationId xmlns:p14="http://schemas.microsoft.com/office/powerpoint/2010/main" val="1936124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a:p>
        </p:txBody>
      </p:sp>
    </p:spTree>
    <p:extLst>
      <p:ext uri="{BB962C8B-B14F-4D97-AF65-F5344CB8AC3E}">
        <p14:creationId xmlns:p14="http://schemas.microsoft.com/office/powerpoint/2010/main" val="1529224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a:p>
        </p:txBody>
      </p:sp>
    </p:spTree>
    <p:extLst>
      <p:ext uri="{BB962C8B-B14F-4D97-AF65-F5344CB8AC3E}">
        <p14:creationId xmlns:p14="http://schemas.microsoft.com/office/powerpoint/2010/main" val="694464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a:p>
        </p:txBody>
      </p:sp>
    </p:spTree>
    <p:extLst>
      <p:ext uri="{BB962C8B-B14F-4D97-AF65-F5344CB8AC3E}">
        <p14:creationId xmlns:p14="http://schemas.microsoft.com/office/powerpoint/2010/main" val="3791188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a:p>
        </p:txBody>
      </p:sp>
    </p:spTree>
    <p:extLst>
      <p:ext uri="{BB962C8B-B14F-4D97-AF65-F5344CB8AC3E}">
        <p14:creationId xmlns:p14="http://schemas.microsoft.com/office/powerpoint/2010/main" val="1399458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a:p>
        </p:txBody>
      </p:sp>
    </p:spTree>
    <p:extLst>
      <p:ext uri="{BB962C8B-B14F-4D97-AF65-F5344CB8AC3E}">
        <p14:creationId xmlns:p14="http://schemas.microsoft.com/office/powerpoint/2010/main" val="1610548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50</a:t>
            </a:fld>
            <a:endParaRPr lang="en-US"/>
          </a:p>
        </p:txBody>
      </p:sp>
    </p:spTree>
    <p:extLst>
      <p:ext uri="{BB962C8B-B14F-4D97-AF65-F5344CB8AC3E}">
        <p14:creationId xmlns:p14="http://schemas.microsoft.com/office/powerpoint/2010/main" val="11019109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51</a:t>
            </a:fld>
            <a:endParaRPr lang="en-US"/>
          </a:p>
        </p:txBody>
      </p:sp>
    </p:spTree>
    <p:extLst>
      <p:ext uri="{BB962C8B-B14F-4D97-AF65-F5344CB8AC3E}">
        <p14:creationId xmlns:p14="http://schemas.microsoft.com/office/powerpoint/2010/main" val="3269611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Thank you slide with the customer logo: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Should have only the details shown here. Logo placement cannot be changed. Wipro logo to appear on the left as per our corporate guidelines.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Thank you</a:t>
            </a:r>
            <a:r>
              <a:rPr lang="en-US" baseline="0" dirty="0" smtClean="0"/>
              <a:t>– font size 30, Arial Bold</a:t>
            </a:r>
          </a:p>
          <a:p>
            <a:r>
              <a:rPr lang="en-US" baseline="0" dirty="0" smtClean="0"/>
              <a:t>Name &amp; Designation – font size 18, Arial normal, not to exceed beyond 2 lines</a:t>
            </a:r>
          </a:p>
          <a:p>
            <a:r>
              <a:rPr lang="en-US" baseline="0" dirty="0" smtClean="0"/>
              <a:t>Your/contact email id – font size 18, Arial normal</a:t>
            </a:r>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52</a:t>
            </a:fld>
            <a:endParaRPr lang="en-US"/>
          </a:p>
        </p:txBody>
      </p:sp>
    </p:spTree>
    <p:extLst>
      <p:ext uri="{BB962C8B-B14F-4D97-AF65-F5344CB8AC3E}">
        <p14:creationId xmlns:p14="http://schemas.microsoft.com/office/powerpoint/2010/main" val="384896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extLst>
      <p:ext uri="{BB962C8B-B14F-4D97-AF65-F5344CB8AC3E}">
        <p14:creationId xmlns:p14="http://schemas.microsoft.com/office/powerpoint/2010/main" val="2847290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9</a:t>
            </a:fld>
            <a:endParaRPr lang="en-US"/>
          </a:p>
        </p:txBody>
      </p:sp>
    </p:spTree>
    <p:extLst>
      <p:ext uri="{BB962C8B-B14F-4D97-AF65-F5344CB8AC3E}">
        <p14:creationId xmlns:p14="http://schemas.microsoft.com/office/powerpoint/2010/main" val="33202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a:p>
        </p:txBody>
      </p:sp>
    </p:spTree>
    <p:extLst>
      <p:ext uri="{BB962C8B-B14F-4D97-AF65-F5344CB8AC3E}">
        <p14:creationId xmlns:p14="http://schemas.microsoft.com/office/powerpoint/2010/main" val="426050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extLst>
      <p:ext uri="{BB962C8B-B14F-4D97-AF65-F5344CB8AC3E}">
        <p14:creationId xmlns:p14="http://schemas.microsoft.com/office/powerpoint/2010/main" val="375034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3805705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 Sigma DMAIC Project">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35472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&lt;Project Name&gt;</a:t>
            </a:r>
            <a:endParaRPr lang="en-US" dirty="0"/>
          </a:p>
        </p:txBody>
      </p:sp>
      <p:sp>
        <p:nvSpPr>
          <p:cNvPr id="3" name="Subtitle 2"/>
          <p:cNvSpPr>
            <a:spLocks noGrp="1"/>
          </p:cNvSpPr>
          <p:nvPr>
            <p:ph type="subTitle" idx="1" hasCustomPrompt="1"/>
          </p:nvPr>
        </p:nvSpPr>
        <p:spPr>
          <a:xfrm>
            <a:off x="4547710" y="307862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baseline="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Black Belt : </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48116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Green Belt : </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812279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2014</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Defects density reduction in the MasterCard IT project</a:t>
            </a:r>
            <a:endParaRPr lang="en-US" dirty="0"/>
          </a:p>
        </p:txBody>
      </p:sp>
      <p:sp>
        <p:nvSpPr>
          <p:cNvPr id="3" name="Subtitle 2"/>
          <p:cNvSpPr>
            <a:spLocks noGrp="1"/>
          </p:cNvSpPr>
          <p:nvPr>
            <p:ph type="subTitle" idx="1"/>
          </p:nvPr>
        </p:nvSpPr>
        <p:spPr/>
        <p:txBody>
          <a:bodyPr/>
          <a:lstStyle/>
          <a:p>
            <a:r>
              <a:rPr lang="pt-BR" dirty="0" smtClean="0"/>
              <a:t>BB: Arthur Maria do Valle</a:t>
            </a:r>
            <a:endParaRPr lang="en-US" dirty="0"/>
          </a:p>
        </p:txBody>
      </p:sp>
      <p:sp>
        <p:nvSpPr>
          <p:cNvPr id="4" name="Text Placeholder 3"/>
          <p:cNvSpPr>
            <a:spLocks noGrp="1"/>
          </p:cNvSpPr>
          <p:nvPr>
            <p:ph type="body" sz="quarter" idx="10"/>
          </p:nvPr>
        </p:nvSpPr>
        <p:spPr>
          <a:xfrm>
            <a:off x="4549775" y="3785961"/>
            <a:ext cx="4114800" cy="320040"/>
          </a:xfrm>
        </p:spPr>
        <p:txBody>
          <a:bodyPr/>
          <a:lstStyle/>
          <a:p>
            <a:r>
              <a:rPr lang="pt-BR" dirty="0" smtClean="0"/>
              <a:t>GB: Andre Rodrigues</a:t>
            </a:r>
          </a:p>
          <a:p>
            <a:r>
              <a:rPr lang="pt-BR" dirty="0" smtClean="0"/>
              <a:t>       Ivis Martins</a:t>
            </a:r>
          </a:p>
          <a:p>
            <a:r>
              <a:rPr lang="pt-BR" dirty="0" smtClean="0"/>
              <a:t>       Ruhan Sanabria</a:t>
            </a:r>
          </a:p>
        </p:txBody>
      </p:sp>
    </p:spTree>
    <p:extLst>
      <p:ext uri="{BB962C8B-B14F-4D97-AF65-F5344CB8AC3E}">
        <p14:creationId xmlns:p14="http://schemas.microsoft.com/office/powerpoint/2010/main" val="24509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Team </a:t>
            </a:r>
            <a:r>
              <a:rPr lang="en-US" dirty="0" smtClean="0">
                <a:solidFill>
                  <a:schemeClr val="tx1"/>
                </a:solidFill>
              </a:rPr>
              <a:t>Charter </a:t>
            </a:r>
            <a:r>
              <a:rPr lang="en-US" sz="2000" dirty="0" smtClean="0">
                <a:solidFill>
                  <a:schemeClr val="tx1"/>
                </a:solidFill>
              </a:rPr>
              <a:t>(For Six Sigma Project)</a:t>
            </a:r>
            <a:endParaRPr lang="en-US" sz="2000"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1" name="Group 3"/>
          <p:cNvGraphicFramePr>
            <a:graphicFrameLocks noGrp="1"/>
          </p:cNvGraphicFramePr>
          <p:nvPr>
            <p:extLst>
              <p:ext uri="{D42A27DB-BD31-4B8C-83A1-F6EECF244321}">
                <p14:modId xmlns:p14="http://schemas.microsoft.com/office/powerpoint/2010/main" val="1074659607"/>
              </p:ext>
            </p:extLst>
          </p:nvPr>
        </p:nvGraphicFramePr>
        <p:xfrm>
          <a:off x="368121" y="997039"/>
          <a:ext cx="8458200" cy="4777383"/>
        </p:xfrm>
        <a:graphic>
          <a:graphicData uri="http://schemas.openxmlformats.org/drawingml/2006/table">
            <a:tbl>
              <a:tblPr firstRow="1">
                <a:tableStyleId>{17292A2E-F333-43FB-9621-5CBBE7FDCDCB}</a:tableStyleId>
              </a:tblPr>
              <a:tblGrid>
                <a:gridCol w="1017588"/>
                <a:gridCol w="1958975"/>
                <a:gridCol w="2740025"/>
                <a:gridCol w="2741612"/>
              </a:tblGrid>
              <a:tr h="50526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Sl. No.</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Name of the team member</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Functional</a:t>
                      </a:r>
                    </a:p>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Role</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Project</a:t>
                      </a:r>
                    </a:p>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Responsibilities</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r>
              <a:tr h="415515">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dirty="0" smtClean="0">
                          <a:ln>
                            <a:noFill/>
                          </a:ln>
                          <a:solidFill>
                            <a:schemeClr val="tx1"/>
                          </a:solidFill>
                          <a:effectLst/>
                          <a:latin typeface="+mn-lt"/>
                        </a:rPr>
                        <a:t>1</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Green Belt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2</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3</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4</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5</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6</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7</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8</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MBB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9</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Champion</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10</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BFM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bl>
          </a:graphicData>
        </a:graphic>
      </p:graphicFrame>
      <p:sp>
        <p:nvSpPr>
          <p:cNvPr id="3" name="TextBox 2"/>
          <p:cNvSpPr txBox="1"/>
          <p:nvPr/>
        </p:nvSpPr>
        <p:spPr>
          <a:xfrm>
            <a:off x="1004552" y="6168980"/>
            <a:ext cx="3335337" cy="369332"/>
          </a:xfrm>
          <a:prstGeom prst="rect">
            <a:avLst/>
          </a:prstGeom>
          <a:noFill/>
        </p:spPr>
        <p:txBody>
          <a:bodyPr wrap="none" rtlCol="0">
            <a:spAutoFit/>
          </a:bodyPr>
          <a:lstStyle/>
          <a:p>
            <a:r>
              <a:rPr lang="en-US" dirty="0" smtClean="0"/>
              <a:t>&lt; Add other roles as appropriate&gt;</a:t>
            </a:r>
          </a:p>
        </p:txBody>
      </p:sp>
    </p:spTree>
    <p:extLst>
      <p:ext uri="{BB962C8B-B14F-4D97-AF65-F5344CB8AC3E}">
        <p14:creationId xmlns:p14="http://schemas.microsoft.com/office/powerpoint/2010/main" val="906567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CTQ</a:t>
            </a:r>
            <a:endParaRPr lang="en-US" dirty="0">
              <a:solidFill>
                <a:schemeClr val="tx1"/>
              </a:solidFill>
              <a:latin typeface="+mn-lt"/>
            </a:endParaRPr>
          </a:p>
        </p:txBody>
      </p:sp>
      <p:sp>
        <p:nvSpPr>
          <p:cNvPr id="3" name="Text Placeholder 2"/>
          <p:cNvSpPr>
            <a:spLocks noGrp="1"/>
          </p:cNvSpPr>
          <p:nvPr>
            <p:ph type="body" sz="quarter" idx="16"/>
          </p:nvPr>
        </p:nvSpPr>
        <p:spPr/>
        <p:txBody>
          <a:bodyPr/>
          <a:lstStyle/>
          <a:p>
            <a:r>
              <a:rPr lang="en-US" dirty="0">
                <a:solidFill>
                  <a:schemeClr val="tx1"/>
                </a:solidFill>
              </a:rPr>
              <a:t>Business CTQ</a:t>
            </a:r>
            <a:r>
              <a:rPr lang="en-US" dirty="0" smtClean="0">
                <a:solidFill>
                  <a:schemeClr val="tx1"/>
                </a:solidFill>
              </a:rPr>
              <a:t>:</a:t>
            </a:r>
          </a:p>
          <a:p>
            <a:endParaRPr lang="en-US" dirty="0">
              <a:solidFill>
                <a:schemeClr val="tx1"/>
              </a:solidFill>
            </a:endParaRPr>
          </a:p>
          <a:p>
            <a:r>
              <a:rPr lang="en-US" dirty="0">
                <a:solidFill>
                  <a:schemeClr val="tx1"/>
                </a:solidFill>
              </a:rPr>
              <a:t>Customer CTQ</a:t>
            </a:r>
            <a:r>
              <a:rPr lang="en-US" dirty="0" smtClean="0">
                <a:solidFill>
                  <a:schemeClr val="tx1"/>
                </a:solidFill>
              </a:rPr>
              <a:t>:</a:t>
            </a:r>
          </a:p>
          <a:p>
            <a:endParaRPr lang="en-US" dirty="0">
              <a:solidFill>
                <a:schemeClr val="tx1"/>
              </a:solidFill>
            </a:endParaRPr>
          </a:p>
          <a:p>
            <a:r>
              <a:rPr lang="en-US" dirty="0">
                <a:solidFill>
                  <a:schemeClr val="tx1"/>
                </a:solidFill>
              </a:rPr>
              <a:t>Internal CTQ</a:t>
            </a:r>
            <a:r>
              <a:rPr lang="en-US" dirty="0" smtClean="0">
                <a:solidFill>
                  <a:schemeClr val="tx1"/>
                </a:solidFill>
              </a:rPr>
              <a:t>:</a:t>
            </a:r>
          </a:p>
          <a:p>
            <a:endParaRPr lang="en-US" dirty="0">
              <a:solidFill>
                <a:schemeClr val="tx1"/>
              </a:solidFill>
            </a:endParaRPr>
          </a:p>
          <a:p>
            <a:r>
              <a:rPr lang="en-US" dirty="0">
                <a:solidFill>
                  <a:schemeClr val="tx1"/>
                </a:solidFill>
              </a:rPr>
              <a:t>Project CTQ</a:t>
            </a:r>
          </a:p>
          <a:p>
            <a:endParaRPr lang="en-US" dirty="0">
              <a:solidFill>
                <a:schemeClr val="tx1"/>
              </a:solidFill>
            </a:endParaRPr>
          </a:p>
          <a:p>
            <a:endParaRPr lang="en-US" dirty="0">
              <a:solidFill>
                <a:schemeClr val="tx1"/>
              </a:solidFill>
            </a:endParaRPr>
          </a:p>
          <a:p>
            <a:pPr marL="0" indent="0">
              <a:buNone/>
            </a:pPr>
            <a:r>
              <a:rPr lang="en-US" dirty="0" smtClean="0">
                <a:solidFill>
                  <a:schemeClr val="tx1"/>
                </a:solidFill>
              </a:rPr>
              <a:t>&lt;Attach </a:t>
            </a:r>
            <a:r>
              <a:rPr lang="en-US" dirty="0">
                <a:solidFill>
                  <a:schemeClr val="tx1"/>
                </a:solidFill>
              </a:rPr>
              <a:t>QFD / CTQ </a:t>
            </a:r>
            <a:r>
              <a:rPr lang="en-US" dirty="0" smtClean="0">
                <a:solidFill>
                  <a:schemeClr val="tx1"/>
                </a:solidFill>
              </a:rPr>
              <a:t>drill-down&gt;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99723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As-is Process Mapping</a:t>
            </a:r>
            <a:endParaRPr lang="en-US" dirty="0">
              <a:solidFill>
                <a:schemeClr val="tx1"/>
              </a:solidFill>
              <a:latin typeface="+mn-lt"/>
            </a:endParaRPr>
          </a:p>
        </p:txBody>
      </p:sp>
      <p:sp>
        <p:nvSpPr>
          <p:cNvPr id="3" name="Text Placeholder 2"/>
          <p:cNvSpPr>
            <a:spLocks noGrp="1"/>
          </p:cNvSpPr>
          <p:nvPr>
            <p:ph type="body" sz="quarter" idx="16"/>
          </p:nvPr>
        </p:nvSpPr>
        <p:spPr/>
        <p:txBody>
          <a:bodyPr/>
          <a:lstStyle/>
          <a:p>
            <a:pPr marL="0" indent="0">
              <a:buNone/>
            </a:pPr>
            <a:r>
              <a:rPr lang="en-US" dirty="0" smtClean="0">
                <a:solidFill>
                  <a:schemeClr val="tx1"/>
                </a:solidFill>
              </a:rPr>
              <a:t>&lt;Map </a:t>
            </a:r>
            <a:r>
              <a:rPr lang="en-US" dirty="0">
                <a:solidFill>
                  <a:schemeClr val="tx1"/>
                </a:solidFill>
              </a:rPr>
              <a:t>the detailed current process and indicate </a:t>
            </a:r>
            <a:r>
              <a:rPr lang="en-US" dirty="0" smtClean="0">
                <a:solidFill>
                  <a:schemeClr val="tx1"/>
                </a:solidFill>
              </a:rPr>
              <a:t>SIPOC&gt;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2841403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Scope</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2" name="Rectangle 4"/>
          <p:cNvSpPr>
            <a:spLocks noChangeArrowheads="1"/>
          </p:cNvSpPr>
          <p:nvPr/>
        </p:nvSpPr>
        <p:spPr bwMode="auto">
          <a:xfrm>
            <a:off x="304800" y="1066800"/>
            <a:ext cx="5029200" cy="5334000"/>
          </a:xfrm>
          <a:prstGeom prst="rect">
            <a:avLst/>
          </a:prstGeom>
          <a:noFill/>
          <a:ln w="9525">
            <a:solidFill>
              <a:schemeClr val="tx1"/>
            </a:solidFill>
            <a:miter lim="800000"/>
            <a:headEnd/>
            <a:tailEnd/>
          </a:ln>
          <a:effectLst/>
        </p:spPr>
        <p:txBody>
          <a:bodyPr wrap="none" anchor="ctr"/>
          <a:lstStyle/>
          <a:p>
            <a:endParaRPr lang="en-US"/>
          </a:p>
        </p:txBody>
      </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Longitudinal </a:t>
            </a:r>
            <a:r>
              <a:rPr lang="en-US" dirty="0">
                <a:solidFill>
                  <a:schemeClr val="tx1"/>
                </a:solidFill>
              </a:rPr>
              <a:t>&lt;Depth of the process covered by this Six Sigma Project</a:t>
            </a:r>
            <a:r>
              <a:rPr lang="en-US" dirty="0" smtClean="0">
                <a:solidFill>
                  <a:schemeClr val="tx1"/>
                </a:solidFill>
              </a:rPr>
              <a:t>&gt;</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a:solidFill>
                  <a:schemeClr val="tx1"/>
                </a:solidFill>
              </a:rPr>
              <a:t>Lateral &lt;Breadth of the process covered by this six sigma project&gt;</a:t>
            </a:r>
          </a:p>
        </p:txBody>
      </p:sp>
      <p:sp>
        <p:nvSpPr>
          <p:cNvPr id="14" name="Text Box 5"/>
          <p:cNvSpPr txBox="1">
            <a:spLocks noChangeArrowheads="1"/>
          </p:cNvSpPr>
          <p:nvPr/>
        </p:nvSpPr>
        <p:spPr bwMode="auto">
          <a:xfrm>
            <a:off x="5646710" y="3429000"/>
            <a:ext cx="2736903" cy="338554"/>
          </a:xfrm>
          <a:prstGeom prst="rect">
            <a:avLst/>
          </a:prstGeom>
          <a:noFill/>
          <a:ln w="9525">
            <a:noFill/>
            <a:miter lim="800000"/>
            <a:headEnd/>
            <a:tailEnd/>
          </a:ln>
          <a:effectLst/>
        </p:spPr>
        <p:txBody>
          <a:bodyPr wrap="none">
            <a:spAutoFit/>
          </a:bodyPr>
          <a:lstStyle/>
          <a:p>
            <a:pPr algn="ctr"/>
            <a:r>
              <a:rPr lang="en-US" sz="1600" dirty="0"/>
              <a:t>Mention what’s outside </a:t>
            </a:r>
            <a:r>
              <a:rPr lang="en-US" sz="1600" dirty="0" smtClean="0"/>
              <a:t>scope </a:t>
            </a:r>
            <a:endParaRPr lang="en-US" sz="1600" dirty="0"/>
          </a:p>
        </p:txBody>
      </p:sp>
    </p:spTree>
    <p:extLst>
      <p:ext uri="{BB962C8B-B14F-4D97-AF65-F5344CB8AC3E}">
        <p14:creationId xmlns:p14="http://schemas.microsoft.com/office/powerpoint/2010/main" val="22759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MEASURE</a:t>
            </a:r>
            <a:endParaRPr lang="en-US" sz="8800" dirty="0"/>
          </a:p>
        </p:txBody>
      </p:sp>
    </p:spTree>
    <p:extLst>
      <p:ext uri="{BB962C8B-B14F-4D97-AF65-F5344CB8AC3E}">
        <p14:creationId xmlns:p14="http://schemas.microsoft.com/office/powerpoint/2010/main" val="812397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801314"/>
          </a:xfrm>
          <a:prstGeom prst="rect">
            <a:avLst/>
          </a:prstGeom>
          <a:noFill/>
        </p:spPr>
        <p:txBody>
          <a:bodyPr wrap="square" rtlCol="0">
            <a:spAutoFit/>
          </a:bodyPr>
          <a:lstStyle/>
          <a:p>
            <a:r>
              <a:rPr lang="en-IN" b="1" dirty="0" smtClean="0">
                <a:latin typeface="Calibri" pitchFamily="34" charset="0"/>
              </a:rPr>
              <a:t>Operational </a:t>
            </a:r>
            <a:r>
              <a:rPr lang="en-IN" b="1" dirty="0">
                <a:latin typeface="Calibri" pitchFamily="34" charset="0"/>
              </a:rPr>
              <a:t>definition of the CTQs are established</a:t>
            </a:r>
            <a:r>
              <a:rPr lang="en-IN" dirty="0">
                <a:latin typeface="Calibri" pitchFamily="34" charset="0"/>
              </a:rPr>
              <a:t> </a:t>
            </a:r>
            <a:r>
              <a:rPr lang="en-IN" dirty="0" smtClean="0">
                <a:latin typeface="Calibri" pitchFamily="34" charset="0"/>
              </a:rPr>
              <a:t>– Clear </a:t>
            </a:r>
            <a:r>
              <a:rPr lang="en-IN" dirty="0">
                <a:latin typeface="Calibri" pitchFamily="34" charset="0"/>
              </a:rPr>
              <a:t>and non ambiguous way of computing the CTQ along with the unit of measurement. </a:t>
            </a:r>
          </a:p>
          <a:p>
            <a:endParaRPr lang="en-IN" b="1" dirty="0" smtClean="0">
              <a:latin typeface="Calibri" pitchFamily="34" charset="0"/>
            </a:endParaRPr>
          </a:p>
          <a:p>
            <a:r>
              <a:rPr lang="en-IN" b="1" dirty="0" smtClean="0">
                <a:latin typeface="Calibri" pitchFamily="34" charset="0"/>
              </a:rPr>
              <a:t>Specification limits (USL and LSL)</a:t>
            </a:r>
            <a:r>
              <a:rPr lang="en-IN" dirty="0" smtClean="0">
                <a:latin typeface="Calibri" pitchFamily="34" charset="0"/>
              </a:rPr>
              <a:t> </a:t>
            </a:r>
            <a:r>
              <a:rPr lang="en-IN" dirty="0">
                <a:latin typeface="Calibri" pitchFamily="34" charset="0"/>
              </a:rPr>
              <a:t>and targets are clearly </a:t>
            </a:r>
            <a:r>
              <a:rPr lang="en-IN" dirty="0" smtClean="0">
                <a:latin typeface="Calibri" pitchFamily="34" charset="0"/>
              </a:rPr>
              <a:t>illustrated</a:t>
            </a:r>
          </a:p>
          <a:p>
            <a:endParaRPr lang="en-IN" b="1" dirty="0" smtClean="0">
              <a:latin typeface="Calibri" pitchFamily="34" charset="0"/>
            </a:endParaRPr>
          </a:p>
          <a:p>
            <a:r>
              <a:rPr lang="en-IN" b="1" dirty="0" smtClean="0">
                <a:latin typeface="Calibri" pitchFamily="34" charset="0"/>
              </a:rPr>
              <a:t>Defect </a:t>
            </a:r>
            <a:r>
              <a:rPr lang="en-IN" b="1" dirty="0">
                <a:latin typeface="Calibri" pitchFamily="34" charset="0"/>
              </a:rPr>
              <a:t>definition</a:t>
            </a:r>
            <a:r>
              <a:rPr lang="en-IN" dirty="0">
                <a:latin typeface="Calibri" pitchFamily="34" charset="0"/>
              </a:rPr>
              <a:t> is clear and non ambiguous and is in line with the project </a:t>
            </a:r>
            <a:r>
              <a:rPr lang="en-IN" dirty="0" smtClean="0">
                <a:latin typeface="Calibri" pitchFamily="34" charset="0"/>
              </a:rPr>
              <a:t>objective </a:t>
            </a:r>
            <a:r>
              <a:rPr lang="en-IN" dirty="0">
                <a:latin typeface="Calibri" pitchFamily="34" charset="0"/>
              </a:rPr>
              <a:t>and customer </a:t>
            </a:r>
            <a:r>
              <a:rPr lang="en-IN" dirty="0" smtClean="0">
                <a:latin typeface="Calibri" pitchFamily="34" charset="0"/>
              </a:rPr>
              <a:t>expectation (Specification Limits)</a:t>
            </a:r>
            <a:endParaRPr lang="en-IN" dirty="0">
              <a:latin typeface="Calibri" pitchFamily="34" charset="0"/>
            </a:endParaRPr>
          </a:p>
          <a:p>
            <a:endParaRPr lang="en-IN" b="1" dirty="0" smtClean="0">
              <a:latin typeface="Calibri" pitchFamily="34" charset="0"/>
            </a:endParaRPr>
          </a:p>
          <a:p>
            <a:r>
              <a:rPr lang="en-IN" b="1" dirty="0" smtClean="0">
                <a:latin typeface="Calibri" pitchFamily="34" charset="0"/>
              </a:rPr>
              <a:t>Data </a:t>
            </a:r>
            <a:r>
              <a:rPr lang="en-IN" b="1" dirty="0">
                <a:latin typeface="Calibri" pitchFamily="34" charset="0"/>
              </a:rPr>
              <a:t>type for the </a:t>
            </a:r>
            <a:r>
              <a:rPr lang="en-IN" b="1" dirty="0" smtClean="0">
                <a:latin typeface="Calibri" pitchFamily="34" charset="0"/>
              </a:rPr>
              <a:t>CTQ (Continuous/Discrete) </a:t>
            </a:r>
            <a:r>
              <a:rPr lang="en-IN" b="1" dirty="0">
                <a:latin typeface="Calibri" pitchFamily="34" charset="0"/>
              </a:rPr>
              <a:t>is correctly identified</a:t>
            </a:r>
            <a:r>
              <a:rPr lang="en-IN" dirty="0">
                <a:latin typeface="Calibri" pitchFamily="34" charset="0"/>
              </a:rPr>
              <a:t>. For </a:t>
            </a:r>
            <a:r>
              <a:rPr lang="en-IN" dirty="0" smtClean="0">
                <a:latin typeface="Calibri" pitchFamily="34" charset="0"/>
              </a:rPr>
              <a:t>example % </a:t>
            </a:r>
            <a:r>
              <a:rPr lang="en-IN" dirty="0">
                <a:latin typeface="Calibri" pitchFamily="34" charset="0"/>
              </a:rPr>
              <a:t>defective isn’t continuous and has to be discrete</a:t>
            </a:r>
          </a:p>
          <a:p>
            <a:endParaRPr lang="en-US" b="1" u="sng" dirty="0" smtClean="0">
              <a:latin typeface="Calibri" pitchFamily="34" charset="0"/>
            </a:endParaRPr>
          </a:p>
          <a:p>
            <a:r>
              <a:rPr lang="en-IN" b="1" dirty="0">
                <a:latin typeface="Calibri" pitchFamily="34" charset="0"/>
              </a:rPr>
              <a:t>Detailed data collection plan </a:t>
            </a:r>
            <a:r>
              <a:rPr lang="en-IN" dirty="0">
                <a:latin typeface="Calibri" pitchFamily="34" charset="0"/>
              </a:rPr>
              <a:t>is devised and data is collected accordingly. Time period of data collection (Frequency( is appropriate  enough to collect adequate sample size</a:t>
            </a:r>
            <a:r>
              <a:rPr lang="en-IN" dirty="0" smtClean="0">
                <a:latin typeface="Calibri" pitchFamily="34" charset="0"/>
              </a:rPr>
              <a:t>.</a:t>
            </a:r>
          </a:p>
          <a:p>
            <a:endParaRPr lang="en-IN" dirty="0">
              <a:latin typeface="Calibri" pitchFamily="34" charset="0"/>
            </a:endParaRPr>
          </a:p>
          <a:p>
            <a:r>
              <a:rPr lang="en-US" b="1" u="sng" dirty="0" smtClean="0">
                <a:latin typeface="Calibri" pitchFamily="34" charset="0"/>
              </a:rPr>
              <a:t>Measurement System Analysis (MSA): </a:t>
            </a:r>
            <a:r>
              <a:rPr lang="en-IN" dirty="0" smtClean="0">
                <a:latin typeface="Calibri" pitchFamily="34" charset="0"/>
              </a:rPr>
              <a:t>MSA </a:t>
            </a:r>
            <a:r>
              <a:rPr lang="en-IN" dirty="0">
                <a:latin typeface="Calibri" pitchFamily="34" charset="0"/>
              </a:rPr>
              <a:t>is conducted on the CTQs. If the data is taken from a system and if the source of that data is a manual input or influenced by human intervention then </a:t>
            </a:r>
            <a:r>
              <a:rPr lang="en-IN" dirty="0" smtClean="0">
                <a:latin typeface="Calibri" pitchFamily="34" charset="0"/>
              </a:rPr>
              <a:t>validate </a:t>
            </a:r>
            <a:r>
              <a:rPr lang="en-IN" dirty="0">
                <a:latin typeface="Calibri" pitchFamily="34" charset="0"/>
              </a:rPr>
              <a:t>the reliability of </a:t>
            </a:r>
            <a:r>
              <a:rPr lang="en-IN" dirty="0" smtClean="0">
                <a:latin typeface="Calibri" pitchFamily="34" charset="0"/>
              </a:rPr>
              <a:t>measurements</a:t>
            </a:r>
            <a:r>
              <a:rPr lang="en-IN" b="1" dirty="0">
                <a:latin typeface="Calibri" pitchFamily="34" charset="0"/>
              </a:rPr>
              <a:t>.</a:t>
            </a:r>
            <a:endParaRPr lang="en-US" dirty="0" smtClean="0">
              <a:latin typeface="Calibri" pitchFamily="34" charset="0"/>
            </a:endParaRPr>
          </a:p>
        </p:txBody>
      </p:sp>
      <p:sp>
        <p:nvSpPr>
          <p:cNvPr id="11" name="TextBox 10"/>
          <p:cNvSpPr txBox="1"/>
          <p:nvPr/>
        </p:nvSpPr>
        <p:spPr>
          <a:xfrm rot="19777509">
            <a:off x="6257652" y="5578830"/>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4246844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3970318"/>
          </a:xfrm>
          <a:prstGeom prst="rect">
            <a:avLst/>
          </a:prstGeom>
          <a:noFill/>
        </p:spPr>
        <p:txBody>
          <a:bodyPr wrap="square" rtlCol="0">
            <a:spAutoFit/>
          </a:bodyPr>
          <a:lstStyle/>
          <a:p>
            <a:r>
              <a:rPr lang="en-US" b="1" u="sng" dirty="0">
                <a:latin typeface="Calibri" pitchFamily="34" charset="0"/>
              </a:rPr>
              <a:t>Data </a:t>
            </a:r>
            <a:r>
              <a:rPr lang="en-US" b="1" u="sng" dirty="0" smtClean="0">
                <a:latin typeface="Calibri" pitchFamily="34" charset="0"/>
              </a:rPr>
              <a:t>Stability (Run Chart)</a:t>
            </a:r>
            <a:r>
              <a:rPr lang="en-US" dirty="0" smtClean="0">
                <a:latin typeface="Calibri" pitchFamily="34" charset="0"/>
              </a:rPr>
              <a:t> assessed </a:t>
            </a:r>
            <a:r>
              <a:rPr lang="en-US" dirty="0">
                <a:latin typeface="Calibri" pitchFamily="34" charset="0"/>
              </a:rPr>
              <a:t>before computing the process capability. If the process is not stable the appropriate actions </a:t>
            </a:r>
            <a:r>
              <a:rPr lang="en-US" dirty="0" smtClean="0">
                <a:latin typeface="Calibri" pitchFamily="34" charset="0"/>
              </a:rPr>
              <a:t>are </a:t>
            </a:r>
            <a:r>
              <a:rPr lang="en-US" dirty="0">
                <a:latin typeface="Calibri" pitchFamily="34" charset="0"/>
              </a:rPr>
              <a:t>taken to stabilize the process before proceeding with the analysis.</a:t>
            </a:r>
          </a:p>
          <a:p>
            <a:endParaRPr lang="en-US" b="1" u="sng" dirty="0" smtClean="0">
              <a:latin typeface="Calibri" pitchFamily="34" charset="0"/>
            </a:endParaRPr>
          </a:p>
          <a:p>
            <a:r>
              <a:rPr lang="en-US" b="1" u="sng" dirty="0" smtClean="0">
                <a:latin typeface="Calibri" pitchFamily="34" charset="0"/>
              </a:rPr>
              <a:t>Normality</a:t>
            </a:r>
            <a:r>
              <a:rPr lang="en-US" dirty="0" smtClean="0">
                <a:latin typeface="Calibri" pitchFamily="34" charset="0"/>
              </a:rPr>
              <a:t> check of </a:t>
            </a:r>
            <a:r>
              <a:rPr lang="en-US" dirty="0">
                <a:latin typeface="Calibri" pitchFamily="34" charset="0"/>
              </a:rPr>
              <a:t>the data. If the data is not normal, </a:t>
            </a:r>
            <a:r>
              <a:rPr lang="en-US" dirty="0" smtClean="0">
                <a:latin typeface="Calibri" pitchFamily="34" charset="0"/>
              </a:rPr>
              <a:t>distribution type is identified and appropriate </a:t>
            </a:r>
            <a:r>
              <a:rPr lang="en-US" dirty="0">
                <a:latin typeface="Calibri" pitchFamily="34" charset="0"/>
              </a:rPr>
              <a:t>non normal strategy </a:t>
            </a:r>
            <a:r>
              <a:rPr lang="en-US" dirty="0" smtClean="0">
                <a:latin typeface="Calibri" pitchFamily="34" charset="0"/>
              </a:rPr>
              <a:t>used </a:t>
            </a:r>
            <a:r>
              <a:rPr lang="en-US" dirty="0">
                <a:latin typeface="Calibri" pitchFamily="34" charset="0"/>
              </a:rPr>
              <a:t>to baseline the data and to set up improvement targets</a:t>
            </a:r>
          </a:p>
          <a:p>
            <a:endParaRPr lang="en-US" b="1" u="sng" dirty="0" smtClean="0">
              <a:latin typeface="Calibri" pitchFamily="34" charset="0"/>
            </a:endParaRPr>
          </a:p>
          <a:p>
            <a:r>
              <a:rPr lang="en-US" b="1" u="sng" dirty="0" smtClean="0">
                <a:latin typeface="Calibri" pitchFamily="34" charset="0"/>
              </a:rPr>
              <a:t>Process Capability</a:t>
            </a:r>
            <a:r>
              <a:rPr lang="en-US" dirty="0" smtClean="0">
                <a:latin typeface="Calibri" pitchFamily="34" charset="0"/>
              </a:rPr>
              <a:t> is </a:t>
            </a:r>
            <a:r>
              <a:rPr lang="en-US" dirty="0">
                <a:latin typeface="Calibri" pitchFamily="34" charset="0"/>
              </a:rPr>
              <a:t>computed and the Z </a:t>
            </a:r>
            <a:r>
              <a:rPr lang="en-US" dirty="0" smtClean="0">
                <a:latin typeface="Calibri" pitchFamily="34" charset="0"/>
              </a:rPr>
              <a:t>bench (Baseline Sigma value) </a:t>
            </a:r>
            <a:r>
              <a:rPr lang="en-US" dirty="0">
                <a:latin typeface="Calibri" pitchFamily="34" charset="0"/>
              </a:rPr>
              <a:t>and DMPO </a:t>
            </a:r>
            <a:r>
              <a:rPr lang="en-US" dirty="0" smtClean="0">
                <a:latin typeface="Calibri" pitchFamily="34" charset="0"/>
              </a:rPr>
              <a:t>clearly </a:t>
            </a:r>
            <a:r>
              <a:rPr lang="en-US" dirty="0">
                <a:latin typeface="Calibri" pitchFamily="34" charset="0"/>
              </a:rPr>
              <a:t>documented</a:t>
            </a:r>
            <a:r>
              <a:rPr lang="en-US" dirty="0" smtClean="0">
                <a:latin typeface="Calibri" pitchFamily="34" charset="0"/>
              </a:rPr>
              <a:t>. For discrete data Sigma value computed using 6 </a:t>
            </a:r>
            <a:r>
              <a:rPr lang="en-US" dirty="0">
                <a:latin typeface="Calibri" pitchFamily="34" charset="0"/>
              </a:rPr>
              <a:t>Sigma </a:t>
            </a:r>
            <a:r>
              <a:rPr lang="en-US" dirty="0" smtClean="0">
                <a:latin typeface="Calibri" pitchFamily="34" charset="0"/>
              </a:rPr>
              <a:t>calculator.</a:t>
            </a:r>
            <a:endParaRPr lang="en-US" dirty="0">
              <a:latin typeface="Calibri" pitchFamily="34" charset="0"/>
            </a:endParaRPr>
          </a:p>
          <a:p>
            <a:endParaRPr lang="en-US" b="1" u="sng" dirty="0" smtClean="0">
              <a:latin typeface="Calibri" pitchFamily="34" charset="0"/>
            </a:endParaRPr>
          </a:p>
          <a:p>
            <a:r>
              <a:rPr lang="en-US" b="1" u="sng" dirty="0" smtClean="0">
                <a:latin typeface="Calibri" pitchFamily="34" charset="0"/>
              </a:rPr>
              <a:t>Validation </a:t>
            </a:r>
            <a:r>
              <a:rPr lang="en-US" b="1" u="sng" dirty="0">
                <a:latin typeface="Calibri" pitchFamily="34" charset="0"/>
              </a:rPr>
              <a:t>of the </a:t>
            </a:r>
            <a:r>
              <a:rPr lang="en-US" b="1" u="sng" dirty="0" smtClean="0">
                <a:latin typeface="Calibri" pitchFamily="34" charset="0"/>
              </a:rPr>
              <a:t>Target</a:t>
            </a:r>
            <a:r>
              <a:rPr lang="en-US" dirty="0" smtClean="0">
                <a:latin typeface="Calibri" pitchFamily="34" charset="0"/>
              </a:rPr>
              <a:t> Targets </a:t>
            </a:r>
            <a:r>
              <a:rPr lang="en-US" dirty="0">
                <a:latin typeface="Calibri" pitchFamily="34" charset="0"/>
              </a:rPr>
              <a:t>are </a:t>
            </a:r>
            <a:r>
              <a:rPr lang="en-US" dirty="0" smtClean="0">
                <a:latin typeface="Calibri" pitchFamily="34" charset="0"/>
              </a:rPr>
              <a:t>statistically </a:t>
            </a:r>
            <a:r>
              <a:rPr lang="en-US" dirty="0">
                <a:latin typeface="Calibri" pitchFamily="34" charset="0"/>
              </a:rPr>
              <a:t>validated using appropriate statistical </a:t>
            </a:r>
            <a:r>
              <a:rPr lang="en-US" dirty="0" smtClean="0">
                <a:latin typeface="Calibri" pitchFamily="34" charset="0"/>
              </a:rPr>
              <a:t>tools, All </a:t>
            </a:r>
            <a:r>
              <a:rPr lang="en-US" dirty="0">
                <a:latin typeface="Calibri" pitchFamily="34" charset="0"/>
              </a:rPr>
              <a:t>baseline analysis are conducted with the same baseline data. </a:t>
            </a:r>
            <a:r>
              <a:rPr lang="en-US" dirty="0" smtClean="0">
                <a:latin typeface="Calibri" pitchFamily="34" charset="0"/>
              </a:rPr>
              <a:t>Same data used for </a:t>
            </a:r>
            <a:r>
              <a:rPr lang="en-US" dirty="0">
                <a:latin typeface="Calibri" pitchFamily="34" charset="0"/>
              </a:rPr>
              <a:t>stability, normality, process capability and target validation</a:t>
            </a:r>
            <a:r>
              <a:rPr lang="en-US" dirty="0" smtClean="0">
                <a:latin typeface="Calibri" pitchFamily="34" charset="0"/>
              </a:rPr>
              <a:t>.</a:t>
            </a:r>
            <a:endParaRPr lang="en-US" dirty="0">
              <a:latin typeface="Calibri" pitchFamily="34" charset="0"/>
            </a:endParaRPr>
          </a:p>
        </p:txBody>
      </p:sp>
      <p:sp>
        <p:nvSpPr>
          <p:cNvPr id="11" name="TextBox 10"/>
          <p:cNvSpPr txBox="1"/>
          <p:nvPr/>
        </p:nvSpPr>
        <p:spPr>
          <a:xfrm rot="19777509">
            <a:off x="6201551" y="5488676"/>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577236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CTQ Characteristics</a:t>
            </a:r>
            <a:endParaRPr lang="en-US" dirty="0">
              <a:solidFill>
                <a:schemeClr val="tx1"/>
              </a:solidFill>
              <a:latin typeface="+mn-lt"/>
            </a:endParaRPr>
          </a:p>
        </p:txBody>
      </p:sp>
      <p:sp>
        <p:nvSpPr>
          <p:cNvPr id="3" name="Text Placeholder 2"/>
          <p:cNvSpPr>
            <a:spLocks noGrp="1"/>
          </p:cNvSpPr>
          <p:nvPr>
            <p:ph type="body" sz="quarter" idx="16"/>
          </p:nvPr>
        </p:nvSpPr>
        <p:spPr>
          <a:xfrm>
            <a:off x="449263" y="1167304"/>
            <a:ext cx="8240713" cy="4473575"/>
          </a:xfrm>
        </p:spPr>
        <p:txBody>
          <a:bodyPr/>
          <a:lstStyle/>
          <a:p>
            <a:pPr marL="0" indent="0">
              <a:buNone/>
            </a:pPr>
            <a:r>
              <a:rPr lang="en-US" dirty="0">
                <a:solidFill>
                  <a:schemeClr val="tx1"/>
                </a:solidFill>
              </a:rPr>
              <a:t>Operational Definition of Project </a:t>
            </a:r>
            <a:r>
              <a:rPr lang="en-US" dirty="0" smtClean="0">
                <a:solidFill>
                  <a:schemeClr val="tx1"/>
                </a:solidFill>
              </a:rPr>
              <a:t>CTQ (Y): </a:t>
            </a:r>
            <a:r>
              <a:rPr lang="en-US" sz="2000" dirty="0" smtClean="0">
                <a:solidFill>
                  <a:srgbClr val="0070C0"/>
                </a:solidFill>
              </a:rPr>
              <a:t>&lt;Provide the CTQ definition, mathematical definition of measuring the CTQ&gt;</a:t>
            </a:r>
            <a:endParaRPr lang="en-US" sz="2000" dirty="0">
              <a:solidFill>
                <a:srgbClr val="0070C0"/>
              </a:solidFill>
            </a:endParaRPr>
          </a:p>
          <a:p>
            <a:pPr marL="0" indent="0">
              <a:buNone/>
            </a:pPr>
            <a:r>
              <a:rPr lang="en-US" dirty="0">
                <a:solidFill>
                  <a:schemeClr val="tx1"/>
                </a:solidFill>
              </a:rPr>
              <a:t>LSL:</a:t>
            </a:r>
          </a:p>
          <a:p>
            <a:pPr marL="0" indent="0">
              <a:buNone/>
            </a:pPr>
            <a:r>
              <a:rPr lang="en-US" dirty="0">
                <a:solidFill>
                  <a:schemeClr val="tx1"/>
                </a:solidFill>
              </a:rPr>
              <a:t>USL</a:t>
            </a:r>
            <a:r>
              <a:rPr lang="en-US" dirty="0" smtClean="0">
                <a:solidFill>
                  <a:schemeClr val="tx1"/>
                </a:solidFill>
              </a:rPr>
              <a:t>:</a:t>
            </a:r>
          </a:p>
          <a:p>
            <a:pPr marL="0" indent="0">
              <a:buNone/>
            </a:pPr>
            <a:endParaRPr lang="en-US" dirty="0" smtClean="0">
              <a:solidFill>
                <a:schemeClr val="tx1"/>
              </a:solidFill>
            </a:endParaRPr>
          </a:p>
          <a:p>
            <a:pPr marL="0" indent="0">
              <a:buNone/>
            </a:pPr>
            <a:r>
              <a:rPr lang="en-US" dirty="0" smtClean="0">
                <a:solidFill>
                  <a:schemeClr val="tx1"/>
                </a:solidFill>
              </a:rPr>
              <a:t>Unit Definition : </a:t>
            </a:r>
            <a:r>
              <a:rPr lang="en-US" sz="1600" dirty="0">
                <a:solidFill>
                  <a:srgbClr val="0070C0"/>
                </a:solidFill>
              </a:rPr>
              <a:t>&lt;Provide the definition of the Unit. </a:t>
            </a:r>
            <a:r>
              <a:rPr lang="en-US" sz="1600" dirty="0" err="1">
                <a:solidFill>
                  <a:srgbClr val="0070C0"/>
                </a:solidFill>
              </a:rPr>
              <a:t>Eg</a:t>
            </a:r>
            <a:r>
              <a:rPr lang="en-US" sz="1600" dirty="0">
                <a:solidFill>
                  <a:srgbClr val="0070C0"/>
                </a:solidFill>
              </a:rPr>
              <a:t>. Data is collected as weekly SLA met; Data is collected as # defects / KLOC by release; Data is collected as weekly productivity</a:t>
            </a:r>
            <a:r>
              <a:rPr lang="en-US" sz="1600" dirty="0" smtClean="0">
                <a:solidFill>
                  <a:srgbClr val="0070C0"/>
                </a:solidFill>
              </a:rPr>
              <a:t>&gt;</a:t>
            </a:r>
          </a:p>
          <a:p>
            <a:pPr marL="0" indent="0">
              <a:buNone/>
            </a:pPr>
            <a:endParaRPr lang="en-US" sz="1600" dirty="0">
              <a:solidFill>
                <a:srgbClr val="0070C0"/>
              </a:solidFill>
            </a:endParaRPr>
          </a:p>
          <a:p>
            <a:pPr marL="0" indent="0">
              <a:buNone/>
            </a:pPr>
            <a:r>
              <a:rPr lang="en-US" dirty="0" smtClean="0">
                <a:solidFill>
                  <a:schemeClr val="tx1"/>
                </a:solidFill>
              </a:rPr>
              <a:t>Defect </a:t>
            </a:r>
            <a:r>
              <a:rPr lang="en-US" dirty="0">
                <a:solidFill>
                  <a:schemeClr val="tx1"/>
                </a:solidFill>
              </a:rPr>
              <a:t>Definition:</a:t>
            </a:r>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graphicFrame>
        <p:nvGraphicFramePr>
          <p:cNvPr id="16" name="Table 15"/>
          <p:cNvGraphicFramePr>
            <a:graphicFrameLocks noGrp="1"/>
          </p:cNvGraphicFramePr>
          <p:nvPr>
            <p:extLst>
              <p:ext uri="{D42A27DB-BD31-4B8C-83A1-F6EECF244321}">
                <p14:modId xmlns:p14="http://schemas.microsoft.com/office/powerpoint/2010/main" val="852365372"/>
              </p:ext>
            </p:extLst>
          </p:nvPr>
        </p:nvGraphicFramePr>
        <p:xfrm>
          <a:off x="302419" y="4743003"/>
          <a:ext cx="8534400" cy="1833880"/>
        </p:xfrm>
        <a:graphic>
          <a:graphicData uri="http://schemas.openxmlformats.org/drawingml/2006/table">
            <a:tbl>
              <a:tblPr firstRow="1">
                <a:tableStyleId>{1E171933-4619-4E11-9A3F-F7608DF75F80}</a:tableStyleId>
              </a:tblPr>
              <a:tblGrid>
                <a:gridCol w="946832"/>
                <a:gridCol w="1107583"/>
                <a:gridCol w="1107583"/>
                <a:gridCol w="940158"/>
                <a:gridCol w="1197735"/>
                <a:gridCol w="1133341"/>
                <a:gridCol w="1107583"/>
                <a:gridCol w="993585"/>
              </a:tblGrid>
              <a:tr h="370840">
                <a:tc>
                  <a:txBody>
                    <a:bodyPr/>
                    <a:lstStyle/>
                    <a:p>
                      <a:pPr algn="ctr"/>
                      <a:r>
                        <a:rPr lang="en-US" sz="1200" b="0" dirty="0" smtClean="0"/>
                        <a:t>CTQ</a:t>
                      </a:r>
                      <a:endParaRPr lang="en-US" sz="1200" b="0" dirty="0"/>
                    </a:p>
                  </a:txBody>
                  <a:tcPr/>
                </a:tc>
                <a:tc>
                  <a:txBody>
                    <a:bodyPr/>
                    <a:lstStyle/>
                    <a:p>
                      <a:pPr algn="ctr"/>
                      <a:r>
                        <a:rPr lang="en-US" sz="1200" b="0" dirty="0" smtClean="0"/>
                        <a:t>Describe Your measure</a:t>
                      </a:r>
                      <a:endParaRPr lang="en-US" sz="1200" b="0" dirty="0"/>
                    </a:p>
                  </a:txBody>
                  <a:tcPr/>
                </a:tc>
                <a:tc>
                  <a:txBody>
                    <a:bodyPr/>
                    <a:lstStyle/>
                    <a:p>
                      <a:r>
                        <a:rPr lang="en-US" sz="1200" b="0" kern="1200" dirty="0" smtClean="0">
                          <a:solidFill>
                            <a:schemeClr val="lt1"/>
                          </a:solidFill>
                          <a:latin typeface="+mn-lt"/>
                          <a:ea typeface="+mn-ea"/>
                          <a:cs typeface="+mn-cs"/>
                        </a:rPr>
                        <a:t>Unit of Measure</a:t>
                      </a:r>
                      <a:endParaRPr lang="en-US" sz="1200" b="0" kern="1200" dirty="0">
                        <a:solidFill>
                          <a:schemeClr val="lt1"/>
                        </a:solidFill>
                        <a:latin typeface="+mn-lt"/>
                        <a:ea typeface="+mn-ea"/>
                        <a:cs typeface="+mn-cs"/>
                      </a:endParaRPr>
                    </a:p>
                  </a:txBody>
                  <a:tcPr/>
                </a:tc>
                <a:tc>
                  <a:txBody>
                    <a:bodyPr/>
                    <a:lstStyle/>
                    <a:p>
                      <a:pPr algn="ctr"/>
                      <a:r>
                        <a:rPr lang="en-US" sz="1200" b="0" dirty="0" smtClean="0"/>
                        <a:t>Frequency</a:t>
                      </a:r>
                      <a:r>
                        <a:rPr lang="en-US" sz="1200" b="0" baseline="0" dirty="0" smtClean="0"/>
                        <a:t> of Data collection</a:t>
                      </a:r>
                      <a:endParaRPr lang="en-US" sz="1200" b="0" dirty="0"/>
                    </a:p>
                  </a:txBody>
                  <a:tcPr/>
                </a:tc>
                <a:tc>
                  <a:txBody>
                    <a:bodyPr/>
                    <a:lstStyle/>
                    <a:p>
                      <a:pPr algn="ctr"/>
                      <a:r>
                        <a:rPr lang="en-US" sz="1200" b="0" dirty="0" smtClean="0"/>
                        <a:t>Type of</a:t>
                      </a:r>
                      <a:r>
                        <a:rPr lang="en-US" sz="1200" b="0" baseline="0" dirty="0" smtClean="0"/>
                        <a:t> data</a:t>
                      </a:r>
                    </a:p>
                    <a:p>
                      <a:pPr algn="ctr"/>
                      <a:r>
                        <a:rPr lang="en-US" sz="1200" b="0" baseline="0" dirty="0" smtClean="0"/>
                        <a:t>Discrete/Cont</a:t>
                      </a:r>
                      <a:endParaRPr lang="en-US" sz="1200" b="0" dirty="0"/>
                    </a:p>
                  </a:txBody>
                  <a:tcPr/>
                </a:tc>
                <a:tc>
                  <a:txBody>
                    <a:bodyPr/>
                    <a:lstStyle/>
                    <a:p>
                      <a:pPr algn="ctr"/>
                      <a:r>
                        <a:rPr lang="en-US" sz="1200" b="0" dirty="0" smtClean="0"/>
                        <a:t>Target</a:t>
                      </a:r>
                      <a:endParaRPr lang="en-US" sz="1200" b="0" dirty="0"/>
                    </a:p>
                  </a:txBody>
                  <a:tcPr/>
                </a:tc>
                <a:tc>
                  <a:txBody>
                    <a:bodyPr/>
                    <a:lstStyle/>
                    <a:p>
                      <a:pPr algn="ctr"/>
                      <a:r>
                        <a:rPr lang="en-US" sz="1200" b="0" dirty="0" smtClean="0"/>
                        <a:t>Upper Spec</a:t>
                      </a:r>
                      <a:endParaRPr lang="en-US" sz="1200" b="0" dirty="0"/>
                    </a:p>
                  </a:txBody>
                  <a:tcPr/>
                </a:tc>
                <a:tc>
                  <a:txBody>
                    <a:bodyPr/>
                    <a:lstStyle/>
                    <a:p>
                      <a:pPr algn="ctr"/>
                      <a:r>
                        <a:rPr lang="en-US" sz="1200" b="0" dirty="0" smtClean="0"/>
                        <a:t>Lower</a:t>
                      </a:r>
                      <a:r>
                        <a:rPr lang="en-US" sz="1200" b="0" baseline="0" dirty="0" smtClean="0"/>
                        <a:t> Spec</a:t>
                      </a:r>
                      <a:endParaRPr lang="en-US" sz="1200" b="0" dirty="0"/>
                    </a:p>
                  </a:txBody>
                  <a:tcPr/>
                </a:tc>
              </a:tr>
              <a:tr h="370840">
                <a:tc>
                  <a:txBody>
                    <a:bodyPr/>
                    <a:lstStyle/>
                    <a:p>
                      <a:pPr algn="ctr"/>
                      <a:r>
                        <a:rPr lang="en-US" sz="1200" b="0" dirty="0" smtClean="0"/>
                        <a:t>&lt;Name of CTQ&gt;</a:t>
                      </a:r>
                      <a:endParaRPr lang="en-US" sz="1200" b="0" dirty="0"/>
                    </a:p>
                  </a:txBody>
                  <a:tcPr/>
                </a:tc>
                <a:tc>
                  <a:txBody>
                    <a:bodyPr/>
                    <a:lstStyle/>
                    <a:p>
                      <a:pPr algn="ctr"/>
                      <a:r>
                        <a:rPr lang="en-US" sz="1200" b="0" dirty="0" smtClean="0"/>
                        <a:t>&lt;How is this measured&gt;</a:t>
                      </a:r>
                      <a:endParaRPr lang="en-US" sz="1200" b="0" dirty="0"/>
                    </a:p>
                  </a:txBody>
                  <a:tcPr/>
                </a:tc>
                <a:tc>
                  <a:txBody>
                    <a:bodyPr/>
                    <a:lstStyle/>
                    <a:p>
                      <a:r>
                        <a:rPr lang="en-US" sz="1200" b="0" kern="1200" dirty="0" smtClean="0">
                          <a:solidFill>
                            <a:schemeClr val="dk1"/>
                          </a:solidFill>
                          <a:latin typeface="+mn-lt"/>
                          <a:ea typeface="+mn-ea"/>
                          <a:cs typeface="+mn-cs"/>
                        </a:rPr>
                        <a:t>&lt;How is this measured - %, #, </a:t>
                      </a:r>
                      <a:r>
                        <a:rPr lang="en-US" sz="1200" b="0" kern="1200" dirty="0" err="1" smtClean="0">
                          <a:solidFill>
                            <a:schemeClr val="dk1"/>
                          </a:solidFill>
                          <a:latin typeface="+mn-lt"/>
                          <a:ea typeface="+mn-ea"/>
                          <a:cs typeface="+mn-cs"/>
                        </a:rPr>
                        <a:t>Hrs</a:t>
                      </a:r>
                      <a:r>
                        <a:rPr lang="en-US" sz="1200" b="0" kern="1200" dirty="0" smtClean="0">
                          <a:solidFill>
                            <a:schemeClr val="dk1"/>
                          </a:solidFill>
                          <a:latin typeface="+mn-lt"/>
                          <a:ea typeface="+mn-ea"/>
                          <a:cs typeface="+mn-cs"/>
                        </a:rPr>
                        <a:t>, days .. &gt;</a:t>
                      </a:r>
                      <a:endParaRPr lang="en-US" sz="1200" b="0" kern="1200" dirty="0">
                        <a:solidFill>
                          <a:schemeClr val="dk1"/>
                        </a:solidFill>
                        <a:latin typeface="+mn-lt"/>
                        <a:ea typeface="+mn-ea"/>
                        <a:cs typeface="+mn-cs"/>
                      </a:endParaRPr>
                    </a:p>
                  </a:txBody>
                  <a:tcPr/>
                </a:tc>
                <a:tc>
                  <a:txBody>
                    <a:bodyPr/>
                    <a:lstStyle/>
                    <a:p>
                      <a:pPr algn="ctr"/>
                      <a:r>
                        <a:rPr lang="en-US" sz="1200" b="0" dirty="0" smtClean="0"/>
                        <a:t>&lt;Frequency</a:t>
                      </a:r>
                      <a:r>
                        <a:rPr lang="en-US" sz="1200" b="0" baseline="0" dirty="0" smtClean="0"/>
                        <a:t> of data collection&gt;</a:t>
                      </a:r>
                      <a:endParaRPr lang="en-US" sz="1200" b="0" dirty="0"/>
                    </a:p>
                  </a:txBody>
                  <a:tcPr/>
                </a:tc>
                <a:tc>
                  <a:txBody>
                    <a:bodyPr/>
                    <a:lstStyle/>
                    <a:p>
                      <a:pPr algn="ctr"/>
                      <a:r>
                        <a:rPr lang="en-US" sz="1200" b="0" dirty="0" smtClean="0"/>
                        <a:t>&lt;Data type</a:t>
                      </a:r>
                      <a:r>
                        <a:rPr lang="en-US" sz="1200" b="0" baseline="0" dirty="0" smtClean="0"/>
                        <a:t> of CTQ&gt;</a:t>
                      </a:r>
                      <a:endParaRPr lang="en-US" sz="1200" b="0" dirty="0"/>
                    </a:p>
                  </a:txBody>
                  <a:tcPr/>
                </a:tc>
                <a:tc>
                  <a:txBody>
                    <a:bodyPr/>
                    <a:lstStyle/>
                    <a:p>
                      <a:pPr algn="ctr"/>
                      <a:r>
                        <a:rPr lang="en-US" sz="1200" b="0" dirty="0" smtClean="0"/>
                        <a:t>&lt;Targeted value of the CTQ&gt;</a:t>
                      </a:r>
                      <a:endParaRPr lang="en-US" sz="1200" b="0" dirty="0"/>
                    </a:p>
                  </a:txBody>
                  <a:tcPr/>
                </a:tc>
                <a:tc>
                  <a:txBody>
                    <a:bodyPr/>
                    <a:lstStyle/>
                    <a:p>
                      <a:pPr algn="ctr"/>
                      <a:endParaRPr lang="en-US" sz="1200" b="0" dirty="0"/>
                    </a:p>
                  </a:txBody>
                  <a:tcPr/>
                </a:tc>
                <a:tc>
                  <a:txBody>
                    <a:bodyPr/>
                    <a:lstStyle/>
                    <a:p>
                      <a:pPr algn="ctr"/>
                      <a:endParaRPr lang="en-US" sz="1200" b="0"/>
                    </a:p>
                  </a:txBody>
                  <a:tcPr/>
                </a:tc>
              </a:tr>
              <a:tr h="370840">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r>
            </a:tbl>
          </a:graphicData>
        </a:graphic>
      </p:graphicFrame>
    </p:spTree>
    <p:extLst>
      <p:ext uri="{BB962C8B-B14F-4D97-AF65-F5344CB8AC3E}">
        <p14:creationId xmlns:p14="http://schemas.microsoft.com/office/powerpoint/2010/main" val="3930115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Data Collection Plan</a:t>
            </a:r>
            <a:endParaRPr lang="en-US" dirty="0">
              <a:solidFill>
                <a:schemeClr val="tx1"/>
              </a:solidFill>
              <a:latin typeface="+mn-lt"/>
            </a:endParaRPr>
          </a:p>
        </p:txBody>
      </p:sp>
      <p:sp>
        <p:nvSpPr>
          <p:cNvPr id="3" name="Text Placeholder 2"/>
          <p:cNvSpPr>
            <a:spLocks noGrp="1"/>
          </p:cNvSpPr>
          <p:nvPr>
            <p:ph type="body" sz="quarter" idx="16"/>
          </p:nvPr>
        </p:nvSpPr>
        <p:spPr>
          <a:xfrm>
            <a:off x="449263" y="1128669"/>
            <a:ext cx="8240713" cy="4473575"/>
          </a:xfrm>
        </p:spPr>
        <p:txBody>
          <a:bodyPr/>
          <a:lstStyle/>
          <a:p>
            <a:pPr marL="0" indent="0">
              <a:buNone/>
            </a:pPr>
            <a:r>
              <a:rPr lang="en-US" dirty="0" smtClean="0">
                <a:solidFill>
                  <a:schemeClr val="tx1"/>
                </a:solidFill>
              </a:rPr>
              <a:t>Source of Measurement : </a:t>
            </a:r>
          </a:p>
          <a:p>
            <a:pPr marL="0" indent="0">
              <a:buNone/>
            </a:pPr>
            <a:r>
              <a:rPr lang="en-US" sz="1800" dirty="0" smtClean="0">
                <a:solidFill>
                  <a:schemeClr val="tx1"/>
                </a:solidFill>
              </a:rPr>
              <a:t>&lt;What </a:t>
            </a:r>
            <a:r>
              <a:rPr lang="en-US" sz="1800" dirty="0">
                <a:solidFill>
                  <a:schemeClr val="tx1"/>
                </a:solidFill>
              </a:rPr>
              <a:t>is the source (Measurement System) for collecting the  Data</a:t>
            </a:r>
            <a:r>
              <a:rPr lang="en-US" sz="1800" dirty="0" smtClean="0">
                <a:solidFill>
                  <a:schemeClr val="tx1"/>
                </a:solidFill>
              </a:rPr>
              <a:t>?&gt;</a:t>
            </a:r>
            <a:endParaRPr lang="en-US" sz="1800" dirty="0">
              <a:solidFill>
                <a:schemeClr val="tx1"/>
              </a:solidFill>
            </a:endParaRPr>
          </a:p>
          <a:p>
            <a:pPr marL="0" indent="0">
              <a:buNone/>
            </a:pPr>
            <a:endParaRPr lang="en-US" dirty="0" smtClean="0">
              <a:solidFill>
                <a:schemeClr val="tx1"/>
              </a:solidFill>
            </a:endParaRPr>
          </a:p>
          <a:p>
            <a:pPr marL="0" indent="0">
              <a:buNone/>
            </a:pPr>
            <a:r>
              <a:rPr lang="en-US" dirty="0" smtClean="0">
                <a:solidFill>
                  <a:schemeClr val="tx1"/>
                </a:solidFill>
              </a:rPr>
              <a:t># Data points collected</a:t>
            </a:r>
            <a:endParaRPr lang="en-US" dirty="0">
              <a:solidFill>
                <a:schemeClr val="tx1"/>
              </a:solidFill>
            </a:endParaRPr>
          </a:p>
          <a:p>
            <a:pPr marL="0" indent="0">
              <a:buNone/>
            </a:pPr>
            <a:r>
              <a:rPr lang="en-US" sz="1800" dirty="0" smtClean="0">
                <a:solidFill>
                  <a:schemeClr val="tx1"/>
                </a:solidFill>
              </a:rPr>
              <a:t>&lt;How </a:t>
            </a:r>
            <a:r>
              <a:rPr lang="en-US" sz="1800" dirty="0">
                <a:solidFill>
                  <a:schemeClr val="tx1"/>
                </a:solidFill>
              </a:rPr>
              <a:t>many Data points are </a:t>
            </a:r>
            <a:r>
              <a:rPr lang="en-US" sz="1800" dirty="0" smtClean="0">
                <a:solidFill>
                  <a:schemeClr val="tx1"/>
                </a:solidFill>
              </a:rPr>
              <a:t>collected. Attach </a:t>
            </a:r>
            <a:r>
              <a:rPr lang="en-US" sz="1800" dirty="0">
                <a:solidFill>
                  <a:schemeClr val="tx1"/>
                </a:solidFill>
              </a:rPr>
              <a:t>Sample Size Calculation Sheet </a:t>
            </a:r>
            <a:r>
              <a:rPr lang="en-US" sz="1800" dirty="0" smtClean="0">
                <a:solidFill>
                  <a:schemeClr val="tx1"/>
                </a:solidFill>
              </a:rPr>
              <a:t>output&gt;</a:t>
            </a:r>
          </a:p>
          <a:p>
            <a:pPr marL="0" indent="0">
              <a:buNone/>
            </a:pPr>
            <a:endParaRPr lang="en-US" dirty="0" smtClean="0">
              <a:solidFill>
                <a:schemeClr val="tx1"/>
              </a:solidFill>
            </a:endParaRPr>
          </a:p>
          <a:p>
            <a:pPr marL="0" indent="0">
              <a:buNone/>
            </a:pPr>
            <a:r>
              <a:rPr lang="en-US" dirty="0" smtClean="0">
                <a:solidFill>
                  <a:schemeClr val="tx1"/>
                </a:solidFill>
              </a:rPr>
              <a:t>Time period of the data</a:t>
            </a:r>
          </a:p>
          <a:p>
            <a:pPr marL="0" indent="0">
              <a:buNone/>
            </a:pPr>
            <a:r>
              <a:rPr lang="en-US" sz="1800" dirty="0" smtClean="0">
                <a:solidFill>
                  <a:schemeClr val="tx1"/>
                </a:solidFill>
              </a:rPr>
              <a:t>&lt; </a:t>
            </a:r>
            <a:r>
              <a:rPr lang="en-US" sz="1800" dirty="0" err="1" smtClean="0">
                <a:solidFill>
                  <a:schemeClr val="tx1"/>
                </a:solidFill>
              </a:rPr>
              <a:t>eg</a:t>
            </a:r>
            <a:r>
              <a:rPr lang="en-US" sz="1800" dirty="0" smtClean="0">
                <a:solidFill>
                  <a:schemeClr val="tx1"/>
                </a:solidFill>
              </a:rPr>
              <a:t> data is collected from Jan 2015 to May 2015&gt;</a:t>
            </a:r>
          </a:p>
          <a:p>
            <a:pPr marL="0" indent="0">
              <a:buNone/>
            </a:pPr>
            <a:endParaRPr lang="en-US" dirty="0" smtClean="0">
              <a:solidFill>
                <a:schemeClr val="tx1"/>
              </a:solidFill>
            </a:endParaRPr>
          </a:p>
          <a:p>
            <a:pPr marL="0" indent="0">
              <a:buNone/>
            </a:pPr>
            <a:r>
              <a:rPr lang="en-US" dirty="0" smtClean="0">
                <a:solidFill>
                  <a:schemeClr val="tx1"/>
                </a:solidFill>
              </a:rPr>
              <a:t>Sampling technique</a:t>
            </a:r>
            <a:endParaRPr lang="en-US" dirty="0">
              <a:solidFill>
                <a:schemeClr val="tx1"/>
              </a:solidFill>
            </a:endParaRPr>
          </a:p>
          <a:p>
            <a:pPr marL="0" indent="0">
              <a:buNone/>
            </a:pPr>
            <a:r>
              <a:rPr lang="en-US" sz="1800" dirty="0" smtClean="0">
                <a:solidFill>
                  <a:schemeClr val="tx1"/>
                </a:solidFill>
              </a:rPr>
              <a:t>&lt;</a:t>
            </a:r>
            <a:r>
              <a:rPr lang="en-US" sz="1800" dirty="0" err="1" smtClean="0">
                <a:solidFill>
                  <a:schemeClr val="tx1"/>
                </a:solidFill>
              </a:rPr>
              <a:t>eg</a:t>
            </a:r>
            <a:r>
              <a:rPr lang="en-US" sz="1800" dirty="0" smtClean="0">
                <a:solidFill>
                  <a:schemeClr val="tx1"/>
                </a:solidFill>
              </a:rPr>
              <a:t>. Random, selective…&gt;</a:t>
            </a:r>
            <a:endParaRPr lang="en-US" sz="1800" dirty="0">
              <a:solidFill>
                <a:schemeClr val="tx1"/>
              </a:solidFill>
            </a:endParaRPr>
          </a:p>
          <a:p>
            <a:pPr marL="0" indent="0">
              <a:buNone/>
            </a:pPr>
            <a:endParaRPr lang="en-US" dirty="0">
              <a:solidFill>
                <a:schemeClr val="tx1"/>
              </a:solidFill>
            </a:endParaRPr>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3449474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Measurement System Validation</a:t>
            </a:r>
            <a:endParaRPr lang="en-US" dirty="0">
              <a:solidFill>
                <a:schemeClr val="tx1"/>
              </a:solidFill>
              <a:latin typeface="+mn-lt"/>
            </a:endParaRPr>
          </a:p>
        </p:txBody>
      </p:sp>
      <p:sp>
        <p:nvSpPr>
          <p:cNvPr id="3" name="Text Placeholder 2"/>
          <p:cNvSpPr>
            <a:spLocks noGrp="1"/>
          </p:cNvSpPr>
          <p:nvPr>
            <p:ph type="body" sz="quarter" idx="16"/>
          </p:nvPr>
        </p:nvSpPr>
        <p:spPr>
          <a:xfrm>
            <a:off x="449263" y="1205942"/>
            <a:ext cx="8240713" cy="4473575"/>
          </a:xfrm>
        </p:spPr>
        <p:txBody>
          <a:bodyPr>
            <a:normAutofit/>
          </a:bodyPr>
          <a:lstStyle/>
          <a:p>
            <a:pPr marL="0" indent="0">
              <a:lnSpc>
                <a:spcPct val="90000"/>
              </a:lnSpc>
              <a:buNone/>
            </a:pPr>
            <a:r>
              <a:rPr lang="en-US" sz="2000" dirty="0" smtClean="0">
                <a:solidFill>
                  <a:schemeClr val="tx1"/>
                </a:solidFill>
              </a:rPr>
              <a:t>Measurement System Gage R&amp;R</a:t>
            </a: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 Outline the technique </a:t>
            </a:r>
            <a:r>
              <a:rPr lang="en-US" sz="2000" dirty="0">
                <a:solidFill>
                  <a:schemeClr val="tx1"/>
                </a:solidFill>
              </a:rPr>
              <a:t>is adopted for validating the Measurement System</a:t>
            </a:r>
            <a:r>
              <a:rPr lang="en-US" sz="2000" dirty="0" smtClean="0">
                <a:solidFill>
                  <a:schemeClr val="tx1"/>
                </a:solidFill>
              </a:rPr>
              <a:t>?&gt;</a:t>
            </a:r>
            <a:endParaRPr lang="en-US" sz="2000" dirty="0">
              <a:solidFill>
                <a:schemeClr val="tx1"/>
              </a:solidFill>
            </a:endParaRP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&lt;Compute and document the </a:t>
            </a:r>
            <a:r>
              <a:rPr lang="en-US" sz="2000" dirty="0">
                <a:solidFill>
                  <a:schemeClr val="tx1"/>
                </a:solidFill>
              </a:rPr>
              <a:t>Resolution, Accuracy and  GRR as a % of contribution / </a:t>
            </a:r>
            <a:r>
              <a:rPr lang="en-US" sz="2000" dirty="0" smtClean="0">
                <a:solidFill>
                  <a:schemeClr val="tx1"/>
                </a:solidFill>
              </a:rPr>
              <a:t>part-to-part&gt;</a:t>
            </a:r>
            <a:endParaRPr lang="en-US" sz="2000" dirty="0">
              <a:solidFill>
                <a:schemeClr val="tx1"/>
              </a:solidFill>
            </a:endParaRPr>
          </a:p>
          <a:p>
            <a:pPr marL="0" indent="0">
              <a:lnSpc>
                <a:spcPct val="90000"/>
              </a:lnSpc>
              <a:buNone/>
            </a:pPr>
            <a:endParaRPr lang="en-US" sz="2000" dirty="0" smtClean="0">
              <a:solidFill>
                <a:schemeClr val="tx1"/>
              </a:solidFill>
            </a:endParaRPr>
          </a:p>
          <a:p>
            <a:pPr marL="0" indent="0">
              <a:lnSpc>
                <a:spcPct val="90000"/>
              </a:lnSpc>
              <a:buNone/>
            </a:pPr>
            <a:r>
              <a:rPr lang="en-US" sz="2000" dirty="0" smtClean="0">
                <a:solidFill>
                  <a:schemeClr val="tx1"/>
                </a:solidFill>
              </a:rPr>
              <a:t>&lt;Draw inference if the measurement system is not </a:t>
            </a:r>
            <a:r>
              <a:rPr lang="en-US" sz="2000" dirty="0">
                <a:solidFill>
                  <a:schemeClr val="tx1"/>
                </a:solidFill>
              </a:rPr>
              <a:t>acceptable as per criteria, action </a:t>
            </a:r>
            <a:r>
              <a:rPr lang="en-US" sz="2000" dirty="0" smtClean="0">
                <a:solidFill>
                  <a:schemeClr val="tx1"/>
                </a:solidFill>
              </a:rPr>
              <a:t>plan&gt;</a:t>
            </a:r>
            <a:endParaRPr lang="en-US" sz="2000" dirty="0">
              <a:solidFill>
                <a:schemeClr val="tx1"/>
              </a:solidFill>
            </a:endParaRP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&lt;After </a:t>
            </a:r>
            <a:r>
              <a:rPr lang="en-US" sz="2000" dirty="0">
                <a:solidFill>
                  <a:schemeClr val="tx1"/>
                </a:solidFill>
              </a:rPr>
              <a:t>the implementation of action plan, improved level of GRR%, Accuracy</a:t>
            </a:r>
            <a:r>
              <a:rPr lang="en-US" sz="2000" dirty="0" smtClean="0">
                <a:solidFill>
                  <a:schemeClr val="tx1"/>
                </a:solidFill>
              </a:rPr>
              <a:t>?&gt;</a:t>
            </a: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&lt;If Gage R&amp;R isn’t required please highlight the reasons for the same&gt;</a:t>
            </a:r>
            <a:endParaRPr lang="en-US" sz="2000" dirty="0">
              <a:solidFill>
                <a:schemeClr val="tx1"/>
              </a:solidFill>
            </a:endParaRPr>
          </a:p>
        </p:txBody>
      </p:sp>
      <p:grpSp>
        <p:nvGrpSpPr>
          <p:cNvPr id="10" name="Group 10"/>
          <p:cNvGrpSpPr>
            <a:grpSpLocks/>
          </p:cNvGrpSpPr>
          <p:nvPr/>
        </p:nvGrpSpPr>
        <p:grpSpPr bwMode="auto">
          <a:xfrm>
            <a:off x="72650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2832378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75" y="145522"/>
            <a:ext cx="1838325" cy="548640"/>
          </a:xfrm>
        </p:spPr>
        <p:txBody>
          <a:bodyPr/>
          <a:lstStyle/>
          <a:p>
            <a:r>
              <a:rPr lang="pt-BR" dirty="0" smtClean="0"/>
              <a:t>Summary</a:t>
            </a:r>
            <a:endParaRPr lang="en-US" dirty="0"/>
          </a:p>
        </p:txBody>
      </p:sp>
      <p:sp>
        <p:nvSpPr>
          <p:cNvPr id="3" name="Text Placeholder 2"/>
          <p:cNvSpPr>
            <a:spLocks noGrp="1"/>
          </p:cNvSpPr>
          <p:nvPr>
            <p:ph type="body" sz="quarter" idx="10"/>
          </p:nvPr>
        </p:nvSpPr>
        <p:spPr/>
        <p:txBody>
          <a:bodyPr/>
          <a:lstStyle/>
          <a:p>
            <a:r>
              <a:rPr lang="pt-BR" dirty="0" smtClean="0"/>
              <a:t>Define</a:t>
            </a:r>
            <a:endParaRPr lang="en-US" dirty="0"/>
          </a:p>
        </p:txBody>
      </p:sp>
      <p:sp>
        <p:nvSpPr>
          <p:cNvPr id="4" name="Text Placeholder 3"/>
          <p:cNvSpPr>
            <a:spLocks noGrp="1"/>
          </p:cNvSpPr>
          <p:nvPr>
            <p:ph type="body" sz="quarter" idx="11"/>
          </p:nvPr>
        </p:nvSpPr>
        <p:spPr/>
        <p:txBody>
          <a:bodyPr/>
          <a:lstStyle/>
          <a:p>
            <a:r>
              <a:rPr lang="pt-BR" dirty="0" smtClean="0"/>
              <a:t>Measure</a:t>
            </a:r>
            <a:endParaRPr lang="en-US" dirty="0"/>
          </a:p>
        </p:txBody>
      </p:sp>
      <p:sp>
        <p:nvSpPr>
          <p:cNvPr id="5" name="Text Placeholder 4"/>
          <p:cNvSpPr>
            <a:spLocks noGrp="1"/>
          </p:cNvSpPr>
          <p:nvPr>
            <p:ph type="body" sz="quarter" idx="12"/>
          </p:nvPr>
        </p:nvSpPr>
        <p:spPr/>
        <p:txBody>
          <a:bodyPr/>
          <a:lstStyle/>
          <a:p>
            <a:r>
              <a:rPr lang="pt-BR" dirty="0" smtClean="0"/>
              <a:t>Analyze</a:t>
            </a:r>
            <a:endParaRPr lang="en-US" dirty="0"/>
          </a:p>
        </p:txBody>
      </p:sp>
      <p:sp>
        <p:nvSpPr>
          <p:cNvPr id="6" name="Text Placeholder 5"/>
          <p:cNvSpPr>
            <a:spLocks noGrp="1"/>
          </p:cNvSpPr>
          <p:nvPr>
            <p:ph type="body" sz="quarter" idx="13"/>
          </p:nvPr>
        </p:nvSpPr>
        <p:spPr/>
        <p:txBody>
          <a:bodyPr/>
          <a:lstStyle/>
          <a:p>
            <a:r>
              <a:rPr lang="pt-BR" dirty="0" smtClean="0"/>
              <a:t>Improve</a:t>
            </a:r>
            <a:endParaRPr lang="en-US" dirty="0"/>
          </a:p>
        </p:txBody>
      </p:sp>
      <p:sp>
        <p:nvSpPr>
          <p:cNvPr id="7" name="Text Placeholder 6"/>
          <p:cNvSpPr>
            <a:spLocks noGrp="1"/>
          </p:cNvSpPr>
          <p:nvPr>
            <p:ph type="body" sz="quarter" idx="14"/>
          </p:nvPr>
        </p:nvSpPr>
        <p:spPr/>
        <p:txBody>
          <a:bodyPr/>
          <a:lstStyle/>
          <a:p>
            <a:r>
              <a:rPr lang="pt-BR" dirty="0" smtClean="0"/>
              <a:t>Control</a:t>
            </a:r>
            <a:endParaRPr lang="en-US" dirty="0"/>
          </a:p>
        </p:txBody>
      </p:sp>
      <p:sp>
        <p:nvSpPr>
          <p:cNvPr id="8" name="Text Placeholder 7"/>
          <p:cNvSpPr>
            <a:spLocks noGrp="1"/>
          </p:cNvSpPr>
          <p:nvPr>
            <p:ph type="body" sz="quarter" idx="15"/>
          </p:nvPr>
        </p:nvSpPr>
        <p:spPr/>
        <p:txBody>
          <a:bodyPr/>
          <a:lstStyle/>
          <a:p>
            <a:r>
              <a:rPr lang="pt-BR" dirty="0"/>
              <a:t>D</a:t>
            </a:r>
            <a:endParaRPr lang="en-US" dirty="0"/>
          </a:p>
        </p:txBody>
      </p:sp>
      <p:sp>
        <p:nvSpPr>
          <p:cNvPr id="9" name="Text Placeholder 8"/>
          <p:cNvSpPr>
            <a:spLocks noGrp="1"/>
          </p:cNvSpPr>
          <p:nvPr>
            <p:ph type="body" sz="quarter" idx="16"/>
          </p:nvPr>
        </p:nvSpPr>
        <p:spPr/>
        <p:txBody>
          <a:bodyPr/>
          <a:lstStyle/>
          <a:p>
            <a:r>
              <a:rPr lang="pt-BR" dirty="0" smtClean="0"/>
              <a:t>M</a:t>
            </a:r>
            <a:endParaRPr lang="en-US" dirty="0"/>
          </a:p>
        </p:txBody>
      </p:sp>
      <p:sp>
        <p:nvSpPr>
          <p:cNvPr id="10" name="Text Placeholder 9"/>
          <p:cNvSpPr>
            <a:spLocks noGrp="1"/>
          </p:cNvSpPr>
          <p:nvPr>
            <p:ph type="body" sz="quarter" idx="17"/>
          </p:nvPr>
        </p:nvSpPr>
        <p:spPr/>
        <p:txBody>
          <a:bodyPr/>
          <a:lstStyle/>
          <a:p>
            <a:r>
              <a:rPr lang="pt-BR" dirty="0" smtClean="0"/>
              <a:t>A</a:t>
            </a:r>
            <a:endParaRPr lang="en-US" dirty="0"/>
          </a:p>
        </p:txBody>
      </p:sp>
      <p:sp>
        <p:nvSpPr>
          <p:cNvPr id="11" name="Text Placeholder 10"/>
          <p:cNvSpPr>
            <a:spLocks noGrp="1"/>
          </p:cNvSpPr>
          <p:nvPr>
            <p:ph type="body" sz="quarter" idx="18"/>
          </p:nvPr>
        </p:nvSpPr>
        <p:spPr/>
        <p:txBody>
          <a:bodyPr/>
          <a:lstStyle/>
          <a:p>
            <a:r>
              <a:rPr lang="pt-BR" dirty="0" smtClean="0"/>
              <a:t>I</a:t>
            </a:r>
            <a:endParaRPr lang="en-US" dirty="0"/>
          </a:p>
        </p:txBody>
      </p:sp>
      <p:sp>
        <p:nvSpPr>
          <p:cNvPr id="12" name="Text Placeholder 11"/>
          <p:cNvSpPr>
            <a:spLocks noGrp="1"/>
          </p:cNvSpPr>
          <p:nvPr>
            <p:ph type="body" sz="quarter" idx="19"/>
          </p:nvPr>
        </p:nvSpPr>
        <p:spPr/>
        <p:txBody>
          <a:bodyPr/>
          <a:lstStyle/>
          <a:p>
            <a:r>
              <a:rPr lang="pt-BR" dirty="0" smtClean="0"/>
              <a:t>C</a:t>
            </a:r>
            <a:endParaRPr lang="en-US" dirty="0"/>
          </a:p>
        </p:txBody>
      </p:sp>
      <p:grpSp>
        <p:nvGrpSpPr>
          <p:cNvPr id="14" name="Group 1104"/>
          <p:cNvGrpSpPr>
            <a:grpSpLocks/>
          </p:cNvGrpSpPr>
          <p:nvPr/>
        </p:nvGrpSpPr>
        <p:grpSpPr bwMode="auto">
          <a:xfrm>
            <a:off x="6096000" y="266700"/>
            <a:ext cx="1509713" cy="381000"/>
            <a:chOff x="4800" y="576"/>
            <a:chExt cx="951" cy="240"/>
          </a:xfrm>
        </p:grpSpPr>
        <p:sp>
          <p:nvSpPr>
            <p:cNvPr id="1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1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1133335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Data Analysis</a:t>
            </a:r>
            <a:endParaRPr lang="en-US" dirty="0">
              <a:solidFill>
                <a:schemeClr val="tx1"/>
              </a:solidFill>
              <a:latin typeface="+mn-lt"/>
            </a:endParaRPr>
          </a:p>
        </p:txBody>
      </p:sp>
      <p:sp>
        <p:nvSpPr>
          <p:cNvPr id="3" name="Text Placeholder 2"/>
          <p:cNvSpPr>
            <a:spLocks noGrp="1"/>
          </p:cNvSpPr>
          <p:nvPr>
            <p:ph type="body" sz="quarter" idx="16"/>
          </p:nvPr>
        </p:nvSpPr>
        <p:spPr>
          <a:xfrm>
            <a:off x="354169" y="1218820"/>
            <a:ext cx="8240713" cy="4473575"/>
          </a:xfrm>
        </p:spPr>
        <p:txBody>
          <a:bodyPr>
            <a:normAutofit/>
          </a:bodyPr>
          <a:lstStyle/>
          <a:p>
            <a:pPr marL="0" indent="0">
              <a:buNone/>
            </a:pPr>
            <a:r>
              <a:rPr lang="en-US" sz="2000" dirty="0">
                <a:solidFill>
                  <a:schemeClr val="tx1"/>
                </a:solidFill>
              </a:rPr>
              <a:t>Continuous Data:</a:t>
            </a:r>
          </a:p>
          <a:p>
            <a:pPr marL="0" indent="0">
              <a:buNone/>
            </a:pPr>
            <a:r>
              <a:rPr lang="en-US" sz="2000" dirty="0">
                <a:solidFill>
                  <a:schemeClr val="tx1"/>
                </a:solidFill>
              </a:rPr>
              <a:t> </a:t>
            </a:r>
            <a:r>
              <a:rPr lang="en-US" sz="2000" dirty="0" smtClean="0">
                <a:solidFill>
                  <a:schemeClr val="tx1"/>
                </a:solidFill>
              </a:rPr>
              <a:t>&lt;</a:t>
            </a:r>
            <a:r>
              <a:rPr lang="en-US" sz="1600" dirty="0" smtClean="0">
                <a:solidFill>
                  <a:schemeClr val="tx1"/>
                </a:solidFill>
              </a:rPr>
              <a:t>Attach </a:t>
            </a:r>
            <a:r>
              <a:rPr lang="en-US" sz="1600" dirty="0">
                <a:solidFill>
                  <a:schemeClr val="tx1"/>
                </a:solidFill>
              </a:rPr>
              <a:t>Normality Test </a:t>
            </a:r>
            <a:r>
              <a:rPr lang="en-US" sz="1600" dirty="0" smtClean="0">
                <a:solidFill>
                  <a:schemeClr val="tx1"/>
                </a:solidFill>
              </a:rPr>
              <a:t>output and draw inferences&gt;</a:t>
            </a:r>
            <a:endParaRPr lang="en-US" sz="1600" dirty="0">
              <a:solidFill>
                <a:schemeClr val="tx1"/>
              </a:solidFill>
            </a:endParaRPr>
          </a:p>
          <a:p>
            <a:pPr marL="0" indent="0">
              <a:buNone/>
            </a:pPr>
            <a:endParaRPr lang="en-US" sz="1600" dirty="0" smtClean="0">
              <a:solidFill>
                <a:schemeClr val="tx1"/>
              </a:solidFill>
            </a:endParaRPr>
          </a:p>
          <a:p>
            <a:pPr marL="0" indent="0">
              <a:buNone/>
            </a:pPr>
            <a:r>
              <a:rPr lang="en-US" sz="1600" dirty="0" smtClean="0">
                <a:solidFill>
                  <a:schemeClr val="tx1"/>
                </a:solidFill>
              </a:rPr>
              <a:t>&lt;Attach </a:t>
            </a:r>
            <a:r>
              <a:rPr lang="en-US" sz="1600" dirty="0">
                <a:solidFill>
                  <a:schemeClr val="tx1"/>
                </a:solidFill>
              </a:rPr>
              <a:t>Descriptive Statistics output and draw inferences &gt;</a:t>
            </a:r>
          </a:p>
          <a:p>
            <a:pPr marL="0" indent="0">
              <a:buNone/>
            </a:pPr>
            <a:endParaRPr lang="en-US" sz="1600" dirty="0">
              <a:solidFill>
                <a:schemeClr val="tx1"/>
              </a:solidFill>
            </a:endParaRPr>
          </a:p>
          <a:p>
            <a:pPr marL="0" indent="0">
              <a:buNone/>
            </a:pPr>
            <a:r>
              <a:rPr lang="en-US" sz="1600" dirty="0" smtClean="0">
                <a:solidFill>
                  <a:schemeClr val="tx1"/>
                </a:solidFill>
              </a:rPr>
              <a:t>&lt;Attach </a:t>
            </a:r>
            <a:r>
              <a:rPr lang="en-US" sz="1600" dirty="0">
                <a:solidFill>
                  <a:schemeClr val="tx1"/>
                </a:solidFill>
              </a:rPr>
              <a:t>Stability </a:t>
            </a:r>
            <a:r>
              <a:rPr lang="en-US" sz="1600" dirty="0" smtClean="0">
                <a:solidFill>
                  <a:schemeClr val="tx1"/>
                </a:solidFill>
              </a:rPr>
              <a:t>Check (Run Chart) </a:t>
            </a:r>
            <a:r>
              <a:rPr lang="en-US" sz="1600" dirty="0">
                <a:solidFill>
                  <a:schemeClr val="tx1"/>
                </a:solidFill>
              </a:rPr>
              <a:t>output and draw inferences &gt;</a:t>
            </a:r>
          </a:p>
          <a:p>
            <a:pPr marL="0" indent="0">
              <a:buNone/>
            </a:pPr>
            <a:endParaRPr lang="en-US" sz="1600" dirty="0">
              <a:solidFill>
                <a:schemeClr val="tx1"/>
              </a:solidFill>
            </a:endParaRPr>
          </a:p>
          <a:p>
            <a:pPr marL="0" indent="0">
              <a:buNone/>
            </a:pPr>
            <a:r>
              <a:rPr lang="en-US" sz="1600" dirty="0" smtClean="0">
                <a:solidFill>
                  <a:schemeClr val="tx1"/>
                </a:solidFill>
              </a:rPr>
              <a:t>&lt;Identify </a:t>
            </a:r>
            <a:r>
              <a:rPr lang="en-US" sz="1600" dirty="0">
                <a:solidFill>
                  <a:schemeClr val="tx1"/>
                </a:solidFill>
              </a:rPr>
              <a:t>whether the problem is with Mean or Standard </a:t>
            </a:r>
            <a:r>
              <a:rPr lang="en-US" sz="1600" dirty="0" smtClean="0">
                <a:solidFill>
                  <a:schemeClr val="tx1"/>
                </a:solidFill>
              </a:rPr>
              <a:t>Deviation&gt;</a:t>
            </a:r>
            <a:endParaRPr lang="en-US" sz="16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Discrete Data</a:t>
            </a:r>
          </a:p>
          <a:p>
            <a:pPr marL="0" indent="0">
              <a:buNone/>
            </a:pPr>
            <a:r>
              <a:rPr lang="en-US" sz="1600" dirty="0">
                <a:solidFill>
                  <a:schemeClr val="tx1"/>
                </a:solidFill>
              </a:rPr>
              <a:t>	</a:t>
            </a:r>
            <a:r>
              <a:rPr lang="en-US" sz="1600" dirty="0" smtClean="0">
                <a:solidFill>
                  <a:schemeClr val="tx1"/>
                </a:solidFill>
              </a:rPr>
              <a:t>&lt;Mention </a:t>
            </a:r>
            <a:r>
              <a:rPr lang="en-US" sz="1600" dirty="0">
                <a:solidFill>
                  <a:schemeClr val="tx1"/>
                </a:solidFill>
              </a:rPr>
              <a:t>the Defects, Defectives, Opportunity for </a:t>
            </a:r>
            <a:r>
              <a:rPr lang="en-US" sz="1600" dirty="0" smtClean="0">
                <a:solidFill>
                  <a:schemeClr val="tx1"/>
                </a:solidFill>
              </a:rPr>
              <a:t>Error&gt;</a:t>
            </a:r>
            <a:endParaRPr lang="en-US" sz="16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926390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Baseline</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&lt;DPMO </a:t>
            </a:r>
            <a:r>
              <a:rPr lang="en-US" sz="2000" dirty="0">
                <a:solidFill>
                  <a:schemeClr val="tx1"/>
                </a:solidFill>
              </a:rPr>
              <a:t>work-sheet for discrete data / Capability analysis for continuous data (For non normal data – attach Box-Cox Transformation output</a:t>
            </a:r>
            <a:r>
              <a:rPr lang="en-US" sz="2000" dirty="0" smtClean="0">
                <a:solidFill>
                  <a:schemeClr val="tx1"/>
                </a:solidFill>
              </a:rPr>
              <a:t>)&gt;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&lt;Baseline </a:t>
            </a:r>
            <a:r>
              <a:rPr lang="en-US" sz="2000" dirty="0">
                <a:solidFill>
                  <a:schemeClr val="tx1"/>
                </a:solidFill>
              </a:rPr>
              <a:t>process sigma </a:t>
            </a:r>
            <a:r>
              <a:rPr lang="en-US" sz="2000" dirty="0" smtClean="0">
                <a:solidFill>
                  <a:schemeClr val="tx1"/>
                </a:solidFill>
              </a:rPr>
              <a:t>multiple. Include charts, </a:t>
            </a:r>
            <a:r>
              <a:rPr lang="en-US" sz="2000" dirty="0" err="1" smtClean="0">
                <a:solidFill>
                  <a:schemeClr val="tx1"/>
                </a:solidFill>
              </a:rPr>
              <a:t>Zscore</a:t>
            </a:r>
            <a:r>
              <a:rPr lang="en-US" sz="2000" dirty="0" smtClean="0">
                <a:solidFill>
                  <a:schemeClr val="tx1"/>
                </a:solidFill>
              </a:rPr>
              <a:t>, </a:t>
            </a:r>
            <a:r>
              <a:rPr lang="en-US" sz="2000" dirty="0" err="1" smtClean="0">
                <a:solidFill>
                  <a:schemeClr val="tx1"/>
                </a:solidFill>
              </a:rPr>
              <a:t>dpmo</a:t>
            </a:r>
            <a:r>
              <a:rPr lang="en-US" sz="2000" dirty="0" smtClean="0">
                <a:solidFill>
                  <a:schemeClr val="tx1"/>
                </a:solidFill>
              </a:rPr>
              <a:t> and other relevant statistics&gt;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404424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Improvement Target</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Continuous Data </a:t>
            </a:r>
            <a:r>
              <a:rPr lang="en-US" sz="2000" dirty="0">
                <a:solidFill>
                  <a:schemeClr val="tx1"/>
                </a:solidFill>
              </a:rPr>
              <a:t>Type</a:t>
            </a:r>
            <a:r>
              <a:rPr lang="en-US" sz="2000" dirty="0" smtClean="0">
                <a:solidFill>
                  <a:schemeClr val="tx1"/>
                </a:solidFill>
              </a:rPr>
              <a:t>: </a:t>
            </a:r>
          </a:p>
          <a:p>
            <a:pPr marL="0" indent="0">
              <a:buNone/>
            </a:pPr>
            <a:r>
              <a:rPr lang="en-US" sz="2000" dirty="0" smtClean="0">
                <a:solidFill>
                  <a:schemeClr val="tx1"/>
                </a:solidFill>
              </a:rPr>
              <a:t>&lt;Determine if the target selected is statistically significant. </a:t>
            </a:r>
            <a:r>
              <a:rPr lang="en-US" sz="2000" dirty="0">
                <a:solidFill>
                  <a:schemeClr val="tx1"/>
                </a:solidFill>
              </a:rPr>
              <a:t>Perform </a:t>
            </a:r>
            <a:r>
              <a:rPr lang="en-US" sz="2000" dirty="0" smtClean="0">
                <a:solidFill>
                  <a:schemeClr val="tx1"/>
                </a:solidFill>
              </a:rPr>
              <a:t>statistical </a:t>
            </a:r>
            <a:r>
              <a:rPr lang="en-US" sz="2000" dirty="0">
                <a:solidFill>
                  <a:schemeClr val="tx1"/>
                </a:solidFill>
              </a:rPr>
              <a:t>significance of improved state (hypothesis testing</a:t>
            </a:r>
            <a:r>
              <a:rPr lang="en-US" sz="2000" dirty="0" smtClean="0">
                <a:solidFill>
                  <a:schemeClr val="tx1"/>
                </a:solidFill>
              </a:rPr>
              <a: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&lt;Target </a:t>
            </a:r>
            <a:r>
              <a:rPr lang="en-US" sz="2000" dirty="0">
                <a:solidFill>
                  <a:schemeClr val="tx1"/>
                </a:solidFill>
              </a:rPr>
              <a:t>process sigma multiple / mean / </a:t>
            </a:r>
            <a:r>
              <a:rPr lang="en-US" sz="2000" dirty="0" smtClean="0">
                <a:solidFill>
                  <a:schemeClr val="tx1"/>
                </a:solidFill>
              </a:rPr>
              <a:t>variance&gt;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Discrete Data Type:</a:t>
            </a:r>
          </a:p>
          <a:p>
            <a:pPr marL="0" indent="0">
              <a:buNone/>
            </a:pPr>
            <a:r>
              <a:rPr lang="en-US" sz="2000" dirty="0">
                <a:solidFill>
                  <a:schemeClr val="tx1"/>
                </a:solidFill>
              </a:rPr>
              <a:t>&lt;Determine if the target selected is statistically significant. Perform statistical significance of improved state (hypothesis testing)&gt;</a:t>
            </a:r>
          </a:p>
          <a:p>
            <a:pPr marL="0" indent="0">
              <a:buNone/>
            </a:pPr>
            <a:endParaRPr lang="en-US" sz="2000" dirty="0">
              <a:solidFill>
                <a:schemeClr val="tx1"/>
              </a:solidFill>
            </a:endParaRPr>
          </a:p>
          <a:p>
            <a:pPr marL="0" indent="0">
              <a:buNone/>
            </a:pPr>
            <a:r>
              <a:rPr lang="en-US" sz="2000" dirty="0" smtClean="0">
                <a:solidFill>
                  <a:schemeClr val="tx1"/>
                </a:solidFill>
              </a:rPr>
              <a:t>&lt;Target DPMO&gt;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340035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ANALYZE</a:t>
            </a:r>
            <a:endParaRPr lang="en-US" sz="8800" dirty="0"/>
          </a:p>
        </p:txBody>
      </p:sp>
    </p:spTree>
    <p:extLst>
      <p:ext uri="{BB962C8B-B14F-4D97-AF65-F5344CB8AC3E}">
        <p14:creationId xmlns:p14="http://schemas.microsoft.com/office/powerpoint/2010/main" val="3311882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Analyze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801314"/>
          </a:xfrm>
          <a:prstGeom prst="rect">
            <a:avLst/>
          </a:prstGeom>
          <a:noFill/>
        </p:spPr>
        <p:txBody>
          <a:bodyPr wrap="square" rtlCol="0">
            <a:spAutoFit/>
          </a:bodyPr>
          <a:lstStyle/>
          <a:p>
            <a:r>
              <a:rPr lang="en-US" b="1" u="sng" dirty="0" smtClean="0">
                <a:latin typeface="Calibri" pitchFamily="34" charset="0"/>
              </a:rPr>
              <a:t>Root </a:t>
            </a:r>
            <a:r>
              <a:rPr lang="en-US" b="1" u="sng" dirty="0">
                <a:latin typeface="Calibri" pitchFamily="34" charset="0"/>
              </a:rPr>
              <a:t>causes</a:t>
            </a:r>
            <a:r>
              <a:rPr lang="en-US" dirty="0">
                <a:latin typeface="Calibri" pitchFamily="34" charset="0"/>
              </a:rPr>
              <a:t> are identified using appropriate 6 Sigma tools like Fishbone or other </a:t>
            </a:r>
            <a:r>
              <a:rPr lang="en-US" dirty="0" smtClean="0">
                <a:latin typeface="Calibri" pitchFamily="34" charset="0"/>
              </a:rPr>
              <a:t>tools &amp; Identified X’s </a:t>
            </a:r>
            <a:r>
              <a:rPr lang="en-US" dirty="0">
                <a:latin typeface="Calibri" pitchFamily="34" charset="0"/>
              </a:rPr>
              <a:t>are independent and measurable</a:t>
            </a:r>
            <a:r>
              <a:rPr lang="en-US" dirty="0" smtClean="0">
                <a:latin typeface="Calibri" pitchFamily="34" charset="0"/>
              </a:rPr>
              <a:t>.</a:t>
            </a:r>
          </a:p>
          <a:p>
            <a:endParaRPr lang="en-US" dirty="0">
              <a:latin typeface="Calibri" pitchFamily="34" charset="0"/>
            </a:endParaRPr>
          </a:p>
          <a:p>
            <a:r>
              <a:rPr lang="en-US" b="1" u="sng" dirty="0" smtClean="0">
                <a:latin typeface="Calibri" pitchFamily="34" charset="0"/>
              </a:rPr>
              <a:t>Data collected</a:t>
            </a:r>
            <a:r>
              <a:rPr lang="en-US" u="sng" dirty="0" smtClean="0">
                <a:latin typeface="Calibri" pitchFamily="34" charset="0"/>
              </a:rPr>
              <a:t> </a:t>
            </a:r>
            <a:r>
              <a:rPr lang="en-US" dirty="0">
                <a:latin typeface="Calibri" pitchFamily="34" charset="0"/>
              </a:rPr>
              <a:t>for </a:t>
            </a:r>
            <a:r>
              <a:rPr lang="en-US" dirty="0" smtClean="0">
                <a:latin typeface="Calibri" pitchFamily="34" charset="0"/>
              </a:rPr>
              <a:t>X’s </a:t>
            </a:r>
            <a:r>
              <a:rPr lang="en-US" dirty="0">
                <a:latin typeface="Calibri" pitchFamily="34" charset="0"/>
              </a:rPr>
              <a:t>that has been identified to perform statistical analysis to check their impact on </a:t>
            </a:r>
            <a:r>
              <a:rPr lang="en-US" dirty="0" smtClean="0">
                <a:latin typeface="Calibri" pitchFamily="34" charset="0"/>
              </a:rPr>
              <a:t>Y</a:t>
            </a:r>
          </a:p>
          <a:p>
            <a:endParaRPr lang="en-US" dirty="0">
              <a:latin typeface="Calibri" pitchFamily="34" charset="0"/>
            </a:endParaRPr>
          </a:p>
          <a:p>
            <a:r>
              <a:rPr lang="en-US" b="1" u="sng" dirty="0">
                <a:latin typeface="Calibri" pitchFamily="34" charset="0"/>
              </a:rPr>
              <a:t>Prioritization of </a:t>
            </a:r>
            <a:r>
              <a:rPr lang="en-US" b="1" u="sng" dirty="0" smtClean="0">
                <a:latin typeface="Calibri" pitchFamily="34" charset="0"/>
              </a:rPr>
              <a:t>X’s</a:t>
            </a:r>
            <a:r>
              <a:rPr lang="en-US" u="sng" dirty="0" smtClean="0">
                <a:latin typeface="Calibri" pitchFamily="34" charset="0"/>
              </a:rPr>
              <a:t> </a:t>
            </a:r>
            <a:r>
              <a:rPr lang="en-US" dirty="0" smtClean="0">
                <a:latin typeface="Calibri" pitchFamily="34" charset="0"/>
              </a:rPr>
              <a:t>All </a:t>
            </a:r>
            <a:r>
              <a:rPr lang="en-US" dirty="0">
                <a:latin typeface="Calibri" pitchFamily="34" charset="0"/>
              </a:rPr>
              <a:t>the </a:t>
            </a:r>
            <a:r>
              <a:rPr lang="en-US" dirty="0" smtClean="0">
                <a:latin typeface="Calibri" pitchFamily="34" charset="0"/>
              </a:rPr>
              <a:t>X’s </a:t>
            </a:r>
            <a:r>
              <a:rPr lang="en-US" dirty="0">
                <a:latin typeface="Calibri" pitchFamily="34" charset="0"/>
              </a:rPr>
              <a:t>identified </a:t>
            </a:r>
            <a:r>
              <a:rPr lang="en-US" dirty="0" smtClean="0">
                <a:latin typeface="Calibri" pitchFamily="34" charset="0"/>
              </a:rPr>
              <a:t>are validated </a:t>
            </a:r>
            <a:r>
              <a:rPr lang="en-US" dirty="0">
                <a:latin typeface="Calibri" pitchFamily="34" charset="0"/>
              </a:rPr>
              <a:t>using statistical tools to check their impact on </a:t>
            </a:r>
            <a:r>
              <a:rPr lang="en-US" dirty="0" smtClean="0">
                <a:latin typeface="Calibri" pitchFamily="34" charset="0"/>
              </a:rPr>
              <a:t>Y (Pareto </a:t>
            </a:r>
            <a:r>
              <a:rPr lang="en-US" dirty="0">
                <a:latin typeface="Calibri" pitchFamily="34" charset="0"/>
              </a:rPr>
              <a:t>and other excel based descriptive analysis is ok however the belt should perform appropriate statistical </a:t>
            </a:r>
            <a:r>
              <a:rPr lang="en-US" dirty="0" smtClean="0">
                <a:latin typeface="Calibri" pitchFamily="34" charset="0"/>
              </a:rPr>
              <a:t>tests (Ex: Regression, Hypothesis testing) to </a:t>
            </a:r>
            <a:r>
              <a:rPr lang="en-US" dirty="0">
                <a:latin typeface="Calibri" pitchFamily="34" charset="0"/>
              </a:rPr>
              <a:t>check if that X is significantly impacting the </a:t>
            </a:r>
            <a:r>
              <a:rPr lang="en-US" dirty="0" smtClean="0">
                <a:latin typeface="Calibri" pitchFamily="34" charset="0"/>
              </a:rPr>
              <a:t>Y)</a:t>
            </a:r>
            <a:endParaRPr lang="en-US" dirty="0">
              <a:latin typeface="Calibri" pitchFamily="34" charset="0"/>
            </a:endParaRPr>
          </a:p>
          <a:p>
            <a:endParaRPr lang="en-US" dirty="0" smtClean="0">
              <a:latin typeface="Calibri" pitchFamily="34" charset="0"/>
            </a:endParaRPr>
          </a:p>
          <a:p>
            <a:r>
              <a:rPr lang="en-US" b="1" u="sng" dirty="0" smtClean="0">
                <a:latin typeface="Calibri" pitchFamily="34" charset="0"/>
              </a:rPr>
              <a:t>Transfer </a:t>
            </a:r>
            <a:r>
              <a:rPr lang="en-US" b="1" u="sng" dirty="0">
                <a:latin typeface="Calibri" pitchFamily="34" charset="0"/>
              </a:rPr>
              <a:t>function</a:t>
            </a:r>
            <a:r>
              <a:rPr lang="en-US" dirty="0">
                <a:latin typeface="Calibri" pitchFamily="34" charset="0"/>
              </a:rPr>
              <a:t> </a:t>
            </a:r>
            <a:r>
              <a:rPr lang="en-US" dirty="0" smtClean="0">
                <a:latin typeface="Calibri" pitchFamily="34" charset="0"/>
              </a:rPr>
              <a:t>(Regression Equation) derived to </a:t>
            </a:r>
            <a:r>
              <a:rPr lang="en-US" dirty="0">
                <a:latin typeface="Calibri" pitchFamily="34" charset="0"/>
              </a:rPr>
              <a:t>check the relation between </a:t>
            </a:r>
            <a:r>
              <a:rPr lang="en-US" dirty="0" smtClean="0">
                <a:latin typeface="Calibri" pitchFamily="34" charset="0"/>
              </a:rPr>
              <a:t>X’s </a:t>
            </a:r>
            <a:r>
              <a:rPr lang="en-US" dirty="0">
                <a:latin typeface="Calibri" pitchFamily="34" charset="0"/>
              </a:rPr>
              <a:t>and Y. </a:t>
            </a:r>
            <a:endParaRPr lang="en-US" dirty="0" smtClean="0">
              <a:latin typeface="Calibri" pitchFamily="34" charset="0"/>
            </a:endParaRPr>
          </a:p>
          <a:p>
            <a:endParaRPr lang="en-US" u="sng" dirty="0" smtClean="0">
              <a:latin typeface="Calibri" pitchFamily="34" charset="0"/>
            </a:endParaRPr>
          </a:p>
          <a:p>
            <a:r>
              <a:rPr lang="en-US" b="1" u="sng" dirty="0" smtClean="0">
                <a:latin typeface="Calibri" pitchFamily="34" charset="0"/>
              </a:rPr>
              <a:t>Identification </a:t>
            </a:r>
            <a:r>
              <a:rPr lang="en-US" b="1" u="sng" dirty="0">
                <a:latin typeface="Calibri" pitchFamily="34" charset="0"/>
              </a:rPr>
              <a:t>using non Statistical </a:t>
            </a:r>
            <a:r>
              <a:rPr lang="en-US" b="1" u="sng" dirty="0" smtClean="0">
                <a:latin typeface="Calibri" pitchFamily="34" charset="0"/>
              </a:rPr>
              <a:t>tools</a:t>
            </a:r>
            <a:r>
              <a:rPr lang="en-US" u="sng" dirty="0" smtClean="0">
                <a:latin typeface="Calibri" pitchFamily="34" charset="0"/>
              </a:rPr>
              <a:t>:</a:t>
            </a:r>
            <a:r>
              <a:rPr lang="en-US" dirty="0" smtClean="0">
                <a:latin typeface="Calibri" pitchFamily="34" charset="0"/>
              </a:rPr>
              <a:t> X’s </a:t>
            </a:r>
            <a:r>
              <a:rPr lang="en-US" dirty="0">
                <a:latin typeface="Calibri" pitchFamily="34" charset="0"/>
              </a:rPr>
              <a:t>for which data collection is difficult or data is not </a:t>
            </a:r>
            <a:r>
              <a:rPr lang="en-US" dirty="0" smtClean="0">
                <a:latin typeface="Calibri" pitchFamily="34" charset="0"/>
              </a:rPr>
              <a:t>available were Prioritized </a:t>
            </a:r>
            <a:r>
              <a:rPr lang="en-US" dirty="0">
                <a:latin typeface="Calibri" pitchFamily="34" charset="0"/>
              </a:rPr>
              <a:t>using non statistical tools like multi-voting or control impact matrix. </a:t>
            </a:r>
            <a:r>
              <a:rPr lang="en-US" dirty="0" smtClean="0">
                <a:latin typeface="Calibri" pitchFamily="34" charset="0"/>
              </a:rPr>
              <a:t>(This </a:t>
            </a:r>
            <a:r>
              <a:rPr lang="en-US" dirty="0">
                <a:latin typeface="Calibri" pitchFamily="34" charset="0"/>
              </a:rPr>
              <a:t>should not be the only tool to prioritize critical </a:t>
            </a:r>
            <a:r>
              <a:rPr lang="en-US" dirty="0" smtClean="0">
                <a:latin typeface="Calibri" pitchFamily="34" charset="0"/>
              </a:rPr>
              <a:t>X’s </a:t>
            </a:r>
            <a:r>
              <a:rPr lang="en-US" dirty="0">
                <a:latin typeface="Calibri" pitchFamily="34" charset="0"/>
              </a:rPr>
              <a:t>and this should be used in conjunction with statistical </a:t>
            </a:r>
            <a:r>
              <a:rPr lang="en-US" dirty="0" smtClean="0">
                <a:latin typeface="Calibri" pitchFamily="34" charset="0"/>
              </a:rPr>
              <a:t>tools)</a:t>
            </a:r>
            <a:endParaRPr lang="en-US" dirty="0">
              <a:latin typeface="Calibri" pitchFamily="34" charset="0"/>
            </a:endParaRPr>
          </a:p>
        </p:txBody>
      </p:sp>
      <p:sp>
        <p:nvSpPr>
          <p:cNvPr id="11" name="TextBox 10"/>
          <p:cNvSpPr txBox="1"/>
          <p:nvPr/>
        </p:nvSpPr>
        <p:spPr>
          <a:xfrm rot="19777509">
            <a:off x="6095111" y="564142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89722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List of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Document all the </a:t>
            </a:r>
            <a:r>
              <a:rPr lang="en-US" sz="2000" dirty="0" err="1" smtClean="0">
                <a:solidFill>
                  <a:schemeClr val="tx1"/>
                </a:solidFill>
              </a:rPr>
              <a:t>Xs</a:t>
            </a:r>
            <a:endParaRPr lang="en-US" sz="2000" dirty="0" smtClean="0">
              <a:solidFill>
                <a:schemeClr val="tx1"/>
              </a:solidFill>
            </a:endParaRPr>
          </a:p>
          <a:p>
            <a:pPr marL="0" indent="0">
              <a:buNone/>
            </a:pPr>
            <a:endParaRPr lang="en-US" sz="2000" dirty="0" smtClean="0">
              <a:solidFill>
                <a:schemeClr val="tx1"/>
              </a:solidFill>
            </a:endParaRPr>
          </a:p>
          <a:p>
            <a:pPr marL="0" indent="0">
              <a:buNone/>
            </a:pPr>
            <a:r>
              <a:rPr lang="en-US" sz="2000" dirty="0" smtClean="0">
                <a:solidFill>
                  <a:schemeClr val="tx1"/>
                </a:solidFill>
              </a:rPr>
              <a:t>&lt;X’s can be identified through Brainstorming / Fishbone, FMEA, Process map, Expert / SME discussions&gt;</a:t>
            </a:r>
            <a:endParaRPr lang="en-US" sz="2000" dirty="0">
              <a:solidFill>
                <a:schemeClr val="tx1"/>
              </a:solidFill>
            </a:endParaRPr>
          </a:p>
          <a:p>
            <a:pPr marL="0" indent="0">
              <a:buNone/>
            </a:pP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183166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a:buFont typeface="Wingdings" pitchFamily="2" charset="2"/>
              <a:buNone/>
            </a:pPr>
            <a:r>
              <a:rPr lang="en-US" sz="2000" dirty="0" smtClean="0">
                <a:solidFill>
                  <a:schemeClr val="tx1"/>
                </a:solidFill>
              </a:rPr>
              <a:t>&lt;Attach </a:t>
            </a:r>
            <a:r>
              <a:rPr lang="en-US" sz="2000" dirty="0">
                <a:solidFill>
                  <a:schemeClr val="tx1"/>
                </a:solidFill>
              </a:rPr>
              <a:t>all relevant </a:t>
            </a:r>
            <a:r>
              <a:rPr lang="en-US" sz="2000" dirty="0" smtClean="0">
                <a:solidFill>
                  <a:schemeClr val="tx1"/>
                </a:solidFill>
              </a:rPr>
              <a:t>outputs&gt;</a:t>
            </a:r>
            <a:endParaRPr lang="en-US" sz="2000" dirty="0">
              <a:solidFill>
                <a:schemeClr val="tx1"/>
              </a:solidFill>
            </a:endParaRPr>
          </a:p>
          <a:p>
            <a:endParaRPr lang="en-US" sz="2000" dirty="0">
              <a:solidFill>
                <a:schemeClr val="tx1"/>
              </a:solidFill>
            </a:endParaRPr>
          </a:p>
          <a:p>
            <a:pPr marL="0" indent="0">
              <a:buNone/>
            </a:pPr>
            <a:r>
              <a:rPr lang="en-US" sz="2000" dirty="0" smtClean="0">
                <a:solidFill>
                  <a:schemeClr val="tx1"/>
                </a:solidFill>
              </a:rPr>
              <a:t>	&lt;Hypothesis </a:t>
            </a:r>
            <a:r>
              <a:rPr lang="en-US" sz="2000" dirty="0">
                <a:solidFill>
                  <a:schemeClr val="tx1"/>
                </a:solidFill>
              </a:rPr>
              <a:t>Testing/Regression </a:t>
            </a:r>
            <a:r>
              <a:rPr lang="en-US" sz="2000" dirty="0" smtClean="0">
                <a:solidFill>
                  <a:schemeClr val="tx1"/>
                </a:solidFill>
              </a:rPr>
              <a:t>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&lt;High/Low </a:t>
            </a:r>
            <a:r>
              <a:rPr lang="en-US" sz="2000" dirty="0">
                <a:solidFill>
                  <a:schemeClr val="tx1"/>
                </a:solidFill>
              </a:rPr>
              <a:t>Impact Matrix </a:t>
            </a:r>
            <a:r>
              <a:rPr lang="en-US" sz="2000" dirty="0" smtClean="0">
                <a:solidFill>
                  <a:schemeClr val="tx1"/>
                </a:solidFill>
              </a:rPr>
              <a:t>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&lt;Multi-voting 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&lt;Pareto Output&gt;</a:t>
            </a:r>
          </a:p>
          <a:p>
            <a:pPr marL="0" indent="0">
              <a:buNone/>
            </a:pPr>
            <a:endParaRPr lang="en-US" sz="2000" dirty="0">
              <a:solidFill>
                <a:schemeClr val="tx1"/>
              </a:solidFill>
            </a:endParaRPr>
          </a:p>
          <a:p>
            <a:pPr marL="0" indent="0">
              <a:buNone/>
            </a:pPr>
            <a:r>
              <a:rPr lang="en-US" sz="2000" dirty="0" smtClean="0">
                <a:solidFill>
                  <a:schemeClr val="tx1"/>
                </a:solidFill>
              </a:rPr>
              <a:t>&lt;Embed all data sheets, </a:t>
            </a:r>
            <a:r>
              <a:rPr lang="en-US" sz="2000" dirty="0" err="1" smtClean="0">
                <a:solidFill>
                  <a:schemeClr val="tx1"/>
                </a:solidFill>
              </a:rPr>
              <a:t>minitab</a:t>
            </a:r>
            <a:r>
              <a:rPr lang="en-US" sz="2000" dirty="0" smtClean="0">
                <a:solidFill>
                  <a:schemeClr val="tx1"/>
                </a:solidFill>
              </a:rPr>
              <a:t> project files, and other analyze documents&gt;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4267054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smtClean="0">
                <a:solidFill>
                  <a:schemeClr val="tx1"/>
                </a:solidFill>
              </a:rPr>
              <a:t>Summary of </a:t>
            </a:r>
            <a:r>
              <a:rPr lang="en-US" dirty="0" err="1" smtClean="0">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a:xfrm>
            <a:off x="449263" y="1077152"/>
            <a:ext cx="8240713" cy="1691805"/>
          </a:xfrm>
        </p:spPr>
        <p:txBody>
          <a:bodyPr>
            <a:normAutofit fontScale="85000" lnSpcReduction="10000"/>
          </a:bodyPr>
          <a:lstStyle/>
          <a:p>
            <a:pPr marL="0" indent="0">
              <a:buNone/>
            </a:pPr>
            <a:r>
              <a:rPr lang="en-US" sz="2000" dirty="0" smtClean="0">
                <a:solidFill>
                  <a:schemeClr val="tx1"/>
                </a:solidFill>
              </a:rPr>
              <a:t>&lt;Describe </a:t>
            </a:r>
            <a:r>
              <a:rPr lang="en-US" sz="2000" dirty="0">
                <a:solidFill>
                  <a:schemeClr val="tx1"/>
                </a:solidFill>
              </a:rPr>
              <a:t>each </a:t>
            </a:r>
            <a:r>
              <a:rPr lang="en-US" sz="2000" dirty="0" smtClean="0">
                <a:solidFill>
                  <a:schemeClr val="tx1"/>
                </a:solidFill>
              </a:rPr>
              <a:t>X&gt;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&lt;Identify prioritized </a:t>
            </a:r>
            <a:r>
              <a:rPr lang="en-US" sz="2000" dirty="0" err="1" smtClean="0">
                <a:solidFill>
                  <a:schemeClr val="tx1"/>
                </a:solidFill>
              </a:rPr>
              <a:t>Xs</a:t>
            </a:r>
            <a:r>
              <a:rPr lang="en-US" sz="2000" dirty="0" smtClean="0">
                <a:solidFill>
                  <a:schemeClr val="tx1"/>
                </a:solidFill>
              </a:rPr>
              <a:t> using statistical tests&gt;</a:t>
            </a:r>
          </a:p>
          <a:p>
            <a:pPr marL="0" indent="0">
              <a:buNone/>
            </a:pPr>
            <a:r>
              <a:rPr lang="en-US" sz="2000" dirty="0">
                <a:solidFill>
                  <a:schemeClr val="tx1"/>
                </a:solidFill>
              </a:rPr>
              <a:t> </a:t>
            </a:r>
            <a:endParaRPr lang="en-US" sz="2000" dirty="0" smtClean="0">
              <a:solidFill>
                <a:schemeClr val="tx1"/>
              </a:solidFill>
            </a:endParaRPr>
          </a:p>
          <a:p>
            <a:pPr marL="0" indent="0">
              <a:buNone/>
            </a:pPr>
            <a:r>
              <a:rPr lang="en-US" sz="2000" dirty="0" smtClean="0">
                <a:solidFill>
                  <a:schemeClr val="tx1"/>
                </a:solidFill>
              </a:rPr>
              <a:t>&lt; If </a:t>
            </a:r>
            <a:r>
              <a:rPr lang="en-US" sz="2000" dirty="0" err="1" smtClean="0">
                <a:solidFill>
                  <a:schemeClr val="tx1"/>
                </a:solidFill>
              </a:rPr>
              <a:t>Xs</a:t>
            </a:r>
            <a:r>
              <a:rPr lang="en-US" sz="2000" dirty="0" smtClean="0">
                <a:solidFill>
                  <a:schemeClr val="tx1"/>
                </a:solidFill>
              </a:rPr>
              <a:t> are prioritized using non statistical methods provide the rational for the same&gt;</a:t>
            </a:r>
          </a:p>
          <a:p>
            <a:pPr marL="0" indent="0">
              <a:buNone/>
            </a:pP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1743049513"/>
              </p:ext>
            </p:extLst>
          </p:nvPr>
        </p:nvGraphicFramePr>
        <p:xfrm>
          <a:off x="83717" y="3266590"/>
          <a:ext cx="8454977" cy="1592976"/>
        </p:xfrm>
        <a:graphic>
          <a:graphicData uri="http://schemas.openxmlformats.org/drawingml/2006/table">
            <a:tbl>
              <a:tblPr/>
              <a:tblGrid>
                <a:gridCol w="2155086"/>
                <a:gridCol w="1856360"/>
                <a:gridCol w="1326843"/>
                <a:gridCol w="1352281"/>
                <a:gridCol w="1764407"/>
              </a:tblGrid>
              <a:tr h="389215">
                <a:tc>
                  <a:txBody>
                    <a:bodyPr/>
                    <a:lstStyle/>
                    <a:p>
                      <a:pPr algn="ctr" rtl="0" fontAlgn="ctr"/>
                      <a:r>
                        <a:rPr lang="en-US" sz="1200" b="0" i="0" u="none" strike="noStrike" dirty="0" smtClean="0">
                          <a:solidFill>
                            <a:srgbClr val="FFFFFF"/>
                          </a:solidFill>
                          <a:effectLst/>
                          <a:latin typeface="Calibri"/>
                        </a:rPr>
                        <a:t>X ( Root Causes )</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smtClean="0">
                          <a:solidFill>
                            <a:srgbClr val="FFFFFF"/>
                          </a:solidFill>
                          <a:effectLst/>
                          <a:latin typeface="Calibri"/>
                        </a:rPr>
                        <a:t>Test Used for Prioritization</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smtClean="0">
                          <a:solidFill>
                            <a:srgbClr val="FFFFFF"/>
                          </a:solidFill>
                          <a:effectLst/>
                          <a:latin typeface="Calibri"/>
                        </a:rPr>
                        <a:t>P Value</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mn-lt"/>
                        </a:rPr>
                        <a:t>Prioritized?</a:t>
                      </a:r>
                    </a:p>
                    <a:p>
                      <a:pPr algn="ctr" rtl="0" fontAlgn="ct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r>
              <a:tr h="650928">
                <a:tc>
                  <a:txBody>
                    <a:bodyPr/>
                    <a:lstStyle/>
                    <a:p>
                      <a:pPr algn="ctr" rtl="0" fontAlgn="ctr"/>
                      <a:r>
                        <a:rPr lang="en-US" sz="1200" b="0" i="0" u="none" strike="noStrike" dirty="0" smtClean="0">
                          <a:solidFill>
                            <a:srgbClr val="FFFFFF"/>
                          </a:solidFill>
                          <a:effectLst/>
                          <a:latin typeface="Calibri"/>
                        </a:rPr>
                        <a:t>&lt;Name of the X&gt;</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r>
                        <a:rPr lang="en-US" sz="1000" dirty="0" smtClean="0">
                          <a:latin typeface="Calibri" panose="020F0502020204030204" pitchFamily="34" charset="0"/>
                          <a:cs typeface="Calibri" panose="020F0502020204030204" pitchFamily="34" charset="0"/>
                        </a:rPr>
                        <a:t>&lt;Provide the description of X&gt;</a:t>
                      </a: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r>
                        <a:rPr lang="en-US" sz="1000" b="0" i="0" u="none" strike="noStrike" dirty="0" smtClean="0">
                          <a:solidFill>
                            <a:srgbClr val="000000"/>
                          </a:solidFill>
                          <a:effectLst/>
                          <a:latin typeface="Calibri"/>
                        </a:rPr>
                        <a:t>&lt;Mention the test used for prioritization </a:t>
                      </a:r>
                      <a:r>
                        <a:rPr lang="en-US" sz="1000" b="0" i="0" u="none" strike="noStrike" dirty="0" err="1" smtClean="0">
                          <a:solidFill>
                            <a:srgbClr val="000000"/>
                          </a:solidFill>
                          <a:effectLst/>
                          <a:latin typeface="Calibri"/>
                        </a:rPr>
                        <a:t>eg</a:t>
                      </a:r>
                      <a:r>
                        <a:rPr lang="en-US" sz="1000" b="0" i="0" u="none" strike="noStrike" dirty="0" smtClean="0">
                          <a:solidFill>
                            <a:srgbClr val="000000"/>
                          </a:solidFill>
                          <a:effectLst/>
                          <a:latin typeface="Calibri"/>
                        </a:rPr>
                        <a:t> – regression, chi square&gt;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&lt;Mention the p value of the statistical test&gt;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&lt;Mention either Yes or No&gt;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r>
              <a:tr h="552833">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r>
            </a:tbl>
          </a:graphicData>
        </a:graphic>
      </p:graphicFrame>
    </p:spTree>
    <p:extLst>
      <p:ext uri="{BB962C8B-B14F-4D97-AF65-F5344CB8AC3E}">
        <p14:creationId xmlns:p14="http://schemas.microsoft.com/office/powerpoint/2010/main" val="1312446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smtClean="0">
                <a:solidFill>
                  <a:schemeClr val="tx1"/>
                </a:solidFill>
              </a:rPr>
              <a:t>Drill down of </a:t>
            </a:r>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a:xfrm>
            <a:off x="457200" y="1360488"/>
            <a:ext cx="8240713" cy="5246374"/>
          </a:xfrm>
        </p:spPr>
        <p:txBody>
          <a:bodyPr>
            <a:normAutofit fontScale="92500" lnSpcReduction="20000"/>
          </a:bodyPr>
          <a:lstStyle/>
          <a:p>
            <a:pPr marL="0" indent="0">
              <a:buNone/>
            </a:pPr>
            <a:r>
              <a:rPr lang="en-US" sz="2000" dirty="0" smtClean="0">
                <a:solidFill>
                  <a:schemeClr val="tx1"/>
                </a:solidFill>
              </a:rPr>
              <a:t>&lt;Describe </a:t>
            </a:r>
            <a:r>
              <a:rPr lang="en-US" sz="2000" dirty="0">
                <a:solidFill>
                  <a:schemeClr val="tx1"/>
                </a:solidFill>
              </a:rPr>
              <a:t>each </a:t>
            </a:r>
            <a:r>
              <a:rPr lang="en-US" sz="2000" dirty="0" smtClean="0">
                <a:solidFill>
                  <a:schemeClr val="tx1"/>
                </a:solidFill>
              </a:rPr>
              <a:t>X&gt;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&lt;If </a:t>
            </a:r>
            <a:r>
              <a:rPr lang="en-US" sz="2000" dirty="0">
                <a:solidFill>
                  <a:schemeClr val="tx1"/>
                </a:solidFill>
              </a:rPr>
              <a:t>possible further drill down each X using 5 Why analysis and identify the root </a:t>
            </a:r>
            <a:r>
              <a:rPr lang="en-US" sz="2000" dirty="0" smtClean="0">
                <a:solidFill>
                  <a:schemeClr val="tx1"/>
                </a:solidFill>
              </a:rPr>
              <a:t>cause&gt;</a:t>
            </a:r>
          </a:p>
          <a:p>
            <a:pPr marL="0" indent="0">
              <a:buNone/>
            </a:pPr>
            <a:r>
              <a:rPr lang="en-US" sz="2000" dirty="0" smtClean="0">
                <a:solidFill>
                  <a:schemeClr val="tx1"/>
                </a:solidFill>
              </a:rPr>
              <a:t>&lt;There could be more than one Why for each </a:t>
            </a:r>
            <a:r>
              <a:rPr lang="en-US" sz="2000" dirty="0" err="1" smtClean="0">
                <a:solidFill>
                  <a:schemeClr val="tx1"/>
                </a:solidFill>
              </a:rPr>
              <a:t>Xs</a:t>
            </a:r>
            <a:r>
              <a:rPr lang="en-US" sz="2000" dirty="0" smtClean="0">
                <a:solidFill>
                  <a:schemeClr val="tx1"/>
                </a:solidFill>
              </a:rPr>
              <a:t>. Please construct a detailed 5 Whys.</a:t>
            </a: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&lt;For all the </a:t>
            </a:r>
            <a:r>
              <a:rPr lang="en-US" sz="2000" dirty="0" err="1" smtClean="0">
                <a:solidFill>
                  <a:schemeClr val="tx1"/>
                </a:solidFill>
              </a:rPr>
              <a:t>Xs</a:t>
            </a:r>
            <a:r>
              <a:rPr lang="en-US" sz="2000" dirty="0" smtClean="0">
                <a:solidFill>
                  <a:schemeClr val="tx1"/>
                </a:solidFill>
              </a:rPr>
              <a:t> collect the data using existing tools or through audits&gt;</a:t>
            </a:r>
          </a:p>
          <a:p>
            <a:pPr marL="0" indent="0">
              <a:buNone/>
            </a:pPr>
            <a:endParaRPr lang="en-US" sz="2000" dirty="0">
              <a:solidFill>
                <a:schemeClr val="tx1"/>
              </a:solidFill>
            </a:endParaRPr>
          </a:p>
          <a:p>
            <a:pPr marL="0" indent="0">
              <a:buNone/>
            </a:pPr>
            <a:r>
              <a:rPr lang="en-US" sz="2000" dirty="0" smtClean="0">
                <a:solidFill>
                  <a:schemeClr val="tx1"/>
                </a:solidFill>
              </a:rPr>
              <a:t>&lt;Prioritize for significant ones through </a:t>
            </a:r>
            <a:r>
              <a:rPr lang="en-US" sz="2000" dirty="0" err="1" smtClean="0">
                <a:solidFill>
                  <a:schemeClr val="tx1"/>
                </a:solidFill>
              </a:rPr>
              <a:t>pareto</a:t>
            </a:r>
            <a:r>
              <a:rPr lang="en-US" sz="2000" dirty="0" smtClean="0">
                <a:solidFill>
                  <a:schemeClr val="tx1"/>
                </a:solidFill>
              </a:rPr>
              <a:t> or other tools&gt;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3454157607"/>
              </p:ext>
            </p:extLst>
          </p:nvPr>
        </p:nvGraphicFramePr>
        <p:xfrm>
          <a:off x="83717" y="3266590"/>
          <a:ext cx="8928101" cy="1592976"/>
        </p:xfrm>
        <a:graphic>
          <a:graphicData uri="http://schemas.openxmlformats.org/drawingml/2006/table">
            <a:tbl>
              <a:tblPr/>
              <a:tblGrid>
                <a:gridCol w="1294671"/>
                <a:gridCol w="1115211"/>
                <a:gridCol w="1297875"/>
                <a:gridCol w="1371583"/>
                <a:gridCol w="1371583"/>
                <a:gridCol w="1336330"/>
                <a:gridCol w="1140848"/>
              </a:tblGrid>
              <a:tr h="389215">
                <a:tc>
                  <a:txBody>
                    <a:bodyPr/>
                    <a:lstStyle/>
                    <a:p>
                      <a:pPr algn="ctr" rtl="0" fontAlgn="ctr"/>
                      <a:r>
                        <a:rPr lang="en-US" sz="1200" b="0" i="0" u="none" strike="noStrike" dirty="0" smtClean="0">
                          <a:solidFill>
                            <a:srgbClr val="FFFFFF"/>
                          </a:solidFill>
                          <a:effectLst/>
                          <a:latin typeface="+mn-lt"/>
                        </a:rPr>
                        <a:t>X ( Root Causes )</a:t>
                      </a:r>
                      <a:endParaRPr lang="en-US" sz="1200" b="0" i="0" u="none" strike="noStrike" dirty="0">
                        <a:solidFill>
                          <a:srgbClr val="FFFFFF"/>
                        </a:solidFill>
                        <a:effectLst/>
                        <a:latin typeface="+mn-lt"/>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1</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2</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3</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a:solidFill>
                            <a:srgbClr val="FFFFFF"/>
                          </a:solidFill>
                          <a:effectLst/>
                          <a:latin typeface="Calibri"/>
                        </a:rPr>
                        <a:t>Why? 4</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5</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r>
              <a:tr h="650928">
                <a:tc>
                  <a:txBody>
                    <a:bodyPr/>
                    <a:lstStyle/>
                    <a:p>
                      <a:pPr algn="ctr" rtl="0" fontAlgn="ctr"/>
                      <a:r>
                        <a:rPr lang="en-US" sz="1200" b="0" i="0" u="none" strike="noStrike" dirty="0" smtClean="0">
                          <a:solidFill>
                            <a:srgbClr val="FFFFFF"/>
                          </a:solidFill>
                          <a:effectLst/>
                          <a:latin typeface="Calibri"/>
                        </a:rPr>
                        <a:t>&lt;Name of</a:t>
                      </a:r>
                      <a:r>
                        <a:rPr lang="en-US" sz="1200" b="0" i="0" u="none" strike="noStrike" baseline="0" dirty="0" smtClean="0">
                          <a:solidFill>
                            <a:srgbClr val="FFFFFF"/>
                          </a:solidFill>
                          <a:effectLst/>
                          <a:latin typeface="Calibri"/>
                        </a:rPr>
                        <a:t> the X&gt;</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r>
                        <a:rPr lang="en-US" sz="1000" dirty="0" smtClean="0">
                          <a:latin typeface="Calibri" panose="020F0502020204030204" pitchFamily="34" charset="0"/>
                          <a:cs typeface="Calibri" panose="020F0502020204030204" pitchFamily="34" charset="0"/>
                        </a:rPr>
                        <a:t>&lt;Describe the X&gt;</a:t>
                      </a: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r>
              <a:tr h="552833">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endParaRPr lang="en-US" dirty="0"/>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endParaRPr lang="en-US" dirty="0"/>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r>
            </a:tbl>
          </a:graphicData>
        </a:graphic>
      </p:graphicFrame>
    </p:spTree>
    <p:extLst>
      <p:ext uri="{BB962C8B-B14F-4D97-AF65-F5344CB8AC3E}">
        <p14:creationId xmlns:p14="http://schemas.microsoft.com/office/powerpoint/2010/main" val="1052432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IMPROVE</a:t>
            </a:r>
            <a:endParaRPr lang="en-US" sz="8800" dirty="0"/>
          </a:p>
        </p:txBody>
      </p:sp>
    </p:spTree>
    <p:extLst>
      <p:ext uri="{BB962C8B-B14F-4D97-AF65-F5344CB8AC3E}">
        <p14:creationId xmlns:p14="http://schemas.microsoft.com/office/powerpoint/2010/main" val="2280435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DEFINE</a:t>
            </a:r>
            <a:endParaRPr lang="en-US" sz="8800" dirty="0"/>
          </a:p>
        </p:txBody>
      </p:sp>
    </p:spTree>
    <p:extLst>
      <p:ext uri="{BB962C8B-B14F-4D97-AF65-F5344CB8AC3E}">
        <p14:creationId xmlns:p14="http://schemas.microsoft.com/office/powerpoint/2010/main" val="1567525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Improve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078313"/>
          </a:xfrm>
          <a:prstGeom prst="rect">
            <a:avLst/>
          </a:prstGeom>
          <a:noFill/>
        </p:spPr>
        <p:txBody>
          <a:bodyPr wrap="square" rtlCol="0">
            <a:spAutoFit/>
          </a:bodyPr>
          <a:lstStyle/>
          <a:p>
            <a:r>
              <a:rPr lang="en-IN" b="1" dirty="0" smtClean="0">
                <a:latin typeface="Calibri" pitchFamily="34" charset="0"/>
              </a:rPr>
              <a:t>Optimal settings for critical X’s</a:t>
            </a:r>
            <a:r>
              <a:rPr lang="en-IN" dirty="0" smtClean="0">
                <a:latin typeface="Calibri" pitchFamily="34" charset="0"/>
              </a:rPr>
              <a:t> identified along with allowable tolerances,  </a:t>
            </a:r>
            <a:r>
              <a:rPr lang="en-IN" b="1" dirty="0" smtClean="0">
                <a:latin typeface="Calibri" pitchFamily="34" charset="0"/>
              </a:rPr>
              <a:t>Excel Solver</a:t>
            </a:r>
            <a:r>
              <a:rPr lang="en-IN" dirty="0" smtClean="0">
                <a:latin typeface="Calibri" pitchFamily="34" charset="0"/>
              </a:rPr>
              <a:t> is used for deriving best settings of X’s.</a:t>
            </a:r>
            <a:endParaRPr lang="en-IN" dirty="0">
              <a:latin typeface="Calibri" pitchFamily="34" charset="0"/>
            </a:endParaRPr>
          </a:p>
          <a:p>
            <a:endParaRPr lang="en-IN" b="1" dirty="0" smtClean="0">
              <a:latin typeface="Calibri" pitchFamily="34" charset="0"/>
            </a:endParaRPr>
          </a:p>
          <a:p>
            <a:r>
              <a:rPr lang="en-IN" b="1" dirty="0" smtClean="0">
                <a:latin typeface="Calibri" pitchFamily="34" charset="0"/>
              </a:rPr>
              <a:t>Counter </a:t>
            </a:r>
            <a:r>
              <a:rPr lang="en-IN" b="1" dirty="0">
                <a:latin typeface="Calibri" pitchFamily="34" charset="0"/>
              </a:rPr>
              <a:t>measures matrix</a:t>
            </a:r>
            <a:r>
              <a:rPr lang="en-IN" dirty="0">
                <a:latin typeface="Calibri" pitchFamily="34" charset="0"/>
              </a:rPr>
              <a:t> is prepared for all the prioritized </a:t>
            </a:r>
            <a:r>
              <a:rPr lang="en-IN" dirty="0" smtClean="0">
                <a:latin typeface="Calibri" pitchFamily="34" charset="0"/>
              </a:rPr>
              <a:t>X’s and ensure </a:t>
            </a:r>
            <a:r>
              <a:rPr lang="en-IN" dirty="0">
                <a:latin typeface="Calibri" pitchFamily="34" charset="0"/>
              </a:rPr>
              <a:t>that all the actions cater to the significant </a:t>
            </a:r>
            <a:r>
              <a:rPr lang="en-IN" dirty="0" smtClean="0">
                <a:latin typeface="Calibri" pitchFamily="34" charset="0"/>
              </a:rPr>
              <a:t>X’s, Explored </a:t>
            </a:r>
            <a:r>
              <a:rPr lang="en-IN" dirty="0">
                <a:latin typeface="Calibri" pitchFamily="34" charset="0"/>
              </a:rPr>
              <a:t>more than one solutions </a:t>
            </a:r>
            <a:r>
              <a:rPr lang="en-IN" dirty="0" smtClean="0">
                <a:latin typeface="Calibri" pitchFamily="34" charset="0"/>
              </a:rPr>
              <a:t>and </a:t>
            </a:r>
            <a:r>
              <a:rPr lang="en-IN" dirty="0">
                <a:latin typeface="Calibri" pitchFamily="34" charset="0"/>
              </a:rPr>
              <a:t>rationally </a:t>
            </a:r>
            <a:r>
              <a:rPr lang="en-IN" dirty="0" smtClean="0">
                <a:latin typeface="Calibri" pitchFamily="34" charset="0"/>
              </a:rPr>
              <a:t>selected </a:t>
            </a:r>
            <a:r>
              <a:rPr lang="en-IN" dirty="0">
                <a:latin typeface="Calibri" pitchFamily="34" charset="0"/>
              </a:rPr>
              <a:t>best solution</a:t>
            </a:r>
            <a:r>
              <a:rPr lang="en-IN" dirty="0" smtClean="0">
                <a:latin typeface="Calibri" pitchFamily="34" charset="0"/>
              </a:rPr>
              <a:t>.</a:t>
            </a:r>
          </a:p>
          <a:p>
            <a:endParaRPr lang="en-IN" dirty="0">
              <a:latin typeface="Calibri" pitchFamily="34" charset="0"/>
            </a:endParaRPr>
          </a:p>
          <a:p>
            <a:r>
              <a:rPr lang="en-IN" b="1" dirty="0" smtClean="0">
                <a:latin typeface="Calibri" pitchFamily="34" charset="0"/>
              </a:rPr>
              <a:t>Traceability</a:t>
            </a:r>
            <a:r>
              <a:rPr lang="en-IN" dirty="0" smtClean="0">
                <a:latin typeface="Calibri" pitchFamily="34" charset="0"/>
              </a:rPr>
              <a:t> exists between </a:t>
            </a:r>
            <a:r>
              <a:rPr lang="en-IN" dirty="0">
                <a:latin typeface="Calibri" pitchFamily="34" charset="0"/>
              </a:rPr>
              <a:t>the improvement </a:t>
            </a:r>
            <a:r>
              <a:rPr lang="en-IN" dirty="0" smtClean="0">
                <a:latin typeface="Calibri" pitchFamily="34" charset="0"/>
              </a:rPr>
              <a:t>solutions </a:t>
            </a:r>
            <a:r>
              <a:rPr lang="en-IN" dirty="0">
                <a:latin typeface="Calibri" pitchFamily="34" charset="0"/>
              </a:rPr>
              <a:t>and the critical </a:t>
            </a:r>
            <a:r>
              <a:rPr lang="en-IN" dirty="0" smtClean="0">
                <a:latin typeface="Calibri" pitchFamily="34" charset="0"/>
              </a:rPr>
              <a:t>X’s </a:t>
            </a:r>
          </a:p>
          <a:p>
            <a:endParaRPr lang="en-IN" dirty="0">
              <a:latin typeface="Calibri" pitchFamily="34" charset="0"/>
            </a:endParaRPr>
          </a:p>
          <a:p>
            <a:r>
              <a:rPr lang="en-IN" b="1" dirty="0">
                <a:latin typeface="Calibri" pitchFamily="34" charset="0"/>
              </a:rPr>
              <a:t>To-Be process </a:t>
            </a:r>
            <a:r>
              <a:rPr lang="en-IN" b="1" dirty="0" smtClean="0">
                <a:latin typeface="Calibri" pitchFamily="34" charset="0"/>
              </a:rPr>
              <a:t>map (New process) </a:t>
            </a:r>
            <a:r>
              <a:rPr lang="en-IN" dirty="0">
                <a:latin typeface="Calibri" pitchFamily="34" charset="0"/>
              </a:rPr>
              <a:t>is </a:t>
            </a:r>
            <a:r>
              <a:rPr lang="en-IN" dirty="0" smtClean="0">
                <a:latin typeface="Calibri" pitchFamily="34" charset="0"/>
              </a:rPr>
              <a:t>plotted and is consistent with solutions for significant X’s and as-is </a:t>
            </a:r>
            <a:r>
              <a:rPr lang="en-IN" dirty="0">
                <a:latin typeface="Calibri" pitchFamily="34" charset="0"/>
              </a:rPr>
              <a:t>process </a:t>
            </a:r>
            <a:r>
              <a:rPr lang="en-IN" dirty="0" smtClean="0">
                <a:latin typeface="Calibri" pitchFamily="34" charset="0"/>
              </a:rPr>
              <a:t>map. Highlight the </a:t>
            </a:r>
            <a:r>
              <a:rPr lang="en-IN" b="1" dirty="0" smtClean="0">
                <a:latin typeface="Calibri" pitchFamily="34" charset="0"/>
              </a:rPr>
              <a:t>Modified/New process elements introduced</a:t>
            </a:r>
          </a:p>
          <a:p>
            <a:endParaRPr lang="en-IN" dirty="0">
              <a:latin typeface="Calibri" pitchFamily="34" charset="0"/>
            </a:endParaRPr>
          </a:p>
          <a:p>
            <a:r>
              <a:rPr lang="en-IN" b="1" dirty="0" smtClean="0">
                <a:latin typeface="Calibri" pitchFamily="34" charset="0"/>
              </a:rPr>
              <a:t>FMEA </a:t>
            </a:r>
            <a:r>
              <a:rPr lang="en-IN" dirty="0" smtClean="0">
                <a:latin typeface="Calibri" pitchFamily="34" charset="0"/>
              </a:rPr>
              <a:t>is done on the New process and the failure modes are mitigated or contingency actions are planned</a:t>
            </a:r>
            <a:endParaRPr lang="en-IN" dirty="0">
              <a:latin typeface="Calibri" pitchFamily="34" charset="0"/>
            </a:endParaRPr>
          </a:p>
          <a:p>
            <a:endParaRPr lang="en-IN" dirty="0" smtClean="0">
              <a:latin typeface="Calibri" pitchFamily="34" charset="0"/>
            </a:endParaRPr>
          </a:p>
          <a:p>
            <a:r>
              <a:rPr lang="en-IN" b="1" dirty="0" smtClean="0">
                <a:latin typeface="Calibri" pitchFamily="34" charset="0"/>
              </a:rPr>
              <a:t>Validate the </a:t>
            </a:r>
            <a:r>
              <a:rPr lang="en-IN" b="1" dirty="0">
                <a:latin typeface="Calibri" pitchFamily="34" charset="0"/>
              </a:rPr>
              <a:t>improve actions</a:t>
            </a:r>
            <a:r>
              <a:rPr lang="en-IN" dirty="0">
                <a:latin typeface="Calibri" pitchFamily="34" charset="0"/>
              </a:rPr>
              <a:t> yielded desired </a:t>
            </a:r>
            <a:r>
              <a:rPr lang="en-IN" dirty="0" smtClean="0">
                <a:latin typeface="Calibri" pitchFamily="34" charset="0"/>
              </a:rPr>
              <a:t>results, meeting the goals</a:t>
            </a:r>
            <a:endParaRPr lang="en-IN" dirty="0">
              <a:latin typeface="Calibri" pitchFamily="34" charset="0"/>
            </a:endParaRPr>
          </a:p>
          <a:p>
            <a:endParaRPr lang="en-US" dirty="0">
              <a:latin typeface="Calibri" pitchFamily="34" charset="0"/>
            </a:endParaRPr>
          </a:p>
        </p:txBody>
      </p:sp>
      <p:sp>
        <p:nvSpPr>
          <p:cNvPr id="11" name="TextBox 10"/>
          <p:cNvSpPr txBox="1"/>
          <p:nvPr/>
        </p:nvSpPr>
        <p:spPr>
          <a:xfrm rot="19777509">
            <a:off x="6404207" y="551263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098561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Relationship between Y and </a:t>
            </a:r>
            <a:r>
              <a:rPr lang="en-US" sz="2800" dirty="0" err="1">
                <a:solidFill>
                  <a:schemeClr val="tx1"/>
                </a:solidFill>
              </a:rPr>
              <a:t>Xs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a:buFont typeface="Wingdings" pitchFamily="2" charset="2"/>
              <a:buNone/>
            </a:pPr>
            <a:r>
              <a:rPr lang="en-US" sz="2000" dirty="0" smtClean="0">
                <a:solidFill>
                  <a:schemeClr val="tx1"/>
                </a:solidFill>
              </a:rPr>
              <a:t>&lt;Update </a:t>
            </a:r>
            <a:r>
              <a:rPr lang="en-US" sz="2000" dirty="0">
                <a:solidFill>
                  <a:schemeClr val="tx1"/>
                </a:solidFill>
              </a:rPr>
              <a:t>this slide if you have used DOE</a:t>
            </a:r>
          </a:p>
          <a:p>
            <a:pPr>
              <a:buFont typeface="Wingdings" pitchFamily="2" charset="2"/>
              <a:buNone/>
            </a:pPr>
            <a:endParaRPr lang="en-US" sz="2000" dirty="0">
              <a:solidFill>
                <a:schemeClr val="tx1"/>
              </a:solidFill>
            </a:endParaRPr>
          </a:p>
          <a:p>
            <a:r>
              <a:rPr lang="en-US" sz="2000" dirty="0">
                <a:solidFill>
                  <a:schemeClr val="tx1"/>
                </a:solidFill>
              </a:rPr>
              <a:t>DOE Design Matrix</a:t>
            </a:r>
          </a:p>
          <a:p>
            <a:endParaRPr lang="en-US" sz="2000" dirty="0">
              <a:solidFill>
                <a:schemeClr val="tx1"/>
              </a:solidFill>
            </a:endParaRPr>
          </a:p>
          <a:p>
            <a:r>
              <a:rPr lang="en-US" sz="2000" dirty="0">
                <a:solidFill>
                  <a:schemeClr val="tx1"/>
                </a:solidFill>
              </a:rPr>
              <a:t>DOE Analysis</a:t>
            </a:r>
          </a:p>
          <a:p>
            <a:endParaRPr lang="en-US" sz="2000" dirty="0">
              <a:solidFill>
                <a:schemeClr val="tx1"/>
              </a:solidFill>
            </a:endParaRPr>
          </a:p>
          <a:p>
            <a:r>
              <a:rPr lang="en-US" sz="2000" dirty="0">
                <a:solidFill>
                  <a:schemeClr val="tx1"/>
                </a:solidFill>
              </a:rPr>
              <a:t>Main Effects/Interaction Effects Plots</a:t>
            </a:r>
          </a:p>
          <a:p>
            <a:endParaRPr lang="en-US" sz="2000" dirty="0">
              <a:solidFill>
                <a:schemeClr val="tx1"/>
              </a:solidFill>
            </a:endParaRPr>
          </a:p>
          <a:p>
            <a:r>
              <a:rPr lang="en-US" sz="2000" dirty="0">
                <a:solidFill>
                  <a:schemeClr val="tx1"/>
                </a:solidFill>
              </a:rPr>
              <a:t>Transfer </a:t>
            </a:r>
            <a:r>
              <a:rPr lang="en-US" sz="2000" dirty="0" smtClean="0">
                <a:solidFill>
                  <a:schemeClr val="tx1"/>
                </a:solidFill>
              </a:rPr>
              <a:t>Function&gt;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92378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344" y="145140"/>
            <a:ext cx="8229600" cy="523220"/>
          </a:xfrm>
        </p:spPr>
        <p:txBody>
          <a:bodyPr/>
          <a:lstStyle/>
          <a:p>
            <a:r>
              <a:rPr lang="en-US" sz="2800" dirty="0">
                <a:solidFill>
                  <a:schemeClr val="tx1"/>
                </a:solidFill>
              </a:rPr>
              <a:t>Optimum </a:t>
            </a:r>
            <a:r>
              <a:rPr lang="en-US" sz="2800" dirty="0" smtClean="0">
                <a:solidFill>
                  <a:schemeClr val="tx1"/>
                </a:solidFill>
              </a:rPr>
              <a:t>settings / Tolerances </a:t>
            </a:r>
            <a:r>
              <a:rPr lang="en-US" sz="2800" dirty="0">
                <a:solidFill>
                  <a:schemeClr val="tx1"/>
                </a:solidFill>
              </a:rPr>
              <a:t>for X’s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&lt;Determine the best settings of </a:t>
            </a:r>
            <a:r>
              <a:rPr lang="en-US" sz="2000" dirty="0" err="1" smtClean="0">
                <a:solidFill>
                  <a:schemeClr val="tx1"/>
                </a:solidFill>
              </a:rPr>
              <a:t>Xs</a:t>
            </a:r>
            <a:r>
              <a:rPr lang="en-US" sz="2000" dirty="0" smtClean="0">
                <a:solidFill>
                  <a:schemeClr val="tx1"/>
                </a:solidFill>
              </a:rPr>
              <a:t> using Solver or other optimization methods&gt;</a:t>
            </a:r>
          </a:p>
          <a:p>
            <a:pPr marL="0" indent="0">
              <a:buNone/>
            </a:pPr>
            <a:endParaRPr lang="en-US" sz="2000" dirty="0">
              <a:solidFill>
                <a:schemeClr val="tx1"/>
              </a:solidFill>
            </a:endParaRPr>
          </a:p>
          <a:p>
            <a:pPr marL="0" indent="0">
              <a:buNone/>
            </a:pPr>
            <a:r>
              <a:rPr lang="en-US" sz="2000" dirty="0" smtClean="0">
                <a:solidFill>
                  <a:schemeClr val="tx1"/>
                </a:solidFill>
              </a:rPr>
              <a:t>&lt; Determine the operating limits of </a:t>
            </a:r>
            <a:r>
              <a:rPr lang="en-US" sz="2000" dirty="0" err="1" smtClean="0">
                <a:solidFill>
                  <a:schemeClr val="tx1"/>
                </a:solidFill>
              </a:rPr>
              <a:t>Xs</a:t>
            </a:r>
            <a:r>
              <a:rPr lang="en-US" sz="2000" dirty="0" smtClean="0">
                <a:solidFill>
                  <a:schemeClr val="tx1"/>
                </a:solidFill>
              </a:rPr>
              <a:t>&gt;</a:t>
            </a:r>
          </a:p>
          <a:p>
            <a:pPr marL="0" indent="0">
              <a:buNone/>
            </a:pPr>
            <a:endParaRPr lang="en-US" sz="2000" dirty="0">
              <a:solidFill>
                <a:schemeClr val="tx1"/>
              </a:solidFill>
            </a:endParaRPr>
          </a:p>
          <a:p>
            <a:pPr marL="0" indent="0">
              <a:buNone/>
            </a:pPr>
            <a:r>
              <a:rPr lang="en-US" sz="2000" dirty="0" smtClean="0">
                <a:solidFill>
                  <a:schemeClr val="tx1"/>
                </a:solidFill>
              </a:rPr>
              <a:t>&lt;Embed the data files&gt;</a:t>
            </a:r>
          </a:p>
        </p:txBody>
      </p:sp>
      <p:grpSp>
        <p:nvGrpSpPr>
          <p:cNvPr id="10" name="Group 4"/>
          <p:cNvGrpSpPr>
            <a:grpSpLocks/>
          </p:cNvGrpSpPr>
          <p:nvPr/>
        </p:nvGrpSpPr>
        <p:grpSpPr bwMode="auto">
          <a:xfrm>
            <a:off x="7321972"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3285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Counter Measures for </a:t>
            </a:r>
            <a:r>
              <a:rPr lang="en-US" sz="2800" dirty="0" err="1">
                <a:solidFill>
                  <a:schemeClr val="tx1"/>
                </a:solidFill>
              </a:rPr>
              <a:t>Xs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935488"/>
            <a:ext cx="8240713" cy="2168319"/>
          </a:xfrm>
        </p:spPr>
        <p:txBody>
          <a:bodyPr>
            <a:normAutofit fontScale="85000" lnSpcReduction="10000"/>
          </a:bodyPr>
          <a:lstStyle/>
          <a:p>
            <a:pPr marL="0" indent="0">
              <a:buNone/>
            </a:pPr>
            <a:r>
              <a:rPr lang="en-US" sz="2000" dirty="0" smtClean="0">
                <a:solidFill>
                  <a:schemeClr val="tx1"/>
                </a:solidFill>
              </a:rPr>
              <a:t>&lt;If </a:t>
            </a:r>
            <a:r>
              <a:rPr lang="en-US" sz="2000" dirty="0">
                <a:solidFill>
                  <a:schemeClr val="tx1"/>
                </a:solidFill>
              </a:rPr>
              <a:t>you have not used DOE then explain how you will be eliminating the root causes for each X (Solution</a:t>
            </a:r>
            <a:r>
              <a:rPr lang="en-US" sz="2000" dirty="0" smtClean="0">
                <a:solidFill>
                  <a:schemeClr val="tx1"/>
                </a:solidFill>
              </a:rPr>
              <a:t>)&gt;</a:t>
            </a:r>
            <a:endParaRPr lang="en-US" sz="2000" dirty="0">
              <a:solidFill>
                <a:schemeClr val="tx1"/>
              </a:solidFill>
            </a:endParaRPr>
          </a:p>
          <a:p>
            <a:pPr marL="0" indent="0">
              <a:buNone/>
            </a:pPr>
            <a:r>
              <a:rPr lang="en-US" sz="2000" dirty="0" smtClean="0">
                <a:solidFill>
                  <a:schemeClr val="tx1"/>
                </a:solidFill>
              </a:rPr>
              <a:t>&lt;Explain </a:t>
            </a:r>
            <a:r>
              <a:rPr lang="en-US" sz="2000" dirty="0">
                <a:solidFill>
                  <a:schemeClr val="tx1"/>
                </a:solidFill>
              </a:rPr>
              <a:t>how did you arrive at this solution? And why this is the best possible solution</a:t>
            </a:r>
            <a:r>
              <a:rPr lang="en-US" sz="2000" dirty="0" smtClean="0">
                <a:solidFill>
                  <a:schemeClr val="tx1"/>
                </a:solidFill>
              </a:rPr>
              <a:t>?&gt;</a:t>
            </a:r>
            <a:endParaRPr lang="en-US" sz="2000" dirty="0">
              <a:solidFill>
                <a:schemeClr val="tx1"/>
              </a:solidFill>
            </a:endParaRPr>
          </a:p>
          <a:p>
            <a:pPr marL="0" indent="0">
              <a:buNone/>
            </a:pPr>
            <a:r>
              <a:rPr lang="en-US" sz="2000" dirty="0" smtClean="0">
                <a:solidFill>
                  <a:schemeClr val="tx1"/>
                </a:solidFill>
              </a:rPr>
              <a:t>&lt;Prepare Counter </a:t>
            </a:r>
            <a:r>
              <a:rPr lang="en-US" sz="2000" dirty="0">
                <a:solidFill>
                  <a:schemeClr val="tx1"/>
                </a:solidFill>
              </a:rPr>
              <a:t>measure </a:t>
            </a:r>
            <a:r>
              <a:rPr lang="en-US" sz="2000" dirty="0" smtClean="0">
                <a:solidFill>
                  <a:schemeClr val="tx1"/>
                </a:solidFill>
              </a:rPr>
              <a:t>matrix and highlight the shortlisted solution identified for each of critical X&gt;</a:t>
            </a:r>
          </a:p>
          <a:p>
            <a:pPr marL="0" indent="0">
              <a:buNone/>
            </a:pPr>
            <a:r>
              <a:rPr lang="en-US" sz="2000" dirty="0" smtClean="0">
                <a:solidFill>
                  <a:schemeClr val="tx1"/>
                </a:solidFill>
              </a:rPr>
              <a:t>&lt;Make sure that the solution meets the optimal limits and the operating ranges for </a:t>
            </a:r>
            <a:r>
              <a:rPr lang="en-US" sz="2000" dirty="0" err="1" smtClean="0">
                <a:solidFill>
                  <a:schemeClr val="tx1"/>
                </a:solidFill>
              </a:rPr>
              <a:t>Xs</a:t>
            </a:r>
            <a:r>
              <a:rPr lang="en-US" sz="2000" dirty="0" smtClean="0">
                <a:solidFill>
                  <a:schemeClr val="tx1"/>
                </a:solidFill>
              </a:rPr>
              <a:t>&gt;</a:t>
            </a:r>
          </a:p>
          <a:p>
            <a:pPr marL="0" indent="0">
              <a:buNone/>
            </a:pPr>
            <a:r>
              <a:rPr lang="en-US" sz="2000" dirty="0" smtClean="0">
                <a:solidFill>
                  <a:schemeClr val="tx1"/>
                </a:solidFill>
              </a:rPr>
              <a:t>&lt;Score is measured as Feasibility*Acceptability*Effectiveness &gt;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1675795890"/>
              </p:ext>
            </p:extLst>
          </p:nvPr>
        </p:nvGraphicFramePr>
        <p:xfrm>
          <a:off x="770138" y="3152865"/>
          <a:ext cx="8077651" cy="3162300"/>
        </p:xfrm>
        <a:graphic>
          <a:graphicData uri="http://schemas.openxmlformats.org/drawingml/2006/table">
            <a:tbl>
              <a:tblPr firstRow="1" bandRow="1">
                <a:tableStyleId>{5C22544A-7EE6-4342-B048-85BDC9FD1C3A}</a:tableStyleId>
              </a:tblPr>
              <a:tblGrid>
                <a:gridCol w="788206"/>
                <a:gridCol w="792051"/>
                <a:gridCol w="792051"/>
                <a:gridCol w="2382591"/>
                <a:gridCol w="875763"/>
                <a:gridCol w="785611"/>
                <a:gridCol w="646385"/>
                <a:gridCol w="1014993"/>
              </a:tblGrid>
              <a:tr h="409575">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r>
                        <a:rPr lang="en-US" sz="1200" b="1" u="none" strike="noStrike" kern="1200" dirty="0" smtClean="0">
                          <a:solidFill>
                            <a:schemeClr val="lt1"/>
                          </a:solidFill>
                          <a:effectLst/>
                          <a:latin typeface="+mn-lt"/>
                          <a:ea typeface="+mn-ea"/>
                          <a:cs typeface="+mn-cs"/>
                        </a:rPr>
                        <a:t>Optimal Setting </a:t>
                      </a:r>
                      <a:endParaRPr lang="en-US" sz="1200" b="1" u="none" strike="noStrike" kern="1200" dirty="0">
                        <a:solidFill>
                          <a:schemeClr val="lt1"/>
                        </a:solidFill>
                        <a:effectLst/>
                        <a:latin typeface="+mn-lt"/>
                        <a:ea typeface="+mn-ea"/>
                        <a:cs typeface="+mn-cs"/>
                      </a:endParaRPr>
                    </a:p>
                  </a:txBody>
                  <a:tcPr marL="9525" marR="9525" marT="9525" marB="0" anchor="ctr"/>
                </a:tc>
                <a:tc>
                  <a:txBody>
                    <a:bodyPr/>
                    <a:lstStyle/>
                    <a:p>
                      <a:r>
                        <a:rPr lang="en-US" sz="1200" b="1" u="none" strike="noStrike" kern="1200" dirty="0" smtClean="0">
                          <a:solidFill>
                            <a:schemeClr val="lt1"/>
                          </a:solidFill>
                          <a:effectLst/>
                          <a:latin typeface="+mn-lt"/>
                          <a:ea typeface="+mn-ea"/>
                          <a:cs typeface="+mn-cs"/>
                        </a:rPr>
                        <a:t>Operating Limit</a:t>
                      </a:r>
                      <a:endParaRPr lang="en-US" sz="1200" b="1" u="none" strike="noStrike" kern="1200" dirty="0">
                        <a:solidFill>
                          <a:schemeClr val="lt1"/>
                        </a:solidFill>
                        <a:effectLst/>
                        <a:latin typeface="+mn-lt"/>
                        <a:ea typeface="+mn-ea"/>
                        <a:cs typeface="+mn-cs"/>
                      </a:endParaRPr>
                    </a:p>
                  </a:txBody>
                  <a:tcPr marL="9525" marR="9525" marT="9525" marB="0" anchor="ctr"/>
                </a:tc>
                <a:tc>
                  <a:txBody>
                    <a:bodyPr/>
                    <a:lstStyle/>
                    <a:p>
                      <a:pPr algn="ctr" rtl="0" fontAlgn="ctr"/>
                      <a:r>
                        <a:rPr lang="en-US" sz="1200" u="none" strike="noStrike" dirty="0">
                          <a:effectLst/>
                        </a:rPr>
                        <a:t>Counter Measures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Feasibility</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Acceptability</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Effectiveness</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Score</a:t>
                      </a:r>
                      <a:endParaRPr lang="en-US" sz="1200" b="1" i="0" u="none" strike="noStrike">
                        <a:solidFill>
                          <a:srgbClr val="FFFFFF"/>
                        </a:solidFill>
                        <a:effectLst/>
                        <a:latin typeface="Arial" panose="020B0604020202020204" pitchFamily="34" charset="0"/>
                      </a:endParaRPr>
                    </a:p>
                  </a:txBody>
                  <a:tcPr marL="9525" marR="9525" marT="9525" marB="0" anchor="ctr"/>
                </a:tc>
              </a:tr>
              <a:tr h="314325">
                <a:tc rowSpan="3">
                  <a:txBody>
                    <a:bodyPr/>
                    <a:lstStyle/>
                    <a:p>
                      <a:pPr algn="ctr" fontAlgn="ctr"/>
                      <a:r>
                        <a:rPr lang="en-US" sz="1800" u="none" strike="noStrike">
                          <a:effectLst/>
                        </a:rPr>
                        <a:t>X1</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Solution1</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Solution2</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Solution3</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rowSpan="3">
                  <a:txBody>
                    <a:bodyPr/>
                    <a:lstStyle/>
                    <a:p>
                      <a:pPr algn="ctr" fontAlgn="ctr"/>
                      <a:r>
                        <a:rPr lang="en-US" sz="1800" u="none" strike="noStrike">
                          <a:effectLst/>
                        </a:rPr>
                        <a:t>X2</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rowSpan="3">
                  <a:txBody>
                    <a:bodyPr/>
                    <a:lstStyle/>
                    <a:p>
                      <a:pPr algn="ctr" fontAlgn="ctr"/>
                      <a:r>
                        <a:rPr lang="en-US" sz="1800" u="none" strike="noStrike">
                          <a:effectLst/>
                        </a:rPr>
                        <a:t>X3</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403994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a:solidFill>
                  <a:schemeClr val="tx1"/>
                </a:solidFill>
              </a:rPr>
              <a:t> </a:t>
            </a:r>
            <a:r>
              <a:rPr lang="en-US" sz="2000" dirty="0" smtClean="0">
                <a:solidFill>
                  <a:schemeClr val="tx1"/>
                </a:solidFill>
              </a:rPr>
              <a:t>&lt;Map </a:t>
            </a:r>
            <a:r>
              <a:rPr lang="en-US" sz="2000" dirty="0">
                <a:solidFill>
                  <a:schemeClr val="tx1"/>
                </a:solidFill>
              </a:rPr>
              <a:t>the new process and highlight the improved steps in this </a:t>
            </a:r>
            <a:r>
              <a:rPr lang="en-US" sz="2000" dirty="0" smtClean="0">
                <a:solidFill>
                  <a:schemeClr val="tx1"/>
                </a:solidFill>
              </a:rPr>
              <a:t>process&gt;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944754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FMEA on 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&lt;Attach </a:t>
            </a:r>
            <a:r>
              <a:rPr lang="en-US" sz="2000" dirty="0">
                <a:solidFill>
                  <a:schemeClr val="tx1"/>
                </a:solidFill>
              </a:rPr>
              <a:t>FMEA </a:t>
            </a:r>
            <a:r>
              <a:rPr lang="en-US" sz="2000" dirty="0" smtClean="0">
                <a:solidFill>
                  <a:schemeClr val="tx1"/>
                </a:solidFill>
              </a:rPr>
              <a:t>Output&gt;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439826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Revised 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&lt;New </a:t>
            </a:r>
            <a:r>
              <a:rPr lang="en-US" sz="2000" dirty="0">
                <a:solidFill>
                  <a:schemeClr val="tx1"/>
                </a:solidFill>
              </a:rPr>
              <a:t>process after implementing the FMEA recommended </a:t>
            </a:r>
            <a:r>
              <a:rPr lang="en-US" sz="2000" dirty="0" smtClean="0">
                <a:solidFill>
                  <a:schemeClr val="tx1"/>
                </a:solidFill>
              </a:rPr>
              <a:t>actions&gt;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639164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CONTROL</a:t>
            </a:r>
            <a:endParaRPr lang="en-US" sz="8800" dirty="0"/>
          </a:p>
        </p:txBody>
      </p:sp>
    </p:spTree>
    <p:extLst>
      <p:ext uri="{BB962C8B-B14F-4D97-AF65-F5344CB8AC3E}">
        <p14:creationId xmlns:p14="http://schemas.microsoft.com/office/powerpoint/2010/main" val="2142816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Control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524315"/>
          </a:xfrm>
          <a:prstGeom prst="rect">
            <a:avLst/>
          </a:prstGeom>
          <a:noFill/>
        </p:spPr>
        <p:txBody>
          <a:bodyPr wrap="square" rtlCol="0">
            <a:spAutoFit/>
          </a:bodyPr>
          <a:lstStyle/>
          <a:p>
            <a:r>
              <a:rPr lang="en-US" dirty="0" smtClean="0">
                <a:latin typeface="Calibri" pitchFamily="34" charset="0"/>
              </a:rPr>
              <a:t>All Improvements of Y and X’s </a:t>
            </a:r>
            <a:r>
              <a:rPr lang="en-US" dirty="0">
                <a:latin typeface="Calibri" pitchFamily="34" charset="0"/>
              </a:rPr>
              <a:t>are statistically </a:t>
            </a:r>
            <a:r>
              <a:rPr lang="en-US" dirty="0" smtClean="0">
                <a:latin typeface="Calibri" pitchFamily="34" charset="0"/>
              </a:rPr>
              <a:t>validated</a:t>
            </a:r>
          </a:p>
          <a:p>
            <a:endParaRPr lang="en-US" dirty="0">
              <a:latin typeface="Calibri" pitchFamily="34" charset="0"/>
            </a:endParaRPr>
          </a:p>
          <a:p>
            <a:r>
              <a:rPr lang="en-US" dirty="0">
                <a:latin typeface="Calibri" pitchFamily="34" charset="0"/>
              </a:rPr>
              <a:t>Process post improvement shall be in statistical </a:t>
            </a:r>
            <a:r>
              <a:rPr lang="en-US" dirty="0" smtClean="0">
                <a:latin typeface="Calibri" pitchFamily="34" charset="0"/>
              </a:rPr>
              <a:t>control, All </a:t>
            </a:r>
            <a:r>
              <a:rPr lang="en-US" dirty="0">
                <a:latin typeface="Calibri" pitchFamily="34" charset="0"/>
              </a:rPr>
              <a:t>the </a:t>
            </a:r>
            <a:r>
              <a:rPr lang="en-US" dirty="0" smtClean="0">
                <a:latin typeface="Calibri" pitchFamily="34" charset="0"/>
              </a:rPr>
              <a:t>X’s </a:t>
            </a:r>
            <a:r>
              <a:rPr lang="en-US" dirty="0">
                <a:latin typeface="Calibri" pitchFamily="34" charset="0"/>
              </a:rPr>
              <a:t>that were improved are under control and are no additional factors impacting the project CTQs.</a:t>
            </a:r>
          </a:p>
          <a:p>
            <a:endParaRPr lang="en-US" dirty="0" smtClean="0">
              <a:latin typeface="Calibri" pitchFamily="34" charset="0"/>
            </a:endParaRPr>
          </a:p>
          <a:p>
            <a:r>
              <a:rPr lang="en-US" dirty="0" smtClean="0">
                <a:latin typeface="Calibri" pitchFamily="34" charset="0"/>
              </a:rPr>
              <a:t>Before and After Control charts are prepared for Y and all critical X’s</a:t>
            </a:r>
            <a:endParaRPr lang="en-US" dirty="0">
              <a:latin typeface="Calibri" pitchFamily="34" charset="0"/>
            </a:endParaRPr>
          </a:p>
          <a:p>
            <a:endParaRPr lang="en-US" dirty="0" smtClean="0">
              <a:latin typeface="Calibri" pitchFamily="34" charset="0"/>
            </a:endParaRPr>
          </a:p>
          <a:p>
            <a:r>
              <a:rPr lang="en-US" dirty="0" smtClean="0">
                <a:latin typeface="Calibri" pitchFamily="34" charset="0"/>
              </a:rPr>
              <a:t>Before and After process capability (Sigma level) is computed</a:t>
            </a:r>
          </a:p>
          <a:p>
            <a:endParaRPr lang="en-US" dirty="0" smtClean="0">
              <a:latin typeface="Calibri" pitchFamily="34" charset="0"/>
            </a:endParaRPr>
          </a:p>
          <a:p>
            <a:r>
              <a:rPr lang="en-US" dirty="0" smtClean="0">
                <a:latin typeface="Calibri" pitchFamily="34" charset="0"/>
              </a:rPr>
              <a:t>Control plan is prepared covering the critical </a:t>
            </a:r>
            <a:r>
              <a:rPr lang="en-US" dirty="0">
                <a:latin typeface="Calibri" pitchFamily="34" charset="0"/>
              </a:rPr>
              <a:t>failure modes, </a:t>
            </a:r>
            <a:r>
              <a:rPr lang="en-US" dirty="0" smtClean="0">
                <a:latin typeface="Calibri" pitchFamily="34" charset="0"/>
              </a:rPr>
              <a:t>Critical X’s </a:t>
            </a:r>
            <a:r>
              <a:rPr lang="en-US" dirty="0">
                <a:latin typeface="Calibri" pitchFamily="34" charset="0"/>
              </a:rPr>
              <a:t>and their </a:t>
            </a:r>
            <a:r>
              <a:rPr lang="en-US" dirty="0" smtClean="0">
                <a:latin typeface="Calibri" pitchFamily="34" charset="0"/>
              </a:rPr>
              <a:t>tolerances, is devised </a:t>
            </a:r>
            <a:r>
              <a:rPr lang="en-US" dirty="0">
                <a:latin typeface="Calibri" pitchFamily="34" charset="0"/>
              </a:rPr>
              <a:t>for all factors that impact project </a:t>
            </a:r>
            <a:r>
              <a:rPr lang="en-US" dirty="0" smtClean="0">
                <a:latin typeface="Calibri" pitchFamily="34" charset="0"/>
              </a:rPr>
              <a:t>CTQ.</a:t>
            </a:r>
          </a:p>
          <a:p>
            <a:endParaRPr lang="en-US" dirty="0">
              <a:latin typeface="Calibri" pitchFamily="34" charset="0"/>
            </a:endParaRPr>
          </a:p>
          <a:p>
            <a:r>
              <a:rPr lang="en-US" dirty="0" smtClean="0">
                <a:latin typeface="Calibri" pitchFamily="34" charset="0"/>
              </a:rPr>
              <a:t>Control </a:t>
            </a:r>
            <a:r>
              <a:rPr lang="en-US" dirty="0">
                <a:latin typeface="Calibri" pitchFamily="34" charset="0"/>
              </a:rPr>
              <a:t>plan </a:t>
            </a:r>
            <a:r>
              <a:rPr lang="en-US" dirty="0" smtClean="0">
                <a:latin typeface="Calibri" pitchFamily="34" charset="0"/>
              </a:rPr>
              <a:t>includes corrective </a:t>
            </a:r>
            <a:r>
              <a:rPr lang="en-US" dirty="0">
                <a:latin typeface="Calibri" pitchFamily="34" charset="0"/>
              </a:rPr>
              <a:t>and preventive steps if the process were to go out of </a:t>
            </a:r>
            <a:r>
              <a:rPr lang="en-US" dirty="0" smtClean="0">
                <a:latin typeface="Calibri" pitchFamily="34" charset="0"/>
              </a:rPr>
              <a:t>control</a:t>
            </a:r>
            <a:r>
              <a:rPr lang="en-US" dirty="0">
                <a:latin typeface="Calibri" pitchFamily="34" charset="0"/>
              </a:rPr>
              <a:t> </a:t>
            </a:r>
            <a:r>
              <a:rPr lang="en-US" dirty="0" smtClean="0">
                <a:latin typeface="Calibri" pitchFamily="34" charset="0"/>
              </a:rPr>
              <a:t>along with action owners.</a:t>
            </a:r>
          </a:p>
          <a:p>
            <a:endParaRPr lang="en-US" dirty="0">
              <a:latin typeface="Calibri" pitchFamily="34" charset="0"/>
            </a:endParaRPr>
          </a:p>
          <a:p>
            <a:endParaRPr lang="en-US" dirty="0">
              <a:latin typeface="Calibri" pitchFamily="34" charset="0"/>
            </a:endParaRPr>
          </a:p>
        </p:txBody>
      </p:sp>
      <p:sp>
        <p:nvSpPr>
          <p:cNvPr id="11" name="TextBox 10"/>
          <p:cNvSpPr txBox="1"/>
          <p:nvPr/>
        </p:nvSpPr>
        <p:spPr>
          <a:xfrm rot="19777509">
            <a:off x="6404207" y="551263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8762145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461665"/>
          </a:xfrm>
        </p:spPr>
        <p:txBody>
          <a:bodyPr/>
          <a:lstStyle/>
          <a:p>
            <a:r>
              <a:rPr lang="en-US" sz="2400" dirty="0">
                <a:solidFill>
                  <a:schemeClr val="tx1"/>
                </a:solidFill>
              </a:rPr>
              <a:t>Measurement System Validation on </a:t>
            </a:r>
            <a:r>
              <a:rPr lang="en-US" sz="2400" dirty="0" err="1">
                <a:solidFill>
                  <a:schemeClr val="tx1"/>
                </a:solidFill>
              </a:rPr>
              <a:t>Xs</a:t>
            </a:r>
            <a:endParaRPr lang="en-US" sz="24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&lt;Determine the </a:t>
            </a:r>
            <a:r>
              <a:rPr lang="en-US" sz="2000" dirty="0">
                <a:solidFill>
                  <a:schemeClr val="tx1"/>
                </a:solidFill>
              </a:rPr>
              <a:t>GRR% on </a:t>
            </a:r>
            <a:r>
              <a:rPr lang="en-US" sz="2000" dirty="0" smtClean="0">
                <a:solidFill>
                  <a:schemeClr val="tx1"/>
                </a:solidFill>
              </a:rPr>
              <a:t>X’s&gt;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&lt;If </a:t>
            </a:r>
            <a:r>
              <a:rPr lang="en-US" sz="2000" dirty="0">
                <a:solidFill>
                  <a:schemeClr val="tx1"/>
                </a:solidFill>
              </a:rPr>
              <a:t>it is not acceptable as per criteria, action </a:t>
            </a:r>
            <a:r>
              <a:rPr lang="en-US" sz="2000" dirty="0" smtClean="0">
                <a:solidFill>
                  <a:schemeClr val="tx1"/>
                </a:solidFill>
              </a:rPr>
              <a:t>plan&gt;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&lt;After </a:t>
            </a:r>
            <a:r>
              <a:rPr lang="en-US" sz="2000" dirty="0">
                <a:solidFill>
                  <a:schemeClr val="tx1"/>
                </a:solidFill>
              </a:rPr>
              <a:t>the implementation of action plan, reduced level of GRR</a:t>
            </a:r>
            <a:r>
              <a:rPr lang="en-US" sz="2000" dirty="0" smtClean="0">
                <a:solidFill>
                  <a:schemeClr val="tx1"/>
                </a:solidFill>
              </a:rPr>
              <a:t>%&gt;</a:t>
            </a:r>
            <a:endParaRPr lang="en-US" sz="2000"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33488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1801" y="337820"/>
            <a:ext cx="4495799" cy="640080"/>
          </a:xfrm>
        </p:spPr>
        <p:txBody>
          <a:bodyPr/>
          <a:lstStyle/>
          <a:p>
            <a:pPr algn="l"/>
            <a:r>
              <a:rPr lang="pt-BR" dirty="0" smtClean="0"/>
              <a:t>Overview of the Process</a:t>
            </a:r>
          </a:p>
        </p:txBody>
      </p:sp>
      <p:grpSp>
        <p:nvGrpSpPr>
          <p:cNvPr id="4" name="Group 1104"/>
          <p:cNvGrpSpPr>
            <a:grpSpLocks/>
          </p:cNvGrpSpPr>
          <p:nvPr/>
        </p:nvGrpSpPr>
        <p:grpSpPr bwMode="auto">
          <a:xfrm>
            <a:off x="6096000" y="4191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0" name="Text Placeholder 2"/>
          <p:cNvSpPr>
            <a:spLocks noGrp="1"/>
          </p:cNvSpPr>
          <p:nvPr>
            <p:ph type="body" sz="quarter" idx="4294967295"/>
          </p:nvPr>
        </p:nvSpPr>
        <p:spPr>
          <a:xfrm>
            <a:off x="457200" y="991673"/>
            <a:ext cx="8240713" cy="5331853"/>
          </a:xfrm>
          <a:prstGeom prst="rect">
            <a:avLst/>
          </a:prstGeom>
        </p:spPr>
        <p:txBody>
          <a:bodyPr>
            <a:normAutofit/>
          </a:bodyPr>
          <a:lstStyle/>
          <a:p>
            <a:r>
              <a:rPr lang="en-US" dirty="0"/>
              <a:t>Provide the Big Picture of the </a:t>
            </a:r>
            <a:r>
              <a:rPr lang="en-US" dirty="0" smtClean="0"/>
              <a:t>Project</a:t>
            </a:r>
          </a:p>
          <a:p>
            <a:pPr lvl="1">
              <a:buFont typeface="Wingdings" panose="05000000000000000000" pitchFamily="2" charset="2"/>
              <a:buChar char="v"/>
            </a:pPr>
            <a:r>
              <a:rPr lang="pt-BR" sz="1600" dirty="0">
                <a:latin typeface="Calibri" panose="020F0502020204030204" pitchFamily="34" charset="0"/>
              </a:rPr>
              <a:t>This DMAIC Project aims to </a:t>
            </a:r>
            <a:r>
              <a:rPr lang="pt-BR" sz="1600" dirty="0" smtClean="0">
                <a:latin typeface="Calibri" panose="020F0502020204030204" pitchFamily="34" charset="0"/>
              </a:rPr>
              <a:t>reduce on the MasterCard IT project the following:</a:t>
            </a:r>
          </a:p>
          <a:p>
            <a:pPr lvl="2">
              <a:buFont typeface="Wingdings" panose="05000000000000000000" pitchFamily="2" charset="2"/>
              <a:buChar char="q"/>
            </a:pPr>
            <a:r>
              <a:rPr lang="pt-BR" dirty="0" smtClean="0">
                <a:latin typeface="Calibri" panose="020F0502020204030204" pitchFamily="34" charset="0"/>
              </a:rPr>
              <a:t>Defect density reduction (specially reduce the number of defects raised from Production Environment). Understand the root cause</a:t>
            </a:r>
            <a:r>
              <a:rPr lang="pt-BR" dirty="0">
                <a:latin typeface="Calibri" panose="020F0502020204030204" pitchFamily="34" charset="0"/>
              </a:rPr>
              <a:t> </a:t>
            </a:r>
            <a:r>
              <a:rPr lang="pt-BR" dirty="0" smtClean="0">
                <a:latin typeface="Calibri" panose="020F0502020204030204" pitchFamily="34" charset="0"/>
              </a:rPr>
              <a:t>for the actual values.</a:t>
            </a:r>
          </a:p>
          <a:p>
            <a:r>
              <a:rPr lang="en-US" dirty="0" smtClean="0"/>
              <a:t>Overview </a:t>
            </a:r>
            <a:r>
              <a:rPr lang="en-US" dirty="0"/>
              <a:t>of the Process/Project</a:t>
            </a:r>
          </a:p>
          <a:p>
            <a:pPr lvl="1">
              <a:buFont typeface="Wingdings" panose="05000000000000000000" pitchFamily="2" charset="2"/>
              <a:buChar char="v"/>
            </a:pPr>
            <a:r>
              <a:rPr lang="en-US" sz="1600" dirty="0" smtClean="0">
                <a:latin typeface="Calibri" panose="020F0502020204030204" pitchFamily="34" charset="0"/>
              </a:rPr>
              <a:t>Development, maintenance and support for financial applications.</a:t>
            </a:r>
          </a:p>
        </p:txBody>
      </p:sp>
    </p:spTree>
    <p:extLst>
      <p:ext uri="{BB962C8B-B14F-4D97-AF65-F5344CB8AC3E}">
        <p14:creationId xmlns:p14="http://schemas.microsoft.com/office/powerpoint/2010/main" val="273214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New Process Performance</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&lt;Data </a:t>
            </a:r>
            <a:r>
              <a:rPr lang="en-US" sz="2000" dirty="0">
                <a:solidFill>
                  <a:schemeClr val="tx1"/>
                </a:solidFill>
              </a:rPr>
              <a:t>Analysis for the Improved </a:t>
            </a:r>
            <a:r>
              <a:rPr lang="en-US" sz="2000" dirty="0" smtClean="0">
                <a:solidFill>
                  <a:schemeClr val="tx1"/>
                </a:solidFill>
              </a:rPr>
              <a:t>process&gt;</a:t>
            </a:r>
            <a:endParaRPr lang="en-US" sz="2000" dirty="0">
              <a:solidFill>
                <a:schemeClr val="tx1"/>
              </a:solidFill>
            </a:endParaRPr>
          </a:p>
          <a:p>
            <a:endParaRPr lang="en-US" sz="2000" dirty="0">
              <a:solidFill>
                <a:schemeClr val="tx1"/>
              </a:solidFill>
            </a:endParaRPr>
          </a:p>
          <a:p>
            <a:pPr marL="0" indent="0">
              <a:buNone/>
            </a:pPr>
            <a:r>
              <a:rPr lang="en-US" sz="2000" dirty="0">
                <a:solidFill>
                  <a:schemeClr val="tx1"/>
                </a:solidFill>
              </a:rPr>
              <a:t>&lt;</a:t>
            </a:r>
            <a:r>
              <a:rPr lang="en-US" sz="2000" dirty="0" smtClean="0">
                <a:solidFill>
                  <a:schemeClr val="tx1"/>
                </a:solidFill>
              </a:rPr>
              <a:t>DPMO </a:t>
            </a:r>
            <a:r>
              <a:rPr lang="en-US" sz="2000" dirty="0">
                <a:solidFill>
                  <a:schemeClr val="tx1"/>
                </a:solidFill>
              </a:rPr>
              <a:t>work-sheet for discrete data / Capability analysis for continuous </a:t>
            </a:r>
            <a:r>
              <a:rPr lang="en-US" sz="2000" dirty="0" smtClean="0">
                <a:solidFill>
                  <a:schemeClr val="tx1"/>
                </a:solidFill>
              </a:rPr>
              <a:t>data&gt;</a:t>
            </a:r>
            <a:endParaRPr lang="en-US" sz="2000" dirty="0">
              <a:solidFill>
                <a:schemeClr val="tx1"/>
              </a:solidFill>
            </a:endParaRPr>
          </a:p>
          <a:p>
            <a:endParaRPr lang="en-US" sz="2000" dirty="0">
              <a:solidFill>
                <a:schemeClr val="tx1"/>
              </a:solidFill>
            </a:endParaRPr>
          </a:p>
          <a:p>
            <a:pPr marL="0" indent="0">
              <a:buNone/>
            </a:pPr>
            <a:r>
              <a:rPr lang="en-US" sz="2000" dirty="0" smtClean="0">
                <a:solidFill>
                  <a:schemeClr val="tx1"/>
                </a:solidFill>
              </a:rPr>
              <a:t>&lt;Compute new </a:t>
            </a:r>
            <a:r>
              <a:rPr lang="en-US" sz="2000" dirty="0">
                <a:solidFill>
                  <a:schemeClr val="tx1"/>
                </a:solidFill>
              </a:rPr>
              <a:t>process sigma </a:t>
            </a:r>
            <a:r>
              <a:rPr lang="en-US" sz="2000" dirty="0" smtClean="0">
                <a:solidFill>
                  <a:schemeClr val="tx1"/>
                </a:solidFill>
              </a:rPr>
              <a:t>multiple&gt;</a:t>
            </a:r>
            <a:endParaRPr lang="en-US" sz="2000"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949010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Y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210020" y="1212563"/>
            <a:ext cx="8203842" cy="4428383"/>
          </a:xfrm>
          <a:prstGeom prst="rect">
            <a:avLst/>
          </a:prstGeom>
          <a:noFill/>
        </p:spPr>
        <p:txBody>
          <a:bodyPr wrap="square" rtlCol="0" anchor="ctr">
            <a:noAutofit/>
          </a:bodyPr>
          <a:lstStyle/>
          <a:p>
            <a:r>
              <a:rPr lang="en-US" dirty="0" smtClean="0"/>
              <a:t>&lt;Include Control Chart of Y Before &amp; After graph from Minitab&gt;</a:t>
            </a:r>
          </a:p>
        </p:txBody>
      </p:sp>
    </p:spTree>
    <p:extLst>
      <p:ext uri="{BB962C8B-B14F-4D97-AF65-F5344CB8AC3E}">
        <p14:creationId xmlns:p14="http://schemas.microsoft.com/office/powerpoint/2010/main" val="4160212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Process capability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210020" y="1109533"/>
            <a:ext cx="8203842" cy="4428383"/>
          </a:xfrm>
          <a:prstGeom prst="rect">
            <a:avLst/>
          </a:prstGeom>
          <a:noFill/>
        </p:spPr>
        <p:txBody>
          <a:bodyPr wrap="square" rtlCol="0" anchor="ctr">
            <a:noAutofit/>
          </a:bodyPr>
          <a:lstStyle/>
          <a:p>
            <a:pPr algn="ctr"/>
            <a:r>
              <a:rPr lang="en-US" dirty="0" smtClean="0"/>
              <a:t>&lt;Include Process capability Before – After graph from Minitab&gt;</a:t>
            </a:r>
          </a:p>
        </p:txBody>
      </p:sp>
    </p:spTree>
    <p:extLst>
      <p:ext uri="{BB962C8B-B14F-4D97-AF65-F5344CB8AC3E}">
        <p14:creationId xmlns:p14="http://schemas.microsoft.com/office/powerpoint/2010/main" val="3259851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Validation of Improvements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dirty="0" smtClean="0">
                <a:solidFill>
                  <a:schemeClr val="tx1"/>
                </a:solidFill>
              </a:rPr>
              <a:t>&lt;Statistical </a:t>
            </a:r>
            <a:r>
              <a:rPr lang="en-US" dirty="0">
                <a:solidFill>
                  <a:schemeClr val="tx1"/>
                </a:solidFill>
              </a:rPr>
              <a:t>Validation of Improved process</a:t>
            </a:r>
          </a:p>
          <a:p>
            <a:pPr marL="0" indent="0">
              <a:buNone/>
            </a:pPr>
            <a:endParaRPr lang="en-US" dirty="0">
              <a:solidFill>
                <a:schemeClr val="tx1"/>
              </a:solidFill>
            </a:endParaRPr>
          </a:p>
          <a:p>
            <a:pPr marL="457200" lvl="1" indent="0">
              <a:buNone/>
            </a:pPr>
            <a:r>
              <a:rPr lang="en-US" dirty="0">
                <a:solidFill>
                  <a:schemeClr val="tx1"/>
                </a:solidFill>
              </a:rPr>
              <a:t>2-t test for Mean</a:t>
            </a:r>
          </a:p>
          <a:p>
            <a:pPr marL="457200" lvl="1" indent="0">
              <a:buNone/>
            </a:pPr>
            <a:r>
              <a:rPr lang="en-US" dirty="0">
                <a:solidFill>
                  <a:schemeClr val="tx1"/>
                </a:solidFill>
              </a:rPr>
              <a:t>F-test/</a:t>
            </a:r>
            <a:r>
              <a:rPr lang="en-US" dirty="0" err="1">
                <a:solidFill>
                  <a:schemeClr val="tx1"/>
                </a:solidFill>
              </a:rPr>
              <a:t>Levene’s</a:t>
            </a:r>
            <a:r>
              <a:rPr lang="en-US" dirty="0">
                <a:solidFill>
                  <a:schemeClr val="tx1"/>
                </a:solidFill>
              </a:rPr>
              <a:t> Test for Variation</a:t>
            </a:r>
          </a:p>
          <a:p>
            <a:pPr marL="457200" lvl="1" indent="0">
              <a:buNone/>
            </a:pPr>
            <a:r>
              <a:rPr lang="en-US" dirty="0">
                <a:solidFill>
                  <a:schemeClr val="tx1"/>
                </a:solidFill>
              </a:rPr>
              <a:t>Sigma Multiple comparison</a:t>
            </a:r>
          </a:p>
          <a:p>
            <a:pPr marL="457200" lvl="1" indent="0">
              <a:buNone/>
            </a:pPr>
            <a:r>
              <a:rPr lang="en-US" dirty="0">
                <a:solidFill>
                  <a:schemeClr val="tx1"/>
                </a:solidFill>
              </a:rPr>
              <a:t>DPMO </a:t>
            </a:r>
            <a:r>
              <a:rPr lang="en-US" dirty="0" smtClean="0">
                <a:solidFill>
                  <a:schemeClr val="tx1"/>
                </a:solidFill>
              </a:rPr>
              <a:t>comparison&gt;</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687675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X’s (Before – After)</a:t>
            </a:r>
            <a:endParaRPr lang="en-US" sz="2800" dirty="0">
              <a:solidFill>
                <a:schemeClr val="tx1"/>
              </a:solidFill>
              <a:latin typeface="+mn-lt"/>
            </a:endParaRPr>
          </a:p>
        </p:txBody>
      </p:sp>
      <p:grpSp>
        <p:nvGrpSpPr>
          <p:cNvPr id="16" name="Group 4"/>
          <p:cNvGrpSpPr>
            <a:grpSpLocks/>
          </p:cNvGrpSpPr>
          <p:nvPr/>
        </p:nvGrpSpPr>
        <p:grpSpPr bwMode="auto">
          <a:xfrm>
            <a:off x="6667858" y="330558"/>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300172" y="1547414"/>
            <a:ext cx="8203842" cy="4428383"/>
          </a:xfrm>
          <a:prstGeom prst="rect">
            <a:avLst/>
          </a:prstGeom>
          <a:noFill/>
        </p:spPr>
        <p:txBody>
          <a:bodyPr wrap="square" rtlCol="0" anchor="ctr">
            <a:noAutofit/>
          </a:bodyPr>
          <a:lstStyle/>
          <a:p>
            <a:pPr algn="ctr"/>
            <a:r>
              <a:rPr lang="en-US" dirty="0" smtClean="0">
                <a:solidFill>
                  <a:schemeClr val="tx1">
                    <a:lumMod val="50000"/>
                    <a:lumOff val="50000"/>
                  </a:schemeClr>
                </a:solidFill>
              </a:rPr>
              <a:t>&lt;Include Minitab Before </a:t>
            </a:r>
            <a:r>
              <a:rPr lang="en-US" dirty="0">
                <a:solidFill>
                  <a:schemeClr val="tx1">
                    <a:lumMod val="50000"/>
                    <a:lumOff val="50000"/>
                  </a:schemeClr>
                </a:solidFill>
              </a:rPr>
              <a:t>&amp; </a:t>
            </a:r>
            <a:r>
              <a:rPr lang="en-US" dirty="0" smtClean="0">
                <a:solidFill>
                  <a:schemeClr val="tx1">
                    <a:lumMod val="50000"/>
                    <a:lumOff val="50000"/>
                  </a:schemeClr>
                </a:solidFill>
              </a:rPr>
              <a:t>After Control Charts for all the critical X’s &gt;</a:t>
            </a:r>
            <a:endParaRPr lang="en-US" dirty="0">
              <a:solidFill>
                <a:schemeClr val="tx1">
                  <a:lumMod val="50000"/>
                  <a:lumOff val="50000"/>
                </a:schemeClr>
              </a:solidFill>
            </a:endParaRPr>
          </a:p>
        </p:txBody>
      </p:sp>
    </p:spTree>
    <p:extLst>
      <p:ext uri="{BB962C8B-B14F-4D97-AF65-F5344CB8AC3E}">
        <p14:creationId xmlns:p14="http://schemas.microsoft.com/office/powerpoint/2010/main" val="3107267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a:t>
            </a:r>
            <a:r>
              <a:rPr lang="en-US" sz="2800" dirty="0" smtClean="0">
                <a:solidFill>
                  <a:schemeClr val="tx1"/>
                </a:solidFill>
              </a:rPr>
              <a:t>Controls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922734"/>
            <a:ext cx="8240713" cy="1176523"/>
          </a:xfrm>
        </p:spPr>
        <p:txBody>
          <a:bodyPr>
            <a:normAutofit fontScale="85000" lnSpcReduction="20000"/>
          </a:bodyPr>
          <a:lstStyle/>
          <a:p>
            <a:pPr marL="0" indent="0">
              <a:buNone/>
            </a:pPr>
            <a:r>
              <a:rPr lang="en-US" dirty="0" smtClean="0">
                <a:solidFill>
                  <a:schemeClr val="tx1"/>
                </a:solidFill>
              </a:rPr>
              <a:t>&lt;Action </a:t>
            </a:r>
            <a:r>
              <a:rPr lang="en-US" dirty="0">
                <a:solidFill>
                  <a:schemeClr val="tx1"/>
                </a:solidFill>
              </a:rPr>
              <a:t>plan for ‘out-of-control’ X’s and </a:t>
            </a:r>
            <a:r>
              <a:rPr lang="en-US" dirty="0" smtClean="0">
                <a:solidFill>
                  <a:schemeClr val="tx1"/>
                </a:solidFill>
              </a:rPr>
              <a:t>Y&gt;</a:t>
            </a:r>
          </a:p>
          <a:p>
            <a:pPr marL="0" indent="0">
              <a:buNone/>
            </a:pPr>
            <a:r>
              <a:rPr lang="en-US" dirty="0" smtClean="0">
                <a:solidFill>
                  <a:schemeClr val="tx1"/>
                </a:solidFill>
              </a:rPr>
              <a:t>&lt;Ensure mistake proofing in Sustenance plan&gt;</a:t>
            </a:r>
          </a:p>
          <a:p>
            <a:pPr marL="0" indent="0">
              <a:buNone/>
            </a:pPr>
            <a:r>
              <a:rPr lang="en-US" dirty="0" smtClean="0">
                <a:solidFill>
                  <a:schemeClr val="tx1"/>
                </a:solidFill>
              </a:rPr>
              <a:t>&lt;Ask yourself if the sustenance plan is sustainable for a long duration ( about 2 years ) without any active intervention from you&gt;</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389784258"/>
              </p:ext>
            </p:extLst>
          </p:nvPr>
        </p:nvGraphicFramePr>
        <p:xfrm>
          <a:off x="589321" y="2350194"/>
          <a:ext cx="8100655" cy="3149085"/>
        </p:xfrm>
        <a:graphic>
          <a:graphicData uri="http://schemas.openxmlformats.org/drawingml/2006/table">
            <a:tbl>
              <a:tblPr firstRow="1" bandRow="1">
                <a:tableStyleId>{5C22544A-7EE6-4342-B048-85BDC9FD1C3A}</a:tableStyleId>
              </a:tblPr>
              <a:tblGrid>
                <a:gridCol w="1072054"/>
                <a:gridCol w="1107583"/>
                <a:gridCol w="1759505"/>
                <a:gridCol w="2191942"/>
                <a:gridCol w="1969571"/>
              </a:tblGrid>
              <a:tr h="1256677">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b="1" i="0" u="none" strike="noStrike" dirty="0" smtClean="0">
                          <a:solidFill>
                            <a:srgbClr val="FFFFFF"/>
                          </a:solidFill>
                          <a:effectLst/>
                          <a:latin typeface="Arial" panose="020B0604020202020204" pitchFamily="34" charset="0"/>
                        </a:rPr>
                        <a:t>Operating Limits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Counter Measures</a:t>
                      </a:r>
                      <a:endParaRPr lang="en-US" sz="1200" b="1" i="0" u="none" strike="noStrike" dirty="0" smtClean="0">
                        <a:solidFill>
                          <a:srgbClr val="FFFFFF"/>
                        </a:solidFill>
                        <a:effectLst/>
                        <a:latin typeface="Arial" panose="020B0604020202020204" pitchFamily="34" charset="0"/>
                      </a:endParaRPr>
                    </a:p>
                    <a:p>
                      <a:pPr algn="ctr" rtl="0" fontAlgn="ct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Sustenance Plan</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Sustenance Owner</a:t>
                      </a:r>
                      <a:endParaRPr lang="en-US" sz="1200" b="1" i="0" u="none" strike="noStrike">
                        <a:solidFill>
                          <a:srgbClr val="FFFFFF"/>
                        </a:solidFill>
                        <a:effectLst/>
                        <a:latin typeface="Arial" panose="020B0604020202020204" pitchFamily="34" charset="0"/>
                      </a:endParaRPr>
                    </a:p>
                  </a:txBody>
                  <a:tcPr marL="9525" marR="9525" marT="9525" marB="0" anchor="ctr"/>
                </a:tc>
              </a:tr>
              <a:tr h="325258">
                <a:tc rowSpan="3">
                  <a:txBody>
                    <a:bodyPr/>
                    <a:lstStyle/>
                    <a:p>
                      <a:pPr algn="l" rtl="0" fontAlgn="ctr"/>
                      <a:r>
                        <a:rPr lang="en-US" sz="1200" u="none" strike="noStrike" dirty="0">
                          <a:effectLst/>
                        </a:rPr>
                        <a:t>X1</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r>
              <a:tr h="325258">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r>
              <a:tr h="310473">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rowSpan="2">
                  <a:txBody>
                    <a:bodyPr/>
                    <a:lstStyle/>
                    <a:p>
                      <a:pPr algn="l" rtl="0" fontAlgn="ctr"/>
                      <a:r>
                        <a:rPr lang="en-US" sz="1200" u="none" strike="noStrike">
                          <a:effectLst/>
                        </a:rPr>
                        <a:t>X2</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a:txBody>
                    <a:bodyPr/>
                    <a:lstStyle/>
                    <a:p>
                      <a:pPr algn="l" rtl="0" fontAlgn="ctr"/>
                      <a:r>
                        <a:rPr lang="en-US" sz="1200" u="none" strike="noStrike">
                          <a:effectLst/>
                        </a:rPr>
                        <a:t>X3</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999824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Controls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fontScale="92500" lnSpcReduction="20000"/>
          </a:bodyPr>
          <a:lstStyle/>
          <a:p>
            <a:pPr marL="0" indent="0">
              <a:buNone/>
            </a:pPr>
            <a:r>
              <a:rPr lang="en-US" dirty="0">
                <a:solidFill>
                  <a:schemeClr val="tx1"/>
                </a:solidFill>
              </a:rPr>
              <a:t>Any mistake-proofing </a:t>
            </a:r>
            <a:r>
              <a:rPr lang="en-US" dirty="0" smtClean="0">
                <a:solidFill>
                  <a:schemeClr val="tx1"/>
                </a:solidFill>
              </a:rPr>
              <a:t>done</a:t>
            </a:r>
          </a:p>
          <a:p>
            <a:pPr marL="0" indent="0">
              <a:buNone/>
            </a:pPr>
            <a:r>
              <a:rPr lang="en-US" sz="1800" dirty="0" smtClean="0">
                <a:solidFill>
                  <a:schemeClr val="tx1"/>
                </a:solidFill>
              </a:rPr>
              <a:t>&lt;explain the mistake proofing&gt;</a:t>
            </a:r>
            <a:endParaRPr lang="en-US" sz="18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SOP’s for new process / </a:t>
            </a:r>
            <a:r>
              <a:rPr lang="en-US" dirty="0" smtClean="0">
                <a:solidFill>
                  <a:schemeClr val="tx1"/>
                </a:solidFill>
              </a:rPr>
              <a:t>settings</a:t>
            </a:r>
          </a:p>
          <a:p>
            <a:pPr marL="0" indent="0">
              <a:buNone/>
            </a:pPr>
            <a:r>
              <a:rPr lang="en-US" sz="1700" dirty="0" smtClean="0">
                <a:solidFill>
                  <a:schemeClr val="tx1"/>
                </a:solidFill>
              </a:rPr>
              <a:t>&lt;explain and embed the documents&gt;</a:t>
            </a:r>
            <a:endParaRPr lang="en-US" sz="17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Process owner identified for </a:t>
            </a:r>
            <a:r>
              <a:rPr lang="en-US" dirty="0" smtClean="0">
                <a:solidFill>
                  <a:schemeClr val="tx1"/>
                </a:solidFill>
              </a:rPr>
              <a:t>sustenance</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Any open action </a:t>
            </a:r>
            <a:r>
              <a:rPr lang="en-US" dirty="0" smtClean="0">
                <a:solidFill>
                  <a:schemeClr val="tx1"/>
                </a:solidFill>
              </a:rPr>
              <a:t>items</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8526971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Before and After Summary</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5" name="Table 4"/>
          <p:cNvGraphicFramePr>
            <a:graphicFrameLocks noGrp="1"/>
          </p:cNvGraphicFramePr>
          <p:nvPr>
            <p:extLst/>
          </p:nvPr>
        </p:nvGraphicFramePr>
        <p:xfrm>
          <a:off x="460376" y="1545467"/>
          <a:ext cx="8413169" cy="2624059"/>
        </p:xfrm>
        <a:graphic>
          <a:graphicData uri="http://schemas.openxmlformats.org/drawingml/2006/table">
            <a:tbl>
              <a:tblPr>
                <a:tableStyleId>{93296810-A885-4BE3-A3E7-6D5BEEA58F35}</a:tableStyleId>
              </a:tblPr>
              <a:tblGrid>
                <a:gridCol w="2877042"/>
                <a:gridCol w="1195945"/>
                <a:gridCol w="1550322"/>
                <a:gridCol w="697465"/>
                <a:gridCol w="697465"/>
                <a:gridCol w="697465"/>
                <a:gridCol w="697465"/>
              </a:tblGrid>
              <a:tr h="463637">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smtClean="0">
                          <a:effectLst/>
                        </a:rPr>
                        <a:t>Process Sigma</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CTQ (Y)</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677">
                <a:tc>
                  <a:txBody>
                    <a:bodyPr/>
                    <a:lstStyle/>
                    <a:p>
                      <a:pPr algn="l" fontAlgn="b"/>
                      <a:r>
                        <a:rPr lang="en-US" sz="1800" u="none" strike="noStrike">
                          <a:effectLst/>
                        </a:rPr>
                        <a:t>Baseline (Before)</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677">
                <a:tc>
                  <a:txBody>
                    <a:bodyPr/>
                    <a:lstStyle/>
                    <a:p>
                      <a:pPr algn="l" fontAlgn="b"/>
                      <a:r>
                        <a:rPr lang="en-US" sz="1800" u="none" strike="noStrike" dirty="0">
                          <a:effectLst/>
                        </a:rPr>
                        <a:t>Target</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3325">
                <a:tc>
                  <a:txBody>
                    <a:bodyPr/>
                    <a:lstStyle/>
                    <a:p>
                      <a:pPr algn="l" fontAlgn="b"/>
                      <a:r>
                        <a:rPr lang="en-US" sz="1800" u="none" strike="noStrike">
                          <a:effectLst/>
                        </a:rPr>
                        <a:t>Post Improvement (After)</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215">
                <a:tc>
                  <a:txBody>
                    <a:bodyPr/>
                    <a:lstStyle/>
                    <a:p>
                      <a:pPr algn="l" fontAlgn="b"/>
                      <a:r>
                        <a:rPr lang="en-US" sz="1800" u="none" strike="noStrike" dirty="0">
                          <a:effectLst/>
                        </a:rPr>
                        <a:t>% </a:t>
                      </a:r>
                      <a:r>
                        <a:rPr lang="en-US" sz="1800" u="none" strike="noStrike" dirty="0" smtClean="0">
                          <a:effectLst/>
                        </a:rPr>
                        <a:t>Improvement Vs Baseline</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9017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Institutionalization</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solidFill>
                  <a:schemeClr val="tx1"/>
                </a:solidFill>
              </a:rPr>
              <a:t> What are the </a:t>
            </a:r>
            <a:r>
              <a:rPr lang="en-US" dirty="0" smtClean="0">
                <a:solidFill>
                  <a:schemeClr val="tx1"/>
                </a:solidFill>
              </a:rPr>
              <a:t>learning's </a:t>
            </a:r>
            <a:r>
              <a:rPr lang="en-US" dirty="0">
                <a:solidFill>
                  <a:schemeClr val="tx1"/>
                </a:solidFill>
              </a:rPr>
              <a:t>from this project</a:t>
            </a:r>
          </a:p>
          <a:p>
            <a:endParaRPr lang="en-US" dirty="0">
              <a:solidFill>
                <a:schemeClr val="tx1"/>
              </a:solidFill>
            </a:endParaRPr>
          </a:p>
          <a:p>
            <a:endParaRPr lang="en-US" dirty="0">
              <a:solidFill>
                <a:schemeClr val="tx1"/>
              </a:solidFill>
            </a:endParaRPr>
          </a:p>
          <a:p>
            <a:r>
              <a:rPr lang="en-US" dirty="0">
                <a:solidFill>
                  <a:schemeClr val="tx1"/>
                </a:solidFill>
              </a:rPr>
              <a:t>  What are the replication plans?</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Who else( domain)  can use the learning's from this project</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916055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Project Benefits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What Business Metric Improved?</a:t>
            </a:r>
          </a:p>
          <a:p>
            <a:endParaRPr lang="en-US" dirty="0"/>
          </a:p>
          <a:p>
            <a:r>
              <a:rPr lang="en-US" dirty="0"/>
              <a:t>What Customer Metric Improved?</a:t>
            </a:r>
          </a:p>
          <a:p>
            <a:endParaRPr lang="en-US" dirty="0"/>
          </a:p>
          <a:p>
            <a:r>
              <a:rPr lang="en-US" dirty="0"/>
              <a:t>What Project Metric Improved?</a:t>
            </a:r>
          </a:p>
          <a:p>
            <a:endParaRPr lang="en-US" dirty="0"/>
          </a:p>
          <a:p>
            <a:endParaRPr lang="en-US" dirty="0"/>
          </a:p>
          <a:p>
            <a:r>
              <a:rPr lang="en-US" dirty="0"/>
              <a:t>Financial Benefits along with BFM/Finance team approval</a:t>
            </a:r>
          </a:p>
          <a:p>
            <a:pPr lvl="1"/>
            <a:r>
              <a:rPr lang="en-US" dirty="0"/>
              <a:t>What is the Improvement in OM?</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71574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001" y="363220"/>
            <a:ext cx="8229600" cy="640080"/>
          </a:xfrm>
        </p:spPr>
        <p:txBody>
          <a:bodyPr>
            <a:normAutofit lnSpcReduction="10000"/>
          </a:bodyPr>
          <a:lstStyle/>
          <a:p>
            <a:r>
              <a:rPr lang="en-US" sz="4000" dirty="0">
                <a:solidFill>
                  <a:schemeClr val="tx2"/>
                </a:solidFill>
              </a:rPr>
              <a:t>Overview of the Process (2/2</a:t>
            </a:r>
            <a:r>
              <a:rPr lang="en-US" sz="4000" dirty="0" smtClean="0">
                <a:solidFill>
                  <a:schemeClr val="tx2"/>
                </a:solidFill>
              </a:rPr>
              <a:t>)</a:t>
            </a:r>
            <a:endParaRPr lang="en-US" sz="4000" dirty="0"/>
          </a:p>
        </p:txBody>
      </p:sp>
      <p:sp>
        <p:nvSpPr>
          <p:cNvPr id="4" name="Text Placeholder 2"/>
          <p:cNvSpPr>
            <a:spLocks noGrp="1"/>
          </p:cNvSpPr>
          <p:nvPr>
            <p:ph type="body" sz="quarter" idx="4294967295"/>
          </p:nvPr>
        </p:nvSpPr>
        <p:spPr>
          <a:xfrm>
            <a:off x="457200" y="1150899"/>
            <a:ext cx="8240713" cy="1325602"/>
          </a:xfrm>
          <a:prstGeom prst="rect">
            <a:avLst/>
          </a:prstGeom>
        </p:spPr>
        <p:txBody>
          <a:bodyPr>
            <a:normAutofit/>
          </a:bodyPr>
          <a:lstStyle/>
          <a:p>
            <a:r>
              <a:rPr lang="en-US" dirty="0" smtClean="0"/>
              <a:t>Link </a:t>
            </a:r>
            <a:r>
              <a:rPr lang="en-US" dirty="0"/>
              <a:t>it very Clearly to End Customer </a:t>
            </a:r>
            <a:endParaRPr lang="en-US" dirty="0" smtClean="0"/>
          </a:p>
          <a:p>
            <a:pPr lvl="1">
              <a:buFont typeface="Wingdings" panose="05000000000000000000" pitchFamily="2" charset="2"/>
              <a:buChar char="v"/>
            </a:pPr>
            <a:r>
              <a:rPr lang="en-US" sz="1600" dirty="0">
                <a:latin typeface="Calibri" panose="020F0502020204030204" pitchFamily="34" charset="0"/>
              </a:rPr>
              <a:t>Customer will receive the solution to </a:t>
            </a:r>
            <a:r>
              <a:rPr lang="en-US" sz="1600" dirty="0" smtClean="0">
                <a:latin typeface="Calibri" panose="020F0502020204030204" pitchFamily="34" charset="0"/>
              </a:rPr>
              <a:t>this reduction request (reduction of contact value by reducing the on-call cost and also be more proactive and be more focus in the recurrent incidents).</a:t>
            </a:r>
            <a:endParaRPr lang="en-US" sz="1600" dirty="0">
              <a:latin typeface="Calibri" panose="020F0502020204030204" pitchFamily="34" charset="0"/>
            </a:endParaRPr>
          </a:p>
          <a:p>
            <a:endParaRPr lang="en-US" dirty="0"/>
          </a:p>
        </p:txBody>
      </p:sp>
      <p:graphicFrame>
        <p:nvGraphicFramePr>
          <p:cNvPr id="5" name="Diagram 4"/>
          <p:cNvGraphicFramePr/>
          <p:nvPr>
            <p:extLst>
              <p:ext uri="{D42A27DB-BD31-4B8C-83A1-F6EECF244321}">
                <p14:modId xmlns:p14="http://schemas.microsoft.com/office/powerpoint/2010/main" val="4055219992"/>
              </p:ext>
            </p:extLst>
          </p:nvPr>
        </p:nvGraphicFramePr>
        <p:xfrm>
          <a:off x="202343" y="2217707"/>
          <a:ext cx="8696959" cy="394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277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Customer Commendations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 Attach Customer commendations if any…</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32500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000" y="145140"/>
            <a:ext cx="8435976" cy="461665"/>
          </a:xfrm>
        </p:spPr>
        <p:txBody>
          <a:bodyPr/>
          <a:lstStyle/>
          <a:p>
            <a:r>
              <a:rPr lang="en-US" sz="2400" dirty="0" smtClean="0"/>
              <a:t>Project Summary for Internal Publishing</a:t>
            </a:r>
            <a:endParaRPr lang="en-US" sz="2400" dirty="0"/>
          </a:p>
        </p:txBody>
      </p:sp>
      <p:graphicFrame>
        <p:nvGraphicFramePr>
          <p:cNvPr id="4" name="Group 5"/>
          <p:cNvGraphicFramePr>
            <a:graphicFrameLocks noGrp="1"/>
          </p:cNvGraphicFramePr>
          <p:nvPr>
            <p:extLst/>
          </p:nvPr>
        </p:nvGraphicFramePr>
        <p:xfrm>
          <a:off x="5207000" y="826615"/>
          <a:ext cx="3556000" cy="1551873"/>
        </p:xfrm>
        <a:graphic>
          <a:graphicData uri="http://schemas.openxmlformats.org/drawingml/2006/table">
            <a:tbl>
              <a:tblPr/>
              <a:tblGrid>
                <a:gridCol w="3556000"/>
              </a:tblGrid>
              <a:tr h="2323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Business and Technical Challenge</a:t>
                      </a:r>
                    </a:p>
                  </a:txBody>
                  <a:tcPr marT="45705" marB="45705" horzOverflow="overflow">
                    <a:lnL>
                      <a:noFill/>
                    </a:lnL>
                    <a:lnR>
                      <a:noFill/>
                    </a:lnR>
                    <a:lnT>
                      <a:noFill/>
                    </a:lnT>
                    <a:lnB>
                      <a:noFill/>
                    </a:lnB>
                    <a:lnTlToBr>
                      <a:noFill/>
                    </a:lnTlToBr>
                    <a:lnBlToTr>
                      <a:noFill/>
                    </a:lnBlToTr>
                    <a:solidFill>
                      <a:schemeClr val="tx1">
                        <a:lumMod val="50000"/>
                        <a:lumOff val="50000"/>
                      </a:schemeClr>
                    </a:solidFill>
                  </a:tcPr>
                </a:tc>
              </a:tr>
              <a:tr h="972813">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sz="1200" b="1" i="0" u="none" strike="noStrike" cap="none" normalizeH="0" baseline="0" dirty="0" smtClean="0">
                          <a:ln>
                            <a:noFill/>
                          </a:ln>
                          <a:solidFill>
                            <a:srgbClr val="000000"/>
                          </a:solidFill>
                          <a:effectLst/>
                          <a:latin typeface="Trebuchet MS" pitchFamily="34" charset="0"/>
                        </a:rPr>
                        <a:t>Business Case :</a:t>
                      </a:r>
                    </a:p>
                    <a:p>
                      <a:pPr marL="0" marR="0" lvl="0" indent="0" algn="l" defTabSz="914400" rtl="0" eaLnBrk="1" fontAlgn="base" latinLnBrk="0" hangingPunct="1">
                        <a:lnSpc>
                          <a:spcPct val="100000"/>
                        </a:lnSpc>
                        <a:spcBef>
                          <a:spcPct val="0"/>
                        </a:spcBef>
                        <a:spcAft>
                          <a:spcPct val="0"/>
                        </a:spcAft>
                        <a:buClr>
                          <a:schemeClr val="bg1"/>
                        </a:buClr>
                        <a:buSzTx/>
                        <a:buFontTx/>
                        <a:buNone/>
                        <a:tabLst/>
                      </a:pP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sz="1200" b="1" i="0" u="none" strike="noStrike" cap="none" normalizeH="0" baseline="0" dirty="0" smtClean="0">
                          <a:ln>
                            <a:noFill/>
                          </a:ln>
                          <a:solidFill>
                            <a:srgbClr val="000000"/>
                          </a:solidFill>
                          <a:effectLst/>
                          <a:latin typeface="Trebuchet MS" pitchFamily="34" charset="0"/>
                        </a:rPr>
                        <a:t>Project CTQ :</a:t>
                      </a: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tr>
              <a:tr h="209129">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tr>
            </a:tbl>
          </a:graphicData>
        </a:graphic>
      </p:graphicFrame>
      <p:graphicFrame>
        <p:nvGraphicFramePr>
          <p:cNvPr id="5" name="Group 66"/>
          <p:cNvGraphicFramePr>
            <a:graphicFrameLocks noGrp="1"/>
          </p:cNvGraphicFramePr>
          <p:nvPr>
            <p:extLst/>
          </p:nvPr>
        </p:nvGraphicFramePr>
        <p:xfrm>
          <a:off x="127000" y="2298701"/>
          <a:ext cx="4572000" cy="1493520"/>
        </p:xfrm>
        <a:graphic>
          <a:graphicData uri="http://schemas.openxmlformats.org/drawingml/2006/table">
            <a:tbl>
              <a:tblPr/>
              <a:tblGrid>
                <a:gridCol w="4572000"/>
              </a:tblGrid>
              <a:tr h="261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Analysis</a:t>
                      </a:r>
                    </a:p>
                  </a:txBody>
                  <a:tcPr horzOverflow="overflow">
                    <a:lnL>
                      <a:noFill/>
                    </a:lnL>
                    <a:lnR>
                      <a:noFill/>
                    </a:lnR>
                    <a:lnT>
                      <a:noFill/>
                    </a:lnT>
                    <a:lnB>
                      <a:noFill/>
                    </a:lnB>
                    <a:lnTlToBr>
                      <a:noFill/>
                    </a:lnTlToBr>
                    <a:lnBlToTr>
                      <a:noFill/>
                    </a:lnBlToTr>
                    <a:solidFill>
                      <a:schemeClr val="tx1">
                        <a:lumMod val="50000"/>
                        <a:lumOff val="50000"/>
                      </a:schemeClr>
                    </a:solidFill>
                  </a:tcPr>
                </a:tc>
              </a:tr>
              <a:tr h="84345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Methodology adapted: </a:t>
                      </a:r>
                      <a:r>
                        <a:rPr kumimoji="0" lang="en-US" sz="1200" b="1" i="0" u="none" strike="noStrike" cap="none" normalizeH="0" baseline="0" dirty="0" smtClean="0">
                          <a:ln>
                            <a:noFill/>
                          </a:ln>
                          <a:solidFill>
                            <a:srgbClr val="000000"/>
                          </a:solidFill>
                          <a:effectLst/>
                          <a:latin typeface="Trebuchet MS" pitchFamily="34" charset="0"/>
                        </a:rPr>
                        <a:t>DMAIC</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Statistical baseline and target setting using</a:t>
                      </a: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Identification of vital </a:t>
                      </a:r>
                      <a:r>
                        <a:rPr kumimoji="0" lang="en-US" sz="1200" b="0" i="0" u="none" strike="noStrike" cap="none" normalizeH="0" baseline="0" dirty="0" err="1" smtClean="0">
                          <a:ln>
                            <a:noFill/>
                          </a:ln>
                          <a:solidFill>
                            <a:srgbClr val="000000"/>
                          </a:solidFill>
                          <a:effectLst/>
                          <a:latin typeface="Trebuchet MS" pitchFamily="34" charset="0"/>
                        </a:rPr>
                        <a:t>Xs</a:t>
                      </a:r>
                      <a:r>
                        <a:rPr kumimoji="0" lang="en-US" sz="1200" b="0" i="0" u="none" strike="noStrike" cap="none" normalizeH="0" baseline="0" dirty="0" smtClean="0">
                          <a:ln>
                            <a:noFill/>
                          </a:ln>
                          <a:solidFill>
                            <a:srgbClr val="000000"/>
                          </a:solidFill>
                          <a:effectLst/>
                          <a:latin typeface="Trebuchet MS" pitchFamily="34" charset="0"/>
                        </a:rPr>
                        <a:t> using</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1" i="0" u="none" strike="noStrike" cap="none" normalizeH="0" baseline="0" dirty="0" smtClean="0">
                          <a:ln>
                            <a:noFill/>
                          </a:ln>
                          <a:solidFill>
                            <a:srgbClr val="000000"/>
                          </a:solidFill>
                          <a:effectLst/>
                          <a:latin typeface="Trebuchet MS" pitchFamily="34" charset="0"/>
                        </a:rPr>
                        <a:t>Prioritized X’s: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6" name="Group 181"/>
          <p:cNvGraphicFramePr>
            <a:graphicFrameLocks noGrp="1"/>
          </p:cNvGraphicFramePr>
          <p:nvPr>
            <p:extLst/>
          </p:nvPr>
        </p:nvGraphicFramePr>
        <p:xfrm>
          <a:off x="177800" y="5920114"/>
          <a:ext cx="4457700" cy="785486"/>
        </p:xfrm>
        <a:graphic>
          <a:graphicData uri="http://schemas.openxmlformats.org/drawingml/2006/table">
            <a:tbl>
              <a:tblPr/>
              <a:tblGrid>
                <a:gridCol w="4457700"/>
              </a:tblGrid>
              <a:tr h="3141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Benefits</a:t>
                      </a:r>
                    </a:p>
                  </a:txBody>
                  <a:tcPr horzOverflow="overflow">
                    <a:lnL>
                      <a:noFill/>
                    </a:lnL>
                    <a:lnR>
                      <a:noFill/>
                    </a:lnR>
                    <a:lnT>
                      <a:noFill/>
                    </a:lnT>
                    <a:lnB>
                      <a:noFill/>
                    </a:lnB>
                    <a:lnTlToBr>
                      <a:noFill/>
                    </a:lnTlToBr>
                    <a:lnBlToTr>
                      <a:noFill/>
                    </a:lnBlToTr>
                    <a:solidFill>
                      <a:schemeClr val="tx1">
                        <a:lumMod val="50000"/>
                        <a:lumOff val="50000"/>
                      </a:schemeClr>
                    </a:solidFill>
                  </a:tcPr>
                </a:tc>
              </a:tr>
              <a:tr h="47129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accent4">
                              <a:lumMod val="60000"/>
                              <a:lumOff val="40000"/>
                            </a:schemeClr>
                          </a:solidFill>
                          <a:effectLst/>
                          <a:latin typeface="Trebuchet MS" pitchFamily="34" charset="0"/>
                          <a:ea typeface="+mn-ea"/>
                          <a:cs typeface="+mn-cs"/>
                        </a:rPr>
                        <a:t>List the benefits (Financial / Other)</a:t>
                      </a:r>
                    </a:p>
                  </a:txBody>
                  <a:tcPr horzOverflow="overflow">
                    <a:lnL>
                      <a:noFill/>
                    </a:lnL>
                    <a:lnR>
                      <a:noFill/>
                    </a:lnR>
                    <a:lnT>
                      <a:noFill/>
                    </a:lnT>
                    <a:lnB>
                      <a:noFill/>
                    </a:lnB>
                    <a:lnTlToBr>
                      <a:noFill/>
                    </a:lnTlToBr>
                    <a:lnBlToTr>
                      <a:noFill/>
                    </a:lnBlToTr>
                    <a:noFill/>
                  </a:tcPr>
                </a:tc>
              </a:tr>
            </a:tbl>
          </a:graphicData>
        </a:graphic>
      </p:graphicFrame>
      <p:graphicFrame>
        <p:nvGraphicFramePr>
          <p:cNvPr id="7" name="Group 15"/>
          <p:cNvGraphicFramePr>
            <a:graphicFrameLocks noGrp="1"/>
          </p:cNvGraphicFramePr>
          <p:nvPr>
            <p:extLst/>
          </p:nvPr>
        </p:nvGraphicFramePr>
        <p:xfrm>
          <a:off x="4798181" y="5593366"/>
          <a:ext cx="4343400" cy="897533"/>
        </p:xfrm>
        <a:graphic>
          <a:graphicData uri="http://schemas.openxmlformats.org/drawingml/2006/table">
            <a:tbl>
              <a:tblPr/>
              <a:tblGrid>
                <a:gridCol w="1447800"/>
                <a:gridCol w="1447800"/>
                <a:gridCol w="1447800"/>
              </a:tblGrid>
              <a:tr h="3490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Description</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Before</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After</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24372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Process Sigma Value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0465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CTQ (Y)</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graphicFrame>
        <p:nvGraphicFramePr>
          <p:cNvPr id="9" name="Group 37"/>
          <p:cNvGraphicFramePr>
            <a:graphicFrameLocks noGrp="1"/>
          </p:cNvGraphicFramePr>
          <p:nvPr>
            <p:extLst/>
          </p:nvPr>
        </p:nvGraphicFramePr>
        <p:xfrm>
          <a:off x="134938" y="889000"/>
          <a:ext cx="4495800" cy="1371600"/>
        </p:xfrm>
        <a:graphic>
          <a:graphicData uri="http://schemas.openxmlformats.org/drawingml/2006/table">
            <a:tbl>
              <a:tblPr/>
              <a:tblGrid>
                <a:gridCol w="4495800"/>
              </a:tblGrid>
              <a:tr h="3075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Project Brief</a:t>
                      </a:r>
                    </a:p>
                  </a:txBody>
                  <a:tcPr horzOverflow="overflow">
                    <a:lnL>
                      <a:noFill/>
                    </a:lnL>
                    <a:lnR>
                      <a:noFill/>
                    </a:lnR>
                    <a:lnT>
                      <a:noFill/>
                    </a:lnT>
                    <a:lnB>
                      <a:noFill/>
                    </a:lnB>
                    <a:lnTlToBr>
                      <a:noFill/>
                    </a:lnTlToBr>
                    <a:lnBlToTr>
                      <a:noFill/>
                    </a:lnBlToTr>
                    <a:solidFill>
                      <a:schemeClr val="tx1">
                        <a:lumMod val="50000"/>
                        <a:lumOff val="50000"/>
                      </a:schemeClr>
                    </a:solidFill>
                  </a:tcPr>
                </a:tc>
              </a:tr>
              <a:tr h="10640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Client:</a:t>
                      </a:r>
                      <a:r>
                        <a:rPr kumimoji="0" lang="en-GB" sz="1200" b="0" i="0" u="none" strike="noStrike" cap="none" normalizeH="0" baseline="0" dirty="0" smtClean="0">
                          <a:ln>
                            <a:noFill/>
                          </a:ln>
                          <a:solidFill>
                            <a:srgbClr val="000000"/>
                          </a:solidFill>
                          <a:effectLst/>
                          <a:latin typeface="Trebuchet MS"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Scope of engagement</a:t>
                      </a:r>
                      <a:r>
                        <a:rPr kumimoji="0" lang="en-GB" sz="1200" b="0" i="0" u="none" strike="noStrike" cap="none" normalizeH="0" baseline="0" dirty="0" smtClean="0">
                          <a:ln>
                            <a:noFill/>
                          </a:ln>
                          <a:solidFill>
                            <a:srgbClr val="000000"/>
                          </a:solidFill>
                          <a:effectLst/>
                          <a:latin typeface="Trebuchet MS"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Project Scope:</a:t>
                      </a: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0" name="Group 66"/>
          <p:cNvGraphicFramePr>
            <a:graphicFrameLocks noGrp="1"/>
          </p:cNvGraphicFramePr>
          <p:nvPr>
            <p:extLst/>
          </p:nvPr>
        </p:nvGraphicFramePr>
        <p:xfrm>
          <a:off x="127000" y="3975101"/>
          <a:ext cx="4572000" cy="911526"/>
        </p:xfrm>
        <a:graphic>
          <a:graphicData uri="http://schemas.openxmlformats.org/drawingml/2006/table">
            <a:tbl>
              <a:tblPr/>
              <a:tblGrid>
                <a:gridCol w="4572000"/>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Improve actions</a:t>
                      </a:r>
                    </a:p>
                  </a:txBody>
                  <a:tcPr horzOverflow="overflow">
                    <a:lnL>
                      <a:noFill/>
                    </a:lnL>
                    <a:lnR>
                      <a:noFill/>
                    </a:lnR>
                    <a:lnT>
                      <a:noFill/>
                    </a:lnT>
                    <a:lnB>
                      <a:noFill/>
                    </a:lnB>
                    <a:lnTlToBr>
                      <a:noFill/>
                    </a:lnTlToBr>
                    <a:lnBlToTr>
                      <a:noFill/>
                    </a:lnBlToTr>
                    <a:solidFill>
                      <a:schemeClr val="tx1">
                        <a:lumMod val="50000"/>
                        <a:lumOff val="50000"/>
                      </a:schemeClr>
                    </a:solidFill>
                  </a:tcPr>
                </a:tc>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accent4">
                              <a:lumMod val="60000"/>
                              <a:lumOff val="40000"/>
                            </a:schemeClr>
                          </a:solidFill>
                          <a:effectLst/>
                          <a:latin typeface="Trebuchet MS" pitchFamily="34" charset="0"/>
                          <a:ea typeface="+mn-ea"/>
                          <a:cs typeface="+mn-cs"/>
                        </a:rPr>
                        <a:t>List of key Improvement actions in brief</a:t>
                      </a:r>
                    </a:p>
                  </a:txBody>
                  <a:tcPr horzOverflow="overflow">
                    <a:lnL>
                      <a:noFill/>
                    </a:lnL>
                    <a:lnR>
                      <a:noFill/>
                    </a:lnR>
                    <a:lnT>
                      <a:noFill/>
                    </a:lnT>
                    <a:lnB>
                      <a:noFill/>
                    </a:lnB>
                    <a:lnTlToBr>
                      <a:noFill/>
                    </a:lnTlToBr>
                    <a:lnBlToTr>
                      <a:noFill/>
                    </a:lnBlToTr>
                    <a:noFill/>
                  </a:tcPr>
                </a:tc>
              </a:tr>
            </a:tbl>
          </a:graphicData>
        </a:graphic>
      </p:graphicFrame>
      <p:graphicFrame>
        <p:nvGraphicFramePr>
          <p:cNvPr id="11" name="Group 66"/>
          <p:cNvGraphicFramePr>
            <a:graphicFrameLocks noGrp="1"/>
          </p:cNvGraphicFramePr>
          <p:nvPr>
            <p:extLst/>
          </p:nvPr>
        </p:nvGraphicFramePr>
        <p:xfrm>
          <a:off x="139700" y="5016501"/>
          <a:ext cx="4572000" cy="911526"/>
        </p:xfrm>
        <a:graphic>
          <a:graphicData uri="http://schemas.openxmlformats.org/drawingml/2006/table">
            <a:tbl>
              <a:tblPr/>
              <a:tblGrid>
                <a:gridCol w="4572000"/>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Control Plan</a:t>
                      </a:r>
                    </a:p>
                  </a:txBody>
                  <a:tcPr horzOverflow="overflow">
                    <a:lnL>
                      <a:noFill/>
                    </a:lnL>
                    <a:lnR>
                      <a:noFill/>
                    </a:lnR>
                    <a:lnT>
                      <a:noFill/>
                    </a:lnT>
                    <a:lnB>
                      <a:noFill/>
                    </a:lnB>
                    <a:lnTlToBr>
                      <a:noFill/>
                    </a:lnTlToBr>
                    <a:lnBlToTr>
                      <a:noFill/>
                    </a:lnBlToTr>
                    <a:solidFill>
                      <a:schemeClr val="tx1">
                        <a:lumMod val="50000"/>
                        <a:lumOff val="50000"/>
                      </a:schemeClr>
                    </a:solidFill>
                  </a:tcPr>
                </a:tc>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chemeClr val="accent4">
                              <a:lumMod val="60000"/>
                              <a:lumOff val="40000"/>
                            </a:schemeClr>
                          </a:solidFill>
                          <a:effectLst/>
                          <a:latin typeface="Trebuchet MS" pitchFamily="34" charset="0"/>
                        </a:rPr>
                        <a:t>List of Control actions in brief</a:t>
                      </a:r>
                      <a:endParaRPr kumimoji="0" lang="en-US" sz="1200" b="1" i="0" u="none" strike="noStrike" cap="none" normalizeH="0" baseline="0" dirty="0" smtClean="0">
                        <a:ln>
                          <a:noFill/>
                        </a:ln>
                        <a:solidFill>
                          <a:schemeClr val="accent4">
                            <a:lumMod val="60000"/>
                            <a:lumOff val="40000"/>
                          </a:schemeClr>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sp>
        <p:nvSpPr>
          <p:cNvPr id="8" name="TextBox 7"/>
          <p:cNvSpPr txBox="1">
            <a:spLocks noChangeAspect="1"/>
          </p:cNvSpPr>
          <p:nvPr/>
        </p:nvSpPr>
        <p:spPr>
          <a:xfrm>
            <a:off x="5293217" y="2009104"/>
            <a:ext cx="3528811" cy="3296992"/>
          </a:xfrm>
          <a:prstGeom prst="rect">
            <a:avLst/>
          </a:prstGeom>
          <a:noFill/>
        </p:spPr>
        <p:txBody>
          <a:bodyPr wrap="square" rtlCol="0" anchor="ctr">
            <a:noAutofit/>
          </a:bodyPr>
          <a:lstStyle/>
          <a:p>
            <a:pPr algn="ctr"/>
            <a:r>
              <a:rPr lang="en-US" dirty="0" smtClean="0">
                <a:solidFill>
                  <a:schemeClr val="accent4">
                    <a:lumMod val="40000"/>
                    <a:lumOff val="60000"/>
                    <a:alpha val="50000"/>
                  </a:schemeClr>
                </a:solidFill>
              </a:rPr>
              <a:t>Include key statistical analysis graph/s</a:t>
            </a:r>
          </a:p>
        </p:txBody>
      </p:sp>
    </p:spTree>
    <p:extLst>
      <p:ext uri="{BB962C8B-B14F-4D97-AF65-F5344CB8AC3E}">
        <p14:creationId xmlns:p14="http://schemas.microsoft.com/office/powerpoint/2010/main" val="376080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8" name="Text Placeholder 7"/>
          <p:cNvSpPr>
            <a:spLocks noGrp="1"/>
          </p:cNvSpPr>
          <p:nvPr>
            <p:ph type="body" sz="quarter" idx="20"/>
          </p:nvPr>
        </p:nvSpPr>
        <p:spPr>
          <a:xfrm>
            <a:off x="4700110" y="2957627"/>
            <a:ext cx="4158442" cy="373330"/>
          </a:xfrm>
        </p:spPr>
        <p:txBody>
          <a:bodyPr/>
          <a:lstStyle/>
          <a:p>
            <a:endParaRPr lang="en-US" dirty="0"/>
          </a:p>
        </p:txBody>
      </p:sp>
      <p:sp>
        <p:nvSpPr>
          <p:cNvPr id="9" name="Text Placeholder 8"/>
          <p:cNvSpPr>
            <a:spLocks noGrp="1"/>
          </p:cNvSpPr>
          <p:nvPr>
            <p:ph type="body" sz="quarter" idx="21"/>
          </p:nvPr>
        </p:nvSpPr>
        <p:spPr>
          <a:xfrm>
            <a:off x="4700110" y="3887688"/>
            <a:ext cx="4158442" cy="314777"/>
          </a:xfrm>
        </p:spPr>
        <p:txBody>
          <a:bodyPr/>
          <a:lstStyle/>
          <a:p>
            <a:endParaRPr lang="en-US"/>
          </a:p>
        </p:txBody>
      </p:sp>
      <p:sp>
        <p:nvSpPr>
          <p:cNvPr id="6" name="Title 5"/>
          <p:cNvSpPr>
            <a:spLocks noGrp="1"/>
          </p:cNvSpPr>
          <p:nvPr>
            <p:ph type="ctrTitle"/>
          </p:nvPr>
        </p:nvSpPr>
        <p:spPr>
          <a:xfrm>
            <a:off x="4700110" y="1602549"/>
            <a:ext cx="4203553" cy="1015663"/>
          </a:xfrm>
        </p:spPr>
        <p:txBody>
          <a:bodyPr/>
          <a:lstStyle/>
          <a:p>
            <a:r>
              <a:rPr lang="en-US" dirty="0"/>
              <a:t>Thank You – Journey will continue</a:t>
            </a:r>
          </a:p>
        </p:txBody>
      </p:sp>
      <p:sp>
        <p:nvSpPr>
          <p:cNvPr id="10" name="Text Placeholder 9"/>
          <p:cNvSpPr>
            <a:spLocks noGrp="1"/>
          </p:cNvSpPr>
          <p:nvPr>
            <p:ph type="body" sz="quarter" idx="22"/>
          </p:nvPr>
        </p:nvSpPr>
        <p:spPr>
          <a:xfrm>
            <a:off x="4706206" y="3420923"/>
            <a:ext cx="4158442" cy="373330"/>
          </a:xfrm>
        </p:spPr>
        <p:txBody>
          <a:bodyPr/>
          <a:lstStyle/>
          <a:p>
            <a:endParaRPr lang="en-US"/>
          </a:p>
        </p:txBody>
      </p:sp>
    </p:spTree>
    <p:extLst>
      <p:ext uri="{BB962C8B-B14F-4D97-AF65-F5344CB8AC3E}">
        <p14:creationId xmlns:p14="http://schemas.microsoft.com/office/powerpoint/2010/main" val="610404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Voice of Customer</a:t>
            </a:r>
            <a:endParaRPr lang="en-US" dirty="0">
              <a:solidFill>
                <a:schemeClr val="tx1"/>
              </a:solidFill>
              <a:latin typeface="+mn-lt"/>
            </a:endParaRPr>
          </a:p>
        </p:txBody>
      </p:sp>
      <p:sp>
        <p:nvSpPr>
          <p:cNvPr id="3" name="Text Placeholder 2"/>
          <p:cNvSpPr>
            <a:spLocks noGrp="1"/>
          </p:cNvSpPr>
          <p:nvPr>
            <p:ph type="body" sz="quarter" idx="16"/>
          </p:nvPr>
        </p:nvSpPr>
        <p:spPr>
          <a:xfrm>
            <a:off x="449263" y="987001"/>
            <a:ext cx="8240713" cy="1060740"/>
          </a:xfrm>
        </p:spPr>
        <p:txBody>
          <a:bodyPr/>
          <a:lstStyle/>
          <a:p>
            <a:pPr marL="0" indent="0">
              <a:buNone/>
            </a:pPr>
            <a:r>
              <a:rPr lang="en-US" sz="1800" dirty="0" smtClean="0">
                <a:solidFill>
                  <a:schemeClr val="tx1"/>
                </a:solidFill>
              </a:rPr>
              <a:t>&lt;VOC </a:t>
            </a:r>
            <a:r>
              <a:rPr lang="en-US" sz="1800" dirty="0">
                <a:solidFill>
                  <a:schemeClr val="tx1"/>
                </a:solidFill>
              </a:rPr>
              <a:t>Table or Verbatim of the </a:t>
            </a:r>
            <a:r>
              <a:rPr lang="en-US" sz="1800" dirty="0" smtClean="0">
                <a:solidFill>
                  <a:schemeClr val="tx1"/>
                </a:solidFill>
              </a:rPr>
              <a:t>Customer on the Problem selected as scope&gt;</a:t>
            </a:r>
          </a:p>
          <a:p>
            <a:pPr marL="0" indent="0">
              <a:buNone/>
            </a:pPr>
            <a:r>
              <a:rPr lang="en-US" sz="1800" dirty="0" smtClean="0">
                <a:solidFill>
                  <a:schemeClr val="tx1"/>
                </a:solidFill>
              </a:rPr>
              <a:t>&lt;VOC can be documented as bullet points or as table given below&gt;</a:t>
            </a: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0" name="Table 9"/>
          <p:cNvGraphicFramePr>
            <a:graphicFrameLocks noGrp="1"/>
          </p:cNvGraphicFramePr>
          <p:nvPr>
            <p:extLst>
              <p:ext uri="{D42A27DB-BD31-4B8C-83A1-F6EECF244321}">
                <p14:modId xmlns:p14="http://schemas.microsoft.com/office/powerpoint/2010/main" val="4268356763"/>
              </p:ext>
            </p:extLst>
          </p:nvPr>
        </p:nvGraphicFramePr>
        <p:xfrm>
          <a:off x="175039" y="2607614"/>
          <a:ext cx="8789160" cy="3906520"/>
        </p:xfrm>
        <a:graphic>
          <a:graphicData uri="http://schemas.openxmlformats.org/drawingml/2006/table">
            <a:tbl>
              <a:tblPr firstRow="1" bandRow="1">
                <a:tableStyleId>{775DCB02-9BB8-47FD-8907-85C794F793BA}</a:tableStyleId>
              </a:tblPr>
              <a:tblGrid>
                <a:gridCol w="600499"/>
                <a:gridCol w="1078173"/>
                <a:gridCol w="1617263"/>
                <a:gridCol w="1098645"/>
                <a:gridCol w="1098645"/>
                <a:gridCol w="1098645"/>
                <a:gridCol w="1098645"/>
                <a:gridCol w="1098645"/>
              </a:tblGrid>
              <a:tr h="472440">
                <a:tc rowSpan="2">
                  <a:txBody>
                    <a:bodyPr/>
                    <a:lstStyle/>
                    <a:p>
                      <a:r>
                        <a:rPr lang="en-US" sz="1400" dirty="0" err="1" smtClean="0"/>
                        <a:t>S.No</a:t>
                      </a:r>
                      <a:endParaRPr lang="en-US" sz="1400" dirty="0"/>
                    </a:p>
                  </a:txBody>
                  <a:tcPr/>
                </a:tc>
                <a:tc rowSpan="2">
                  <a:txBody>
                    <a:bodyPr/>
                    <a:lstStyle/>
                    <a:p>
                      <a:r>
                        <a:rPr lang="en-US" sz="1400" dirty="0" smtClean="0"/>
                        <a:t>Who is the Customer</a:t>
                      </a:r>
                      <a:endParaRPr lang="en-US" sz="1400" dirty="0"/>
                    </a:p>
                  </a:txBody>
                  <a:tcPr/>
                </a:tc>
                <a:tc rowSpan="2">
                  <a:txBody>
                    <a:bodyPr/>
                    <a:lstStyle/>
                    <a:p>
                      <a:r>
                        <a:rPr lang="en-US" sz="1400" dirty="0" smtClean="0"/>
                        <a:t>What did</a:t>
                      </a:r>
                      <a:r>
                        <a:rPr lang="en-US" sz="1400" baseline="0" dirty="0" smtClean="0"/>
                        <a:t> the Customer Said ( VOC )</a:t>
                      </a:r>
                      <a:endParaRPr lang="en-US" sz="1400" dirty="0"/>
                    </a:p>
                  </a:txBody>
                  <a:tcPr/>
                </a:tc>
                <a:tc gridSpan="5">
                  <a:txBody>
                    <a:bodyPr/>
                    <a:lstStyle/>
                    <a:p>
                      <a:pPr algn="ctr"/>
                      <a:r>
                        <a:rPr lang="en-US" sz="1400" dirty="0" smtClean="0"/>
                        <a:t>What Customer</a:t>
                      </a:r>
                      <a:r>
                        <a:rPr lang="en-US" sz="1400" baseline="0" dirty="0" smtClean="0"/>
                        <a:t> Meant</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4724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What is the Need?</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When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Where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Why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How is the situation handled now?</a:t>
                      </a:r>
                      <a:endParaRPr lang="en-US" sz="1400" b="1" kern="1200" dirty="0">
                        <a:solidFill>
                          <a:schemeClr val="lt1"/>
                        </a:solidFill>
                        <a:latin typeface="+mn-lt"/>
                        <a:ea typeface="+mn-ea"/>
                        <a:cs typeface="+mn-cs"/>
                      </a:endParaRPr>
                    </a:p>
                  </a:txBody>
                  <a:tcPr/>
                </a:tc>
              </a:tr>
              <a:tr h="370840">
                <a:tc>
                  <a:txBody>
                    <a:bodyPr/>
                    <a:lstStyle/>
                    <a:p>
                      <a:r>
                        <a:rPr lang="en-US" sz="1200" dirty="0" smtClean="0"/>
                        <a:t>1</a:t>
                      </a:r>
                      <a:endParaRPr lang="en-US" sz="1200" dirty="0"/>
                    </a:p>
                  </a:txBody>
                  <a:tcPr/>
                </a:tc>
                <a:tc>
                  <a:txBody>
                    <a:bodyPr/>
                    <a:lstStyle/>
                    <a:p>
                      <a:r>
                        <a:rPr lang="pt-BR" sz="1200" dirty="0" smtClean="0"/>
                        <a:t>Account Manager</a:t>
                      </a:r>
                      <a:r>
                        <a:rPr lang="pt-BR" sz="1200" baseline="0" dirty="0" smtClean="0"/>
                        <a:t> – MasterCard IT</a:t>
                      </a:r>
                      <a:endParaRPr lang="en-US" sz="1200" dirty="0"/>
                    </a:p>
                  </a:txBody>
                  <a:tcPr/>
                </a:tc>
                <a:tc>
                  <a:txBody>
                    <a:bodyPr/>
                    <a:lstStyle/>
                    <a:p>
                      <a:r>
                        <a:rPr lang="pt-BR" sz="1200" b="1" dirty="0" smtClean="0"/>
                        <a:t>Need Information</a:t>
                      </a:r>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Increase</a:t>
                      </a:r>
                      <a:r>
                        <a:rPr lang="pt-BR" sz="1200" baseline="0" dirty="0" smtClean="0"/>
                        <a:t>  the quality in the deliverables</a:t>
                      </a:r>
                      <a:endParaRPr lang="en-US" sz="1200" dirty="0" smtClean="0"/>
                    </a:p>
                  </a:txBody>
                  <a:tcPr/>
                </a:tc>
                <a:tc>
                  <a:txBody>
                    <a:bodyPr/>
                    <a:lstStyle/>
                    <a:p>
                      <a:r>
                        <a:rPr lang="pt-BR" sz="1200" dirty="0" smtClean="0"/>
                        <a:t>From January to 30th of S</a:t>
                      </a:r>
                      <a:r>
                        <a:rPr lang="pt-BR" sz="1200" baseline="0" dirty="0" smtClean="0"/>
                        <a:t>eptember 2016</a:t>
                      </a:r>
                      <a:endParaRPr lang="en-US" sz="1200" dirty="0"/>
                    </a:p>
                  </a:txBody>
                  <a:tcPr/>
                </a:tc>
                <a:tc>
                  <a:txBody>
                    <a:bodyPr/>
                    <a:lstStyle/>
                    <a:p>
                      <a:r>
                        <a:rPr lang="pt-BR" sz="1200" dirty="0" smtClean="0"/>
                        <a:t>MasterCard</a:t>
                      </a:r>
                      <a:r>
                        <a:rPr lang="pt-BR" sz="1200" baseline="0" dirty="0" smtClean="0"/>
                        <a:t> IT</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Many defects has been</a:t>
                      </a:r>
                      <a:r>
                        <a:rPr lang="pt-BR" sz="1200" baseline="0" dirty="0" smtClean="0"/>
                        <a:t> raised after a features  deployment</a:t>
                      </a:r>
                      <a:endParaRPr lang="en-US" sz="1200" dirty="0" smtClean="0"/>
                    </a:p>
                  </a:txBody>
                  <a:tcPr/>
                </a:tc>
                <a:tc>
                  <a:txBody>
                    <a:bodyPr/>
                    <a:lstStyle/>
                    <a:p>
                      <a:r>
                        <a:rPr lang="pt-BR" sz="1200" b="1" dirty="0" smtClean="0"/>
                        <a:t>Need Information</a:t>
                      </a:r>
                      <a:endParaRPr lang="en-US" sz="1200" b="1" dirty="0"/>
                    </a:p>
                  </a:txBody>
                  <a:tcPr/>
                </a:tc>
              </a:tr>
              <a:tr h="370840">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3</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4</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5</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07602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Project Charter</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25308987"/>
              </p:ext>
            </p:extLst>
          </p:nvPr>
        </p:nvGraphicFramePr>
        <p:xfrm>
          <a:off x="288966" y="1016990"/>
          <a:ext cx="8641276" cy="5501640"/>
        </p:xfrm>
        <a:graphic>
          <a:graphicData uri="http://schemas.openxmlformats.org/drawingml/2006/table">
            <a:tbl>
              <a:tblPr firstRow="1" bandRow="1">
                <a:tableStyleId>{5C22544A-7EE6-4342-B048-85BDC9FD1C3A}</a:tableStyleId>
              </a:tblPr>
              <a:tblGrid>
                <a:gridCol w="1234468"/>
                <a:gridCol w="308617"/>
                <a:gridCol w="1543085"/>
                <a:gridCol w="1543085"/>
                <a:gridCol w="1543085"/>
                <a:gridCol w="1234468"/>
                <a:gridCol w="1234468"/>
              </a:tblGrid>
              <a:tr h="185420">
                <a:tc rowSpan="2">
                  <a:txBody>
                    <a:bodyPr/>
                    <a:lstStyle/>
                    <a:p>
                      <a:r>
                        <a:rPr lang="en-US" sz="1400" dirty="0" smtClean="0">
                          <a:solidFill>
                            <a:schemeClr val="tx1"/>
                          </a:solidFill>
                        </a:rPr>
                        <a:t>Project Name</a:t>
                      </a:r>
                      <a:endParaRPr lang="en-US" sz="1400" dirty="0">
                        <a:solidFill>
                          <a:schemeClr val="tx1"/>
                        </a:solidFill>
                      </a:endParaRPr>
                    </a:p>
                  </a:txBody>
                  <a:tcPr>
                    <a:solidFill>
                      <a:schemeClr val="bg1">
                        <a:lumMod val="75000"/>
                      </a:schemeClr>
                    </a:solidFill>
                  </a:tcPr>
                </a:tc>
                <a:tc rowSpan="2" gridSpan="4">
                  <a:txBody>
                    <a:bodyPr/>
                    <a:lstStyle/>
                    <a:p>
                      <a:pPr marL="0" algn="l" defTabSz="457200" rtl="0" eaLnBrk="1" latinLnBrk="0" hangingPunct="1"/>
                      <a:endParaRPr lang="en-US" sz="1400" kern="1200" dirty="0">
                        <a:solidFill>
                          <a:schemeClr val="dk1"/>
                        </a:solidFill>
                        <a:latin typeface="+mn-lt"/>
                        <a:ea typeface="+mn-ea"/>
                        <a:cs typeface="+mn-cs"/>
                      </a:endParaRPr>
                    </a:p>
                  </a:txBody>
                  <a:tcPr>
                    <a:solidFill>
                      <a:schemeClr val="bg1">
                        <a:lumMod val="95000"/>
                      </a:schemeClr>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r>
                        <a:rPr lang="en-US" sz="1400" dirty="0" smtClean="0">
                          <a:solidFill>
                            <a:schemeClr val="tx1"/>
                          </a:solidFill>
                        </a:rPr>
                        <a:t>BU</a:t>
                      </a:r>
                      <a:endParaRPr lang="en-US" sz="1400" dirty="0">
                        <a:solidFill>
                          <a:schemeClr val="tx1"/>
                        </a:solidFill>
                      </a:endParaRPr>
                    </a:p>
                  </a:txBody>
                  <a:tcPr>
                    <a:solidFill>
                      <a:schemeClr val="bg1">
                        <a:lumMod val="75000"/>
                      </a:schemeClr>
                    </a:solidFill>
                  </a:tcPr>
                </a:tc>
                <a:tc>
                  <a:txBody>
                    <a:bodyPr/>
                    <a:lstStyle/>
                    <a:p>
                      <a:r>
                        <a:rPr lang="en-US" sz="1400" dirty="0" smtClean="0">
                          <a:solidFill>
                            <a:schemeClr val="tx1"/>
                          </a:solidFill>
                        </a:rPr>
                        <a:t>Account</a:t>
                      </a:r>
                      <a:endParaRPr lang="en-US" sz="1400" dirty="0">
                        <a:solidFill>
                          <a:schemeClr val="tx1"/>
                        </a:solidFill>
                      </a:endParaRPr>
                    </a:p>
                  </a:txBody>
                  <a:tcPr>
                    <a:solidFill>
                      <a:schemeClr val="bg1">
                        <a:lumMod val="75000"/>
                      </a:schemeClr>
                    </a:solidFill>
                  </a:tcPr>
                </a:tc>
              </a:tr>
              <a:tr h="185420">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endParaRPr lang="en-US" sz="1400" b="1" kern="1200" dirty="0">
                        <a:solidFill>
                          <a:schemeClr val="lt1"/>
                        </a:solidFill>
                        <a:latin typeface="+mn-lt"/>
                        <a:ea typeface="+mn-ea"/>
                        <a:cs typeface="+mn-cs"/>
                      </a:endParaRPr>
                    </a:p>
                  </a:txBody>
                  <a:tcPr>
                    <a:solidFill>
                      <a:schemeClr val="bg1">
                        <a:lumMod val="95000"/>
                      </a:schemeClr>
                    </a:solidFill>
                  </a:tcPr>
                </a:tc>
                <a:tc>
                  <a:txBody>
                    <a:bodyPr/>
                    <a:lstStyle/>
                    <a:p>
                      <a:endParaRPr lang="en-US" sz="1400" b="1" kern="1200" dirty="0">
                        <a:solidFill>
                          <a:schemeClr val="lt1"/>
                        </a:solidFill>
                        <a:latin typeface="+mn-lt"/>
                        <a:ea typeface="+mn-ea"/>
                        <a:cs typeface="+mn-cs"/>
                      </a:endParaRPr>
                    </a:p>
                  </a:txBody>
                  <a:tcPr>
                    <a:solidFill>
                      <a:schemeClr val="bg1">
                        <a:lumMod val="95000"/>
                      </a:schemeClr>
                    </a:solidFill>
                  </a:tcPr>
                </a:tc>
              </a:tr>
              <a:tr h="370840">
                <a:tc gridSpan="5">
                  <a:txBody>
                    <a:bodyPr/>
                    <a:lstStyle/>
                    <a:p>
                      <a:pPr algn="ctr"/>
                      <a:r>
                        <a:rPr lang="en-US" sz="1400" dirty="0" smtClean="0">
                          <a:solidFill>
                            <a:schemeClr val="tx1"/>
                          </a:solidFill>
                        </a:rPr>
                        <a:t>Business Case</a:t>
                      </a: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Customer</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endParaRPr lang="en-US" sz="1400" dirty="0"/>
                    </a:p>
                  </a:txBody>
                  <a:tcPr>
                    <a:solidFill>
                      <a:schemeClr val="bg1">
                        <a:lumMod val="9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Sponsor</a:t>
                      </a: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Problem Statement</a:t>
                      </a:r>
                      <a:endParaRPr lang="en-US" sz="1400" dirty="0">
                        <a:solidFill>
                          <a:schemeClr val="tx1"/>
                        </a:solidFill>
                      </a:endParaRP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Champion</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l"/>
                      <a:endParaRPr lang="en-US" sz="1400" dirty="0">
                        <a:solidFill>
                          <a:schemeClr val="tx1"/>
                        </a:solidFill>
                      </a:endParaRPr>
                    </a:p>
                  </a:txBody>
                  <a:tcPr>
                    <a:solidFill>
                      <a:schemeClr val="bg1">
                        <a:lumMod val="9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Team Members</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Goal</a:t>
                      </a:r>
                      <a:endParaRPr lang="en-US" sz="1400" dirty="0">
                        <a:solidFill>
                          <a:schemeClr val="tx1"/>
                        </a:solidFill>
                      </a:endParaRP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400" dirty="0"/>
                    </a:p>
                  </a:txBody>
                  <a:tcPr>
                    <a:solidFill>
                      <a:schemeClr val="bg1">
                        <a:lumMod val="95000"/>
                      </a:schemeClr>
                    </a:solidFill>
                  </a:tcPr>
                </a:tc>
                <a:tc>
                  <a:txBody>
                    <a:bodyPr/>
                    <a:lstStyle/>
                    <a:p>
                      <a:endParaRPr lang="en-US" sz="1400" dirty="0"/>
                    </a:p>
                  </a:txBody>
                  <a:tcPr>
                    <a:solidFill>
                      <a:schemeClr val="bg1">
                        <a:lumMod val="95000"/>
                      </a:schemeClr>
                    </a:solidFill>
                  </a:tcPr>
                </a:tc>
              </a:tr>
              <a:tr h="370840">
                <a:tc gridSpan="2">
                  <a:txBody>
                    <a:bodyPr/>
                    <a:lstStyle/>
                    <a:p>
                      <a:pPr algn="l"/>
                      <a:r>
                        <a:rPr lang="en-US" sz="1400" dirty="0" smtClean="0">
                          <a:solidFill>
                            <a:schemeClr val="tx1"/>
                          </a:solidFill>
                        </a:rPr>
                        <a:t>Target</a:t>
                      </a:r>
                      <a:endParaRPr lang="en-US" sz="1400" dirty="0">
                        <a:solidFill>
                          <a:schemeClr val="tx1"/>
                        </a:solidFill>
                      </a:endParaRPr>
                    </a:p>
                  </a:txBody>
                  <a:tcPr>
                    <a:solidFill>
                      <a:schemeClr val="bg1">
                        <a:lumMod val="75000"/>
                      </a:schemeClr>
                    </a:solidFill>
                  </a:tcPr>
                </a:tc>
                <a:tc hMerge="1">
                  <a:txBody>
                    <a:bodyPr/>
                    <a:lstStyle/>
                    <a:p>
                      <a:endParaRPr lang="en-US"/>
                    </a:p>
                  </a:txBody>
                  <a:tcPr/>
                </a:tc>
                <a:tc>
                  <a:txBody>
                    <a:bodyPr/>
                    <a:lstStyle/>
                    <a:p>
                      <a:pPr algn="l"/>
                      <a:endParaRPr lang="en-US" sz="1400" dirty="0">
                        <a:solidFill>
                          <a:schemeClr val="tx1"/>
                        </a:solidFill>
                      </a:endParaRPr>
                    </a:p>
                  </a:txBody>
                  <a:tcPr>
                    <a:solidFill>
                      <a:schemeClr val="bg1">
                        <a:lumMod val="95000"/>
                      </a:schemeClr>
                    </a:solidFill>
                  </a:tcPr>
                </a:tc>
                <a:tc>
                  <a:txBody>
                    <a:bodyPr/>
                    <a:lstStyle/>
                    <a:p>
                      <a:pPr algn="l"/>
                      <a:r>
                        <a:rPr lang="en-US" sz="1400" dirty="0" smtClean="0">
                          <a:solidFill>
                            <a:schemeClr val="tx1"/>
                          </a:solidFill>
                        </a:rPr>
                        <a:t>Achieved</a:t>
                      </a:r>
                      <a:endParaRPr lang="en-US" sz="1400" dirty="0">
                        <a:solidFill>
                          <a:schemeClr val="tx1"/>
                        </a:solidFill>
                      </a:endParaRPr>
                    </a:p>
                  </a:txBody>
                  <a:tcPr>
                    <a:solidFill>
                      <a:schemeClr val="bg1">
                        <a:lumMod val="75000"/>
                      </a:schemeClr>
                    </a:solidFill>
                  </a:tcPr>
                </a:tc>
                <a:tc>
                  <a:txBody>
                    <a:bodyPr/>
                    <a:lstStyle/>
                    <a:p>
                      <a:pPr algn="l"/>
                      <a:endParaRPr lang="en-US" sz="1400" dirty="0">
                        <a:solidFill>
                          <a:schemeClr val="tx1"/>
                        </a:solidFill>
                      </a:endParaRPr>
                    </a:p>
                  </a:txBody>
                  <a:tcPr>
                    <a:solidFill>
                      <a:schemeClr val="bg1">
                        <a:lumMod val="95000"/>
                      </a:schemeClr>
                    </a:solidFill>
                  </a:tcPr>
                </a:tc>
                <a:tc>
                  <a:txBody>
                    <a:bodyPr/>
                    <a:lstStyle/>
                    <a:p>
                      <a:r>
                        <a:rPr lang="en-US" sz="1400" dirty="0" smtClean="0">
                          <a:solidFill>
                            <a:schemeClr val="tx1"/>
                          </a:solidFill>
                        </a:rPr>
                        <a:t>GB</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CTQ</a:t>
                      </a:r>
                      <a:endParaRPr lang="en-US" sz="1400" dirty="0">
                        <a:solidFill>
                          <a:schemeClr val="tx1"/>
                        </a:solidFill>
                      </a:endParaRPr>
                    </a:p>
                  </a:txBody>
                  <a:tcP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MBB</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l"/>
                      <a:endParaRPr lang="en-US" sz="1400" dirty="0">
                        <a:solidFill>
                          <a:schemeClr val="tx1"/>
                        </a:solidFill>
                      </a:endParaRPr>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Project start</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Defect</a:t>
                      </a:r>
                      <a:r>
                        <a:rPr lang="en-US" sz="1400" baseline="0" dirty="0" smtClean="0">
                          <a:solidFill>
                            <a:schemeClr val="tx1"/>
                          </a:solidFill>
                        </a:rPr>
                        <a:t>  Definition</a:t>
                      </a:r>
                      <a:endParaRPr lang="en-US" sz="1400" dirty="0">
                        <a:solidFill>
                          <a:schemeClr val="tx1"/>
                        </a:solidFill>
                      </a:endParaRPr>
                    </a:p>
                  </a:txBody>
                  <a:tcP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Project End</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endParaRPr lang="en-US" sz="1400" dirty="0"/>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Current Phase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3">
                  <a:txBody>
                    <a:bodyPr/>
                    <a:lstStyle/>
                    <a:p>
                      <a:r>
                        <a:rPr lang="en-US" sz="1400" dirty="0" smtClean="0"/>
                        <a:t>In Scope</a:t>
                      </a:r>
                      <a:endParaRPr lang="en-US" sz="1400" dirty="0"/>
                    </a:p>
                  </a:txBody>
                  <a:tcPr>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r>
                        <a:rPr lang="en-US" sz="1400" dirty="0" smtClean="0"/>
                        <a:t>Out of Scope</a:t>
                      </a:r>
                      <a:endParaRPr lang="en-US" sz="1400" dirty="0"/>
                    </a:p>
                  </a:txBody>
                  <a:tcPr>
                    <a:solidFill>
                      <a:schemeClr val="bg1">
                        <a:lumMod val="75000"/>
                      </a:schemeClr>
                    </a:solidFill>
                  </a:tcPr>
                </a:tc>
                <a:tc hMerge="1">
                  <a:txBody>
                    <a:bodyPr/>
                    <a:lstStyle/>
                    <a:p>
                      <a:endParaRPr lang="en-US"/>
                    </a:p>
                  </a:txBody>
                  <a:tcPr/>
                </a:tc>
                <a:tc>
                  <a:txBody>
                    <a:bodyPr/>
                    <a:lstStyle/>
                    <a:p>
                      <a:r>
                        <a:rPr lang="en-US" sz="1400" dirty="0" smtClean="0">
                          <a:solidFill>
                            <a:schemeClr val="tx1"/>
                          </a:solidFill>
                        </a:rPr>
                        <a:t>Benefits – Tangible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3">
                  <a:txBody>
                    <a:bodyPr/>
                    <a:lstStyle/>
                    <a:p>
                      <a:endParaRPr lang="en-US" sz="1400" dirty="0"/>
                    </a:p>
                  </a:txBody>
                  <a:tcPr>
                    <a:solidFill>
                      <a:schemeClr val="bg1">
                        <a:lumMod val="95000"/>
                      </a:schemeClr>
                    </a:solidFill>
                  </a:tcPr>
                </a:tc>
                <a:tc hMerge="1">
                  <a:txBody>
                    <a:bodyPr/>
                    <a:lstStyle/>
                    <a:p>
                      <a:endParaRPr lang="en-US"/>
                    </a:p>
                  </a:txBody>
                  <a:tcPr/>
                </a:tc>
                <a:tc hMerge="1">
                  <a:txBody>
                    <a:bodyPr/>
                    <a:lstStyle/>
                    <a:p>
                      <a:endParaRPr lang="en-US"/>
                    </a:p>
                  </a:txBody>
                  <a:tcPr/>
                </a:tc>
                <a:tc gridSpan="2">
                  <a:txBody>
                    <a:bodyPr/>
                    <a:lstStyle/>
                    <a:p>
                      <a:endParaRPr lang="en-US" sz="1400" dirty="0"/>
                    </a:p>
                  </a:txBody>
                  <a:tcPr>
                    <a:solidFill>
                      <a:schemeClr val="bg1">
                        <a:lumMod val="95000"/>
                      </a:schemeClr>
                    </a:solidFill>
                  </a:tcPr>
                </a:tc>
                <a:tc hMerge="1">
                  <a:txBody>
                    <a:bodyPr/>
                    <a:lstStyle/>
                    <a:p>
                      <a:endParaRPr lang="en-US"/>
                    </a:p>
                  </a:txBody>
                  <a:tcPr/>
                </a:tc>
                <a:tc>
                  <a:txBody>
                    <a:bodyPr/>
                    <a:lstStyle/>
                    <a:p>
                      <a:r>
                        <a:rPr lang="en-US" sz="1400" dirty="0" smtClean="0">
                          <a:solidFill>
                            <a:schemeClr val="tx1"/>
                          </a:solidFill>
                        </a:rPr>
                        <a:t>Benefits </a:t>
                      </a:r>
                      <a:r>
                        <a:rPr lang="en-US" sz="1400" baseline="0" dirty="0" smtClean="0">
                          <a:solidFill>
                            <a:schemeClr val="tx1"/>
                          </a:solidFill>
                        </a:rPr>
                        <a:t> - Intangible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bl>
          </a:graphicData>
        </a:graphic>
      </p:graphicFrame>
    </p:spTree>
    <p:extLst>
      <p:ext uri="{BB962C8B-B14F-4D97-AF65-F5344CB8AC3E}">
        <p14:creationId xmlns:p14="http://schemas.microsoft.com/office/powerpoint/2010/main" val="2849679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Charter</a:t>
            </a:r>
            <a:endParaRPr lang="en-US" dirty="0">
              <a:solidFill>
                <a:schemeClr val="tx1"/>
              </a:solidFill>
              <a:latin typeface="+mn-lt"/>
            </a:endParaRPr>
          </a:p>
        </p:txBody>
      </p:sp>
      <p:sp>
        <p:nvSpPr>
          <p:cNvPr id="3" name="Text Placeholder 2"/>
          <p:cNvSpPr>
            <a:spLocks noGrp="1"/>
          </p:cNvSpPr>
          <p:nvPr>
            <p:ph type="body" sz="quarter" idx="16"/>
          </p:nvPr>
        </p:nvSpPr>
        <p:spPr>
          <a:xfrm>
            <a:off x="302653" y="961242"/>
            <a:ext cx="8240713" cy="4473575"/>
          </a:xfrm>
        </p:spPr>
        <p:txBody>
          <a:bodyPr/>
          <a:lstStyle/>
          <a:p>
            <a:r>
              <a:rPr lang="en-US" dirty="0">
                <a:solidFill>
                  <a:schemeClr val="tx1"/>
                </a:solidFill>
              </a:rPr>
              <a:t>Problem Statement:</a:t>
            </a:r>
          </a:p>
          <a:p>
            <a:pPr marL="457200" lvl="1" indent="0">
              <a:buNone/>
            </a:pPr>
            <a:r>
              <a:rPr lang="en-US" dirty="0" smtClean="0">
                <a:solidFill>
                  <a:schemeClr val="tx1"/>
                </a:solidFill>
              </a:rPr>
              <a:t>&lt;Problem Statements should contain the following&gt;</a:t>
            </a:r>
          </a:p>
          <a:p>
            <a:pPr marL="457200" lvl="1" indent="0">
              <a:buNone/>
            </a:pPr>
            <a:r>
              <a:rPr lang="en-US" dirty="0" smtClean="0">
                <a:solidFill>
                  <a:schemeClr val="tx1"/>
                </a:solidFill>
              </a:rPr>
              <a:t>&lt;What </a:t>
            </a:r>
            <a:r>
              <a:rPr lang="en-US" dirty="0">
                <a:solidFill>
                  <a:schemeClr val="tx1"/>
                </a:solidFill>
              </a:rPr>
              <a:t>is the </a:t>
            </a:r>
            <a:r>
              <a:rPr lang="en-US" dirty="0" smtClean="0">
                <a:solidFill>
                  <a:schemeClr val="tx1"/>
                </a:solidFill>
              </a:rPr>
              <a:t>Problem?&gt;</a:t>
            </a:r>
          </a:p>
          <a:p>
            <a:pPr marL="457200" lvl="1" indent="0">
              <a:buNone/>
            </a:pPr>
            <a:r>
              <a:rPr lang="en-US" dirty="0">
                <a:solidFill>
                  <a:schemeClr val="tx1"/>
                </a:solidFill>
              </a:rPr>
              <a:t>&lt;</a:t>
            </a:r>
            <a:r>
              <a:rPr lang="en-US" dirty="0" smtClean="0">
                <a:solidFill>
                  <a:schemeClr val="tx1"/>
                </a:solidFill>
              </a:rPr>
              <a:t>How </a:t>
            </a:r>
            <a:r>
              <a:rPr lang="en-US" dirty="0">
                <a:solidFill>
                  <a:schemeClr val="tx1"/>
                </a:solidFill>
              </a:rPr>
              <a:t>big is the </a:t>
            </a:r>
            <a:r>
              <a:rPr lang="en-US" dirty="0" smtClean="0">
                <a:solidFill>
                  <a:schemeClr val="tx1"/>
                </a:solidFill>
              </a:rPr>
              <a:t>problem (Quantify the problem)?&gt;</a:t>
            </a:r>
          </a:p>
          <a:p>
            <a:pPr marL="457200" lvl="1" indent="0">
              <a:buNone/>
            </a:pPr>
            <a:r>
              <a:rPr lang="en-US" dirty="0">
                <a:solidFill>
                  <a:schemeClr val="tx1"/>
                </a:solidFill>
              </a:rPr>
              <a:t>&lt;</a:t>
            </a:r>
            <a:r>
              <a:rPr lang="en-US" dirty="0" smtClean="0">
                <a:solidFill>
                  <a:schemeClr val="tx1"/>
                </a:solidFill>
              </a:rPr>
              <a:t> Which </a:t>
            </a:r>
            <a:r>
              <a:rPr lang="en-US" dirty="0">
                <a:solidFill>
                  <a:schemeClr val="tx1"/>
                </a:solidFill>
              </a:rPr>
              <a:t>Business </a:t>
            </a:r>
            <a:r>
              <a:rPr lang="en-US" dirty="0" smtClean="0">
                <a:solidFill>
                  <a:schemeClr val="tx1"/>
                </a:solidFill>
              </a:rPr>
              <a:t>Benefit (either to Wipro/Customer) </a:t>
            </a:r>
            <a:r>
              <a:rPr lang="en-US" dirty="0">
                <a:solidFill>
                  <a:schemeClr val="tx1"/>
                </a:solidFill>
              </a:rPr>
              <a:t>this project will achieve and up to what </a:t>
            </a:r>
            <a:r>
              <a:rPr lang="en-US" dirty="0" smtClean="0">
                <a:solidFill>
                  <a:schemeClr val="tx1"/>
                </a:solidFill>
              </a:rPr>
              <a:t>extent?&gt;</a:t>
            </a:r>
          </a:p>
          <a:p>
            <a:pPr marL="457200" lvl="1" indent="0">
              <a:buNone/>
            </a:pPr>
            <a:r>
              <a:rPr lang="en-US" dirty="0">
                <a:solidFill>
                  <a:schemeClr val="tx1"/>
                </a:solidFill>
              </a:rPr>
              <a:t>&lt;</a:t>
            </a:r>
            <a:r>
              <a:rPr lang="en-US" dirty="0" smtClean="0">
                <a:solidFill>
                  <a:schemeClr val="tx1"/>
                </a:solidFill>
              </a:rPr>
              <a:t>Which </a:t>
            </a:r>
            <a:r>
              <a:rPr lang="en-US" dirty="0">
                <a:solidFill>
                  <a:schemeClr val="tx1"/>
                </a:solidFill>
              </a:rPr>
              <a:t>Business Teams or Processes will get impacted by this project</a:t>
            </a:r>
            <a:r>
              <a:rPr lang="en-US" dirty="0" smtClean="0">
                <a:solidFill>
                  <a:schemeClr val="tx1"/>
                </a:solidFill>
              </a:rPr>
              <a:t>?&gt;</a:t>
            </a:r>
            <a:endParaRPr lang="en-US" dirty="0">
              <a:solidFill>
                <a:schemeClr val="tx1"/>
              </a:solidFill>
            </a:endParaRPr>
          </a:p>
          <a:p>
            <a:endParaRPr lang="en-US" dirty="0">
              <a:solidFill>
                <a:schemeClr val="tx1"/>
              </a:solidFill>
            </a:endParaRPr>
          </a:p>
          <a:p>
            <a:r>
              <a:rPr lang="en-US" dirty="0">
                <a:solidFill>
                  <a:schemeClr val="tx1"/>
                </a:solidFill>
              </a:rPr>
              <a:t>Project </a:t>
            </a:r>
            <a:r>
              <a:rPr lang="en-US" dirty="0" smtClean="0">
                <a:solidFill>
                  <a:schemeClr val="tx1"/>
                </a:solidFill>
              </a:rPr>
              <a:t>Goal (Planned target):</a:t>
            </a:r>
            <a:endParaRPr lang="en-US" dirty="0">
              <a:solidFill>
                <a:schemeClr val="tx1"/>
              </a:solidFill>
            </a:endParaRPr>
          </a:p>
          <a:p>
            <a:pPr marL="457200" lvl="1" indent="0">
              <a:buNone/>
            </a:pPr>
            <a:r>
              <a:rPr lang="en-US" dirty="0" smtClean="0">
                <a:solidFill>
                  <a:schemeClr val="tx1"/>
                </a:solidFill>
              </a:rPr>
              <a:t>&lt;Goal </a:t>
            </a:r>
            <a:r>
              <a:rPr lang="en-US" dirty="0">
                <a:solidFill>
                  <a:schemeClr val="tx1"/>
                </a:solidFill>
              </a:rPr>
              <a:t>should be </a:t>
            </a:r>
            <a:r>
              <a:rPr lang="en-US" dirty="0" smtClean="0">
                <a:solidFill>
                  <a:schemeClr val="tx1"/>
                </a:solidFill>
              </a:rPr>
              <a:t>SMART&gt;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2304199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Charter </a:t>
            </a:r>
            <a:r>
              <a:rPr lang="en-US" dirty="0" smtClean="0">
                <a:solidFill>
                  <a:schemeClr val="tx1"/>
                </a:solidFill>
              </a:rPr>
              <a:t>… </a:t>
            </a:r>
            <a:r>
              <a:rPr lang="en-US" dirty="0" err="1">
                <a:solidFill>
                  <a:schemeClr val="tx1"/>
                </a:solidFill>
              </a:rPr>
              <a:t>contd</a:t>
            </a:r>
            <a:endParaRPr lang="en-US" dirty="0">
              <a:solidFill>
                <a:schemeClr val="tx1"/>
              </a:solidFill>
              <a:latin typeface="+mn-lt"/>
            </a:endParaRPr>
          </a:p>
        </p:txBody>
      </p:sp>
      <p:sp>
        <p:nvSpPr>
          <p:cNvPr id="3" name="Text Placeholder 2"/>
          <p:cNvSpPr>
            <a:spLocks noGrp="1"/>
          </p:cNvSpPr>
          <p:nvPr>
            <p:ph type="body" sz="quarter" idx="16"/>
          </p:nvPr>
        </p:nvSpPr>
        <p:spPr>
          <a:xfrm>
            <a:off x="302654" y="1038516"/>
            <a:ext cx="8240713" cy="5349405"/>
          </a:xfrm>
        </p:spPr>
        <p:txBody>
          <a:bodyPr/>
          <a:lstStyle/>
          <a:p>
            <a:pPr marL="0" indent="0">
              <a:buNone/>
            </a:pPr>
            <a:r>
              <a:rPr lang="en-US" dirty="0">
                <a:solidFill>
                  <a:schemeClr val="tx1"/>
                </a:solidFill>
              </a:rPr>
              <a:t>Time Lines:</a:t>
            </a:r>
          </a:p>
          <a:p>
            <a:pPr lvl="1"/>
            <a:r>
              <a:rPr lang="en-US" dirty="0">
                <a:solidFill>
                  <a:schemeClr val="tx1"/>
                </a:solidFill>
              </a:rPr>
              <a:t>Define</a:t>
            </a:r>
            <a:r>
              <a:rPr lang="en-US" dirty="0" smtClean="0">
                <a:solidFill>
                  <a:schemeClr val="tx1"/>
                </a:solidFill>
              </a:rPr>
              <a:t>: &lt;From Sep 21, 2015 to Sep 23, 2015&gt;</a:t>
            </a:r>
            <a:endParaRPr lang="en-US" dirty="0">
              <a:solidFill>
                <a:schemeClr val="tx1"/>
              </a:solidFill>
            </a:endParaRPr>
          </a:p>
          <a:p>
            <a:pPr lvl="1"/>
            <a:r>
              <a:rPr lang="en-US" dirty="0">
                <a:solidFill>
                  <a:schemeClr val="tx1"/>
                </a:solidFill>
              </a:rPr>
              <a:t>Measure</a:t>
            </a:r>
            <a:r>
              <a:rPr lang="en-US" dirty="0" smtClean="0">
                <a:solidFill>
                  <a:schemeClr val="tx1"/>
                </a:solidFill>
              </a:rPr>
              <a:t>: &lt;From Sep 23, 2015 to Sep 25, 2015&gt;</a:t>
            </a:r>
            <a:endParaRPr lang="en-US" dirty="0">
              <a:solidFill>
                <a:schemeClr val="tx1"/>
              </a:solidFill>
            </a:endParaRPr>
          </a:p>
          <a:p>
            <a:pPr lvl="1"/>
            <a:r>
              <a:rPr lang="en-US" dirty="0">
                <a:solidFill>
                  <a:schemeClr val="tx1"/>
                </a:solidFill>
              </a:rPr>
              <a:t>Analyze</a:t>
            </a:r>
            <a:r>
              <a:rPr lang="en-US" dirty="0" smtClean="0">
                <a:solidFill>
                  <a:schemeClr val="tx1"/>
                </a:solidFill>
              </a:rPr>
              <a:t>: &lt;From Sep 25, 2015 to Oct 1, 2015&gt;</a:t>
            </a:r>
            <a:endParaRPr lang="en-US" dirty="0">
              <a:solidFill>
                <a:schemeClr val="tx1"/>
              </a:solidFill>
            </a:endParaRPr>
          </a:p>
          <a:p>
            <a:pPr lvl="1"/>
            <a:r>
              <a:rPr lang="en-US" dirty="0">
                <a:solidFill>
                  <a:schemeClr val="tx1"/>
                </a:solidFill>
              </a:rPr>
              <a:t>Improve</a:t>
            </a:r>
            <a:r>
              <a:rPr lang="en-US" dirty="0" smtClean="0">
                <a:solidFill>
                  <a:schemeClr val="tx1"/>
                </a:solidFill>
              </a:rPr>
              <a:t>: &lt;From Oct 4, 2015 to Oct 24, 2015&gt;</a:t>
            </a:r>
            <a:endParaRPr lang="en-US" dirty="0">
              <a:solidFill>
                <a:schemeClr val="tx1"/>
              </a:solidFill>
            </a:endParaRPr>
          </a:p>
          <a:p>
            <a:pPr lvl="1"/>
            <a:r>
              <a:rPr lang="en-US" dirty="0">
                <a:solidFill>
                  <a:schemeClr val="tx1"/>
                </a:solidFill>
              </a:rPr>
              <a:t>Control</a:t>
            </a:r>
            <a:r>
              <a:rPr lang="en-US" dirty="0" smtClean="0">
                <a:solidFill>
                  <a:schemeClr val="tx1"/>
                </a:solidFill>
              </a:rPr>
              <a:t>: &lt;From Oct 24, 2015 to Nov 30, 2015&gt;</a:t>
            </a:r>
            <a:endParaRPr lang="en-US" dirty="0">
              <a:solidFill>
                <a:schemeClr val="tx1"/>
              </a:solidFill>
            </a:endParaRPr>
          </a:p>
          <a:p>
            <a:endParaRPr lang="en-US" dirty="0">
              <a:solidFill>
                <a:schemeClr val="tx1"/>
              </a:solidFill>
            </a:endParaRPr>
          </a:p>
          <a:p>
            <a:r>
              <a:rPr lang="en-US" dirty="0">
                <a:solidFill>
                  <a:schemeClr val="tx1"/>
                </a:solidFill>
              </a:rPr>
              <a:t>Projected Benefits:</a:t>
            </a:r>
          </a:p>
          <a:p>
            <a:pPr lvl="1"/>
            <a:r>
              <a:rPr lang="en-US" dirty="0">
                <a:solidFill>
                  <a:schemeClr val="tx1"/>
                </a:solidFill>
              </a:rPr>
              <a:t>Customer </a:t>
            </a:r>
            <a:r>
              <a:rPr lang="en-US" dirty="0" smtClean="0">
                <a:solidFill>
                  <a:schemeClr val="tx1"/>
                </a:solidFill>
              </a:rPr>
              <a:t>Benefits</a:t>
            </a:r>
          </a:p>
          <a:p>
            <a:pPr lvl="1"/>
            <a:endParaRPr lang="en-US" dirty="0">
              <a:solidFill>
                <a:schemeClr val="tx1"/>
              </a:solidFill>
            </a:endParaRPr>
          </a:p>
          <a:p>
            <a:pPr lvl="1"/>
            <a:r>
              <a:rPr lang="en-US" dirty="0">
                <a:solidFill>
                  <a:schemeClr val="tx1"/>
                </a:solidFill>
              </a:rPr>
              <a:t>Business </a:t>
            </a:r>
            <a:r>
              <a:rPr lang="en-US" dirty="0" smtClean="0">
                <a:solidFill>
                  <a:schemeClr val="tx1"/>
                </a:solidFill>
              </a:rPr>
              <a:t>Benefits</a:t>
            </a:r>
          </a:p>
          <a:p>
            <a:pPr lvl="1"/>
            <a:endParaRPr lang="en-US" dirty="0">
              <a:solidFill>
                <a:schemeClr val="tx1"/>
              </a:solidFill>
            </a:endParaRPr>
          </a:p>
          <a:p>
            <a:pPr lvl="1"/>
            <a:r>
              <a:rPr lang="en-US" dirty="0" smtClean="0">
                <a:solidFill>
                  <a:schemeClr val="tx1"/>
                </a:solidFill>
              </a:rPr>
              <a:t>&lt;Benefits should be quantifiable and should be tangible. Also provide the broad benefit computation method &gt;</a:t>
            </a: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740613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
      <a:dk1>
        <a:srgbClr val="000000"/>
      </a:dk1>
      <a:lt1>
        <a:srgbClr val="FFFFFF"/>
      </a:lt1>
      <a:dk2>
        <a:srgbClr val="000000"/>
      </a:dk2>
      <a:lt2>
        <a:srgbClr val="FFFFFF"/>
      </a:lt2>
      <a:accent1>
        <a:srgbClr val="000000"/>
      </a:accent1>
      <a:accent2>
        <a:srgbClr val="000000"/>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3619</TotalTime>
  <Words>8056</Words>
  <Application>Microsoft Office PowerPoint</Application>
  <PresentationFormat>On-screen Show (4:3)</PresentationFormat>
  <Paragraphs>1397</Paragraphs>
  <Slides>52</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Cambria</vt:lpstr>
      <vt:lpstr>Gill Sans MT</vt:lpstr>
      <vt:lpstr>Lucida Sans Unicode</vt:lpstr>
      <vt:lpstr>Trebuchet MS</vt:lpstr>
      <vt:lpstr>Webdings</vt:lpstr>
      <vt:lpstr>Wingdings</vt:lpstr>
      <vt:lpstr>blank</vt:lpstr>
      <vt:lpstr>Defects density reduction in the MasterCard IT project</vt:lpstr>
      <vt:lpstr>Summary</vt:lpstr>
      <vt:lpstr>PowerPoint Presentation</vt:lpstr>
      <vt:lpstr>PowerPoint Presentation</vt:lpstr>
      <vt:lpstr>PowerPoint Presentation</vt:lpstr>
      <vt:lpstr>PowerPoint Presentation</vt:lpstr>
      <vt:lpstr>Project Charter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Journey will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dc:creator>
  <cp:lastModifiedBy>Ruhan Pablo Acosta Sanabria (Financial Services)</cp:lastModifiedBy>
  <cp:revision>72</cp:revision>
  <dcterms:created xsi:type="dcterms:W3CDTF">2014-02-24T01:10:07Z</dcterms:created>
  <dcterms:modified xsi:type="dcterms:W3CDTF">2016-05-18T14:43:15Z</dcterms:modified>
</cp:coreProperties>
</file>