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5" r:id="rId3"/>
    <p:sldId id="33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100"/>
    <a:srgbClr val="000000"/>
    <a:srgbClr val="1C2125"/>
    <a:srgbClr val="DB6F02"/>
    <a:srgbClr val="1D2327"/>
    <a:srgbClr val="E2E0E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915"/>
  </p:normalViewPr>
  <p:slideViewPr>
    <p:cSldViewPr snapToGrid="0">
      <p:cViewPr varScale="1">
        <p:scale>
          <a:sx n="111" d="100"/>
          <a:sy n="111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1C2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C05EF4-B1FA-23DC-A14C-7F8D009A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871" y="4720856"/>
            <a:ext cx="5539800" cy="7715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3C67A96-8BAB-B951-F2C5-6D67260D6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71" y="1365565"/>
            <a:ext cx="3255292" cy="30780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71FF0BA-ACAD-3FBB-1CF2-A6718CD8EB29}"/>
              </a:ext>
            </a:extLst>
          </p:cNvPr>
          <p:cNvSpPr/>
          <p:nvPr userDrawn="1"/>
        </p:nvSpPr>
        <p:spPr>
          <a:xfrm>
            <a:off x="8831484" y="0"/>
            <a:ext cx="3360516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AF82E4-FC0F-364E-5103-CA261B657DD6}"/>
              </a:ext>
            </a:extLst>
          </p:cNvPr>
          <p:cNvSpPr/>
          <p:nvPr userDrawn="1"/>
        </p:nvSpPr>
        <p:spPr>
          <a:xfrm>
            <a:off x="8351134" y="1817225"/>
            <a:ext cx="1035934" cy="50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86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B267-4E43-71BC-1A84-23059FF24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28D9D-1179-7214-C5FE-90B5BE384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9A7D2-F2CE-C794-DC58-945734F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192-B70B-4D40-8104-C3A4CE536486}" type="datetimeFigureOut">
              <a:rPr lang="pt-BR" smtClean="0"/>
              <a:t>19/08/2024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E5BBF-5F97-44A9-7490-3E0D1860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229C6-63FD-0BFE-639A-08DBFAE4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716-4650-41A1-8836-C1B9498C3361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7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A5DF438-8E82-2800-7C96-90EF13574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685" y="-1809232"/>
            <a:ext cx="10486163" cy="104764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543FF2-5A34-B05B-B743-7D6D071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1" y="2893079"/>
            <a:ext cx="8228641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BCCF22-B8C9-35C9-561C-17E31D7D780D}"/>
              </a:ext>
            </a:extLst>
          </p:cNvPr>
          <p:cNvSpPr/>
          <p:nvPr userDrawn="1"/>
        </p:nvSpPr>
        <p:spPr>
          <a:xfrm flipH="1">
            <a:off x="0" y="0"/>
            <a:ext cx="653508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rgbClr val="1C2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14FFF2CB-5303-5BFC-41FD-58C6C0780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5" y="832030"/>
            <a:ext cx="3070868" cy="521439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71FF0BA-ACAD-3FBB-1CF2-A6718CD8EB29}"/>
              </a:ext>
            </a:extLst>
          </p:cNvPr>
          <p:cNvSpPr/>
          <p:nvPr userDrawn="1"/>
        </p:nvSpPr>
        <p:spPr>
          <a:xfrm>
            <a:off x="5017477" y="0"/>
            <a:ext cx="7174523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2D580B-31A7-FF77-6ADD-4B944AC9C9DB}"/>
              </a:ext>
            </a:extLst>
          </p:cNvPr>
          <p:cNvSpPr txBox="1">
            <a:spLocks/>
          </p:cNvSpPr>
          <p:nvPr userDrawn="1"/>
        </p:nvSpPr>
        <p:spPr>
          <a:xfrm>
            <a:off x="725531" y="5874969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 dirty="0">
                <a:solidFill>
                  <a:schemeClr val="bg1"/>
                </a:solidFill>
                <a:latin typeface="Montserrat" panose="00000500000000000000" pitchFamily="50" charset="0"/>
              </a:rPr>
              <a:t>OPAH 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0B0C2E-26C4-0EEE-2E16-37877401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76" y="707596"/>
            <a:ext cx="6564924" cy="5463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D72F85B-0E3E-95B1-0852-DB7D45C4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492" y="707596"/>
            <a:ext cx="2907324" cy="2652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DB6F02"/>
                </a:solidFill>
                <a:latin typeface="Montserrat" pitchFamily="2" charset="77"/>
              </a:defRPr>
            </a:lvl1pPr>
            <a:lvl2pPr>
              <a:defRPr>
                <a:solidFill>
                  <a:srgbClr val="DB6F02"/>
                </a:solidFill>
                <a:latin typeface="Montserrat" pitchFamily="2" charset="77"/>
              </a:defRPr>
            </a:lvl2pPr>
            <a:lvl3pPr>
              <a:defRPr>
                <a:solidFill>
                  <a:srgbClr val="DB6F02"/>
                </a:solidFill>
                <a:latin typeface="Montserrat" pitchFamily="2" charset="77"/>
              </a:defRPr>
            </a:lvl3pPr>
            <a:lvl4pPr>
              <a:defRPr>
                <a:solidFill>
                  <a:srgbClr val="DB6F02"/>
                </a:solidFill>
                <a:latin typeface="Montserrat" pitchFamily="2" charset="77"/>
              </a:defRPr>
            </a:lvl4pPr>
            <a:lvl5pPr>
              <a:defRPr>
                <a:solidFill>
                  <a:srgbClr val="DB6F02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48D3ABB-1AB3-C566-8391-90C265BB895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28492" y="4032665"/>
            <a:ext cx="2907323" cy="1171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603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5F51018-7664-809E-14D2-9FBA6176B7D2}"/>
              </a:ext>
            </a:extLst>
          </p:cNvPr>
          <p:cNvSpPr/>
          <p:nvPr userDrawn="1"/>
        </p:nvSpPr>
        <p:spPr>
          <a:xfrm>
            <a:off x="8370277" y="0"/>
            <a:ext cx="3821723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784EC-DEBF-E3A6-2058-1D80A21B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352440" cy="1293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D2CD28-1302-4FB3-A1EC-DE9B78130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4548" y="2102705"/>
            <a:ext cx="2907324" cy="2652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DB6F02"/>
                </a:solidFill>
                <a:latin typeface="Montserrat" pitchFamily="2" charset="77"/>
              </a:defRPr>
            </a:lvl1pPr>
            <a:lvl2pPr>
              <a:defRPr>
                <a:solidFill>
                  <a:srgbClr val="DB6F02"/>
                </a:solidFill>
                <a:latin typeface="Montserrat" pitchFamily="2" charset="77"/>
              </a:defRPr>
            </a:lvl2pPr>
            <a:lvl3pPr>
              <a:defRPr>
                <a:solidFill>
                  <a:srgbClr val="DB6F02"/>
                </a:solidFill>
                <a:latin typeface="Montserrat" pitchFamily="2" charset="77"/>
              </a:defRPr>
            </a:lvl3pPr>
            <a:lvl4pPr>
              <a:defRPr>
                <a:solidFill>
                  <a:srgbClr val="DB6F02"/>
                </a:solidFill>
                <a:latin typeface="Montserrat" pitchFamily="2" charset="77"/>
              </a:defRPr>
            </a:lvl4pPr>
            <a:lvl5pPr>
              <a:defRPr>
                <a:solidFill>
                  <a:srgbClr val="DB6F02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B0F5AF-84A6-BA31-2CFF-6C061344F3FB}"/>
              </a:ext>
            </a:extLst>
          </p:cNvPr>
          <p:cNvSpPr/>
          <p:nvPr userDrawn="1"/>
        </p:nvSpPr>
        <p:spPr>
          <a:xfrm flipH="1">
            <a:off x="8190640" y="0"/>
            <a:ext cx="373781" cy="2837775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DE69963-46E2-0C80-1580-B02C9EFF26AA}"/>
              </a:ext>
            </a:extLst>
          </p:cNvPr>
          <p:cNvSpPr txBox="1">
            <a:spLocks/>
          </p:cNvSpPr>
          <p:nvPr userDrawn="1"/>
        </p:nvSpPr>
        <p:spPr>
          <a:xfrm>
            <a:off x="9954661" y="5909335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400" spc="600" dirty="0">
                <a:solidFill>
                  <a:schemeClr val="bg1"/>
                </a:solidFill>
                <a:latin typeface="Montserrat" panose="00000500000000000000" pitchFamily="50" charset="0"/>
              </a:rPr>
              <a:t>OPAH IT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16FDF31-B0D4-E164-4D99-75905A7F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30" y="1477108"/>
            <a:ext cx="7352439" cy="5015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42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1D2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A7B4-AFCF-F129-3BAF-7A2E6C0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2730" cy="5492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2C3BE-BF22-077A-A2EB-3567B30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15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A576C6A-3C1A-AE0D-A0BF-A96E6DD3318F}"/>
              </a:ext>
            </a:extLst>
          </p:cNvPr>
          <p:cNvSpPr txBox="1">
            <a:spLocks/>
          </p:cNvSpPr>
          <p:nvPr userDrawn="1"/>
        </p:nvSpPr>
        <p:spPr>
          <a:xfrm>
            <a:off x="10407130" y="681037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 dirty="0">
                <a:solidFill>
                  <a:schemeClr val="bg1"/>
                </a:solidFill>
                <a:latin typeface="Montserrat" panose="00000500000000000000" pitchFamily="50" charset="0"/>
              </a:rPr>
              <a:t>OPAH IT</a:t>
            </a:r>
          </a:p>
        </p:txBody>
      </p:sp>
    </p:spTree>
    <p:extLst>
      <p:ext uri="{BB962C8B-B14F-4D97-AF65-F5344CB8AC3E}">
        <p14:creationId xmlns:p14="http://schemas.microsoft.com/office/powerpoint/2010/main" val="5576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solidFill>
          <a:srgbClr val="E2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A7B4-AFCF-F129-3BAF-7A2E6C0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2730" cy="5492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2C3BE-BF22-077A-A2EB-3567B30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15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A576C6A-3C1A-AE0D-A0BF-A96E6DD3318F}"/>
              </a:ext>
            </a:extLst>
          </p:cNvPr>
          <p:cNvSpPr txBox="1">
            <a:spLocks/>
          </p:cNvSpPr>
          <p:nvPr userDrawn="1"/>
        </p:nvSpPr>
        <p:spPr>
          <a:xfrm>
            <a:off x="10407130" y="681037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 dirty="0">
                <a:solidFill>
                  <a:schemeClr val="tx1"/>
                </a:solidFill>
                <a:latin typeface="Montserrat" panose="00000500000000000000" pitchFamily="50" charset="0"/>
              </a:rPr>
              <a:t>OPAH IT</a:t>
            </a:r>
          </a:p>
        </p:txBody>
      </p:sp>
    </p:spTree>
    <p:extLst>
      <p:ext uri="{BB962C8B-B14F-4D97-AF65-F5344CB8AC3E}">
        <p14:creationId xmlns:p14="http://schemas.microsoft.com/office/powerpoint/2010/main" val="22440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rgbClr val="1D2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7F88AD6-6A44-2F10-6088-E96A3CCBCD22}"/>
              </a:ext>
            </a:extLst>
          </p:cNvPr>
          <p:cNvSpPr/>
          <p:nvPr userDrawn="1"/>
        </p:nvSpPr>
        <p:spPr>
          <a:xfrm>
            <a:off x="9225023" y="1"/>
            <a:ext cx="2966976" cy="6857999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4C2E61-733D-B1E4-0508-1562305B28E8}"/>
              </a:ext>
            </a:extLst>
          </p:cNvPr>
          <p:cNvSpPr txBox="1">
            <a:spLocks/>
          </p:cNvSpPr>
          <p:nvPr userDrawn="1"/>
        </p:nvSpPr>
        <p:spPr>
          <a:xfrm>
            <a:off x="893082" y="892716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 dirty="0">
                <a:solidFill>
                  <a:schemeClr val="bg1"/>
                </a:solidFill>
                <a:latin typeface="Montserrat" panose="00000500000000000000" pitchFamily="50" charset="0"/>
              </a:rPr>
              <a:t>OPAH IT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706899-4A54-FAC9-2A71-09E96EAA78E0}"/>
              </a:ext>
            </a:extLst>
          </p:cNvPr>
          <p:cNvSpPr/>
          <p:nvPr userDrawn="1"/>
        </p:nvSpPr>
        <p:spPr>
          <a:xfrm flipH="1">
            <a:off x="6829064" y="3773346"/>
            <a:ext cx="925974" cy="308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10" name="Imagem 9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8AF841B6-83AD-B6D5-0F48-847160A8DA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 b="19705"/>
          <a:stretch/>
        </p:blipFill>
        <p:spPr>
          <a:xfrm>
            <a:off x="7002683" y="1351344"/>
            <a:ext cx="3336115" cy="5506655"/>
          </a:xfrm>
          <a:prstGeom prst="rect">
            <a:avLst/>
          </a:prstGeom>
        </p:spPr>
      </p:pic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0B2577DE-7B14-A5E7-5A29-87D36085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082" y="2447051"/>
            <a:ext cx="4465997" cy="2652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DB6F02"/>
                </a:solidFill>
                <a:latin typeface="Montserrat" pitchFamily="2" charset="77"/>
              </a:defRPr>
            </a:lvl1pPr>
            <a:lvl2pPr>
              <a:defRPr>
                <a:solidFill>
                  <a:srgbClr val="DB6F02"/>
                </a:solidFill>
                <a:latin typeface="Montserrat" pitchFamily="2" charset="77"/>
              </a:defRPr>
            </a:lvl2pPr>
            <a:lvl3pPr>
              <a:defRPr>
                <a:solidFill>
                  <a:srgbClr val="DB6F02"/>
                </a:solidFill>
                <a:latin typeface="Montserrat" pitchFamily="2" charset="77"/>
              </a:defRPr>
            </a:lvl3pPr>
            <a:lvl4pPr>
              <a:defRPr>
                <a:solidFill>
                  <a:srgbClr val="DB6F02"/>
                </a:solidFill>
                <a:latin typeface="Montserrat" pitchFamily="2" charset="77"/>
              </a:defRPr>
            </a:lvl4pPr>
            <a:lvl5pPr>
              <a:defRPr>
                <a:solidFill>
                  <a:srgbClr val="DB6F02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BDF20D0-7BAE-7238-10A9-D02EED9BBB2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0209" y="5965284"/>
            <a:ext cx="6136430" cy="498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25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rgbClr val="1C2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C05EF4-B1FA-23DC-A14C-7F8D009A0A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95702" y="5393861"/>
            <a:ext cx="3255292" cy="491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Obrigado!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07C1D1A-BC31-7FDC-9598-371D8AB4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02" y="1250106"/>
            <a:ext cx="3255292" cy="30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2" r:id="rId4"/>
    <p:sldLayoutId id="2147483650" r:id="rId5"/>
    <p:sldLayoutId id="2147483660" r:id="rId6"/>
    <p:sldLayoutId id="2147483655" r:id="rId7"/>
    <p:sldLayoutId id="2147483654" r:id="rId8"/>
    <p:sldLayoutId id="2147483662" r:id="rId9"/>
    <p:sldLayoutId id="21474836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849714-9010-03A6-F4F8-F52BAD357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64" y="4720856"/>
            <a:ext cx="7010399" cy="771580"/>
          </a:xfrm>
        </p:spPr>
        <p:txBody>
          <a:bodyPr/>
          <a:lstStyle/>
          <a:p>
            <a:r>
              <a:rPr lang="pt-BR" dirty="0"/>
              <a:t>- Teste - </a:t>
            </a:r>
          </a:p>
          <a:p>
            <a:r>
              <a:rPr lang="pt-BR" dirty="0">
                <a:solidFill>
                  <a:schemeClr val="accent2"/>
                </a:solidFill>
              </a:rPr>
              <a:t>Desenho da </a:t>
            </a:r>
            <a:r>
              <a:rPr lang="pt-BR" dirty="0" err="1">
                <a:solidFill>
                  <a:schemeClr val="accent2"/>
                </a:solidFill>
              </a:rPr>
              <a:t>soluçao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sz="1600" dirty="0"/>
              <a:t>Agosto / 2024</a:t>
            </a:r>
          </a:p>
        </p:txBody>
      </p:sp>
    </p:spTree>
    <p:extLst>
      <p:ext uri="{BB962C8B-B14F-4D97-AF65-F5344CB8AC3E}">
        <p14:creationId xmlns:p14="http://schemas.microsoft.com/office/powerpoint/2010/main" val="11060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629E5D2-0A14-5C07-8620-2902094880F5}"/>
              </a:ext>
            </a:extLst>
          </p:cNvPr>
          <p:cNvSpPr/>
          <p:nvPr/>
        </p:nvSpPr>
        <p:spPr>
          <a:xfrm>
            <a:off x="4123707" y="397180"/>
            <a:ext cx="1687729" cy="168772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ACC56DD-C336-0F59-12BE-092C9AF084B5}"/>
              </a:ext>
            </a:extLst>
          </p:cNvPr>
          <p:cNvSpPr/>
          <p:nvPr/>
        </p:nvSpPr>
        <p:spPr>
          <a:xfrm>
            <a:off x="9782175" y="0"/>
            <a:ext cx="2409824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A101660-EAD0-51B3-32F3-108E1F10B9FF}"/>
              </a:ext>
            </a:extLst>
          </p:cNvPr>
          <p:cNvSpPr txBox="1">
            <a:spLocks/>
          </p:cNvSpPr>
          <p:nvPr/>
        </p:nvSpPr>
        <p:spPr>
          <a:xfrm>
            <a:off x="9782176" y="1991889"/>
            <a:ext cx="2409824" cy="119711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0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Arquitetura Macro</a:t>
            </a:r>
          </a:p>
        </p:txBody>
      </p:sp>
      <p:pic>
        <p:nvPicPr>
          <p:cNvPr id="2" name="Graphic 1" descr="Tablet outline">
            <a:extLst>
              <a:ext uri="{FF2B5EF4-FFF2-40B4-BE49-F238E27FC236}">
                <a16:creationId xmlns:a16="http://schemas.microsoft.com/office/drawing/2014/main" id="{2A2B922F-4CBB-514B-D892-EA85AB98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14" y="788159"/>
            <a:ext cx="914400" cy="914400"/>
          </a:xfrm>
          <a:prstGeom prst="rect">
            <a:avLst/>
          </a:prstGeom>
        </p:spPr>
      </p:pic>
      <p:pic>
        <p:nvPicPr>
          <p:cNvPr id="6" name="Graphic 5" descr="Blockchain with solid fill">
            <a:extLst>
              <a:ext uri="{FF2B5EF4-FFF2-40B4-BE49-F238E27FC236}">
                <a16:creationId xmlns:a16="http://schemas.microsoft.com/office/drawing/2014/main" id="{93F273D8-EE03-6667-2808-3DAB8B86D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5294" y="2427501"/>
            <a:ext cx="604555" cy="604555"/>
          </a:xfrm>
          <a:prstGeom prst="rect">
            <a:avLst/>
          </a:prstGeom>
        </p:spPr>
      </p:pic>
      <p:pic>
        <p:nvPicPr>
          <p:cNvPr id="7" name="Graphic 6" descr="Plugged Unplugged with solid fill">
            <a:extLst>
              <a:ext uri="{FF2B5EF4-FFF2-40B4-BE49-F238E27FC236}">
                <a16:creationId xmlns:a16="http://schemas.microsoft.com/office/drawing/2014/main" id="{BE3B3D29-5C4D-FEF9-AF36-CB8939C2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702" y="70778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B19B4D-0CF2-B42F-4DC7-3DC5CFFD8DB4}"/>
              </a:ext>
            </a:extLst>
          </p:cNvPr>
          <p:cNvSpPr txBox="1"/>
          <p:nvPr/>
        </p:nvSpPr>
        <p:spPr>
          <a:xfrm>
            <a:off x="180690" y="1582759"/>
            <a:ext cx="1688648" cy="196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E2782-557F-F8F5-0952-A8C7800D933C}"/>
              </a:ext>
            </a:extLst>
          </p:cNvPr>
          <p:cNvSpPr/>
          <p:nvPr/>
        </p:nvSpPr>
        <p:spPr>
          <a:xfrm>
            <a:off x="2027208" y="250166"/>
            <a:ext cx="7513607" cy="6405109"/>
          </a:xfrm>
          <a:prstGeom prst="rect">
            <a:avLst/>
          </a:prstGeom>
          <a:noFill/>
          <a:ln w="19050">
            <a:solidFill>
              <a:srgbClr val="FE81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Infra Analytica </a:t>
            </a:r>
            <a:r>
              <a:rPr lang="en-US" sz="1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na</a:t>
            </a:r>
            <a:r>
              <a:rPr lang="en-US" sz="1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Azure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57FF8-525B-8F96-AB96-F110578A1FEB}"/>
              </a:ext>
            </a:extLst>
          </p:cNvPr>
          <p:cNvSpPr txBox="1"/>
          <p:nvPr/>
        </p:nvSpPr>
        <p:spPr>
          <a:xfrm>
            <a:off x="4388309" y="1625614"/>
            <a:ext cx="1205427" cy="1628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596DA-1B5D-2900-D9C1-8D4807C26BB4}"/>
              </a:ext>
            </a:extLst>
          </p:cNvPr>
          <p:cNvSpPr/>
          <p:nvPr/>
        </p:nvSpPr>
        <p:spPr>
          <a:xfrm>
            <a:off x="3355675" y="2324820"/>
            <a:ext cx="4735901" cy="2780489"/>
          </a:xfrm>
          <a:prstGeom prst="rect">
            <a:avLst/>
          </a:prstGeom>
          <a:noFill/>
          <a:ln w="19050">
            <a:solidFill>
              <a:srgbClr val="FE81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B3904-F0EE-81A5-DF2E-FD471E4F0E63}"/>
              </a:ext>
            </a:extLst>
          </p:cNvPr>
          <p:cNvSpPr txBox="1"/>
          <p:nvPr/>
        </p:nvSpPr>
        <p:spPr>
          <a:xfrm>
            <a:off x="3355675" y="4840000"/>
            <a:ext cx="4735899" cy="278454"/>
          </a:xfrm>
          <a:prstGeom prst="rect">
            <a:avLst/>
          </a:prstGeom>
          <a:solidFill>
            <a:srgbClr val="FE8100"/>
          </a:solidFill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/>
              <a:t>  Kubernetes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4FE4C-F445-26E8-4258-B5C23B225955}"/>
              </a:ext>
            </a:extLst>
          </p:cNvPr>
          <p:cNvSpPr txBox="1"/>
          <p:nvPr/>
        </p:nvSpPr>
        <p:spPr>
          <a:xfrm>
            <a:off x="4527367" y="3115943"/>
            <a:ext cx="880407" cy="15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BFF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6ED5E9-37CC-DD5D-75C8-F6F8C4E665A5}"/>
              </a:ext>
            </a:extLst>
          </p:cNvPr>
          <p:cNvCxnSpPr>
            <a:cxnSpLocks/>
            <a:stCxn id="2" idx="3"/>
            <a:endCxn id="57" idx="2"/>
          </p:cNvCxnSpPr>
          <p:nvPr/>
        </p:nvCxnSpPr>
        <p:spPr>
          <a:xfrm flipV="1">
            <a:off x="1456414" y="1241045"/>
            <a:ext cx="2667293" cy="43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E8DFAA2B-889E-754E-4A7A-095591C5C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3786" y="527543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B9351-B41B-B1E8-7488-DF382880B4FE}"/>
              </a:ext>
            </a:extLst>
          </p:cNvPr>
          <p:cNvSpPr txBox="1"/>
          <p:nvPr/>
        </p:nvSpPr>
        <p:spPr>
          <a:xfrm>
            <a:off x="5141604" y="6190391"/>
            <a:ext cx="1138763" cy="154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database (Mongo DB)</a:t>
            </a:r>
          </a:p>
        </p:txBody>
      </p:sp>
      <p:pic>
        <p:nvPicPr>
          <p:cNvPr id="59" name="Graphic 58" descr="Blockchain with solid fill">
            <a:extLst>
              <a:ext uri="{FF2B5EF4-FFF2-40B4-BE49-F238E27FC236}">
                <a16:creationId xmlns:a16="http://schemas.microsoft.com/office/drawing/2014/main" id="{06F41FA7-EA2B-62AA-0233-DAD7758B3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3501" y="3756372"/>
            <a:ext cx="604555" cy="6045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2D12117-E0AC-EE15-610C-D38A2FCC382C}"/>
              </a:ext>
            </a:extLst>
          </p:cNvPr>
          <p:cNvSpPr txBox="1"/>
          <p:nvPr/>
        </p:nvSpPr>
        <p:spPr>
          <a:xfrm>
            <a:off x="4555574" y="4444814"/>
            <a:ext cx="880407" cy="15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srgbClr val="FE8100"/>
                </a:solidFill>
              </a:rPr>
              <a:t>Consolidado</a:t>
            </a:r>
            <a:endParaRPr lang="en-US" sz="1000" dirty="0">
              <a:solidFill>
                <a:srgbClr val="FE8100"/>
              </a:solidFill>
            </a:endParaRPr>
          </a:p>
        </p:txBody>
      </p:sp>
      <p:pic>
        <p:nvPicPr>
          <p:cNvPr id="61" name="Graphic 60" descr="Blockchain with solid fill">
            <a:extLst>
              <a:ext uri="{FF2B5EF4-FFF2-40B4-BE49-F238E27FC236}">
                <a16:creationId xmlns:a16="http://schemas.microsoft.com/office/drawing/2014/main" id="{B0CBD622-1700-5CEF-57A3-07B8D8001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2079" y="3756372"/>
            <a:ext cx="604555" cy="60455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E46DD59-F4A7-3DC6-F324-96E23818D857}"/>
              </a:ext>
            </a:extLst>
          </p:cNvPr>
          <p:cNvSpPr txBox="1"/>
          <p:nvPr/>
        </p:nvSpPr>
        <p:spPr>
          <a:xfrm>
            <a:off x="5274152" y="4444814"/>
            <a:ext cx="880407" cy="15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srgbClr val="FE8100"/>
                </a:solidFill>
              </a:rPr>
              <a:t>Lancamento</a:t>
            </a:r>
            <a:endParaRPr lang="en-US" sz="1000" dirty="0">
              <a:solidFill>
                <a:srgbClr val="FE81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F02128-7DBB-33A6-12B4-9155233D0721}"/>
              </a:ext>
            </a:extLst>
          </p:cNvPr>
          <p:cNvCxnSpPr>
            <a:cxnSpLocks/>
            <a:stCxn id="57" idx="4"/>
            <a:endCxn id="6" idx="0"/>
          </p:cNvCxnSpPr>
          <p:nvPr/>
        </p:nvCxnSpPr>
        <p:spPr>
          <a:xfrm>
            <a:off x="4967572" y="2084909"/>
            <a:ext cx="0" cy="3425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4C6009-DC12-6E7E-9582-83A160E9853B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9779" y="4666951"/>
            <a:ext cx="0" cy="60847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431D75F-DE72-38E6-E6E5-75E5EC0B4C0C}"/>
              </a:ext>
            </a:extLst>
          </p:cNvPr>
          <p:cNvGrpSpPr/>
          <p:nvPr/>
        </p:nvGrpSpPr>
        <p:grpSpPr>
          <a:xfrm flipV="1">
            <a:off x="5003075" y="4659761"/>
            <a:ext cx="702697" cy="315463"/>
            <a:chOff x="9530256" y="3824902"/>
            <a:chExt cx="514957" cy="5125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1A465C2-4E9C-79C6-8581-140EB05EEE6B}"/>
                </a:ext>
              </a:extLst>
            </p:cNvPr>
            <p:cNvCxnSpPr/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553FA5-5265-F094-4EBD-45B348BEB2D3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C5B8ED-A807-2D0F-CDB2-3F6B498C464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691749" y="3374824"/>
            <a:ext cx="0" cy="30827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9BE870-8A64-7DE1-C381-3ECCC86FCE5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987543" y="3376592"/>
            <a:ext cx="0" cy="30893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412C4B-93F9-5D63-6276-3652F184495F}"/>
              </a:ext>
            </a:extLst>
          </p:cNvPr>
          <p:cNvGrpSpPr/>
          <p:nvPr/>
        </p:nvGrpSpPr>
        <p:grpSpPr>
          <a:xfrm rot="16200000" flipV="1">
            <a:off x="5214683" y="2895856"/>
            <a:ext cx="577331" cy="376798"/>
            <a:chOff x="8405286" y="3824900"/>
            <a:chExt cx="512591" cy="51259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5A8B3DD-669E-323C-F44A-33E2C471224C}"/>
                </a:ext>
              </a:extLst>
            </p:cNvPr>
            <p:cNvCxnSpPr/>
            <p:nvPr/>
          </p:nvCxnSpPr>
          <p:spPr bwMode="auto">
            <a:xfrm>
              <a:off x="8405286" y="3824900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0FC6FAF-C742-0848-92F6-517C4B406B1D}"/>
                </a:ext>
              </a:extLst>
            </p:cNvPr>
            <p:cNvCxnSpPr/>
            <p:nvPr/>
          </p:nvCxnSpPr>
          <p:spPr bwMode="auto">
            <a:xfrm rot="5400000">
              <a:off x="8662068" y="4081685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CC7348-B3CF-720A-ADCD-38040854A72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5044" y="3372237"/>
            <a:ext cx="705986" cy="729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777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Padrão do plano de fundo&#10;&#10;Descrição gerada automaticamente">
            <a:extLst>
              <a:ext uri="{FF2B5EF4-FFF2-40B4-BE49-F238E27FC236}">
                <a16:creationId xmlns:a16="http://schemas.microsoft.com/office/drawing/2014/main" id="{CFD4A5F1-AD9B-800F-EDAA-26718664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5" y="832030"/>
            <a:ext cx="3070868" cy="521439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ACC56DD-C336-0F59-12BE-092C9AF084B5}"/>
              </a:ext>
            </a:extLst>
          </p:cNvPr>
          <p:cNvSpPr/>
          <p:nvPr/>
        </p:nvSpPr>
        <p:spPr>
          <a:xfrm>
            <a:off x="5173884" y="1"/>
            <a:ext cx="7018115" cy="6857999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A101660-EAD0-51B3-32F3-108E1F10B9FF}"/>
              </a:ext>
            </a:extLst>
          </p:cNvPr>
          <p:cNvSpPr txBox="1">
            <a:spLocks/>
          </p:cNvSpPr>
          <p:nvPr/>
        </p:nvSpPr>
        <p:spPr>
          <a:xfrm>
            <a:off x="284672" y="3325479"/>
            <a:ext cx="3203543" cy="12033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800" b="1" cap="all" dirty="0" err="1">
                <a:solidFill>
                  <a:srgbClr val="FE8100"/>
                </a:solidFill>
                <a:latin typeface="Montserrat" panose="00000500000000000000" pitchFamily="50" charset="0"/>
              </a:rPr>
              <a:t>DescriçÃo</a:t>
            </a:r>
            <a:r>
              <a:rPr lang="pt-BR" sz="2800" b="1" cap="all" dirty="0">
                <a:solidFill>
                  <a:srgbClr val="FE8100"/>
                </a:solidFill>
                <a:latin typeface="Montserrat" panose="00000500000000000000" pitchFamily="50" charset="0"/>
              </a:rPr>
              <a:t> da </a:t>
            </a:r>
            <a:r>
              <a:rPr lang="pt-BR" sz="2800" b="1" cap="all" dirty="0" err="1">
                <a:solidFill>
                  <a:srgbClr val="FE8100"/>
                </a:solidFill>
                <a:latin typeface="Montserrat" panose="00000500000000000000" pitchFamily="50" charset="0"/>
              </a:rPr>
              <a:t>soluçÃo</a:t>
            </a:r>
            <a:endParaRPr lang="pt-BR" sz="2800" b="1" cap="all" dirty="0">
              <a:solidFill>
                <a:srgbClr val="FE8100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9BB573F-2086-37A1-57B6-A313C36AC086}"/>
              </a:ext>
            </a:extLst>
          </p:cNvPr>
          <p:cNvSpPr txBox="1">
            <a:spLocks/>
          </p:cNvSpPr>
          <p:nvPr/>
        </p:nvSpPr>
        <p:spPr>
          <a:xfrm>
            <a:off x="5553075" y="512028"/>
            <a:ext cx="6229350" cy="59744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Obviamente, por se tratar de um teste, e por ser um problema simples para resolver, não implementei um solução completa, mas no desenho adicionei mais algumas tecnologias para complementar a solução do problema: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Frontend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:  construído com uma tecnologia como Angular ou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react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50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API Gateway: Adiciona uma serie de funcionalidades que são interessantes para uma arquitetura baseada em microsserviços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Kubernetes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: Para atender os requisitos não funcionais pedidos, o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kubernetes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é uma ótima solução, permitindo escalar a solução criando réplicas dos serviços de forma automática caso tenha uma solicitação muito grande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MongoDB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: Foi usado o mongo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db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como base de dados, mas em uma solução real e mais robusta, poderia usar um banco relacional replicando de forma assíncrona para o mongo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db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 para leituras (usando o conceito de CQRS)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Microsserviço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de controle de lançamentos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Microsserviço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</a:t>
            </a: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de relatório consolidado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22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182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Montserrat</vt:lpstr>
      <vt:lpstr>Montserrat ExtraBold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Hermogenio Heringer</dc:creator>
  <cp:lastModifiedBy>André Roque</cp:lastModifiedBy>
  <cp:revision>115</cp:revision>
  <dcterms:created xsi:type="dcterms:W3CDTF">2022-09-09T01:31:09Z</dcterms:created>
  <dcterms:modified xsi:type="dcterms:W3CDTF">2024-08-21T12:29:58Z</dcterms:modified>
</cp:coreProperties>
</file>