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XD6C1SdapCoXbzh1hDbEFKgR/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a9dc68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da9dc68e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9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s-CO" sz="3200"/>
              <a:t>CALIBRACIÓN DE SENSORES IOT USANDO EL MÉTODO DE MÍNIMOS</a:t>
            </a:r>
            <a:br>
              <a:rPr lang="es-CO" sz="3200"/>
            </a:br>
            <a:r>
              <a:rPr lang="es-CO" sz="3200"/>
              <a:t>CUADRADOS</a:t>
            </a:r>
            <a:endParaRPr sz="32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86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s-CO"/>
              <a:t>Por: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Andres Vargas - 2218420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Carlos Laguado - 2047095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Andres Rubio - 2218426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INTRODUCCIÓN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58427" y="1445266"/>
            <a:ext cx="10875146" cy="454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b="1" lang="es-CO" sz="2400"/>
              <a:t>El problema: </a:t>
            </a:r>
            <a:r>
              <a:rPr lang="es-CO" sz="2400"/>
              <a:t>Limitación de las estaciones de monitoreo climáticas debido al alto costo de los sensores.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b="1" lang="es-CO" sz="2400"/>
              <a:t>Una posible solución: </a:t>
            </a:r>
            <a:r>
              <a:rPr lang="es-CO" sz="2400"/>
              <a:t>Aumentar la densidad de estaciones utilizando sensores de bajo costo (basados en IoT).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b="1" lang="es-CO" sz="2400"/>
              <a:t>Inconvenientes: </a:t>
            </a:r>
            <a:r>
              <a:rPr lang="es-CO" sz="2400"/>
              <a:t>Al utilizar sensores de bajo costo, el error en las mediciones es alto. Se hace necesario implementar un método de calibración.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b="1" lang="es-CO" sz="2400"/>
              <a:t>Objetivo: </a:t>
            </a:r>
            <a:r>
              <a:rPr lang="es-CO" sz="2400"/>
              <a:t>Cuantificar el error de medición de un sensor </a:t>
            </a:r>
            <a:r>
              <a:rPr i="1" lang="es-CO" sz="2400"/>
              <a:t>IoT </a:t>
            </a:r>
            <a:r>
              <a:rPr lang="es-CO" sz="2400"/>
              <a:t>de bajo costo y, </a:t>
            </a:r>
            <a:r>
              <a:rPr lang="es-CO" sz="2400"/>
              <a:t>calibrar</a:t>
            </a:r>
            <a:r>
              <a:rPr lang="es-CO" sz="2400"/>
              <a:t> para establecer nuevas lecturas que sean más precisas.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METODOLOGÍA</a:t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10355" l="16976" r="17526" t="4479"/>
          <a:stretch/>
        </p:blipFill>
        <p:spPr>
          <a:xfrm>
            <a:off x="2645100" y="1540700"/>
            <a:ext cx="6907901" cy="50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3554750" y="1540700"/>
            <a:ext cx="5160900" cy="92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</a:rPr>
              <a:t>Selección</a:t>
            </a:r>
            <a:r>
              <a:rPr lang="es-CO">
                <a:solidFill>
                  <a:srgbClr val="FF0000"/>
                </a:solidFill>
              </a:rPr>
              <a:t> de datos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529000" y="3837450"/>
            <a:ext cx="3212400" cy="1854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6AA84F"/>
                </a:solidFill>
              </a:rPr>
              <a:t>Método</a:t>
            </a:r>
            <a:r>
              <a:rPr lang="es-CO">
                <a:solidFill>
                  <a:srgbClr val="6AA84F"/>
                </a:solidFill>
              </a:rPr>
              <a:t> de Calibración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eda9dc68e7_0_10"/>
          <p:cNvCxnSpPr/>
          <p:nvPr/>
        </p:nvCxnSpPr>
        <p:spPr>
          <a:xfrm flipH="1">
            <a:off x="6142050" y="1564350"/>
            <a:ext cx="3600" cy="5040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geda9dc68e7_0_10"/>
          <p:cNvCxnSpPr/>
          <p:nvPr/>
        </p:nvCxnSpPr>
        <p:spPr>
          <a:xfrm flipH="1">
            <a:off x="156000" y="3263100"/>
            <a:ext cx="11880000" cy="3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geda9dc68e7_0_10"/>
          <p:cNvSpPr/>
          <p:nvPr/>
        </p:nvSpPr>
        <p:spPr>
          <a:xfrm>
            <a:off x="119725" y="137600"/>
            <a:ext cx="5928900" cy="300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</a:rPr>
              <a:t>Selección de datos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geda9dc68e7_0_10"/>
          <p:cNvSpPr/>
          <p:nvPr/>
        </p:nvSpPr>
        <p:spPr>
          <a:xfrm>
            <a:off x="6239075" y="137600"/>
            <a:ext cx="5796900" cy="300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</a:rPr>
              <a:t>Preprocesamiento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geda9dc68e7_0_10"/>
          <p:cNvSpPr/>
          <p:nvPr/>
        </p:nvSpPr>
        <p:spPr>
          <a:xfrm>
            <a:off x="119725" y="3422850"/>
            <a:ext cx="5928900" cy="3006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6AA84F"/>
                </a:solidFill>
              </a:rPr>
              <a:t>Método</a:t>
            </a:r>
            <a:r>
              <a:rPr lang="es-CO">
                <a:solidFill>
                  <a:srgbClr val="6AA84F"/>
                </a:solidFill>
              </a:rPr>
              <a:t> de calibración</a:t>
            </a:r>
            <a:r>
              <a:rPr lang="es-CO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9" name="Google Shape;129;geda9dc68e7_0_10"/>
          <p:cNvSpPr/>
          <p:nvPr/>
        </p:nvSpPr>
        <p:spPr>
          <a:xfrm>
            <a:off x="6239075" y="3422800"/>
            <a:ext cx="5796900" cy="300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Validación de resultados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geda9dc68e7_0_10"/>
          <p:cNvSpPr txBox="1"/>
          <p:nvPr/>
        </p:nvSpPr>
        <p:spPr>
          <a:xfrm>
            <a:off x="964825" y="1009838"/>
            <a:ext cx="423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Tanto para el conjunto de datos de referencia (Estación AMB “Normal”) como para el conjunto de datos de la estación </a:t>
            </a:r>
            <a:r>
              <a:rPr i="1" lang="es-CO">
                <a:latin typeface="Rockwell"/>
                <a:ea typeface="Rockwell"/>
                <a:cs typeface="Rockwell"/>
                <a:sym typeface="Rockwell"/>
              </a:rPr>
              <a:t>IoT, 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se tomaron los datos desde el 27 de abril de 2019 (00:00:00) hasta el dia 31 de agosto de 2019 (23:59:00).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1" name="Google Shape;131;geda9dc68e7_0_10"/>
          <p:cNvPicPr preferRelativeResize="0"/>
          <p:nvPr/>
        </p:nvPicPr>
        <p:blipFill rotWithShape="1">
          <a:blip r:embed="rId3">
            <a:alphaModFix/>
          </a:blip>
          <a:srcRect b="41469" l="8380" r="59606" t="9518"/>
          <a:stretch/>
        </p:blipFill>
        <p:spPr>
          <a:xfrm>
            <a:off x="6402475" y="487075"/>
            <a:ext cx="2951402" cy="25417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geda9dc68e7_0_10"/>
          <p:cNvSpPr txBox="1"/>
          <p:nvPr/>
        </p:nvSpPr>
        <p:spPr>
          <a:xfrm>
            <a:off x="9431300" y="1333100"/>
            <a:ext cx="24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Sampling step: 1,2,3,6,12,24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Window size: 4,6,12,24,48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geda9dc68e7_0_10"/>
          <p:cNvSpPr txBox="1"/>
          <p:nvPr/>
        </p:nvSpPr>
        <p:spPr>
          <a:xfrm>
            <a:off x="6601175" y="4701350"/>
            <a:ext cx="507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D = Distancia entre los datos calibrados y los datos de referencia.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Do = Distancia entre los datos sin calibrar y los datos de referencia.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Datos de entrenamiento(70%): 06/06/2019 - 31/08/2019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Datos de prueba(30%): 27/04/2019 - 04/06/2019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4" name="Google Shape;134;geda9dc68e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1625" y="3906846"/>
            <a:ext cx="1476116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geda9dc68e7_0_10"/>
          <p:cNvPicPr preferRelativeResize="0"/>
          <p:nvPr/>
        </p:nvPicPr>
        <p:blipFill rotWithShape="1">
          <a:blip r:embed="rId5">
            <a:alphaModFix/>
          </a:blip>
          <a:srcRect b="0" l="3110" r="0" t="23623"/>
          <a:stretch/>
        </p:blipFill>
        <p:spPr>
          <a:xfrm>
            <a:off x="6427975" y="3780000"/>
            <a:ext cx="3324300" cy="8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geda9dc68e7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1000" y="3830650"/>
            <a:ext cx="3686350" cy="2389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1066798" y="492482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 Y DISCUSIÓN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3500"/>
            <a:ext cx="5035901" cy="40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4768" l="8998" r="8061" t="4569"/>
          <a:stretch/>
        </p:blipFill>
        <p:spPr>
          <a:xfrm>
            <a:off x="5035900" y="2027361"/>
            <a:ext cx="7156099" cy="381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1198848" y="307832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 Y DISCUSIÓN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4581" l="9277" r="8037" t="4152"/>
          <a:stretch/>
        </p:blipFill>
        <p:spPr>
          <a:xfrm>
            <a:off x="5272275" y="1809900"/>
            <a:ext cx="6749923" cy="36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00" y="2027775"/>
            <a:ext cx="4954124" cy="31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658427" y="1445266"/>
            <a:ext cx="10875146" cy="454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CO" sz="3000"/>
              <a:t>Con el método de mínimos cuadrados se reduce el error de medición en comparación con el sensor patrón.</a:t>
            </a:r>
            <a:endParaRPr sz="3000"/>
          </a:p>
          <a:p>
            <a:pPr indent="-4191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CO" sz="3000"/>
              <a:t>La escogencia de una ventana (WS) correcta disminuye de una manera importante el error.</a:t>
            </a:r>
            <a:endParaRPr sz="3000"/>
          </a:p>
          <a:p>
            <a:pPr indent="-4191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CO" sz="3000"/>
              <a:t>El tamaño del paso de muestreo (SS) no contribuye a la disminución del error, a la vez que aumenta el costo computacional.</a:t>
            </a:r>
            <a:endParaRPr sz="3000"/>
          </a:p>
          <a:p>
            <a:pPr indent="-4191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CO" sz="3000"/>
              <a:t>Si se requiere un menor error en las mediciones, es recomendable aplicar otros métodos de ajuste de datos.</a:t>
            </a:r>
            <a:endParaRPr sz="3000"/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1069848" y="484632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CONCLUSIONES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1066800" y="2900965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tras en madera">
  <a:themeElements>
    <a:clrScheme name="Letras en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2020-03-31T18:53:03Z</dcterms:created>
  <dc:creator>ANDRES VARGAS</dc:creator>
</cp:coreProperties>
</file>