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7" r:id="rId10"/>
    <p:sldId id="269" r:id="rId11"/>
    <p:sldId id="264" r:id="rId12"/>
    <p:sldId id="268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823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5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645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11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2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250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207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310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096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0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830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26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39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73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73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020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D862A5-1B18-4F7C-9BCF-7EF055567A13}" type="datetimeFigureOut">
              <a:rPr lang="pt-PT" smtClean="0"/>
              <a:t>04/06/2023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B79DEA4-5262-4BF9-B96F-C78E7D720E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1132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forum.com.br/noticias/faca-a-teoria-dos-grafos-trabalhar-para-sua-empresa/" TargetMode="External"/><Relationship Id="rId5" Type="http://schemas.openxmlformats.org/officeDocument/2006/relationships/hyperlink" Target="https://sigarra.up.pt/feup/pt/web_base.gera_pagina?p_pagina=*variantes%20do%20log%c3%b3tipo" TargetMode="External"/><Relationship Id="rId4" Type="http://schemas.openxmlformats.org/officeDocument/2006/relationships/hyperlink" Target="https://es.linkedin.com/pulse/aprendizaje-profundo-sobre-grafos-julio-bonis-san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prendizaje profundo sobre grafos.">
            <a:extLst>
              <a:ext uri="{FF2B5EF4-FFF2-40B4-BE49-F238E27FC236}">
                <a16:creationId xmlns:a16="http://schemas.microsoft.com/office/drawing/2014/main" id="{50450132-CD72-05A2-4374-189BA6E0F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654A71-4CB4-3D48-0031-EE26E79C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308" y="2295751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pt-PT" dirty="0"/>
              <a:t>Algoritmos para rotear Transportes Marítimos e Entregas Urbanas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B82F6-C9BD-7C36-8B80-1DACB3F9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893" y="4731234"/>
            <a:ext cx="9634192" cy="158326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t-PT" dirty="0"/>
              <a:t>Trabalho Prático 2 – Desenho de Algoritmos</a:t>
            </a:r>
          </a:p>
          <a:p>
            <a:pPr algn="r"/>
            <a:r>
              <a:rPr lang="pt-PT" dirty="0"/>
              <a:t>André Santos(up202108658)</a:t>
            </a:r>
          </a:p>
          <a:p>
            <a:pPr algn="r"/>
            <a:r>
              <a:rPr lang="pt-PT" dirty="0"/>
              <a:t>Diogo Silva(up202104794)</a:t>
            </a:r>
          </a:p>
          <a:p>
            <a:pPr algn="r"/>
            <a:r>
              <a:rPr lang="pt-PT" dirty="0"/>
              <a:t>Samuel Maciel(up202108697)</a:t>
            </a:r>
          </a:p>
          <a:p>
            <a:endParaRPr lang="pt-PT" dirty="0"/>
          </a:p>
        </p:txBody>
      </p:sp>
      <p:pic>
        <p:nvPicPr>
          <p:cNvPr id="5" name="Picture 10" descr="FEUP - Variantes do logótipo">
            <a:extLst>
              <a:ext uri="{FF2B5EF4-FFF2-40B4-BE49-F238E27FC236}">
                <a16:creationId xmlns:a16="http://schemas.microsoft.com/office/drawing/2014/main" id="{236D795F-1C00-F0FA-C105-D28C4ADB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68" y="319625"/>
            <a:ext cx="2152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14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prendizaje profundo sobre grafos.">
            <a:extLst>
              <a:ext uri="{FF2B5EF4-FFF2-40B4-BE49-F238E27FC236}">
                <a16:creationId xmlns:a16="http://schemas.microsoft.com/office/drawing/2014/main" id="{AB88879E-30CE-15D6-FD93-85E0D6C0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EDDF79-BB02-54EF-F677-30A1EC0E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C46B77-CD48-A513-01F6-EEAF3E56C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63" y="2122550"/>
            <a:ext cx="11563927" cy="39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5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prendizaje profundo sobre grafos.">
            <a:extLst>
              <a:ext uri="{FF2B5EF4-FFF2-40B4-BE49-F238E27FC236}">
                <a16:creationId xmlns:a16="http://schemas.microsoft.com/office/drawing/2014/main" id="{AB88879E-30CE-15D6-FD93-85E0D6C0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EDDF79-BB02-54EF-F677-30A1EC0E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Funcionamento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CDEB80-AF0A-224E-25C4-94BFDC607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2" y="1478227"/>
            <a:ext cx="11748655" cy="51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2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prendizaje profundo sobre grafos.">
            <a:extLst>
              <a:ext uri="{FF2B5EF4-FFF2-40B4-BE49-F238E27FC236}">
                <a16:creationId xmlns:a16="http://schemas.microsoft.com/office/drawing/2014/main" id="{AB88879E-30CE-15D6-FD93-85E0D6C0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EDDF79-BB02-54EF-F677-30A1EC0E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646ECD-820C-6BE6-FD71-F80BA0033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3" y="1449477"/>
            <a:ext cx="11355403" cy="53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prendizaje profundo sobre grafos.">
            <a:extLst>
              <a:ext uri="{FF2B5EF4-FFF2-40B4-BE49-F238E27FC236}">
                <a16:creationId xmlns:a16="http://schemas.microsoft.com/office/drawing/2014/main" id="{5C1B94C7-CA91-7552-E40A-457357CA4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EDB182-1EAC-2DEB-5FD8-D05B5758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Dificuldades Encontradas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A47CF4-7B91-A1FC-5421-F09D9424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285750" indent="-285750" defTabSz="914400">
              <a:spcAft>
                <a:spcPts val="600"/>
              </a:spcAft>
              <a:buClr>
                <a:srgbClr val="79E6FF"/>
              </a:buClr>
              <a:buFont typeface="Calibri" panose="020F0502020204030204" pitchFamily="34" charset="0"/>
              <a:buChar char="•"/>
            </a:pPr>
            <a:r>
              <a:rPr lang="en-US" err="1"/>
              <a:t>Doxyfile</a:t>
            </a:r>
            <a:r>
              <a:rPr lang="en-US"/>
              <a:t>;</a:t>
            </a:r>
          </a:p>
          <a:p>
            <a:pPr marL="285750" indent="-285750" defTabSz="914400">
              <a:spcAft>
                <a:spcPts val="600"/>
              </a:spcAft>
              <a:buClr>
                <a:srgbClr val="79E6FF"/>
              </a:buClr>
              <a:buFont typeface="Calibri" panose="020F0502020204030204" pitchFamily="34" charset="0"/>
              <a:buChar char="•"/>
            </a:pPr>
            <a:r>
              <a:rPr lang="en-US" err="1"/>
              <a:t>Gestão</a:t>
            </a:r>
            <a:r>
              <a:rPr lang="en-US"/>
              <a:t> do tempo;</a:t>
            </a:r>
          </a:p>
          <a:p>
            <a:pPr marL="285750" indent="-285750" defTabSz="914400">
              <a:spcAft>
                <a:spcPts val="600"/>
              </a:spcAft>
              <a:buClr>
                <a:srgbClr val="79E6FF"/>
              </a:buClr>
              <a:buFont typeface="Calibri" panose="020F0502020204030204" pitchFamily="34" charset="0"/>
              <a:buChar char="•"/>
            </a:pPr>
            <a:r>
              <a:rPr lang="en-US" err="1"/>
              <a:t>Esforço</a:t>
            </a:r>
            <a:r>
              <a:rPr lang="en-US"/>
              <a:t> de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elemento</a:t>
            </a:r>
            <a:r>
              <a:rPr lang="en-US"/>
              <a:t>;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78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prendizaje profundo sobre grafos.">
            <a:extLst>
              <a:ext uri="{FF2B5EF4-FFF2-40B4-BE49-F238E27FC236}">
                <a16:creationId xmlns:a16="http://schemas.microsoft.com/office/drawing/2014/main" id="{86556344-6BBD-60B8-F380-B523F2AC8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A61172-21D7-BE85-0B14-C04BC1D9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D7DAAC-F1B4-6781-25DD-EF4D196E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>
              <a:buClr>
                <a:srgbClr val="79E6FF"/>
              </a:buClr>
            </a:pPr>
            <a:r>
              <a:rPr lang="pt-PT" dirty="0">
                <a:hlinkClick r:id="rId4"/>
              </a:rPr>
              <a:t>https://es.linkedin.com/pulse/aprendizaje-profundo-sobre-grafos-julio-bonis-sanz</a:t>
            </a:r>
            <a:endParaRPr lang="pt-PT"/>
          </a:p>
          <a:p>
            <a:pPr>
              <a:buClr>
                <a:srgbClr val="79E6FF"/>
              </a:buClr>
            </a:pPr>
            <a:r>
              <a:rPr lang="pt-PT" dirty="0">
                <a:hlinkClick r:id="rId5"/>
              </a:rPr>
              <a:t>https://sigarra.up.pt/feup/pt/web_base.gera_pagina?p_pagina=*variantes%20do%20log%c3%b3tipo</a:t>
            </a:r>
            <a:endParaRPr lang="pt-PT"/>
          </a:p>
          <a:p>
            <a:pPr>
              <a:buClr>
                <a:srgbClr val="79E6FF"/>
              </a:buClr>
            </a:pPr>
            <a:r>
              <a:rPr lang="pt-PT" dirty="0">
                <a:hlinkClick r:id="rId6"/>
              </a:rPr>
              <a:t>https://itforum.com.br/noticias/faca-a-teoria-dos-grafos-trabalhar-para-sua-empresa/</a:t>
            </a:r>
            <a:endParaRPr lang="pt-PT"/>
          </a:p>
          <a:p>
            <a:pPr>
              <a:buClr>
                <a:srgbClr val="79E6FF"/>
              </a:buClr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23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9EF17-C834-B75D-FF69-E4F26AF5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Objetivo</a:t>
            </a:r>
          </a:p>
        </p:txBody>
      </p:sp>
      <p:sp>
        <p:nvSpPr>
          <p:cNvPr id="2059" name="Content Placeholder 2053">
            <a:extLst>
              <a:ext uri="{FF2B5EF4-FFF2-40B4-BE49-F238E27FC236}">
                <a16:creationId xmlns:a16="http://schemas.microsoft.com/office/drawing/2014/main" id="{091960AE-31B2-5CD6-5425-198B487C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64E7FE"/>
              </a:buClr>
            </a:pPr>
            <a:r>
              <a:rPr lang="en-US" dirty="0"/>
              <a:t>Este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analisar</a:t>
            </a:r>
            <a:r>
              <a:rPr lang="en-US" dirty="0"/>
              <a:t> o TSP(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Travelling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Salesperson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PT" b="0" i="0" dirty="0" err="1">
                <a:solidFill>
                  <a:srgbClr val="D1D5DB"/>
                </a:solidFill>
                <a:effectLst/>
                <a:latin typeface="Söhne"/>
              </a:rPr>
              <a:t>Problem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) </a:t>
            </a:r>
            <a:r>
              <a:rPr lang="pt-PT" dirty="0">
                <a:solidFill>
                  <a:srgbClr val="D1D5DB"/>
                </a:solidFill>
                <a:effectLst/>
                <a:latin typeface="Söhne"/>
              </a:rPr>
              <a:t>e</a:t>
            </a:r>
            <a:r>
              <a:rPr lang="pt-PT" b="0" i="0" dirty="0">
                <a:solidFill>
                  <a:srgbClr val="D1D5DB"/>
                </a:solidFill>
                <a:effectLst/>
                <a:latin typeface="Söhne"/>
              </a:rPr>
              <a:t> projetar heurísticas para resolvê-lo, utilizando vários conjuntos de dados no contexto de transporte oceânico e entregas urbanas.</a:t>
            </a:r>
            <a:endParaRPr lang="en-US" dirty="0"/>
          </a:p>
        </p:txBody>
      </p:sp>
      <p:pic>
        <p:nvPicPr>
          <p:cNvPr id="2060" name="Picture 2056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2050" name="Picture 2" descr="Uma imagem com invertebrado, Bioluminescência, Plâncton, alforreca&#10;&#10;Descrição gerada automaticamente">
            <a:extLst>
              <a:ext uri="{FF2B5EF4-FFF2-40B4-BE49-F238E27FC236}">
                <a16:creationId xmlns:a16="http://schemas.microsoft.com/office/drawing/2014/main" id="{12E581AA-8E8B-F336-6914-C24387C9C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6" r="16506" b="2"/>
          <a:stretch/>
        </p:blipFill>
        <p:spPr bwMode="auto">
          <a:xfrm>
            <a:off x="7066560" y="2132822"/>
            <a:ext cx="4065464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49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Aprendizaje profundo sobre grafos.">
            <a:extLst>
              <a:ext uri="{FF2B5EF4-FFF2-40B4-BE49-F238E27FC236}">
                <a16:creationId xmlns:a16="http://schemas.microsoft.com/office/drawing/2014/main" id="{CA5AEE9D-5CAF-AA87-66AC-B1C25BF2B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573FCA-7C97-8A4C-55BA-A9CF6B9F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6" y="871182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4A39DD-BBC1-40D4-30F7-D259C44C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250" y="320628"/>
            <a:ext cx="2536184" cy="62167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34F359-A899-5095-967D-D58B94979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35" y="3958542"/>
            <a:ext cx="5896431" cy="2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0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32901-255D-537B-9034-D643AD84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pt-PT"/>
              <a:t>Interface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2BCEF2-94FA-1461-9F36-45BF0D14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79E6FF"/>
              </a:buClr>
            </a:pPr>
            <a:r>
              <a:rPr lang="pt-PT"/>
              <a:t>Menu;</a:t>
            </a:r>
          </a:p>
          <a:p>
            <a:pPr>
              <a:buClr>
                <a:srgbClr val="79E6FF"/>
              </a:buClr>
            </a:pPr>
            <a:r>
              <a:rPr lang="pt-PT"/>
              <a:t>Inputs do utilizador;</a:t>
            </a:r>
          </a:p>
          <a:p>
            <a:pPr>
              <a:buClr>
                <a:srgbClr val="79E6FF"/>
              </a:buClr>
            </a:pPr>
            <a:r>
              <a:rPr lang="pt-PT"/>
              <a:t>Algoritmos relevantes;</a:t>
            </a:r>
          </a:p>
        </p:txBody>
      </p:sp>
      <p:pic>
        <p:nvPicPr>
          <p:cNvPr id="3074" name="Picture 2" descr="Aprendizaje profundo sobre grafos.">
            <a:extLst>
              <a:ext uri="{FF2B5EF4-FFF2-40B4-BE49-F238E27FC236}">
                <a16:creationId xmlns:a16="http://schemas.microsoft.com/office/drawing/2014/main" id="{3C4EC1A9-5741-A328-7418-189CA2273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3" r="28750"/>
          <a:stretch/>
        </p:blipFill>
        <p:spPr bwMode="auto">
          <a:xfrm>
            <a:off x="7620351" y="10"/>
            <a:ext cx="45716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307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5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prendizaje profundo sobre grafos.">
            <a:extLst>
              <a:ext uri="{FF2B5EF4-FFF2-40B4-BE49-F238E27FC236}">
                <a16:creationId xmlns:a16="http://schemas.microsoft.com/office/drawing/2014/main" id="{4201E76C-2CCF-69AE-99AF-907AE10EC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27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blipFill rotWithShape="0">
            <a:blip r:embed="rId2">
              <a:duotone>
                <a:schemeClr val="bg2">
                  <a:shade val="80000"/>
                  <a:lumMod val="80000"/>
                </a:schemeClr>
                <a:schemeClr val="bg2">
                  <a:tint val="98000"/>
                </a:schemeClr>
              </a:duotone>
            </a:blip>
            <a:stretch>
              <a:fillRect l="-16825" t="-36336" r="-42404" b="-69472"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AF42E3-4F39-EC21-9582-E67BD63A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55134"/>
            <a:ext cx="10353762" cy="970450"/>
          </a:xfrm>
        </p:spPr>
        <p:txBody>
          <a:bodyPr>
            <a:normAutofit/>
          </a:bodyPr>
          <a:lstStyle/>
          <a:p>
            <a:r>
              <a:rPr lang="pt-PT"/>
              <a:t>Classes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868FDC-6B43-D6B4-5562-6F076981A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981200"/>
            <a:ext cx="10098552" cy="3810000"/>
          </a:xfrm>
        </p:spPr>
        <p:txBody>
          <a:bodyPr anchor="ctr">
            <a:normAutofit/>
          </a:bodyPr>
          <a:lstStyle/>
          <a:p>
            <a:pPr>
              <a:buClr>
                <a:srgbClr val="79E6FF"/>
              </a:buClr>
              <a:buFont typeface="Wingdings" panose="05000000000000000000" pitchFamily="2" charset="2"/>
              <a:buChar char="§"/>
            </a:pPr>
            <a:r>
              <a:rPr lang="pt-PT"/>
              <a:t>Menu;</a:t>
            </a:r>
          </a:p>
          <a:p>
            <a:pPr>
              <a:buClr>
                <a:srgbClr val="79E6FF"/>
              </a:buClr>
              <a:buFont typeface="Wingdings" panose="05000000000000000000" pitchFamily="2" charset="2"/>
              <a:buChar char="§"/>
            </a:pPr>
            <a:r>
              <a:rPr lang="pt-PT"/>
              <a:t>Graph;</a:t>
            </a:r>
          </a:p>
          <a:p>
            <a:pPr>
              <a:buClr>
                <a:srgbClr val="79E6FF"/>
              </a:buClr>
              <a:buFont typeface="Wingdings" panose="05000000000000000000" pitchFamily="2" charset="2"/>
              <a:buChar char="§"/>
            </a:pPr>
            <a:r>
              <a:rPr lang="pt-PT"/>
              <a:t>Algorithms;</a:t>
            </a:r>
          </a:p>
          <a:p>
            <a:pPr>
              <a:buClr>
                <a:srgbClr val="79E6FF"/>
              </a:buClr>
              <a:buFont typeface="Wingdings" panose="05000000000000000000" pitchFamily="2" charset="2"/>
              <a:buChar char="§"/>
            </a:pPr>
            <a:r>
              <a:rPr lang="pt-PT"/>
              <a:t>Vertex;</a:t>
            </a:r>
          </a:p>
          <a:p>
            <a:pPr>
              <a:buClr>
                <a:srgbClr val="79E6FF"/>
              </a:buClr>
              <a:buFont typeface="Wingdings" panose="05000000000000000000" pitchFamily="2" charset="2"/>
              <a:buChar char="§"/>
            </a:pPr>
            <a:r>
              <a:rPr lang="pt-PT"/>
              <a:t>Edge;</a:t>
            </a:r>
          </a:p>
          <a:p>
            <a:pPr>
              <a:buClr>
                <a:srgbClr val="79E6FF"/>
              </a:buClr>
              <a:buFont typeface="Wingdings" panose="05000000000000000000" pitchFamily="2" charset="2"/>
              <a:buChar char="§"/>
            </a:pPr>
            <a:r>
              <a:rPr lang="pt-PT"/>
              <a:t>ReadData;</a:t>
            </a:r>
          </a:p>
          <a:p>
            <a:pPr marL="36900" indent="0">
              <a:buClr>
                <a:srgbClr val="79E6FF"/>
              </a:buClr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21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prendizaje profundo sobre grafos.">
            <a:extLst>
              <a:ext uri="{FF2B5EF4-FFF2-40B4-BE49-F238E27FC236}">
                <a16:creationId xmlns:a16="http://schemas.microsoft.com/office/drawing/2014/main" id="{AB88879E-30CE-15D6-FD93-85E0D6C0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EDDF79-BB02-54EF-F677-30A1EC0E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Funcionamento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D98647-A093-5D9D-FBB6-F2AB8B37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57" y="1653741"/>
            <a:ext cx="2914650" cy="16478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43F563-CB2C-229C-159D-94CA68C3B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087" y="1653740"/>
            <a:ext cx="3648075" cy="15716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6A97BC0-8688-4129-5EAF-0DEB97364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142" y="1706127"/>
            <a:ext cx="3962400" cy="14668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5BC1827-A654-8CA0-6A59-0F3071CD2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142" y="3441483"/>
            <a:ext cx="4181475" cy="32766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DA561A5-48C5-FB70-9A37-BFBDA860C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058" y="4245682"/>
            <a:ext cx="4495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3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prendizaje profundo sobre grafos.">
            <a:extLst>
              <a:ext uri="{FF2B5EF4-FFF2-40B4-BE49-F238E27FC236}">
                <a16:creationId xmlns:a16="http://schemas.microsoft.com/office/drawing/2014/main" id="{AB88879E-30CE-15D6-FD93-85E0D6C0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EDDF79-BB02-54EF-F677-30A1EC0E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CC82AD-ADC2-DF92-FFBE-C8969EBAB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957" y="2488849"/>
            <a:ext cx="3276600" cy="2552700"/>
          </a:xfrm>
          <a:prstGeom prst="rect">
            <a:avLst/>
          </a:prstGeom>
        </p:spPr>
      </p:pic>
      <p:pic>
        <p:nvPicPr>
          <p:cNvPr id="6" name="Imagem 5" descr="Shipping&#10;">
            <a:extLst>
              <a:ext uri="{FF2B5EF4-FFF2-40B4-BE49-F238E27FC236}">
                <a16:creationId xmlns:a16="http://schemas.microsoft.com/office/drawing/2014/main" id="{83C04014-7FDE-49FF-1D55-5596DB652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28" y="1925005"/>
            <a:ext cx="5286375" cy="18401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92891C4-71D5-E7EB-27B3-AD87F0644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443" y="4519380"/>
            <a:ext cx="5259794" cy="21688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2E11A83-0719-1F3F-3944-77921A296A2C}"/>
              </a:ext>
            </a:extLst>
          </p:cNvPr>
          <p:cNvSpPr txBox="1"/>
          <p:nvPr/>
        </p:nvSpPr>
        <p:spPr>
          <a:xfrm>
            <a:off x="3174521" y="2380891"/>
            <a:ext cx="173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Shipping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448B5D-6929-EAC8-C0F3-756A5CB31098}"/>
              </a:ext>
            </a:extLst>
          </p:cNvPr>
          <p:cNvSpPr txBox="1"/>
          <p:nvPr/>
        </p:nvSpPr>
        <p:spPr>
          <a:xfrm>
            <a:off x="4111924" y="5320221"/>
            <a:ext cx="173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Stadiums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A5F602-4508-CEBA-8E1B-8F6427EF9024}"/>
              </a:ext>
            </a:extLst>
          </p:cNvPr>
          <p:cNvSpPr txBox="1"/>
          <p:nvPr/>
        </p:nvSpPr>
        <p:spPr>
          <a:xfrm>
            <a:off x="10076754" y="2422408"/>
            <a:ext cx="1733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Tourism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207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prendizaje profundo sobre grafos.">
            <a:extLst>
              <a:ext uri="{FF2B5EF4-FFF2-40B4-BE49-F238E27FC236}">
                <a16:creationId xmlns:a16="http://schemas.microsoft.com/office/drawing/2014/main" id="{AB88879E-30CE-15D6-FD93-85E0D6C0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EDDF79-BB02-54EF-F677-30A1EC0E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Funcionamento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77CF4C-9204-7EF8-CD85-21942565C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8" y="1580050"/>
            <a:ext cx="11591636" cy="51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7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prendizaje profundo sobre grafos.">
            <a:extLst>
              <a:ext uri="{FF2B5EF4-FFF2-40B4-BE49-F238E27FC236}">
                <a16:creationId xmlns:a16="http://schemas.microsoft.com/office/drawing/2014/main" id="{AB88879E-30CE-15D6-FD93-85E0D6C0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EDDF79-BB02-54EF-F677-30A1EC0E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0C6243-48C5-9EF3-44FD-1F443A269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559" y="2189640"/>
            <a:ext cx="3771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96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221</TotalTime>
  <Words>169</Words>
  <Application>Microsoft Office PowerPoint</Application>
  <PresentationFormat>Ecrã Panorâmico</PresentationFormat>
  <Paragraphs>37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Calisto MT</vt:lpstr>
      <vt:lpstr>Söhne</vt:lpstr>
      <vt:lpstr>Wingdings</vt:lpstr>
      <vt:lpstr>Wingdings 2</vt:lpstr>
      <vt:lpstr>Ardósia</vt:lpstr>
      <vt:lpstr>Algoritmos para rotear Transportes Marítimos e Entregas Urbanas</vt:lpstr>
      <vt:lpstr>Objetivo</vt:lpstr>
      <vt:lpstr>Dados</vt:lpstr>
      <vt:lpstr>Interface</vt:lpstr>
      <vt:lpstr>Classes</vt:lpstr>
      <vt:lpstr>Funcionamento</vt:lpstr>
      <vt:lpstr>Funcionamento</vt:lpstr>
      <vt:lpstr>Funcionamento</vt:lpstr>
      <vt:lpstr>Funcionamento</vt:lpstr>
      <vt:lpstr>Funcionamento</vt:lpstr>
      <vt:lpstr>Funcionamento</vt:lpstr>
      <vt:lpstr>Funcionamento</vt:lpstr>
      <vt:lpstr>Dificuldades Encontradas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para rotear Transportes Marítimos e Entregas Urbanas</dc:title>
  <dc:creator>Samuel Maciel</dc:creator>
  <cp:lastModifiedBy>Samuel Maciel</cp:lastModifiedBy>
  <cp:revision>1</cp:revision>
  <dcterms:created xsi:type="dcterms:W3CDTF">2023-06-04T19:02:08Z</dcterms:created>
  <dcterms:modified xsi:type="dcterms:W3CDTF">2023-06-04T22:43:09Z</dcterms:modified>
</cp:coreProperties>
</file>