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30"/>
  </p:notesMasterIdLst>
  <p:sldIdLst>
    <p:sldId id="256" r:id="rId2"/>
    <p:sldId id="257" r:id="rId3"/>
    <p:sldId id="258" r:id="rId4"/>
    <p:sldId id="263" r:id="rId5"/>
    <p:sldId id="264" r:id="rId6"/>
    <p:sldId id="259" r:id="rId7"/>
    <p:sldId id="261" r:id="rId8"/>
    <p:sldId id="262" r:id="rId9"/>
    <p:sldId id="260"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6AED7-2748-49AF-BB85-E4DEBD0D8CA6}" type="datetimeFigureOut">
              <a:rPr lang="en-US" smtClean="0"/>
              <a:t>12/22/2022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F0EB8-BBE1-49AE-8DF7-3B689C836845}" type="slidenum">
              <a:rPr lang="en-US" smtClean="0"/>
              <a:t>‹#›</a:t>
            </a:fld>
            <a:endParaRPr lang="en-US"/>
          </a:p>
        </p:txBody>
      </p:sp>
    </p:spTree>
    <p:extLst>
      <p:ext uri="{BB962C8B-B14F-4D97-AF65-F5344CB8AC3E}">
        <p14:creationId xmlns:p14="http://schemas.microsoft.com/office/powerpoint/2010/main" val="301929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2942943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332802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3272424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E0830-FED0-429E-BCC5-7821EDAF74AA}"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449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3665944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554090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2596808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2438169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413873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407905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255822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962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257908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141880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317129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110900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E26981-2721-4D43-A805-374661E0C131}" type="datetimeFigureOut">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1E0830-FED0-429E-BCC5-7821EDAF74AA}" type="slidenum">
              <a:rPr lang="en-US" smtClean="0"/>
              <a:t>‹#›</a:t>
            </a:fld>
            <a:endParaRPr lang="en-US" dirty="0"/>
          </a:p>
        </p:txBody>
      </p:sp>
    </p:spTree>
    <p:extLst>
      <p:ext uri="{BB962C8B-B14F-4D97-AF65-F5344CB8AC3E}">
        <p14:creationId xmlns:p14="http://schemas.microsoft.com/office/powerpoint/2010/main" val="311263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2E26981-2721-4D43-A805-374661E0C131}" type="datetimeFigureOut">
              <a:rPr lang="en-US" smtClean="0"/>
              <a:t>12/22/2022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1E0830-FED0-429E-BCC5-7821EDAF74AA}" type="slidenum">
              <a:rPr lang="en-US" smtClean="0"/>
              <a:t>‹#›</a:t>
            </a:fld>
            <a:endParaRPr lang="en-US" dirty="0"/>
          </a:p>
        </p:txBody>
      </p:sp>
    </p:spTree>
    <p:extLst>
      <p:ext uri="{BB962C8B-B14F-4D97-AF65-F5344CB8AC3E}">
        <p14:creationId xmlns:p14="http://schemas.microsoft.com/office/powerpoint/2010/main" val="2707120799"/>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5B75-6EE8-6D0F-F74C-D4969EE3C080}"/>
              </a:ext>
            </a:extLst>
          </p:cNvPr>
          <p:cNvSpPr>
            <a:spLocks noGrp="1"/>
          </p:cNvSpPr>
          <p:nvPr>
            <p:ph type="ctrTitle"/>
          </p:nvPr>
        </p:nvSpPr>
        <p:spPr/>
        <p:txBody>
          <a:bodyPr/>
          <a:lstStyle/>
          <a:p>
            <a:r>
              <a:rPr lang="pt-PT" dirty="0"/>
              <a:t>Benfica case study</a:t>
            </a:r>
            <a:endParaRPr lang="en-US" dirty="0"/>
          </a:p>
        </p:txBody>
      </p:sp>
      <p:sp>
        <p:nvSpPr>
          <p:cNvPr id="3" name="Subtitle 2">
            <a:extLst>
              <a:ext uri="{FF2B5EF4-FFF2-40B4-BE49-F238E27FC236}">
                <a16:creationId xmlns:a16="http://schemas.microsoft.com/office/drawing/2014/main" id="{1F3168C3-5792-F782-FF60-A8FD2571ADEB}"/>
              </a:ext>
            </a:extLst>
          </p:cNvPr>
          <p:cNvSpPr>
            <a:spLocks noGrp="1"/>
          </p:cNvSpPr>
          <p:nvPr>
            <p:ph type="subTitle" idx="1"/>
          </p:nvPr>
        </p:nvSpPr>
        <p:spPr/>
        <p:txBody>
          <a:bodyPr/>
          <a:lstStyle/>
          <a:p>
            <a:r>
              <a:rPr lang="pt-PT" dirty="0"/>
              <a:t>Last updated: 21/12/2022</a:t>
            </a:r>
            <a:endParaRPr lang="en-US" dirty="0"/>
          </a:p>
        </p:txBody>
      </p:sp>
      <p:pic>
        <p:nvPicPr>
          <p:cNvPr id="5" name="Picture 4">
            <a:extLst>
              <a:ext uri="{FF2B5EF4-FFF2-40B4-BE49-F238E27FC236}">
                <a16:creationId xmlns:a16="http://schemas.microsoft.com/office/drawing/2014/main" id="{EFAE2BDF-D134-B50B-0E5B-92FF94559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333" y="586381"/>
            <a:ext cx="2871333" cy="2842619"/>
          </a:xfrm>
          <a:prstGeom prst="rect">
            <a:avLst/>
          </a:prstGeom>
        </p:spPr>
      </p:pic>
    </p:spTree>
    <p:extLst>
      <p:ext uri="{BB962C8B-B14F-4D97-AF65-F5344CB8AC3E}">
        <p14:creationId xmlns:p14="http://schemas.microsoft.com/office/powerpoint/2010/main" val="30668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93A9-9CF5-7333-3CC8-7EB0B47F430A}"/>
              </a:ext>
            </a:extLst>
          </p:cNvPr>
          <p:cNvSpPr>
            <a:spLocks noGrp="1"/>
          </p:cNvSpPr>
          <p:nvPr>
            <p:ph type="title"/>
          </p:nvPr>
        </p:nvSpPr>
        <p:spPr/>
        <p:txBody>
          <a:bodyPr/>
          <a:lstStyle/>
          <a:p>
            <a:pPr algn="ctr"/>
            <a:r>
              <a:rPr lang="pt-PT" dirty="0"/>
              <a:t>Player Data</a:t>
            </a:r>
            <a:endParaRPr lang="en-US" dirty="0"/>
          </a:p>
        </p:txBody>
      </p:sp>
      <p:sp>
        <p:nvSpPr>
          <p:cNvPr id="3" name="Content Placeholder 2">
            <a:extLst>
              <a:ext uri="{FF2B5EF4-FFF2-40B4-BE49-F238E27FC236}">
                <a16:creationId xmlns:a16="http://schemas.microsoft.com/office/drawing/2014/main" id="{BCA3B524-0BCD-CD3F-02D7-94A8CE9A8455}"/>
              </a:ext>
            </a:extLst>
          </p:cNvPr>
          <p:cNvSpPr>
            <a:spLocks noGrp="1"/>
          </p:cNvSpPr>
          <p:nvPr>
            <p:ph idx="1"/>
          </p:nvPr>
        </p:nvSpPr>
        <p:spPr/>
        <p:txBody>
          <a:bodyPr/>
          <a:lstStyle/>
          <a:p>
            <a:endParaRPr lang="pt-PT" dirty="0"/>
          </a:p>
          <a:p>
            <a:r>
              <a:rPr lang="pt-PT" dirty="0"/>
              <a:t>General statistics</a:t>
            </a:r>
          </a:p>
          <a:p>
            <a:endParaRPr lang="pt-PT" dirty="0"/>
          </a:p>
          <a:p>
            <a:r>
              <a:rPr lang="pt-PT" dirty="0"/>
              <a:t>Atacking statistics</a:t>
            </a:r>
          </a:p>
          <a:p>
            <a:endParaRPr lang="pt-PT" dirty="0"/>
          </a:p>
          <a:p>
            <a:r>
              <a:rPr lang="pt-PT" dirty="0"/>
              <a:t>Possesion statistics</a:t>
            </a:r>
          </a:p>
          <a:p>
            <a:endParaRPr lang="pt-PT" dirty="0"/>
          </a:p>
          <a:p>
            <a:r>
              <a:rPr lang="pt-PT" dirty="0"/>
              <a:t>Defensive statistics</a:t>
            </a:r>
            <a:endParaRPr lang="en-US" dirty="0"/>
          </a:p>
        </p:txBody>
      </p:sp>
    </p:spTree>
    <p:extLst>
      <p:ext uri="{BB962C8B-B14F-4D97-AF65-F5344CB8AC3E}">
        <p14:creationId xmlns:p14="http://schemas.microsoft.com/office/powerpoint/2010/main" val="253443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16BDB0-D945-D9A4-60A6-6E7EB88CC3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4817" y="1136343"/>
            <a:ext cx="8407184" cy="4554244"/>
          </a:xfrm>
        </p:spPr>
      </p:pic>
      <p:sp>
        <p:nvSpPr>
          <p:cNvPr id="6" name="TextBox 5">
            <a:extLst>
              <a:ext uri="{FF2B5EF4-FFF2-40B4-BE49-F238E27FC236}">
                <a16:creationId xmlns:a16="http://schemas.microsoft.com/office/drawing/2014/main" id="{A7934B1E-167A-BA9E-334E-FCF77C3D8E3C}"/>
              </a:ext>
            </a:extLst>
          </p:cNvPr>
          <p:cNvSpPr txBox="1"/>
          <p:nvPr/>
        </p:nvSpPr>
        <p:spPr>
          <a:xfrm>
            <a:off x="150920" y="2136338"/>
            <a:ext cx="3633897" cy="2585323"/>
          </a:xfrm>
          <a:prstGeom prst="rect">
            <a:avLst/>
          </a:prstGeom>
          <a:noFill/>
        </p:spPr>
        <p:txBody>
          <a:bodyPr wrap="square" rtlCol="0">
            <a:spAutoFit/>
          </a:bodyPr>
          <a:lstStyle/>
          <a:p>
            <a:pPr marL="285750" indent="-285750">
              <a:buFont typeface="Arial" panose="020B0604020202020204" pitchFamily="34" charset="0"/>
              <a:buChar char="•"/>
            </a:pPr>
            <a:r>
              <a:rPr lang="pt-PT" dirty="0"/>
              <a:t>Only one goalkeeper played this season, despite the team having other goalkeepers</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Other positions are balanced but there is still players who haven’t played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36143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0A843A-23FD-E793-B1A8-ED063C5F9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402" y="431198"/>
            <a:ext cx="10207196" cy="5995604"/>
          </a:xfrm>
        </p:spPr>
      </p:pic>
      <p:sp>
        <p:nvSpPr>
          <p:cNvPr id="2" name="TextBox 1">
            <a:extLst>
              <a:ext uri="{FF2B5EF4-FFF2-40B4-BE49-F238E27FC236}">
                <a16:creationId xmlns:a16="http://schemas.microsoft.com/office/drawing/2014/main" id="{78118A6D-8608-95F8-D5B9-83C2F6D9C941}"/>
              </a:ext>
            </a:extLst>
          </p:cNvPr>
          <p:cNvSpPr txBox="1"/>
          <p:nvPr/>
        </p:nvSpPr>
        <p:spPr>
          <a:xfrm>
            <a:off x="6516125" y="6426802"/>
            <a:ext cx="5986896" cy="369332"/>
          </a:xfrm>
          <a:prstGeom prst="rect">
            <a:avLst/>
          </a:prstGeom>
          <a:noFill/>
        </p:spPr>
        <p:txBody>
          <a:bodyPr wrap="square" rtlCol="0">
            <a:spAutoFit/>
          </a:bodyPr>
          <a:lstStyle/>
          <a:p>
            <a:r>
              <a:rPr lang="pt-PT" dirty="0"/>
              <a:t>*Only considering players who have played*</a:t>
            </a:r>
            <a:endParaRPr lang="en-US" dirty="0"/>
          </a:p>
        </p:txBody>
      </p:sp>
    </p:spTree>
    <p:extLst>
      <p:ext uri="{BB962C8B-B14F-4D97-AF65-F5344CB8AC3E}">
        <p14:creationId xmlns:p14="http://schemas.microsoft.com/office/powerpoint/2010/main" val="2780310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D009-F48D-9545-2CE1-5EFBC5C60B0C}"/>
              </a:ext>
            </a:extLst>
          </p:cNvPr>
          <p:cNvSpPr>
            <a:spLocks noGrp="1"/>
          </p:cNvSpPr>
          <p:nvPr>
            <p:ph type="title"/>
          </p:nvPr>
        </p:nvSpPr>
        <p:spPr/>
        <p:txBody>
          <a:bodyPr/>
          <a:lstStyle/>
          <a:p>
            <a:pPr algn="ctr"/>
            <a:r>
              <a:rPr lang="pt-PT" dirty="0"/>
              <a:t>Atacking statistics</a:t>
            </a:r>
            <a:endParaRPr lang="en-US" dirty="0"/>
          </a:p>
        </p:txBody>
      </p:sp>
      <p:sp>
        <p:nvSpPr>
          <p:cNvPr id="3" name="Content Placeholder 2">
            <a:extLst>
              <a:ext uri="{FF2B5EF4-FFF2-40B4-BE49-F238E27FC236}">
                <a16:creationId xmlns:a16="http://schemas.microsoft.com/office/drawing/2014/main" id="{C7340C4B-26D9-AF6F-DF45-D0101193A076}"/>
              </a:ext>
            </a:extLst>
          </p:cNvPr>
          <p:cNvSpPr>
            <a:spLocks noGrp="1"/>
          </p:cNvSpPr>
          <p:nvPr>
            <p:ph idx="1"/>
          </p:nvPr>
        </p:nvSpPr>
        <p:spPr/>
        <p:txBody>
          <a:bodyPr/>
          <a:lstStyle/>
          <a:p>
            <a:endParaRPr lang="en-US" dirty="0"/>
          </a:p>
          <a:p>
            <a:r>
              <a:rPr lang="en-US" dirty="0"/>
              <a:t>Only players who play forward or midfield will be considered in this section. </a:t>
            </a:r>
          </a:p>
          <a:p>
            <a:endParaRPr lang="en-US" dirty="0"/>
          </a:p>
          <a:p>
            <a:r>
              <a:rPr lang="en-US" dirty="0"/>
              <a:t>There are several qualitative factors that could affect the statistics shown, so they should not be the only consideration.</a:t>
            </a:r>
          </a:p>
          <a:p>
            <a:endParaRPr lang="en-US" dirty="0"/>
          </a:p>
          <a:p>
            <a:r>
              <a:rPr lang="en-US" dirty="0"/>
              <a:t>There are absolute statistics (total) and we should have in mind that there are players with more playtime than others.</a:t>
            </a:r>
            <a:endParaRPr lang="pt-PT" dirty="0"/>
          </a:p>
        </p:txBody>
      </p:sp>
    </p:spTree>
    <p:extLst>
      <p:ext uri="{BB962C8B-B14F-4D97-AF65-F5344CB8AC3E}">
        <p14:creationId xmlns:p14="http://schemas.microsoft.com/office/powerpoint/2010/main" val="220548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EACEEC2-36AE-50DF-7F89-E733F9314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3574" y="1154825"/>
            <a:ext cx="7938426" cy="4735992"/>
          </a:xfrm>
        </p:spPr>
      </p:pic>
      <p:sp>
        <p:nvSpPr>
          <p:cNvPr id="12" name="TextBox 11">
            <a:extLst>
              <a:ext uri="{FF2B5EF4-FFF2-40B4-BE49-F238E27FC236}">
                <a16:creationId xmlns:a16="http://schemas.microsoft.com/office/drawing/2014/main" id="{B299EE3B-E555-6D36-0369-4B31DB8890F3}"/>
              </a:ext>
            </a:extLst>
          </p:cNvPr>
          <p:cNvSpPr txBox="1"/>
          <p:nvPr/>
        </p:nvSpPr>
        <p:spPr>
          <a:xfrm>
            <a:off x="0" y="2230159"/>
            <a:ext cx="4253574" cy="2585323"/>
          </a:xfrm>
          <a:prstGeom prst="rect">
            <a:avLst/>
          </a:prstGeom>
          <a:noFill/>
        </p:spPr>
        <p:txBody>
          <a:bodyPr wrap="square" rtlCol="0">
            <a:spAutoFit/>
          </a:bodyPr>
          <a:lstStyle/>
          <a:p>
            <a:r>
              <a:rPr lang="pt-PT" dirty="0"/>
              <a:t>Gonçalo Ramos (forward) is the most directly envolved in goals.</a:t>
            </a:r>
          </a:p>
          <a:p>
            <a:endParaRPr lang="pt-PT" dirty="0"/>
          </a:p>
          <a:p>
            <a:r>
              <a:rPr lang="pt-PT" dirty="0"/>
              <a:t>The midfielder most involved in goals is João Mário.</a:t>
            </a:r>
          </a:p>
          <a:p>
            <a:endParaRPr lang="pt-PT" dirty="0"/>
          </a:p>
          <a:p>
            <a:r>
              <a:rPr lang="pt-PT" dirty="0"/>
              <a:t>In between the players with 0 goals+assists, Chiquinho (midfielder) is the one with more playtime</a:t>
            </a:r>
            <a:endParaRPr lang="en-US" dirty="0"/>
          </a:p>
        </p:txBody>
      </p:sp>
    </p:spTree>
    <p:extLst>
      <p:ext uri="{BB962C8B-B14F-4D97-AF65-F5344CB8AC3E}">
        <p14:creationId xmlns:p14="http://schemas.microsoft.com/office/powerpoint/2010/main" val="23609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0D7218-3656-7D0F-656C-E0BF0FA6D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3566" y="636790"/>
            <a:ext cx="9644867" cy="5584420"/>
          </a:xfrm>
        </p:spPr>
      </p:pic>
    </p:spTree>
    <p:extLst>
      <p:ext uri="{BB962C8B-B14F-4D97-AF65-F5344CB8AC3E}">
        <p14:creationId xmlns:p14="http://schemas.microsoft.com/office/powerpoint/2010/main" val="237001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66FEED-438A-D88D-4A58-DBD1494E5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8164" y="1119674"/>
            <a:ext cx="8103837" cy="4801314"/>
          </a:xfrm>
        </p:spPr>
      </p:pic>
      <p:sp>
        <p:nvSpPr>
          <p:cNvPr id="8" name="TextBox 7">
            <a:extLst>
              <a:ext uri="{FF2B5EF4-FFF2-40B4-BE49-F238E27FC236}">
                <a16:creationId xmlns:a16="http://schemas.microsoft.com/office/drawing/2014/main" id="{43F693DB-0317-C13C-DC0F-2CEAA4FF98AD}"/>
              </a:ext>
            </a:extLst>
          </p:cNvPr>
          <p:cNvSpPr txBox="1"/>
          <p:nvPr/>
        </p:nvSpPr>
        <p:spPr>
          <a:xfrm>
            <a:off x="0" y="1119674"/>
            <a:ext cx="4088164" cy="4801314"/>
          </a:xfrm>
          <a:prstGeom prst="rect">
            <a:avLst/>
          </a:prstGeom>
          <a:noFill/>
        </p:spPr>
        <p:txBody>
          <a:bodyPr wrap="square" rtlCol="0">
            <a:spAutoFit/>
          </a:bodyPr>
          <a:lstStyle/>
          <a:p>
            <a:pPr marL="285750" indent="-285750">
              <a:buFont typeface="Arial" panose="020B0604020202020204" pitchFamily="34" charset="0"/>
              <a:buChar char="•"/>
            </a:pPr>
            <a:r>
              <a:rPr lang="pt-PT" dirty="0"/>
              <a:t>David Neres is the player with better shot accuracy;</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Gonçalo Ramos is in 2nd with more accuracy and is the 2nd player with more total shots;</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Chiquinho missed all three of his shots;</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Florentino did not hit the target, but has only one atempt;</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Enzo fernandes is the 3rd player with more attempted shots and is the 3rd player with less percentage of shot on target</a:t>
            </a:r>
            <a:endParaRPr lang="en-US" dirty="0"/>
          </a:p>
        </p:txBody>
      </p:sp>
    </p:spTree>
    <p:extLst>
      <p:ext uri="{BB962C8B-B14F-4D97-AF65-F5344CB8AC3E}">
        <p14:creationId xmlns:p14="http://schemas.microsoft.com/office/powerpoint/2010/main" val="219623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2FB11AF-C68D-3931-5A17-35C1AF443D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430" y="439590"/>
            <a:ext cx="10185140" cy="5978820"/>
          </a:xfrm>
        </p:spPr>
      </p:pic>
    </p:spTree>
    <p:extLst>
      <p:ext uri="{BB962C8B-B14F-4D97-AF65-F5344CB8AC3E}">
        <p14:creationId xmlns:p14="http://schemas.microsoft.com/office/powerpoint/2010/main" val="162585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921739-7E3D-1218-6D8D-AED635F37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9461" y="1127173"/>
            <a:ext cx="8052539" cy="4741781"/>
          </a:xfrm>
        </p:spPr>
      </p:pic>
      <p:sp>
        <p:nvSpPr>
          <p:cNvPr id="7" name="TextBox 6">
            <a:extLst>
              <a:ext uri="{FF2B5EF4-FFF2-40B4-BE49-F238E27FC236}">
                <a16:creationId xmlns:a16="http://schemas.microsoft.com/office/drawing/2014/main" id="{86C7017E-78E6-EBA8-AB5A-8BEC1F4B987B}"/>
              </a:ext>
            </a:extLst>
          </p:cNvPr>
          <p:cNvSpPr txBox="1"/>
          <p:nvPr/>
        </p:nvSpPr>
        <p:spPr>
          <a:xfrm>
            <a:off x="0" y="1344639"/>
            <a:ext cx="413946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Julian </a:t>
            </a:r>
            <a:r>
              <a:rPr lang="en-US" dirty="0" err="1"/>
              <a:t>Draxler</a:t>
            </a:r>
            <a:r>
              <a:rPr lang="en-US" dirty="0"/>
              <a:t> has 100% of </a:t>
            </a:r>
            <a:r>
              <a:rPr lang="en-US" dirty="0" err="1"/>
              <a:t>drible</a:t>
            </a:r>
            <a:r>
              <a:rPr lang="en-US" dirty="0"/>
              <a:t> success. He attempted 2 </a:t>
            </a:r>
            <a:r>
              <a:rPr lang="en-US" dirty="0" err="1"/>
              <a:t>dribles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David </a:t>
            </a:r>
            <a:r>
              <a:rPr lang="en-US" dirty="0" err="1"/>
              <a:t>Neres</a:t>
            </a:r>
            <a:r>
              <a:rPr lang="en-US" dirty="0"/>
              <a:t> is the 2nd player with more attempted dribbles and the 3rd most successful.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Rafa</a:t>
            </a:r>
            <a:r>
              <a:rPr lang="en-US" dirty="0"/>
              <a:t> Silva, the player with the most attempted dribbles, has less than a 3rd of success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Both Henrique Araújo and Julian </a:t>
            </a:r>
            <a:r>
              <a:rPr lang="en-US" dirty="0" err="1"/>
              <a:t>Weigl</a:t>
            </a:r>
            <a:r>
              <a:rPr lang="en-US" dirty="0"/>
              <a:t> did not attempt any kind of dribble, therefore they have no success rate.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1229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C9C3-15C9-31DC-069F-13DF3A4F9B1B}"/>
              </a:ext>
            </a:extLst>
          </p:cNvPr>
          <p:cNvSpPr>
            <a:spLocks noGrp="1"/>
          </p:cNvSpPr>
          <p:nvPr>
            <p:ph type="title"/>
          </p:nvPr>
        </p:nvSpPr>
        <p:spPr/>
        <p:txBody>
          <a:bodyPr/>
          <a:lstStyle/>
          <a:p>
            <a:pPr algn="ctr"/>
            <a:r>
              <a:rPr lang="pt-PT" dirty="0"/>
              <a:t>Possesion statistics </a:t>
            </a:r>
            <a:endParaRPr lang="en-US" dirty="0"/>
          </a:p>
        </p:txBody>
      </p:sp>
      <p:sp>
        <p:nvSpPr>
          <p:cNvPr id="3" name="Content Placeholder 2">
            <a:extLst>
              <a:ext uri="{FF2B5EF4-FFF2-40B4-BE49-F238E27FC236}">
                <a16:creationId xmlns:a16="http://schemas.microsoft.com/office/drawing/2014/main" id="{5A53B3EF-CAC9-74D8-810E-660EC6F72C47}"/>
              </a:ext>
            </a:extLst>
          </p:cNvPr>
          <p:cNvSpPr>
            <a:spLocks noGrp="1"/>
          </p:cNvSpPr>
          <p:nvPr>
            <p:ph idx="1"/>
          </p:nvPr>
        </p:nvSpPr>
        <p:spPr/>
        <p:txBody>
          <a:bodyPr/>
          <a:lstStyle/>
          <a:p>
            <a:r>
              <a:rPr lang="pt-PT" dirty="0"/>
              <a:t>All positions were considered for this section.</a:t>
            </a:r>
          </a:p>
          <a:p>
            <a:endParaRPr lang="pt-PT" dirty="0"/>
          </a:p>
          <a:p>
            <a:r>
              <a:rPr lang="en-US" dirty="0"/>
              <a:t>There are several qualitative factors that could affect the statistics shown, so they should not be the only consideration.</a:t>
            </a:r>
          </a:p>
          <a:p>
            <a:endParaRPr lang="en-US" dirty="0"/>
          </a:p>
          <a:p>
            <a:r>
              <a:rPr lang="en-US" dirty="0"/>
              <a:t>There are absolute statistics (total) and we should have in mind that there are players with more playtime than others.</a:t>
            </a:r>
            <a:endParaRPr lang="pt-PT" dirty="0"/>
          </a:p>
          <a:p>
            <a:endParaRPr lang="en-US" dirty="0"/>
          </a:p>
          <a:p>
            <a:endParaRPr lang="en-US" dirty="0"/>
          </a:p>
        </p:txBody>
      </p:sp>
    </p:spTree>
    <p:extLst>
      <p:ext uri="{BB962C8B-B14F-4D97-AF65-F5344CB8AC3E}">
        <p14:creationId xmlns:p14="http://schemas.microsoft.com/office/powerpoint/2010/main" val="163343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B561-B530-96F5-C786-89968DDEBEF5}"/>
              </a:ext>
            </a:extLst>
          </p:cNvPr>
          <p:cNvSpPr>
            <a:spLocks noGrp="1"/>
          </p:cNvSpPr>
          <p:nvPr>
            <p:ph type="title"/>
          </p:nvPr>
        </p:nvSpPr>
        <p:spPr/>
        <p:txBody>
          <a:bodyPr/>
          <a:lstStyle/>
          <a:p>
            <a:pPr algn="ctr"/>
            <a:r>
              <a:rPr lang="en-US" dirty="0"/>
              <a:t>Business Task</a:t>
            </a:r>
            <a:br>
              <a:rPr lang="en-US" dirty="0"/>
            </a:br>
            <a:r>
              <a:rPr lang="en-US" sz="2800" dirty="0"/>
              <a:t>How to maximize team’s performance?</a:t>
            </a:r>
          </a:p>
        </p:txBody>
      </p:sp>
      <p:sp>
        <p:nvSpPr>
          <p:cNvPr id="3" name="Content Placeholder 2">
            <a:extLst>
              <a:ext uri="{FF2B5EF4-FFF2-40B4-BE49-F238E27FC236}">
                <a16:creationId xmlns:a16="http://schemas.microsoft.com/office/drawing/2014/main" id="{EAC630D5-6200-2132-C1CD-8666250780BE}"/>
              </a:ext>
            </a:extLst>
          </p:cNvPr>
          <p:cNvSpPr>
            <a:spLocks noGrp="1"/>
          </p:cNvSpPr>
          <p:nvPr>
            <p:ph idx="1"/>
          </p:nvPr>
        </p:nvSpPr>
        <p:spPr/>
        <p:txBody>
          <a:bodyPr/>
          <a:lstStyle/>
          <a:p>
            <a:pPr marL="0" indent="0" algn="ctr">
              <a:buNone/>
            </a:pPr>
            <a:r>
              <a:rPr lang="pt-PT" dirty="0"/>
              <a:t>What should we look for?</a:t>
            </a:r>
          </a:p>
          <a:p>
            <a:pPr marL="0" indent="0" algn="ctr">
              <a:buNone/>
            </a:pPr>
            <a:endParaRPr lang="pt-PT" dirty="0"/>
          </a:p>
          <a:p>
            <a:r>
              <a:rPr lang="en-US" dirty="0"/>
              <a:t>What influences a wining team?</a:t>
            </a:r>
          </a:p>
          <a:p>
            <a:r>
              <a:rPr lang="en-US" dirty="0"/>
              <a:t>Which is the best formation?</a:t>
            </a:r>
          </a:p>
          <a:p>
            <a:r>
              <a:rPr lang="en-US" dirty="0"/>
              <a:t>Teams best qualities?</a:t>
            </a:r>
          </a:p>
          <a:p>
            <a:r>
              <a:rPr lang="en-US" dirty="0"/>
              <a:t>More impactful players?</a:t>
            </a:r>
            <a:endParaRPr lang="pt-PT" dirty="0"/>
          </a:p>
          <a:p>
            <a:pPr marL="0" indent="0" algn="ctr">
              <a:buNone/>
            </a:pPr>
            <a:endParaRPr lang="pt-PT" dirty="0"/>
          </a:p>
          <a:p>
            <a:pPr marL="0" indent="0" algn="ctr">
              <a:buNone/>
            </a:pPr>
            <a:endParaRPr lang="en-US" dirty="0"/>
          </a:p>
        </p:txBody>
      </p:sp>
    </p:spTree>
    <p:extLst>
      <p:ext uri="{BB962C8B-B14F-4D97-AF65-F5344CB8AC3E}">
        <p14:creationId xmlns:p14="http://schemas.microsoft.com/office/powerpoint/2010/main" val="2901746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91A945-3E90-3A43-5F6C-BF48002AF1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385" y="666432"/>
            <a:ext cx="10699229" cy="5525136"/>
          </a:xfrm>
        </p:spPr>
      </p:pic>
    </p:spTree>
    <p:extLst>
      <p:ext uri="{BB962C8B-B14F-4D97-AF65-F5344CB8AC3E}">
        <p14:creationId xmlns:p14="http://schemas.microsoft.com/office/powerpoint/2010/main" val="2948918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C34C89-F000-991A-558F-BE294E679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995" y="1147162"/>
            <a:ext cx="7726005" cy="4563676"/>
          </a:xfrm>
        </p:spPr>
      </p:pic>
      <p:sp>
        <p:nvSpPr>
          <p:cNvPr id="6" name="TextBox 5">
            <a:extLst>
              <a:ext uri="{FF2B5EF4-FFF2-40B4-BE49-F238E27FC236}">
                <a16:creationId xmlns:a16="http://schemas.microsoft.com/office/drawing/2014/main" id="{082EAF4D-8EA2-6658-F959-F31C53DEA786}"/>
              </a:ext>
            </a:extLst>
          </p:cNvPr>
          <p:cNvSpPr txBox="1"/>
          <p:nvPr/>
        </p:nvSpPr>
        <p:spPr>
          <a:xfrm>
            <a:off x="83976" y="1147162"/>
            <a:ext cx="3992114" cy="5078313"/>
          </a:xfrm>
          <a:prstGeom prst="rect">
            <a:avLst/>
          </a:prstGeom>
          <a:noFill/>
        </p:spPr>
        <p:txBody>
          <a:bodyPr wrap="square" rtlCol="0">
            <a:spAutoFit/>
          </a:bodyPr>
          <a:lstStyle/>
          <a:p>
            <a:pPr marL="285750" indent="-285750">
              <a:buFont typeface="Arial" panose="020B0604020202020204" pitchFamily="34" charset="0"/>
              <a:buChar char="•"/>
            </a:pPr>
            <a:r>
              <a:rPr lang="pt-PT" dirty="0"/>
              <a:t>Julian Weigl has the best pass accuracy, but has under 100 attempted passes.</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Nicolás Otamendi has the 2</a:t>
            </a:r>
            <a:r>
              <a:rPr lang="pt-PT" baseline="30000" dirty="0"/>
              <a:t>nd</a:t>
            </a:r>
            <a:r>
              <a:rPr lang="pt-PT" dirty="0"/>
              <a:t> higher completed pass percentage and is the 2</a:t>
            </a:r>
            <a:r>
              <a:rPr lang="pt-PT" baseline="30000" dirty="0"/>
              <a:t>nd</a:t>
            </a:r>
            <a:r>
              <a:rPr lang="pt-PT" dirty="0"/>
              <a:t> highest passer in the team</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John Brooks has the lowest accuracy, missing 2 of his 3 attempted passes.</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Rafa Silva and David Neres are the players with less acuraccy that have more than 150 passes.</a:t>
            </a:r>
          </a:p>
          <a:p>
            <a:endParaRPr lang="en-US" dirty="0"/>
          </a:p>
        </p:txBody>
      </p:sp>
    </p:spTree>
    <p:extLst>
      <p:ext uri="{BB962C8B-B14F-4D97-AF65-F5344CB8AC3E}">
        <p14:creationId xmlns:p14="http://schemas.microsoft.com/office/powerpoint/2010/main" val="1729492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EADB4C-3302-D47D-D1F3-F31282579FAE}"/>
              </a:ext>
            </a:extLst>
          </p:cNvPr>
          <p:cNvSpPr txBox="1"/>
          <p:nvPr/>
        </p:nvSpPr>
        <p:spPr>
          <a:xfrm>
            <a:off x="0" y="1632507"/>
            <a:ext cx="4273420" cy="3693319"/>
          </a:xfrm>
          <a:prstGeom prst="rect">
            <a:avLst/>
          </a:prstGeom>
          <a:noFill/>
        </p:spPr>
        <p:txBody>
          <a:bodyPr wrap="square" rtlCol="0">
            <a:spAutoFit/>
          </a:bodyPr>
          <a:lstStyle/>
          <a:p>
            <a:pPr marL="285750" indent="-285750">
              <a:buFont typeface="Arial" panose="020B0604020202020204" pitchFamily="34" charset="0"/>
              <a:buChar char="•"/>
            </a:pPr>
            <a:r>
              <a:rPr lang="pt-PT" dirty="0"/>
              <a:t>The forwards with less shot creating actions are Hernique Araújo, followed by Rodrigo Pinho.</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The midfielders with less shot creating actions are Julian Weigl, followed by Chiquinho.</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João Mário is the player with more shot creating actions, follow by Rafa Silva and Enzo Fernández.</a:t>
            </a:r>
          </a:p>
          <a:p>
            <a:pPr marL="285750" indent="-285750">
              <a:buFont typeface="Arial" panose="020B0604020202020204" pitchFamily="34" charset="0"/>
              <a:buChar char="•"/>
            </a:pPr>
            <a:endParaRPr lang="pt-PT" dirty="0"/>
          </a:p>
        </p:txBody>
      </p:sp>
      <p:pic>
        <p:nvPicPr>
          <p:cNvPr id="10" name="Content Placeholder 9">
            <a:extLst>
              <a:ext uri="{FF2B5EF4-FFF2-40B4-BE49-F238E27FC236}">
                <a16:creationId xmlns:a16="http://schemas.microsoft.com/office/drawing/2014/main" id="{C0BB0F70-27F1-9FC8-B809-BF96A1FCB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1932" y="1138335"/>
            <a:ext cx="7790068" cy="4404665"/>
          </a:xfrm>
        </p:spPr>
      </p:pic>
    </p:spTree>
    <p:extLst>
      <p:ext uri="{BB962C8B-B14F-4D97-AF65-F5344CB8AC3E}">
        <p14:creationId xmlns:p14="http://schemas.microsoft.com/office/powerpoint/2010/main" val="271453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8DC1-04ED-90CF-CB87-939C3317707C}"/>
              </a:ext>
            </a:extLst>
          </p:cNvPr>
          <p:cNvSpPr>
            <a:spLocks noGrp="1"/>
          </p:cNvSpPr>
          <p:nvPr>
            <p:ph type="title"/>
          </p:nvPr>
        </p:nvSpPr>
        <p:spPr/>
        <p:txBody>
          <a:bodyPr/>
          <a:lstStyle/>
          <a:p>
            <a:pPr algn="ctr"/>
            <a:r>
              <a:rPr lang="pt-PT" dirty="0"/>
              <a:t>Defense statistics</a:t>
            </a:r>
            <a:endParaRPr lang="en-US" dirty="0"/>
          </a:p>
        </p:txBody>
      </p:sp>
      <p:sp>
        <p:nvSpPr>
          <p:cNvPr id="3" name="Content Placeholder 2">
            <a:extLst>
              <a:ext uri="{FF2B5EF4-FFF2-40B4-BE49-F238E27FC236}">
                <a16:creationId xmlns:a16="http://schemas.microsoft.com/office/drawing/2014/main" id="{E7010933-2944-AA3E-0825-B214D6661C6A}"/>
              </a:ext>
            </a:extLst>
          </p:cNvPr>
          <p:cNvSpPr>
            <a:spLocks noGrp="1"/>
          </p:cNvSpPr>
          <p:nvPr>
            <p:ph idx="1"/>
          </p:nvPr>
        </p:nvSpPr>
        <p:spPr/>
        <p:txBody>
          <a:bodyPr/>
          <a:lstStyle/>
          <a:p>
            <a:endParaRPr lang="pt-PT" dirty="0"/>
          </a:p>
          <a:p>
            <a:r>
              <a:rPr lang="en-US" dirty="0"/>
              <a:t>Only players who play defender or midfield will be considered in this section. </a:t>
            </a:r>
          </a:p>
          <a:p>
            <a:endParaRPr lang="pt-PT" dirty="0"/>
          </a:p>
          <a:p>
            <a:r>
              <a:rPr lang="en-US" dirty="0"/>
              <a:t>There are several qualitative factors that could affect the statistics shown, so they should not be the only consideration.</a:t>
            </a:r>
          </a:p>
          <a:p>
            <a:endParaRPr lang="en-US" dirty="0"/>
          </a:p>
          <a:p>
            <a:r>
              <a:rPr lang="en-US" dirty="0"/>
              <a:t>There are absolute statistics (total) and we should have in mind that there are players with more playtime than others.</a:t>
            </a:r>
            <a:endParaRPr lang="pt-PT" dirty="0"/>
          </a:p>
          <a:p>
            <a:endParaRPr lang="en-US" dirty="0"/>
          </a:p>
          <a:p>
            <a:endParaRPr lang="en-US" dirty="0"/>
          </a:p>
        </p:txBody>
      </p:sp>
    </p:spTree>
    <p:extLst>
      <p:ext uri="{BB962C8B-B14F-4D97-AF65-F5344CB8AC3E}">
        <p14:creationId xmlns:p14="http://schemas.microsoft.com/office/powerpoint/2010/main" val="201520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5F7954-2FC8-9AE8-22FB-B620C0FDE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7657" y="1126057"/>
            <a:ext cx="8304343" cy="4605885"/>
          </a:xfrm>
        </p:spPr>
      </p:pic>
      <p:sp>
        <p:nvSpPr>
          <p:cNvPr id="6" name="TextBox 5">
            <a:extLst>
              <a:ext uri="{FF2B5EF4-FFF2-40B4-BE49-F238E27FC236}">
                <a16:creationId xmlns:a16="http://schemas.microsoft.com/office/drawing/2014/main" id="{96067E5B-6500-284F-7239-DF209BDABDA6}"/>
              </a:ext>
            </a:extLst>
          </p:cNvPr>
          <p:cNvSpPr txBox="1"/>
          <p:nvPr/>
        </p:nvSpPr>
        <p:spPr>
          <a:xfrm>
            <a:off x="167950" y="1166841"/>
            <a:ext cx="3582956" cy="4524315"/>
          </a:xfrm>
          <a:prstGeom prst="rect">
            <a:avLst/>
          </a:prstGeom>
          <a:noFill/>
        </p:spPr>
        <p:txBody>
          <a:bodyPr wrap="square" rtlCol="0">
            <a:spAutoFit/>
          </a:bodyPr>
          <a:lstStyle/>
          <a:p>
            <a:pPr marL="285750" indent="-285750">
              <a:buFont typeface="Arial" panose="020B0604020202020204" pitchFamily="34" charset="0"/>
              <a:buChar char="•"/>
            </a:pPr>
            <a:r>
              <a:rPr lang="pt-PT" dirty="0"/>
              <a:t>Florentino Luís, a midfielder, is the player with most tackles and interceptions</a:t>
            </a:r>
          </a:p>
          <a:p>
            <a:endParaRPr lang="pt-PT" dirty="0"/>
          </a:p>
          <a:p>
            <a:pPr marL="285750" indent="-285750">
              <a:buFont typeface="Arial" panose="020B0604020202020204" pitchFamily="34" charset="0"/>
              <a:buChar char="•"/>
            </a:pPr>
            <a:r>
              <a:rPr lang="pt-PT" dirty="0"/>
              <a:t>The defender with most tackles and interceptions is Nicolás Otamendi</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John Brooks is the defender with least tackles and interceptions (0)</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Chiquinho has only 6 tackles + interceptions and the players with less have half the playtime he has</a:t>
            </a:r>
            <a:endParaRPr lang="en-US" dirty="0"/>
          </a:p>
        </p:txBody>
      </p:sp>
    </p:spTree>
    <p:extLst>
      <p:ext uri="{BB962C8B-B14F-4D97-AF65-F5344CB8AC3E}">
        <p14:creationId xmlns:p14="http://schemas.microsoft.com/office/powerpoint/2010/main" val="1243219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1AFF5754-F402-78E0-47BE-3A1725236B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1626" y="1122247"/>
            <a:ext cx="8460374" cy="4613506"/>
          </a:xfrm>
        </p:spPr>
      </p:pic>
      <p:sp>
        <p:nvSpPr>
          <p:cNvPr id="18" name="TextBox 17">
            <a:extLst>
              <a:ext uri="{FF2B5EF4-FFF2-40B4-BE49-F238E27FC236}">
                <a16:creationId xmlns:a16="http://schemas.microsoft.com/office/drawing/2014/main" id="{81FF2A72-368B-C00E-BA8B-0915CE188A60}"/>
              </a:ext>
            </a:extLst>
          </p:cNvPr>
          <p:cNvSpPr txBox="1"/>
          <p:nvPr/>
        </p:nvSpPr>
        <p:spPr>
          <a:xfrm>
            <a:off x="251927" y="1436914"/>
            <a:ext cx="3479699" cy="4524315"/>
          </a:xfrm>
          <a:prstGeom prst="rect">
            <a:avLst/>
          </a:prstGeom>
          <a:noFill/>
        </p:spPr>
        <p:txBody>
          <a:bodyPr wrap="square" rtlCol="0">
            <a:spAutoFit/>
          </a:bodyPr>
          <a:lstStyle/>
          <a:p>
            <a:pPr marL="285750" indent="-285750">
              <a:buFont typeface="Arial" panose="020B0604020202020204" pitchFamily="34" charset="0"/>
              <a:buChar char="•"/>
            </a:pPr>
            <a:r>
              <a:rPr lang="pt-PT" dirty="0"/>
              <a:t>Fredrik Aursenes is the player with the best tackles succes rate.</a:t>
            </a:r>
          </a:p>
          <a:p>
            <a:endParaRPr lang="pt-PT" dirty="0"/>
          </a:p>
          <a:p>
            <a:pPr marL="285750" indent="-285750">
              <a:buFont typeface="Arial" panose="020B0604020202020204" pitchFamily="34" charset="0"/>
              <a:buChar char="•"/>
            </a:pPr>
            <a:r>
              <a:rPr lang="pt-PT" dirty="0"/>
              <a:t>The defender with the highest percentage is António Silva with 76,2%</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John Brooks, Julian Weigl and Mihailo Ristic have 0% of success rate</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Gilberto, Enzo and Morato are after the players with 0% of tackle sucess with 50%</a:t>
            </a:r>
            <a:endParaRPr lang="en-US" dirty="0"/>
          </a:p>
        </p:txBody>
      </p:sp>
    </p:spTree>
    <p:extLst>
      <p:ext uri="{BB962C8B-B14F-4D97-AF65-F5344CB8AC3E}">
        <p14:creationId xmlns:p14="http://schemas.microsoft.com/office/powerpoint/2010/main" val="359525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EC3E-3E11-B844-22D1-37825D2DCDA5}"/>
              </a:ext>
            </a:extLst>
          </p:cNvPr>
          <p:cNvSpPr>
            <a:spLocks noGrp="1"/>
          </p:cNvSpPr>
          <p:nvPr>
            <p:ph type="title"/>
          </p:nvPr>
        </p:nvSpPr>
        <p:spPr/>
        <p:txBody>
          <a:bodyPr/>
          <a:lstStyle/>
          <a:p>
            <a:pPr algn="ctr"/>
            <a:r>
              <a:rPr lang="en-US" dirty="0">
                <a:solidFill>
                  <a:srgbClr val="E8EAED"/>
                </a:solidFill>
                <a:latin typeface="Google Sans"/>
              </a:rPr>
              <a:t>Team I</a:t>
            </a:r>
            <a:r>
              <a:rPr lang="en-US" b="0" i="0" dirty="0">
                <a:solidFill>
                  <a:srgbClr val="E8EAED"/>
                </a:solidFill>
                <a:effectLst/>
                <a:latin typeface="Google Sans"/>
              </a:rPr>
              <a:t>nsights</a:t>
            </a:r>
            <a:endParaRPr lang="en-US" dirty="0"/>
          </a:p>
        </p:txBody>
      </p:sp>
      <p:sp>
        <p:nvSpPr>
          <p:cNvPr id="3" name="Content Placeholder 2">
            <a:extLst>
              <a:ext uri="{FF2B5EF4-FFF2-40B4-BE49-F238E27FC236}">
                <a16:creationId xmlns:a16="http://schemas.microsoft.com/office/drawing/2014/main" id="{9B9D9199-898C-9682-86F7-13CBC8CBF68F}"/>
              </a:ext>
            </a:extLst>
          </p:cNvPr>
          <p:cNvSpPr>
            <a:spLocks noGrp="1"/>
          </p:cNvSpPr>
          <p:nvPr>
            <p:ph idx="1"/>
          </p:nvPr>
        </p:nvSpPr>
        <p:spPr>
          <a:xfrm>
            <a:off x="1103312" y="1287624"/>
            <a:ext cx="8946541" cy="4960775"/>
          </a:xfrm>
        </p:spPr>
        <p:txBody>
          <a:bodyPr>
            <a:normAutofit/>
          </a:bodyPr>
          <a:lstStyle/>
          <a:p>
            <a:endParaRPr lang="en-US" sz="1800" dirty="0"/>
          </a:p>
          <a:p>
            <a:r>
              <a:rPr lang="en-US" sz="1800" dirty="0"/>
              <a:t>The formation 4-2-3-1 is the best shot, as it is the most used and the others were not used enough to be validated.</a:t>
            </a:r>
          </a:p>
          <a:p>
            <a:r>
              <a:rPr lang="en-US" sz="1800" dirty="0"/>
              <a:t>A lot of players do not get enough playing time to make a fair judgment on their performance.</a:t>
            </a:r>
          </a:p>
          <a:p>
            <a:r>
              <a:rPr lang="en-US" sz="1800" dirty="0"/>
              <a:t>The team is conceding the same number of goals as expected. However, in some games, the defense is underperforming based on the GA and </a:t>
            </a:r>
            <a:r>
              <a:rPr lang="en-US" sz="1800" dirty="0" err="1"/>
              <a:t>xGA</a:t>
            </a:r>
            <a:endParaRPr lang="en-US" sz="1800" dirty="0"/>
          </a:p>
          <a:p>
            <a:r>
              <a:rPr lang="en-US" sz="1800" dirty="0"/>
              <a:t>The team is scoring a lot more goals than expected. Meaning that the players are overachieving with their finishing.</a:t>
            </a:r>
          </a:p>
          <a:p>
            <a:r>
              <a:rPr lang="en-US" sz="1800" dirty="0"/>
              <a:t>Chiquinho seems to be underperforming. His statistics are very low when compared to other players that have less than half his playtime.</a:t>
            </a:r>
          </a:p>
          <a:p>
            <a:r>
              <a:rPr lang="en-US" sz="1800" dirty="0"/>
              <a:t>Even though Diogo Gonçalves' playing time is in the bottom third, it is a significant amount. As a forward his offensive statistics, even the relative (%) ones, are below those of his peers.</a:t>
            </a:r>
          </a:p>
          <a:p>
            <a:endParaRPr lang="en-US" sz="1800" dirty="0"/>
          </a:p>
          <a:p>
            <a:endParaRPr lang="en-US" sz="1800" dirty="0"/>
          </a:p>
          <a:p>
            <a:endParaRPr lang="en-US" sz="1800" dirty="0"/>
          </a:p>
        </p:txBody>
      </p:sp>
    </p:spTree>
    <p:extLst>
      <p:ext uri="{BB962C8B-B14F-4D97-AF65-F5344CB8AC3E}">
        <p14:creationId xmlns:p14="http://schemas.microsoft.com/office/powerpoint/2010/main" val="1577869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4EA6-D7B6-AD29-7A26-946BE4FF375B}"/>
              </a:ext>
            </a:extLst>
          </p:cNvPr>
          <p:cNvSpPr>
            <a:spLocks noGrp="1"/>
          </p:cNvSpPr>
          <p:nvPr>
            <p:ph type="title"/>
          </p:nvPr>
        </p:nvSpPr>
        <p:spPr/>
        <p:txBody>
          <a:bodyPr/>
          <a:lstStyle/>
          <a:p>
            <a:pPr algn="ctr"/>
            <a:r>
              <a:rPr lang="pt-PT" dirty="0"/>
              <a:t>Players Insights</a:t>
            </a:r>
            <a:endParaRPr lang="en-US" dirty="0"/>
          </a:p>
        </p:txBody>
      </p:sp>
      <p:sp>
        <p:nvSpPr>
          <p:cNvPr id="3" name="Content Placeholder 2">
            <a:extLst>
              <a:ext uri="{FF2B5EF4-FFF2-40B4-BE49-F238E27FC236}">
                <a16:creationId xmlns:a16="http://schemas.microsoft.com/office/drawing/2014/main" id="{72880A26-539C-9B94-9EC6-DCE807B9DB47}"/>
              </a:ext>
            </a:extLst>
          </p:cNvPr>
          <p:cNvSpPr>
            <a:spLocks noGrp="1"/>
          </p:cNvSpPr>
          <p:nvPr>
            <p:ph idx="1"/>
          </p:nvPr>
        </p:nvSpPr>
        <p:spPr>
          <a:xfrm>
            <a:off x="1103312" y="1334278"/>
            <a:ext cx="8946541" cy="5187820"/>
          </a:xfrm>
        </p:spPr>
        <p:txBody>
          <a:bodyPr>
            <a:normAutofit/>
          </a:bodyPr>
          <a:lstStyle/>
          <a:p>
            <a:r>
              <a:rPr lang="en-US" sz="2000" dirty="0" err="1"/>
              <a:t>Chiquinho</a:t>
            </a:r>
            <a:r>
              <a:rPr lang="en-US" sz="2000" dirty="0"/>
              <a:t> seems to be underperforming. His statistics are very similar to other players that have less than half his playtime.</a:t>
            </a:r>
          </a:p>
          <a:p>
            <a:r>
              <a:rPr lang="en-US" sz="2000" dirty="0"/>
              <a:t>Even though </a:t>
            </a:r>
            <a:r>
              <a:rPr lang="en-US" sz="2000" dirty="0" err="1"/>
              <a:t>Diogo</a:t>
            </a:r>
            <a:r>
              <a:rPr lang="en-US" sz="2000" dirty="0"/>
              <a:t> Gonçalves' playing time is in the bottom third, it is a significant amount. As a forward his offensive statistics, even the relative (%) ones, are below those of his peers.</a:t>
            </a:r>
          </a:p>
          <a:p>
            <a:r>
              <a:rPr lang="en-US" sz="2000" dirty="0" err="1"/>
              <a:t>Odisseas</a:t>
            </a:r>
            <a:r>
              <a:rPr lang="en-US" sz="2000" dirty="0"/>
              <a:t> </a:t>
            </a:r>
            <a:r>
              <a:rPr lang="en-US" sz="2000" dirty="0" err="1"/>
              <a:t>Vlachodimos</a:t>
            </a:r>
            <a:r>
              <a:rPr lang="en-US" sz="2000" dirty="0"/>
              <a:t> is the only goalkeeper that played in this season, so there is not any other possible substitute to analyze.</a:t>
            </a:r>
          </a:p>
          <a:p>
            <a:r>
              <a:rPr lang="en-US" sz="2000" dirty="0" err="1"/>
              <a:t>Gonçalo</a:t>
            </a:r>
            <a:r>
              <a:rPr lang="en-US" sz="2000" dirty="0"/>
              <a:t> Ramos and </a:t>
            </a:r>
            <a:r>
              <a:rPr lang="en-US" sz="2000" dirty="0" err="1"/>
              <a:t>Rafa</a:t>
            </a:r>
            <a:r>
              <a:rPr lang="en-US" sz="2000" dirty="0"/>
              <a:t> Silva have been the two players posing the greatest threat to the opposition's goal. </a:t>
            </a:r>
          </a:p>
          <a:p>
            <a:r>
              <a:rPr lang="en-US" sz="2000" dirty="0"/>
              <a:t>David </a:t>
            </a:r>
            <a:r>
              <a:rPr lang="en-US" sz="2000" dirty="0" err="1"/>
              <a:t>Neres</a:t>
            </a:r>
            <a:r>
              <a:rPr lang="en-US" sz="2000" dirty="0"/>
              <a:t> has been the most successful dribbler, causing a lot of problems for defenders.</a:t>
            </a:r>
          </a:p>
          <a:p>
            <a:r>
              <a:rPr lang="pt-PT" dirty="0"/>
              <a:t>Florentino Luís is dominating the defensive action in the midfield.</a:t>
            </a:r>
          </a:p>
          <a:p>
            <a:r>
              <a:rPr lang="pt-PT" dirty="0"/>
              <a:t>Nicolás Otamendi is leading the defense in tackles and interceptions, protecting our goal.</a:t>
            </a:r>
          </a:p>
        </p:txBody>
      </p:sp>
    </p:spTree>
    <p:extLst>
      <p:ext uri="{BB962C8B-B14F-4D97-AF65-F5344CB8AC3E}">
        <p14:creationId xmlns:p14="http://schemas.microsoft.com/office/powerpoint/2010/main" val="1924146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A635-71B8-4AE9-9EFF-68CE9C7F3974}"/>
              </a:ext>
            </a:extLst>
          </p:cNvPr>
          <p:cNvSpPr>
            <a:spLocks noGrp="1"/>
          </p:cNvSpPr>
          <p:nvPr>
            <p:ph type="title"/>
          </p:nvPr>
        </p:nvSpPr>
        <p:spPr/>
        <p:txBody>
          <a:bodyPr/>
          <a:lstStyle/>
          <a:p>
            <a:pPr algn="ctr"/>
            <a:r>
              <a:rPr lang="pt-PT"/>
              <a:t>Next steps</a:t>
            </a:r>
            <a:endParaRPr lang="en-US"/>
          </a:p>
        </p:txBody>
      </p:sp>
      <p:sp>
        <p:nvSpPr>
          <p:cNvPr id="3" name="Content Placeholder 2">
            <a:extLst>
              <a:ext uri="{FF2B5EF4-FFF2-40B4-BE49-F238E27FC236}">
                <a16:creationId xmlns:a16="http://schemas.microsoft.com/office/drawing/2014/main" id="{6FBC5014-503F-3E09-2830-B6C1A1B06326}"/>
              </a:ext>
            </a:extLst>
          </p:cNvPr>
          <p:cNvSpPr>
            <a:spLocks noGrp="1"/>
          </p:cNvSpPr>
          <p:nvPr>
            <p:ph idx="1"/>
          </p:nvPr>
        </p:nvSpPr>
        <p:spPr>
          <a:xfrm>
            <a:off x="1103312" y="1268964"/>
            <a:ext cx="8946541" cy="4979436"/>
          </a:xfrm>
        </p:spPr>
        <p:txBody>
          <a:bodyPr/>
          <a:lstStyle/>
          <a:p>
            <a:endParaRPr lang="pt-PT" dirty="0"/>
          </a:p>
          <a:p>
            <a:r>
              <a:rPr lang="pt-PT" dirty="0"/>
              <a:t>The data is not enought to make any decision as there is a lot of factors that could affect the statistics.</a:t>
            </a:r>
          </a:p>
          <a:p>
            <a:r>
              <a:rPr lang="pt-PT" dirty="0"/>
              <a:t>It’s essencial to work with the coach and other staff members from now on, they can act on the data and on other variables not considered here, as age, personality, training performance and many others.</a:t>
            </a:r>
          </a:p>
          <a:p>
            <a:r>
              <a:rPr lang="pt-PT" dirty="0"/>
              <a:t>There’s a lot of players who have not played enought time to be avaliated, an opportunity should be given to them.</a:t>
            </a:r>
          </a:p>
          <a:p>
            <a:r>
              <a:rPr lang="pt-PT" dirty="0"/>
              <a:t>In the meantime there should not be major changes in the tatic and players used, because it seems to be working.</a:t>
            </a:r>
          </a:p>
          <a:p>
            <a:pPr marL="0" indent="0">
              <a:buNone/>
            </a:pPr>
            <a:endParaRPr lang="pt-PT" dirty="0"/>
          </a:p>
          <a:p>
            <a:endParaRPr lang="pt-PT" dirty="0"/>
          </a:p>
        </p:txBody>
      </p:sp>
    </p:spTree>
    <p:extLst>
      <p:ext uri="{BB962C8B-B14F-4D97-AF65-F5344CB8AC3E}">
        <p14:creationId xmlns:p14="http://schemas.microsoft.com/office/powerpoint/2010/main" val="201874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C497-E256-2464-8087-224EEB55208E}"/>
              </a:ext>
            </a:extLst>
          </p:cNvPr>
          <p:cNvSpPr>
            <a:spLocks noGrp="1"/>
          </p:cNvSpPr>
          <p:nvPr>
            <p:ph type="title"/>
          </p:nvPr>
        </p:nvSpPr>
        <p:spPr/>
        <p:txBody>
          <a:bodyPr/>
          <a:lstStyle/>
          <a:p>
            <a:pPr algn="ctr"/>
            <a:r>
              <a:rPr lang="pt-PT" dirty="0"/>
              <a:t>The Data</a:t>
            </a:r>
            <a:endParaRPr lang="en-US" dirty="0"/>
          </a:p>
        </p:txBody>
      </p:sp>
      <p:sp>
        <p:nvSpPr>
          <p:cNvPr id="3" name="Content Placeholder 2">
            <a:extLst>
              <a:ext uri="{FF2B5EF4-FFF2-40B4-BE49-F238E27FC236}">
                <a16:creationId xmlns:a16="http://schemas.microsoft.com/office/drawing/2014/main" id="{204C0396-6ED0-DEC8-CD86-00BFAFDF71D1}"/>
              </a:ext>
            </a:extLst>
          </p:cNvPr>
          <p:cNvSpPr>
            <a:spLocks noGrp="1"/>
          </p:cNvSpPr>
          <p:nvPr>
            <p:ph idx="1"/>
          </p:nvPr>
        </p:nvSpPr>
        <p:spPr/>
        <p:txBody>
          <a:bodyPr/>
          <a:lstStyle/>
          <a:p>
            <a:pPr marL="0" indent="0">
              <a:buNone/>
            </a:pPr>
            <a:endParaRPr lang="pt-PT" dirty="0"/>
          </a:p>
          <a:p>
            <a:r>
              <a:rPr lang="pt-PT" dirty="0"/>
              <a:t>Data was collected from the </a:t>
            </a:r>
            <a:r>
              <a:rPr lang="pt-PT" i="1" dirty="0"/>
              <a:t>beggining</a:t>
            </a:r>
            <a:r>
              <a:rPr lang="pt-PT" dirty="0"/>
              <a:t> of the 2022/2023 season until </a:t>
            </a:r>
            <a:r>
              <a:rPr lang="pt-PT" i="1" dirty="0"/>
              <a:t>2022/11/13.</a:t>
            </a:r>
          </a:p>
          <a:p>
            <a:r>
              <a:rPr lang="pt-PT" i="1" dirty="0"/>
              <a:t>Data was colllected from players with at least one game played at the current season.</a:t>
            </a:r>
          </a:p>
          <a:p>
            <a:r>
              <a:rPr lang="en-US" i="1" dirty="0"/>
              <a:t>For simplicity player’s positions were categorized in one of four categories (Goalkeepers, Defenders, Midfielders and Forwards)</a:t>
            </a:r>
          </a:p>
          <a:p>
            <a:r>
              <a:rPr lang="en-US" i="1" dirty="0"/>
              <a:t>Players who play in more than one category were inserted in the one they play the most.</a:t>
            </a:r>
          </a:p>
          <a:p>
            <a:r>
              <a:rPr lang="en-US" i="1" dirty="0"/>
              <a:t>The player role inside the position is not considered (they may have a more defensive or offensive role).</a:t>
            </a:r>
          </a:p>
        </p:txBody>
      </p:sp>
    </p:spTree>
    <p:extLst>
      <p:ext uri="{BB962C8B-B14F-4D97-AF65-F5344CB8AC3E}">
        <p14:creationId xmlns:p14="http://schemas.microsoft.com/office/powerpoint/2010/main" val="404450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61F7-237C-3A85-C546-FE17E3DC39CD}"/>
              </a:ext>
            </a:extLst>
          </p:cNvPr>
          <p:cNvSpPr>
            <a:spLocks noGrp="1"/>
          </p:cNvSpPr>
          <p:nvPr>
            <p:ph type="title"/>
          </p:nvPr>
        </p:nvSpPr>
        <p:spPr/>
        <p:txBody>
          <a:bodyPr/>
          <a:lstStyle/>
          <a:p>
            <a:pPr algn="ctr"/>
            <a:r>
              <a:rPr lang="pt-PT" dirty="0"/>
              <a:t>What will we look at?</a:t>
            </a:r>
            <a:endParaRPr lang="en-US" dirty="0"/>
          </a:p>
        </p:txBody>
      </p:sp>
      <p:sp>
        <p:nvSpPr>
          <p:cNvPr id="3" name="Content Placeholder 2">
            <a:extLst>
              <a:ext uri="{FF2B5EF4-FFF2-40B4-BE49-F238E27FC236}">
                <a16:creationId xmlns:a16="http://schemas.microsoft.com/office/drawing/2014/main" id="{6C513578-64B1-EA28-B8D0-491D8FA577B6}"/>
              </a:ext>
            </a:extLst>
          </p:cNvPr>
          <p:cNvSpPr>
            <a:spLocks noGrp="1"/>
          </p:cNvSpPr>
          <p:nvPr>
            <p:ph idx="1"/>
          </p:nvPr>
        </p:nvSpPr>
        <p:spPr/>
        <p:txBody>
          <a:bodyPr/>
          <a:lstStyle/>
          <a:p>
            <a:pPr marL="0" indent="0">
              <a:buNone/>
            </a:pPr>
            <a:endParaRPr lang="pt-PT" dirty="0"/>
          </a:p>
          <a:p>
            <a:r>
              <a:rPr lang="pt-PT" dirty="0"/>
              <a:t>The team data as a whole</a:t>
            </a:r>
          </a:p>
          <a:p>
            <a:endParaRPr lang="pt-PT" dirty="0"/>
          </a:p>
          <a:p>
            <a:endParaRPr lang="pt-PT" dirty="0"/>
          </a:p>
          <a:p>
            <a:endParaRPr lang="pt-PT" dirty="0"/>
          </a:p>
          <a:p>
            <a:r>
              <a:rPr lang="pt-PT" dirty="0"/>
              <a:t>The players data individually</a:t>
            </a:r>
            <a:endParaRPr lang="en-US" dirty="0"/>
          </a:p>
        </p:txBody>
      </p:sp>
    </p:spTree>
    <p:extLst>
      <p:ext uri="{BB962C8B-B14F-4D97-AF65-F5344CB8AC3E}">
        <p14:creationId xmlns:p14="http://schemas.microsoft.com/office/powerpoint/2010/main" val="255086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61F7-237C-3A85-C546-FE17E3DC39CD}"/>
              </a:ext>
            </a:extLst>
          </p:cNvPr>
          <p:cNvSpPr>
            <a:spLocks noGrp="1"/>
          </p:cNvSpPr>
          <p:nvPr>
            <p:ph type="title"/>
          </p:nvPr>
        </p:nvSpPr>
        <p:spPr/>
        <p:txBody>
          <a:bodyPr/>
          <a:lstStyle/>
          <a:p>
            <a:pPr algn="ctr"/>
            <a:r>
              <a:rPr lang="pt-PT" dirty="0"/>
              <a:t>Team Data</a:t>
            </a:r>
            <a:endParaRPr lang="en-US" dirty="0"/>
          </a:p>
        </p:txBody>
      </p:sp>
      <p:sp>
        <p:nvSpPr>
          <p:cNvPr id="3" name="Content Placeholder 2">
            <a:extLst>
              <a:ext uri="{FF2B5EF4-FFF2-40B4-BE49-F238E27FC236}">
                <a16:creationId xmlns:a16="http://schemas.microsoft.com/office/drawing/2014/main" id="{6C513578-64B1-EA28-B8D0-491D8FA577B6}"/>
              </a:ext>
            </a:extLst>
          </p:cNvPr>
          <p:cNvSpPr>
            <a:spLocks noGrp="1"/>
          </p:cNvSpPr>
          <p:nvPr>
            <p:ph idx="1"/>
          </p:nvPr>
        </p:nvSpPr>
        <p:spPr/>
        <p:txBody>
          <a:bodyPr/>
          <a:lstStyle/>
          <a:p>
            <a:pPr marL="0" indent="0">
              <a:buNone/>
            </a:pPr>
            <a:endParaRPr lang="pt-PT" dirty="0"/>
          </a:p>
          <a:p>
            <a:r>
              <a:rPr lang="pt-PT" b="1" dirty="0"/>
              <a:t>GF/G </a:t>
            </a:r>
            <a:r>
              <a:rPr lang="pt-PT" dirty="0"/>
              <a:t>-&gt; Goals for/ Goals = The goals scored by the team (Benfica)</a:t>
            </a:r>
          </a:p>
          <a:p>
            <a:r>
              <a:rPr lang="pt-PT" b="1" dirty="0"/>
              <a:t>xG</a:t>
            </a:r>
            <a:r>
              <a:rPr lang="pt-PT" dirty="0"/>
              <a:t> -&gt; Expected goals = </a:t>
            </a:r>
            <a:r>
              <a:rPr lang="en-US" dirty="0"/>
              <a:t>It is a statistical measurement of the quality of goalscoring chances and the likelihood of them being scored.</a:t>
            </a:r>
            <a:endParaRPr lang="pt-PT" dirty="0"/>
          </a:p>
          <a:p>
            <a:endParaRPr lang="pt-PT" dirty="0"/>
          </a:p>
          <a:p>
            <a:r>
              <a:rPr lang="pt-PT" b="1" dirty="0"/>
              <a:t>GA</a:t>
            </a:r>
            <a:r>
              <a:rPr lang="pt-PT" dirty="0"/>
              <a:t> -&gt; Goals against = Goals scored by the opponent team</a:t>
            </a:r>
          </a:p>
          <a:p>
            <a:r>
              <a:rPr lang="pt-PT" b="1" dirty="0"/>
              <a:t>xGA</a:t>
            </a:r>
            <a:r>
              <a:rPr lang="pt-PT" dirty="0"/>
              <a:t> -&gt; Expected goals against = Chances and likelihood of suffering a goal</a:t>
            </a:r>
            <a:endParaRPr lang="en-US" dirty="0"/>
          </a:p>
        </p:txBody>
      </p:sp>
    </p:spTree>
    <p:extLst>
      <p:ext uri="{BB962C8B-B14F-4D97-AF65-F5344CB8AC3E}">
        <p14:creationId xmlns:p14="http://schemas.microsoft.com/office/powerpoint/2010/main" val="89954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4EF52E8-C19E-C4A8-CD9A-E93C6B802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5456" y="1152427"/>
            <a:ext cx="8596545" cy="5211549"/>
          </a:xfrm>
        </p:spPr>
      </p:pic>
      <p:sp>
        <p:nvSpPr>
          <p:cNvPr id="5" name="TextBox 4">
            <a:extLst>
              <a:ext uri="{FF2B5EF4-FFF2-40B4-BE49-F238E27FC236}">
                <a16:creationId xmlns:a16="http://schemas.microsoft.com/office/drawing/2014/main" id="{843F1C89-ADB1-518A-3872-3A573F08C3F1}"/>
              </a:ext>
            </a:extLst>
          </p:cNvPr>
          <p:cNvSpPr txBox="1"/>
          <p:nvPr/>
        </p:nvSpPr>
        <p:spPr>
          <a:xfrm>
            <a:off x="0" y="2551837"/>
            <a:ext cx="3737499" cy="1754326"/>
          </a:xfrm>
          <a:prstGeom prst="rect">
            <a:avLst/>
          </a:prstGeom>
          <a:noFill/>
        </p:spPr>
        <p:txBody>
          <a:bodyPr wrap="square" rtlCol="0">
            <a:spAutoFit/>
          </a:bodyPr>
          <a:lstStyle/>
          <a:p>
            <a:r>
              <a:rPr lang="pt-PT" dirty="0"/>
              <a:t>The formation most use is the 4-2-3-1, having the most victories and being the only one with draws.</a:t>
            </a:r>
          </a:p>
          <a:p>
            <a:endParaRPr lang="pt-PT" dirty="0"/>
          </a:p>
          <a:p>
            <a:r>
              <a:rPr lang="pt-PT" dirty="0"/>
              <a:t>Benfica did not lose any game.</a:t>
            </a:r>
            <a:endParaRPr lang="en-US" dirty="0"/>
          </a:p>
        </p:txBody>
      </p:sp>
    </p:spTree>
    <p:extLst>
      <p:ext uri="{BB962C8B-B14F-4D97-AF65-F5344CB8AC3E}">
        <p14:creationId xmlns:p14="http://schemas.microsoft.com/office/powerpoint/2010/main" val="121278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113E20A4-3FA8-0E23-72CE-55F4E341A3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2191" y="1145219"/>
            <a:ext cx="8379809" cy="4847207"/>
          </a:xfrm>
        </p:spPr>
      </p:pic>
      <p:sp>
        <p:nvSpPr>
          <p:cNvPr id="12" name="TextBox 11">
            <a:extLst>
              <a:ext uri="{FF2B5EF4-FFF2-40B4-BE49-F238E27FC236}">
                <a16:creationId xmlns:a16="http://schemas.microsoft.com/office/drawing/2014/main" id="{C83160CD-F224-4153-A12A-E07450BE9323}"/>
              </a:ext>
            </a:extLst>
          </p:cNvPr>
          <p:cNvSpPr txBox="1"/>
          <p:nvPr/>
        </p:nvSpPr>
        <p:spPr>
          <a:xfrm>
            <a:off x="115410" y="1597981"/>
            <a:ext cx="3551521" cy="4247317"/>
          </a:xfrm>
          <a:prstGeom prst="rect">
            <a:avLst/>
          </a:prstGeom>
          <a:noFill/>
        </p:spPr>
        <p:txBody>
          <a:bodyPr wrap="square" rtlCol="0">
            <a:spAutoFit/>
          </a:bodyPr>
          <a:lstStyle/>
          <a:p>
            <a:r>
              <a:rPr lang="en-US" dirty="0"/>
              <a:t>Benfica has more goals against than expected, but not a significant amount.</a:t>
            </a:r>
          </a:p>
          <a:p>
            <a:r>
              <a:rPr lang="pt-PT" dirty="0"/>
              <a:t>GA= 15</a:t>
            </a:r>
          </a:p>
          <a:p>
            <a:r>
              <a:rPr lang="pt-PT" dirty="0"/>
              <a:t>xGA = 14,5</a:t>
            </a:r>
          </a:p>
          <a:p>
            <a:endParaRPr lang="pt-PT" dirty="0"/>
          </a:p>
          <a:p>
            <a:r>
              <a:rPr lang="pt-PT" dirty="0"/>
              <a:t>Comparing the games the GA vs xGA it’s very inconsistent.</a:t>
            </a:r>
          </a:p>
          <a:p>
            <a:endParaRPr lang="pt-PT" dirty="0"/>
          </a:p>
          <a:p>
            <a:r>
              <a:rPr lang="pt-PT" dirty="0"/>
              <a:t>The defense sector </a:t>
            </a:r>
            <a:r>
              <a:rPr lang="pt-PT" b="1" dirty="0"/>
              <a:t>may</a:t>
            </a:r>
            <a:r>
              <a:rPr lang="pt-PT" dirty="0"/>
              <a:t> have a problem of concistent performances.</a:t>
            </a:r>
          </a:p>
          <a:p>
            <a:endParaRPr lang="pt-PT" dirty="0"/>
          </a:p>
          <a:p>
            <a:endParaRPr lang="pt-PT" dirty="0"/>
          </a:p>
        </p:txBody>
      </p:sp>
    </p:spTree>
    <p:extLst>
      <p:ext uri="{BB962C8B-B14F-4D97-AF65-F5344CB8AC3E}">
        <p14:creationId xmlns:p14="http://schemas.microsoft.com/office/powerpoint/2010/main" val="192648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CC47348-26AA-1911-39BA-B065B50607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1483" y="1140394"/>
            <a:ext cx="8090518" cy="4825400"/>
          </a:xfrm>
        </p:spPr>
      </p:pic>
      <p:sp>
        <p:nvSpPr>
          <p:cNvPr id="12" name="TextBox 11">
            <a:extLst>
              <a:ext uri="{FF2B5EF4-FFF2-40B4-BE49-F238E27FC236}">
                <a16:creationId xmlns:a16="http://schemas.microsoft.com/office/drawing/2014/main" id="{A0A56FAD-8365-DF7E-6346-AD16C1A9395E}"/>
              </a:ext>
            </a:extLst>
          </p:cNvPr>
          <p:cNvSpPr txBox="1"/>
          <p:nvPr/>
        </p:nvSpPr>
        <p:spPr>
          <a:xfrm>
            <a:off x="115410" y="2050741"/>
            <a:ext cx="4065973" cy="2585323"/>
          </a:xfrm>
          <a:prstGeom prst="rect">
            <a:avLst/>
          </a:prstGeom>
          <a:noFill/>
        </p:spPr>
        <p:txBody>
          <a:bodyPr wrap="square" rtlCol="0">
            <a:spAutoFit/>
          </a:bodyPr>
          <a:lstStyle/>
          <a:p>
            <a:r>
              <a:rPr lang="pt-PT" dirty="0"/>
              <a:t>Benfica has more goals scored than expected</a:t>
            </a:r>
          </a:p>
          <a:p>
            <a:r>
              <a:rPr lang="pt-PT" dirty="0"/>
              <a:t>GF= 61</a:t>
            </a:r>
          </a:p>
          <a:p>
            <a:r>
              <a:rPr lang="pt-PT" dirty="0"/>
              <a:t>xG = 44,5</a:t>
            </a:r>
          </a:p>
          <a:p>
            <a:endParaRPr lang="en-US" dirty="0"/>
          </a:p>
          <a:p>
            <a:r>
              <a:rPr lang="en-US" dirty="0"/>
              <a:t>Even though there is a large difference in values 	there are still several games with a GF lower than the </a:t>
            </a:r>
            <a:r>
              <a:rPr lang="en-US" dirty="0" err="1"/>
              <a:t>xG</a:t>
            </a:r>
            <a:endParaRPr lang="en-US" dirty="0"/>
          </a:p>
        </p:txBody>
      </p:sp>
    </p:spTree>
    <p:extLst>
      <p:ext uri="{BB962C8B-B14F-4D97-AF65-F5344CB8AC3E}">
        <p14:creationId xmlns:p14="http://schemas.microsoft.com/office/powerpoint/2010/main" val="136242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935DA73-0ED4-6BF1-4ABD-1901C23C7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3325" y="1026297"/>
            <a:ext cx="7789988" cy="4645043"/>
          </a:xfrm>
        </p:spPr>
      </p:pic>
      <p:sp>
        <p:nvSpPr>
          <p:cNvPr id="10" name="TextBox 9">
            <a:extLst>
              <a:ext uri="{FF2B5EF4-FFF2-40B4-BE49-F238E27FC236}">
                <a16:creationId xmlns:a16="http://schemas.microsoft.com/office/drawing/2014/main" id="{C0B091A2-9877-1FAD-3153-2739EA559696}"/>
              </a:ext>
            </a:extLst>
          </p:cNvPr>
          <p:cNvSpPr txBox="1"/>
          <p:nvPr/>
        </p:nvSpPr>
        <p:spPr>
          <a:xfrm>
            <a:off x="6096000" y="5794701"/>
            <a:ext cx="5042517" cy="646331"/>
          </a:xfrm>
          <a:prstGeom prst="rect">
            <a:avLst/>
          </a:prstGeom>
          <a:noFill/>
        </p:spPr>
        <p:txBody>
          <a:bodyPr wrap="square" rtlCol="0">
            <a:spAutoFit/>
          </a:bodyPr>
          <a:lstStyle/>
          <a:p>
            <a:r>
              <a:rPr lang="pt-PT" dirty="0"/>
              <a:t>xG -&gt; Expected Goals for the team</a:t>
            </a:r>
          </a:p>
          <a:p>
            <a:r>
              <a:rPr lang="pt-PT" dirty="0"/>
              <a:t>xGA -&gt; Expected Goals against the team</a:t>
            </a:r>
            <a:endParaRPr lang="en-US" dirty="0"/>
          </a:p>
        </p:txBody>
      </p:sp>
      <p:sp>
        <p:nvSpPr>
          <p:cNvPr id="13" name="TextBox 12">
            <a:extLst>
              <a:ext uri="{FF2B5EF4-FFF2-40B4-BE49-F238E27FC236}">
                <a16:creationId xmlns:a16="http://schemas.microsoft.com/office/drawing/2014/main" id="{FBCA211B-4174-A9F9-6BB0-9CFE50A65E28}"/>
              </a:ext>
            </a:extLst>
          </p:cNvPr>
          <p:cNvSpPr txBox="1"/>
          <p:nvPr/>
        </p:nvSpPr>
        <p:spPr>
          <a:xfrm>
            <a:off x="62144" y="2072160"/>
            <a:ext cx="4341181" cy="3139321"/>
          </a:xfrm>
          <a:prstGeom prst="rect">
            <a:avLst/>
          </a:prstGeom>
          <a:noFill/>
        </p:spPr>
        <p:txBody>
          <a:bodyPr wrap="square" rtlCol="0">
            <a:spAutoFit/>
          </a:bodyPr>
          <a:lstStyle/>
          <a:p>
            <a:r>
              <a:rPr lang="pt-PT" dirty="0"/>
              <a:t>The expected goals are superior to the expected goals against in every game except the second one against Maccabi Haifa where:</a:t>
            </a:r>
          </a:p>
          <a:p>
            <a:r>
              <a:rPr lang="pt-PT" dirty="0"/>
              <a:t>xG = 1,5</a:t>
            </a:r>
          </a:p>
          <a:p>
            <a:r>
              <a:rPr lang="pt-PT" dirty="0"/>
              <a:t>xGA = 1,6</a:t>
            </a:r>
          </a:p>
          <a:p>
            <a:endParaRPr lang="pt-PT" dirty="0"/>
          </a:p>
          <a:p>
            <a:r>
              <a:rPr lang="pt-PT" dirty="0"/>
              <a:t>And the first one against Paris S-G where:</a:t>
            </a:r>
          </a:p>
          <a:p>
            <a:r>
              <a:rPr lang="pt-PT" dirty="0"/>
              <a:t>xG = 1,6</a:t>
            </a:r>
          </a:p>
          <a:p>
            <a:r>
              <a:rPr lang="pt-PT" dirty="0"/>
              <a:t>xGA = 1,6</a:t>
            </a:r>
          </a:p>
        </p:txBody>
      </p:sp>
    </p:spTree>
    <p:extLst>
      <p:ext uri="{BB962C8B-B14F-4D97-AF65-F5344CB8AC3E}">
        <p14:creationId xmlns:p14="http://schemas.microsoft.com/office/powerpoint/2010/main" val="3618923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564</TotalTime>
  <Words>1421</Words>
  <Application>Microsoft Office PowerPoint</Application>
  <PresentationFormat>Widescreen</PresentationFormat>
  <Paragraphs>157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Google Sans</vt:lpstr>
      <vt:lpstr>Wingdings 3</vt:lpstr>
      <vt:lpstr>Ion</vt:lpstr>
      <vt:lpstr>Benfica case study</vt:lpstr>
      <vt:lpstr>Business Task How to maximize team’s performance?</vt:lpstr>
      <vt:lpstr>The Data</vt:lpstr>
      <vt:lpstr>What will we look at?</vt:lpstr>
      <vt:lpstr>Team Data</vt:lpstr>
      <vt:lpstr>PowerPoint Presentation</vt:lpstr>
      <vt:lpstr>PowerPoint Presentation</vt:lpstr>
      <vt:lpstr>PowerPoint Presentation</vt:lpstr>
      <vt:lpstr>PowerPoint Presentation</vt:lpstr>
      <vt:lpstr>Player Data</vt:lpstr>
      <vt:lpstr>PowerPoint Presentation</vt:lpstr>
      <vt:lpstr>PowerPoint Presentation</vt:lpstr>
      <vt:lpstr>Atacking statistics</vt:lpstr>
      <vt:lpstr>PowerPoint Presentation</vt:lpstr>
      <vt:lpstr>PowerPoint Presentation</vt:lpstr>
      <vt:lpstr>PowerPoint Presentation</vt:lpstr>
      <vt:lpstr>PowerPoint Presentation</vt:lpstr>
      <vt:lpstr>PowerPoint Presentation</vt:lpstr>
      <vt:lpstr>Possesion statistics </vt:lpstr>
      <vt:lpstr>PowerPoint Presentation</vt:lpstr>
      <vt:lpstr>PowerPoint Presentation</vt:lpstr>
      <vt:lpstr>PowerPoint Presentation</vt:lpstr>
      <vt:lpstr>Defense statistics</vt:lpstr>
      <vt:lpstr>PowerPoint Presentation</vt:lpstr>
      <vt:lpstr>PowerPoint Presentation</vt:lpstr>
      <vt:lpstr>Team Insights</vt:lpstr>
      <vt:lpstr>Players Insights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Benfica case study</dc:title>
  <dc:creator>Andre Raposo</dc:creator>
  <cp:lastModifiedBy>Andre Raposo</cp:lastModifiedBy>
  <cp:revision>18</cp:revision>
  <dcterms:created xsi:type="dcterms:W3CDTF">2022-12-21T15:06:51Z</dcterms:created>
  <dcterms:modified xsi:type="dcterms:W3CDTF">2022-12-22T13:17:44Z</dcterms:modified>
</cp:coreProperties>
</file>