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7"/>
  </p:notesMasterIdLst>
  <p:sldIdLst>
    <p:sldId id="256" r:id="rId2"/>
    <p:sldId id="257" r:id="rId3"/>
    <p:sldId id="260" r:id="rId4"/>
    <p:sldId id="258" r:id="rId5"/>
    <p:sldId id="259" r:id="rId6"/>
    <p:sldId id="261" r:id="rId7"/>
    <p:sldId id="263" r:id="rId8"/>
    <p:sldId id="270" r:id="rId9"/>
    <p:sldId id="271" r:id="rId10"/>
    <p:sldId id="264" r:id="rId11"/>
    <p:sldId id="265" r:id="rId12"/>
    <p:sldId id="266" r:id="rId13"/>
    <p:sldId id="26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D3EC63D-CAF3-4CB0-B923-55267CBB0673}">
          <p14:sldIdLst>
            <p14:sldId id="256"/>
            <p14:sldId id="257"/>
            <p14:sldId id="260"/>
            <p14:sldId id="258"/>
            <p14:sldId id="259"/>
            <p14:sldId id="261"/>
            <p14:sldId id="263"/>
            <p14:sldId id="270"/>
            <p14:sldId id="271"/>
            <p14:sldId id="264"/>
            <p14:sldId id="265"/>
            <p14:sldId id="266"/>
            <p14:sldId id="269"/>
            <p14:sldId id="267"/>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 Raposo" initials="AR" lastIdx="1" clrIdx="0">
    <p:extLst>
      <p:ext uri="{19B8F6BF-5375-455C-9EA6-DF929625EA0E}">
        <p15:presenceInfo xmlns:p15="http://schemas.microsoft.com/office/powerpoint/2012/main" userId="9eb213a0e89daf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AD79B-CCAB-4B88-A84A-A5FA7243076A}"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1DD5-C8CC-429E-88C9-47889703F353}" type="slidenum">
              <a:rPr lang="en-US" smtClean="0"/>
              <a:t>‹#›</a:t>
            </a:fld>
            <a:endParaRPr lang="en-US"/>
          </a:p>
        </p:txBody>
      </p:sp>
    </p:spTree>
    <p:extLst>
      <p:ext uri="{BB962C8B-B14F-4D97-AF65-F5344CB8AC3E}">
        <p14:creationId xmlns:p14="http://schemas.microsoft.com/office/powerpoint/2010/main" val="151242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The classic bikes are the used in the majority of cases, with the eletric bikes behind, being very popular too. And docked bikes are the least popular among casual members </a:t>
            </a:r>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4</a:t>
            </a:fld>
            <a:endParaRPr lang="en-US"/>
          </a:p>
        </p:txBody>
      </p:sp>
    </p:spTree>
    <p:extLst>
      <p:ext uri="{BB962C8B-B14F-4D97-AF65-F5344CB8AC3E}">
        <p14:creationId xmlns:p14="http://schemas.microsoft.com/office/powerpoint/2010/main" val="259303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15</a:t>
            </a:fld>
            <a:endParaRPr lang="en-US"/>
          </a:p>
        </p:txBody>
      </p:sp>
    </p:spTree>
    <p:extLst>
      <p:ext uri="{BB962C8B-B14F-4D97-AF65-F5344CB8AC3E}">
        <p14:creationId xmlns:p14="http://schemas.microsoft.com/office/powerpoint/2010/main" val="30980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The classic bike is used in almost three quarters of the rides by anual members. With the other only choise being the eletric bikes. Even tho the docked bikes do not appear in the pie chart it does not mean they were never used by members.</a:t>
            </a:r>
          </a:p>
          <a:p>
            <a:endParaRPr lang="pt-PT" dirty="0"/>
          </a:p>
          <a:p>
            <a:endParaRPr lang="pt-PT" dirty="0"/>
          </a:p>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5</a:t>
            </a:fld>
            <a:endParaRPr lang="en-US"/>
          </a:p>
        </p:txBody>
      </p:sp>
    </p:spTree>
    <p:extLst>
      <p:ext uri="{BB962C8B-B14F-4D97-AF65-F5344CB8AC3E}">
        <p14:creationId xmlns:p14="http://schemas.microsoft.com/office/powerpoint/2010/main" val="258270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We can see that in both cases prople prefer to use the bikes in rides shorter than 10 minutes. But the members using it a lot more in shorter rides compared to longer ones.</a:t>
            </a:r>
          </a:p>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6</a:t>
            </a:fld>
            <a:endParaRPr lang="en-US"/>
          </a:p>
        </p:txBody>
      </p:sp>
    </p:spTree>
    <p:extLst>
      <p:ext uri="{BB962C8B-B14F-4D97-AF65-F5344CB8AC3E}">
        <p14:creationId xmlns:p14="http://schemas.microsoft.com/office/powerpoint/2010/main" val="1946446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We can see that in both cases prople prefer to use the bikes in rides shorter than 10 minutes. But the members using it a lot more in shorter rides compared to longer ones.</a:t>
            </a:r>
          </a:p>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7</a:t>
            </a:fld>
            <a:endParaRPr lang="en-US"/>
          </a:p>
        </p:txBody>
      </p:sp>
    </p:spTree>
    <p:extLst>
      <p:ext uri="{BB962C8B-B14F-4D97-AF65-F5344CB8AC3E}">
        <p14:creationId xmlns:p14="http://schemas.microsoft.com/office/powerpoint/2010/main" val="4054627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We can see that in both cases prople prefer to use the bikes in rides shorter than 10 minutes. But the members using it a lot more in shorter rides compared to longer ones.</a:t>
            </a:r>
          </a:p>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8</a:t>
            </a:fld>
            <a:endParaRPr lang="en-US"/>
          </a:p>
        </p:txBody>
      </p:sp>
    </p:spTree>
    <p:extLst>
      <p:ext uri="{BB962C8B-B14F-4D97-AF65-F5344CB8AC3E}">
        <p14:creationId xmlns:p14="http://schemas.microsoft.com/office/powerpoint/2010/main" val="2402354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We can see that in both cases prople prefer to use the bikes in rides shorter than 10 minutes. But the members using it a lot more in shorter rides compared to longer ones.</a:t>
            </a:r>
          </a:p>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9</a:t>
            </a:fld>
            <a:endParaRPr lang="en-US"/>
          </a:p>
        </p:txBody>
      </p:sp>
    </p:spTree>
    <p:extLst>
      <p:ext uri="{BB962C8B-B14F-4D97-AF65-F5344CB8AC3E}">
        <p14:creationId xmlns:p14="http://schemas.microsoft.com/office/powerpoint/2010/main" val="262016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12</a:t>
            </a:fld>
            <a:endParaRPr lang="en-US"/>
          </a:p>
        </p:txBody>
      </p:sp>
    </p:spTree>
    <p:extLst>
      <p:ext uri="{BB962C8B-B14F-4D97-AF65-F5344CB8AC3E}">
        <p14:creationId xmlns:p14="http://schemas.microsoft.com/office/powerpoint/2010/main" val="129470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13</a:t>
            </a:fld>
            <a:endParaRPr lang="en-US"/>
          </a:p>
        </p:txBody>
      </p:sp>
    </p:spTree>
    <p:extLst>
      <p:ext uri="{BB962C8B-B14F-4D97-AF65-F5344CB8AC3E}">
        <p14:creationId xmlns:p14="http://schemas.microsoft.com/office/powerpoint/2010/main" val="1080864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91DD5-C8CC-429E-88C9-47889703F353}" type="slidenum">
              <a:rPr lang="en-US" smtClean="0"/>
              <a:t>14</a:t>
            </a:fld>
            <a:endParaRPr lang="en-US"/>
          </a:p>
        </p:txBody>
      </p:sp>
    </p:spTree>
    <p:extLst>
      <p:ext uri="{BB962C8B-B14F-4D97-AF65-F5344CB8AC3E}">
        <p14:creationId xmlns:p14="http://schemas.microsoft.com/office/powerpoint/2010/main" val="3008126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3064D9-9E15-4A42-BCB2-F55D024CABC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1BD1-6282-4284-A67B-1F4F7BDDC9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63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64D9-9E15-4A42-BCB2-F55D024CABC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1BD1-6282-4284-A67B-1F4F7BDDC94B}" type="slidenum">
              <a:rPr lang="en-US" smtClean="0"/>
              <a:t>‹#›</a:t>
            </a:fld>
            <a:endParaRPr lang="en-US"/>
          </a:p>
        </p:txBody>
      </p:sp>
    </p:spTree>
    <p:extLst>
      <p:ext uri="{BB962C8B-B14F-4D97-AF65-F5344CB8AC3E}">
        <p14:creationId xmlns:p14="http://schemas.microsoft.com/office/powerpoint/2010/main" val="3338590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64D9-9E15-4A42-BCB2-F55D024CABC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1BD1-6282-4284-A67B-1F4F7BDDC94B}" type="slidenum">
              <a:rPr lang="en-US" smtClean="0"/>
              <a:t>‹#›</a:t>
            </a:fld>
            <a:endParaRPr lang="en-US"/>
          </a:p>
        </p:txBody>
      </p:sp>
    </p:spTree>
    <p:extLst>
      <p:ext uri="{BB962C8B-B14F-4D97-AF65-F5344CB8AC3E}">
        <p14:creationId xmlns:p14="http://schemas.microsoft.com/office/powerpoint/2010/main" val="227345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64D9-9E15-4A42-BCB2-F55D024CABC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1BD1-6282-4284-A67B-1F4F7BDDC94B}" type="slidenum">
              <a:rPr lang="en-US" smtClean="0"/>
              <a:t>‹#›</a:t>
            </a:fld>
            <a:endParaRPr lang="en-US"/>
          </a:p>
        </p:txBody>
      </p:sp>
    </p:spTree>
    <p:extLst>
      <p:ext uri="{BB962C8B-B14F-4D97-AF65-F5344CB8AC3E}">
        <p14:creationId xmlns:p14="http://schemas.microsoft.com/office/powerpoint/2010/main" val="377780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64D9-9E15-4A42-BCB2-F55D024CABC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1BD1-6282-4284-A67B-1F4F7BDDC9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02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64D9-9E15-4A42-BCB2-F55D024CABC1}"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1BD1-6282-4284-A67B-1F4F7BDDC94B}" type="slidenum">
              <a:rPr lang="en-US" smtClean="0"/>
              <a:t>‹#›</a:t>
            </a:fld>
            <a:endParaRPr lang="en-US"/>
          </a:p>
        </p:txBody>
      </p:sp>
    </p:spTree>
    <p:extLst>
      <p:ext uri="{BB962C8B-B14F-4D97-AF65-F5344CB8AC3E}">
        <p14:creationId xmlns:p14="http://schemas.microsoft.com/office/powerpoint/2010/main" val="212944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64D9-9E15-4A42-BCB2-F55D024CABC1}"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71BD1-6282-4284-A67B-1F4F7BDDC94B}" type="slidenum">
              <a:rPr lang="en-US" smtClean="0"/>
              <a:t>‹#›</a:t>
            </a:fld>
            <a:endParaRPr lang="en-US"/>
          </a:p>
        </p:txBody>
      </p:sp>
    </p:spTree>
    <p:extLst>
      <p:ext uri="{BB962C8B-B14F-4D97-AF65-F5344CB8AC3E}">
        <p14:creationId xmlns:p14="http://schemas.microsoft.com/office/powerpoint/2010/main" val="171718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64D9-9E15-4A42-BCB2-F55D024CABC1}"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71BD1-6282-4284-A67B-1F4F7BDDC94B}" type="slidenum">
              <a:rPr lang="en-US" smtClean="0"/>
              <a:t>‹#›</a:t>
            </a:fld>
            <a:endParaRPr lang="en-US"/>
          </a:p>
        </p:txBody>
      </p:sp>
    </p:spTree>
    <p:extLst>
      <p:ext uri="{BB962C8B-B14F-4D97-AF65-F5344CB8AC3E}">
        <p14:creationId xmlns:p14="http://schemas.microsoft.com/office/powerpoint/2010/main" val="11070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3064D9-9E15-4A42-BCB2-F55D024CABC1}" type="datetimeFigureOut">
              <a:rPr lang="en-US" smtClean="0"/>
              <a:t>12/18/2022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BE71BD1-6282-4284-A67B-1F4F7BDDC94B}" type="slidenum">
              <a:rPr lang="en-US" smtClean="0"/>
              <a:t>‹#›</a:t>
            </a:fld>
            <a:endParaRPr lang="en-US"/>
          </a:p>
        </p:txBody>
      </p:sp>
    </p:spTree>
    <p:extLst>
      <p:ext uri="{BB962C8B-B14F-4D97-AF65-F5344CB8AC3E}">
        <p14:creationId xmlns:p14="http://schemas.microsoft.com/office/powerpoint/2010/main" val="254671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3064D9-9E15-4A42-BCB2-F55D024CABC1}" type="datetimeFigureOut">
              <a:rPr lang="en-US" smtClean="0"/>
              <a:t>12/18/2022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E71BD1-6282-4284-A67B-1F4F7BDDC94B}" type="slidenum">
              <a:rPr lang="en-US" smtClean="0"/>
              <a:t>‹#›</a:t>
            </a:fld>
            <a:endParaRPr lang="en-US"/>
          </a:p>
        </p:txBody>
      </p:sp>
    </p:spTree>
    <p:extLst>
      <p:ext uri="{BB962C8B-B14F-4D97-AF65-F5344CB8AC3E}">
        <p14:creationId xmlns:p14="http://schemas.microsoft.com/office/powerpoint/2010/main" val="401342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64D9-9E15-4A42-BCB2-F55D024CABC1}"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1BD1-6282-4284-A67B-1F4F7BDDC94B}" type="slidenum">
              <a:rPr lang="en-US" smtClean="0"/>
              <a:t>‹#›</a:t>
            </a:fld>
            <a:endParaRPr lang="en-US"/>
          </a:p>
        </p:txBody>
      </p:sp>
    </p:spTree>
    <p:extLst>
      <p:ext uri="{BB962C8B-B14F-4D97-AF65-F5344CB8AC3E}">
        <p14:creationId xmlns:p14="http://schemas.microsoft.com/office/powerpoint/2010/main" val="93748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3064D9-9E15-4A42-BCB2-F55D024CABC1}" type="datetimeFigureOut">
              <a:rPr lang="en-US" smtClean="0"/>
              <a:t>12/18/2022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E71BD1-6282-4284-A67B-1F4F7BDDC94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18214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3424-DE0A-4169-59CA-E4B4A6D23377}"/>
              </a:ext>
            </a:extLst>
          </p:cNvPr>
          <p:cNvSpPr>
            <a:spLocks noGrp="1"/>
          </p:cNvSpPr>
          <p:nvPr>
            <p:ph type="ctrTitle"/>
          </p:nvPr>
        </p:nvSpPr>
        <p:spPr>
          <a:xfrm>
            <a:off x="4560781" y="2941929"/>
            <a:ext cx="3575607" cy="1383716"/>
          </a:xfrm>
        </p:spPr>
        <p:txBody>
          <a:bodyPr>
            <a:normAutofit/>
          </a:bodyPr>
          <a:lstStyle/>
          <a:p>
            <a:pPr algn="ctr"/>
            <a:r>
              <a:rPr lang="en-US" sz="9600" b="1" dirty="0">
                <a:solidFill>
                  <a:srgbClr val="00B050"/>
                </a:solidFill>
              </a:rPr>
              <a:t>Cycling</a:t>
            </a:r>
          </a:p>
        </p:txBody>
      </p:sp>
      <p:sp>
        <p:nvSpPr>
          <p:cNvPr id="3" name="Subtitle 2">
            <a:extLst>
              <a:ext uri="{FF2B5EF4-FFF2-40B4-BE49-F238E27FC236}">
                <a16:creationId xmlns:a16="http://schemas.microsoft.com/office/drawing/2014/main" id="{F7FF4E3E-AD3F-DF38-3044-CA6B096368B4}"/>
              </a:ext>
            </a:extLst>
          </p:cNvPr>
          <p:cNvSpPr>
            <a:spLocks noGrp="1"/>
          </p:cNvSpPr>
          <p:nvPr>
            <p:ph type="subTitle" idx="1"/>
          </p:nvPr>
        </p:nvSpPr>
        <p:spPr>
          <a:xfrm>
            <a:off x="8136388" y="3560365"/>
            <a:ext cx="2700949" cy="533861"/>
          </a:xfrm>
        </p:spPr>
        <p:txBody>
          <a:bodyPr>
            <a:noAutofit/>
          </a:bodyPr>
          <a:lstStyle/>
          <a:p>
            <a:r>
              <a:rPr lang="pt-PT" sz="3600" b="1" dirty="0"/>
              <a:t>Case Study</a:t>
            </a:r>
            <a:endParaRPr lang="en-US" sz="3600" b="1" dirty="0"/>
          </a:p>
        </p:txBody>
      </p:sp>
      <p:pic>
        <p:nvPicPr>
          <p:cNvPr id="6" name="Picture 5">
            <a:extLst>
              <a:ext uri="{FF2B5EF4-FFF2-40B4-BE49-F238E27FC236}">
                <a16:creationId xmlns:a16="http://schemas.microsoft.com/office/drawing/2014/main" id="{5CF63D45-D7F9-A8D4-34E3-CB5BFA359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66" y="949078"/>
            <a:ext cx="3376567" cy="3376567"/>
          </a:xfrm>
          <a:prstGeom prst="rect">
            <a:avLst/>
          </a:prstGeom>
        </p:spPr>
      </p:pic>
      <p:sp>
        <p:nvSpPr>
          <p:cNvPr id="8" name="TextBox 7">
            <a:extLst>
              <a:ext uri="{FF2B5EF4-FFF2-40B4-BE49-F238E27FC236}">
                <a16:creationId xmlns:a16="http://schemas.microsoft.com/office/drawing/2014/main" id="{AD19EEC8-01CC-4AE3-BBED-DCFD68229CC1}"/>
              </a:ext>
            </a:extLst>
          </p:cNvPr>
          <p:cNvSpPr txBox="1"/>
          <p:nvPr/>
        </p:nvSpPr>
        <p:spPr>
          <a:xfrm>
            <a:off x="7633441" y="4396667"/>
            <a:ext cx="3201676" cy="400110"/>
          </a:xfrm>
          <a:prstGeom prst="rect">
            <a:avLst/>
          </a:prstGeom>
          <a:noFill/>
        </p:spPr>
        <p:txBody>
          <a:bodyPr wrap="square" rtlCol="0">
            <a:spAutoFit/>
          </a:bodyPr>
          <a:lstStyle/>
          <a:p>
            <a:r>
              <a:rPr lang="pt-PT" sz="2000" i="1" dirty="0">
                <a:solidFill>
                  <a:schemeClr val="tx1">
                    <a:lumMod val="50000"/>
                    <a:lumOff val="50000"/>
                  </a:schemeClr>
                </a:solidFill>
              </a:rPr>
              <a:t>Last </a:t>
            </a:r>
            <a:r>
              <a:rPr lang="pt-PT" i="1" dirty="0">
                <a:solidFill>
                  <a:schemeClr val="tx1">
                    <a:lumMod val="50000"/>
                    <a:lumOff val="50000"/>
                  </a:schemeClr>
                </a:solidFill>
              </a:rPr>
              <a:t>updated</a:t>
            </a:r>
            <a:r>
              <a:rPr lang="pt-PT" sz="2000" i="1" dirty="0">
                <a:solidFill>
                  <a:schemeClr val="tx1">
                    <a:lumMod val="50000"/>
                    <a:lumOff val="50000"/>
                  </a:schemeClr>
                </a:solidFill>
              </a:rPr>
              <a:t> in: 15/12/2022</a:t>
            </a:r>
            <a:endParaRPr lang="en-US" sz="2000" i="1" dirty="0">
              <a:solidFill>
                <a:schemeClr val="tx1">
                  <a:lumMod val="50000"/>
                  <a:lumOff val="50000"/>
                </a:schemeClr>
              </a:solidFill>
            </a:endParaRPr>
          </a:p>
        </p:txBody>
      </p:sp>
    </p:spTree>
    <p:extLst>
      <p:ext uri="{BB962C8B-B14F-4D97-AF65-F5344CB8AC3E}">
        <p14:creationId xmlns:p14="http://schemas.microsoft.com/office/powerpoint/2010/main" val="28441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7FF-2C07-A083-4ED6-F2FFCCC31B01}"/>
              </a:ext>
            </a:extLst>
          </p:cNvPr>
          <p:cNvSpPr>
            <a:spLocks noGrp="1"/>
          </p:cNvSpPr>
          <p:nvPr>
            <p:ph type="title"/>
          </p:nvPr>
        </p:nvSpPr>
        <p:spPr>
          <a:xfrm>
            <a:off x="1162906" y="988906"/>
            <a:ext cx="9716900" cy="725378"/>
          </a:xfrm>
        </p:spPr>
        <p:txBody>
          <a:bodyPr/>
          <a:lstStyle/>
          <a:p>
            <a:r>
              <a:rPr lang="pt-PT" dirty="0"/>
              <a:t>Summary</a:t>
            </a:r>
            <a:endParaRPr lang="en-US" dirty="0"/>
          </a:p>
        </p:txBody>
      </p:sp>
      <p:sp>
        <p:nvSpPr>
          <p:cNvPr id="3" name="Content Placeholder 2">
            <a:extLst>
              <a:ext uri="{FF2B5EF4-FFF2-40B4-BE49-F238E27FC236}">
                <a16:creationId xmlns:a16="http://schemas.microsoft.com/office/drawing/2014/main" id="{3DA5F21F-2B32-3005-F003-B0B8258773B3}"/>
              </a:ext>
            </a:extLst>
          </p:cNvPr>
          <p:cNvSpPr>
            <a:spLocks noGrp="1"/>
          </p:cNvSpPr>
          <p:nvPr>
            <p:ph idx="1"/>
          </p:nvPr>
        </p:nvSpPr>
        <p:spPr/>
        <p:txBody>
          <a:bodyPr/>
          <a:lstStyle/>
          <a:p>
            <a:pPr marL="0" indent="0">
              <a:buNone/>
            </a:pPr>
            <a:endParaRPr lang="pt-PT" dirty="0"/>
          </a:p>
          <a:p>
            <a:pPr>
              <a:buFont typeface="Wingdings" panose="05000000000000000000" pitchFamily="2" charset="2"/>
              <a:buChar char="Ø"/>
            </a:pPr>
            <a:r>
              <a:rPr lang="pt-PT" dirty="0"/>
              <a:t>We know some diferences on the use of members and non-members;</a:t>
            </a:r>
          </a:p>
          <a:p>
            <a:pPr>
              <a:buFont typeface="Wingdings" panose="05000000000000000000" pitchFamily="2" charset="2"/>
              <a:buChar char="Ø"/>
            </a:pPr>
            <a:endParaRPr lang="pt-PT" dirty="0"/>
          </a:p>
          <a:p>
            <a:pPr>
              <a:buFont typeface="Wingdings" panose="05000000000000000000" pitchFamily="2" charset="2"/>
              <a:buChar char="Ø"/>
            </a:pPr>
            <a:r>
              <a:rPr lang="pt-PT" dirty="0"/>
              <a:t>We can’t know why members and non-members use the bikes diferenttly</a:t>
            </a:r>
          </a:p>
          <a:p>
            <a:pPr>
              <a:buFont typeface="Wingdings" panose="05000000000000000000" pitchFamily="2" charset="2"/>
              <a:buChar char="Ø"/>
            </a:pPr>
            <a:endParaRPr lang="pt-PT" dirty="0"/>
          </a:p>
          <a:p>
            <a:pPr>
              <a:buFont typeface="Wingdings" panose="05000000000000000000" pitchFamily="2" charset="2"/>
              <a:buChar char="Ø"/>
            </a:pPr>
            <a:r>
              <a:rPr lang="pt-PT" dirty="0"/>
              <a:t>We can’t understand why would someone buy a membership, with only this data;</a:t>
            </a:r>
          </a:p>
          <a:p>
            <a:pPr>
              <a:buFont typeface="Wingdings" panose="05000000000000000000" pitchFamily="2" charset="2"/>
              <a:buChar char="Ø"/>
            </a:pPr>
            <a:endParaRPr lang="pt-PT" dirty="0"/>
          </a:p>
          <a:p>
            <a:pPr>
              <a:buFont typeface="Wingdings" panose="05000000000000000000" pitchFamily="2" charset="2"/>
              <a:buChar char="Ø"/>
            </a:pPr>
            <a:r>
              <a:rPr lang="pt-PT" dirty="0"/>
              <a:t>The evidence it’s not conclusive enought to make a </a:t>
            </a:r>
            <a:r>
              <a:rPr lang="pt-PT"/>
              <a:t>big move;</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1294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7FF-2C07-A083-4ED6-F2FFCCC31B01}"/>
              </a:ext>
            </a:extLst>
          </p:cNvPr>
          <p:cNvSpPr>
            <a:spLocks noGrp="1"/>
          </p:cNvSpPr>
          <p:nvPr>
            <p:ph type="title"/>
          </p:nvPr>
        </p:nvSpPr>
        <p:spPr>
          <a:xfrm>
            <a:off x="1162906" y="988906"/>
            <a:ext cx="9716900" cy="725378"/>
          </a:xfrm>
        </p:spPr>
        <p:txBody>
          <a:bodyPr/>
          <a:lstStyle/>
          <a:p>
            <a:r>
              <a:rPr lang="pt-PT"/>
              <a:t>Next steps</a:t>
            </a:r>
            <a:endParaRPr lang="en-US" dirty="0"/>
          </a:p>
        </p:txBody>
      </p:sp>
      <p:sp>
        <p:nvSpPr>
          <p:cNvPr id="3" name="Content Placeholder 2">
            <a:extLst>
              <a:ext uri="{FF2B5EF4-FFF2-40B4-BE49-F238E27FC236}">
                <a16:creationId xmlns:a16="http://schemas.microsoft.com/office/drawing/2014/main" id="{3DA5F21F-2B32-3005-F003-B0B8258773B3}"/>
              </a:ext>
            </a:extLst>
          </p:cNvPr>
          <p:cNvSpPr>
            <a:spLocks noGrp="1"/>
          </p:cNvSpPr>
          <p:nvPr>
            <p:ph idx="1"/>
          </p:nvPr>
        </p:nvSpPr>
        <p:spPr/>
        <p:txBody>
          <a:bodyPr/>
          <a:lstStyle/>
          <a:p>
            <a:pPr>
              <a:buFont typeface="Wingdings" panose="05000000000000000000" pitchFamily="2" charset="2"/>
              <a:buChar char="Ø"/>
            </a:pPr>
            <a:endParaRPr lang="pt-PT" dirty="0"/>
          </a:p>
          <a:p>
            <a:pPr>
              <a:buFont typeface="Wingdings" panose="05000000000000000000" pitchFamily="2" charset="2"/>
              <a:buChar char="Ø"/>
            </a:pPr>
            <a:endParaRPr lang="pt-PT" dirty="0"/>
          </a:p>
          <a:p>
            <a:pPr>
              <a:buFont typeface="Wingdings" panose="05000000000000000000" pitchFamily="2" charset="2"/>
              <a:buChar char="Ø"/>
            </a:pPr>
            <a:r>
              <a:rPr lang="pt-PT" dirty="0"/>
              <a:t>Get data that is more relevant to the business task</a:t>
            </a:r>
          </a:p>
          <a:p>
            <a:pPr>
              <a:buFont typeface="Wingdings" panose="05000000000000000000" pitchFamily="2" charset="2"/>
              <a:buChar char="Ø"/>
            </a:pPr>
            <a:endParaRPr lang="pt-PT" dirty="0"/>
          </a:p>
          <a:p>
            <a:pPr>
              <a:buFont typeface="Wingdings" panose="05000000000000000000" pitchFamily="2" charset="2"/>
              <a:buChar char="Ø"/>
            </a:pPr>
            <a:endParaRPr lang="pt-PT" dirty="0"/>
          </a:p>
          <a:p>
            <a:pPr>
              <a:buFont typeface="Wingdings" panose="05000000000000000000" pitchFamily="2" charset="2"/>
              <a:buChar char="Ø"/>
            </a:pPr>
            <a:r>
              <a:rPr lang="pt-PT" dirty="0"/>
              <a:t>Use the insights we got to initiate the process of increase membership;</a:t>
            </a:r>
          </a:p>
          <a:p>
            <a:pPr marL="0" indent="0">
              <a:buNone/>
            </a:pPr>
            <a:endParaRPr lang="pt-PT" dirty="0"/>
          </a:p>
          <a:p>
            <a:pPr marL="0" indent="0">
              <a:buNone/>
            </a:pPr>
            <a:endParaRPr lang="en-US" dirty="0"/>
          </a:p>
        </p:txBody>
      </p:sp>
    </p:spTree>
    <p:extLst>
      <p:ext uri="{BB962C8B-B14F-4D97-AF65-F5344CB8AC3E}">
        <p14:creationId xmlns:p14="http://schemas.microsoft.com/office/powerpoint/2010/main" val="117185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7FF-2C07-A083-4ED6-F2FFCCC31B01}"/>
              </a:ext>
            </a:extLst>
          </p:cNvPr>
          <p:cNvSpPr>
            <a:spLocks noGrp="1"/>
          </p:cNvSpPr>
          <p:nvPr>
            <p:ph type="title"/>
          </p:nvPr>
        </p:nvSpPr>
        <p:spPr>
          <a:xfrm>
            <a:off x="1162906" y="988906"/>
            <a:ext cx="9716900" cy="725378"/>
          </a:xfrm>
        </p:spPr>
        <p:txBody>
          <a:bodyPr/>
          <a:lstStyle/>
          <a:p>
            <a:r>
              <a:rPr lang="pt-PT" dirty="0"/>
              <a:t>Get more data</a:t>
            </a:r>
            <a:endParaRPr lang="en-US" dirty="0"/>
          </a:p>
        </p:txBody>
      </p:sp>
      <p:sp>
        <p:nvSpPr>
          <p:cNvPr id="3" name="Content Placeholder 2">
            <a:extLst>
              <a:ext uri="{FF2B5EF4-FFF2-40B4-BE49-F238E27FC236}">
                <a16:creationId xmlns:a16="http://schemas.microsoft.com/office/drawing/2014/main" id="{3DA5F21F-2B32-3005-F003-B0B8258773B3}"/>
              </a:ext>
            </a:extLst>
          </p:cNvPr>
          <p:cNvSpPr>
            <a:spLocks noGrp="1"/>
          </p:cNvSpPr>
          <p:nvPr>
            <p:ph idx="1"/>
          </p:nvPr>
        </p:nvSpPr>
        <p:spPr/>
        <p:txBody>
          <a:bodyPr/>
          <a:lstStyle/>
          <a:p>
            <a:pPr marL="0" indent="0">
              <a:buNone/>
            </a:pPr>
            <a:endParaRPr lang="pt-PT" dirty="0"/>
          </a:p>
          <a:p>
            <a:pPr>
              <a:buFont typeface="Wingdings" panose="05000000000000000000" pitchFamily="2" charset="2"/>
              <a:buChar char="Ø"/>
            </a:pPr>
            <a:r>
              <a:rPr lang="pt-PT" dirty="0"/>
              <a:t>Collect qualitative data by surveying the users, members and casual riders;</a:t>
            </a:r>
          </a:p>
          <a:p>
            <a:pPr>
              <a:buFont typeface="Wingdings" panose="05000000000000000000" pitchFamily="2" charset="2"/>
              <a:buChar char="Ø"/>
            </a:pPr>
            <a:endParaRPr lang="pt-PT" dirty="0"/>
          </a:p>
          <a:p>
            <a:pPr>
              <a:buFont typeface="Wingdings" panose="05000000000000000000" pitchFamily="2" charset="2"/>
              <a:buChar char="Ø"/>
            </a:pPr>
            <a:r>
              <a:rPr lang="pt-PT" dirty="0"/>
              <a:t>Collect users income Data;</a:t>
            </a:r>
          </a:p>
          <a:p>
            <a:pPr>
              <a:buFont typeface="Wingdings" panose="05000000000000000000" pitchFamily="2" charset="2"/>
              <a:buChar char="Ø"/>
            </a:pPr>
            <a:endParaRPr lang="pt-PT" dirty="0"/>
          </a:p>
          <a:p>
            <a:pPr>
              <a:buFont typeface="Wingdings" panose="05000000000000000000" pitchFamily="2" charset="2"/>
              <a:buChar char="Ø"/>
            </a:pPr>
            <a:r>
              <a:rPr lang="pt-PT" dirty="0"/>
              <a:t>Collect users fitness data;</a:t>
            </a:r>
          </a:p>
          <a:p>
            <a:pPr>
              <a:buFont typeface="Wingdings" panose="05000000000000000000" pitchFamily="2" charset="2"/>
              <a:buChar char="Ø"/>
            </a:pPr>
            <a:endParaRPr lang="pt-PT" dirty="0"/>
          </a:p>
          <a:p>
            <a:pPr>
              <a:buFont typeface="Wingdings" panose="05000000000000000000" pitchFamily="2" charset="2"/>
              <a:buChar char="Ø"/>
            </a:pPr>
            <a:r>
              <a:rPr lang="pt-PT" dirty="0"/>
              <a:t>Get user unbias feedback about the service;</a:t>
            </a:r>
          </a:p>
          <a:p>
            <a:pPr marL="0" indent="0">
              <a:buNone/>
            </a:pPr>
            <a:endParaRPr lang="pt-PT" dirty="0"/>
          </a:p>
          <a:p>
            <a:pPr marL="0" indent="0">
              <a:buNone/>
            </a:pPr>
            <a:endParaRPr lang="en-US" dirty="0"/>
          </a:p>
        </p:txBody>
      </p:sp>
    </p:spTree>
    <p:extLst>
      <p:ext uri="{BB962C8B-B14F-4D97-AF65-F5344CB8AC3E}">
        <p14:creationId xmlns:p14="http://schemas.microsoft.com/office/powerpoint/2010/main" val="387726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7FF-2C07-A083-4ED6-F2FFCCC31B01}"/>
              </a:ext>
            </a:extLst>
          </p:cNvPr>
          <p:cNvSpPr>
            <a:spLocks noGrp="1"/>
          </p:cNvSpPr>
          <p:nvPr>
            <p:ph type="title"/>
          </p:nvPr>
        </p:nvSpPr>
        <p:spPr>
          <a:xfrm>
            <a:off x="1162906" y="783771"/>
            <a:ext cx="9716900" cy="930513"/>
          </a:xfrm>
        </p:spPr>
        <p:txBody>
          <a:bodyPr>
            <a:noAutofit/>
          </a:bodyPr>
          <a:lstStyle/>
          <a:p>
            <a:r>
              <a:rPr lang="en-US" sz="6000" dirty="0"/>
              <a:t>Hypothesis</a:t>
            </a:r>
          </a:p>
        </p:txBody>
      </p:sp>
      <p:sp>
        <p:nvSpPr>
          <p:cNvPr id="3" name="Content Placeholder 2">
            <a:extLst>
              <a:ext uri="{FF2B5EF4-FFF2-40B4-BE49-F238E27FC236}">
                <a16:creationId xmlns:a16="http://schemas.microsoft.com/office/drawing/2014/main" id="{3DA5F21F-2B32-3005-F003-B0B8258773B3}"/>
              </a:ext>
            </a:extLst>
          </p:cNvPr>
          <p:cNvSpPr>
            <a:spLocks noGrp="1"/>
          </p:cNvSpPr>
          <p:nvPr>
            <p:ph idx="1"/>
          </p:nvPr>
        </p:nvSpPr>
        <p:spPr/>
        <p:txBody>
          <a:bodyPr>
            <a:normAutofit/>
          </a:bodyPr>
          <a:lstStyle/>
          <a:p>
            <a:pPr marL="0" indent="0">
              <a:buNone/>
            </a:pPr>
            <a:r>
              <a:rPr lang="pt-PT" sz="2400" dirty="0"/>
              <a:t>As indicated by the data, members tend to use the rides more on week days and in the morning (7:00-9:00) and in the afternoon/evening (17:00-19:00), thay may mean that members use the rides to commute to work.</a:t>
            </a:r>
          </a:p>
          <a:p>
            <a:pPr marL="0" indent="0">
              <a:buNone/>
            </a:pPr>
            <a:endParaRPr lang="pt-PT" sz="2400" dirty="0"/>
          </a:p>
          <a:p>
            <a:pPr marL="0" indent="0">
              <a:buNone/>
            </a:pPr>
            <a:r>
              <a:rPr lang="pt-PT" sz="2400" dirty="0"/>
              <a:t>On the other hand non-members tend to use the rides on weekends and </a:t>
            </a:r>
            <a:r>
              <a:rPr lang="en-US" sz="2400" dirty="0"/>
              <a:t>more spread throughout the day, that may mean they use it for leisure</a:t>
            </a:r>
          </a:p>
          <a:p>
            <a:pPr marL="0" indent="0">
              <a:buNone/>
            </a:pPr>
            <a:endParaRPr lang="en-US" sz="2400" dirty="0"/>
          </a:p>
          <a:p>
            <a:pPr marL="0" indent="0">
              <a:buNone/>
            </a:pPr>
            <a:r>
              <a:rPr lang="en-US" sz="1800" dirty="0"/>
              <a:t>These hypotheses should be investigated further, more data should be collected and a surveying the users would be important.</a:t>
            </a:r>
            <a:endParaRPr lang="pt-PT" sz="2400" dirty="0"/>
          </a:p>
        </p:txBody>
      </p:sp>
    </p:spTree>
    <p:extLst>
      <p:ext uri="{BB962C8B-B14F-4D97-AF65-F5344CB8AC3E}">
        <p14:creationId xmlns:p14="http://schemas.microsoft.com/office/powerpoint/2010/main" val="261024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7FF-2C07-A083-4ED6-F2FFCCC31B01}"/>
              </a:ext>
            </a:extLst>
          </p:cNvPr>
          <p:cNvSpPr>
            <a:spLocks noGrp="1"/>
          </p:cNvSpPr>
          <p:nvPr>
            <p:ph type="title"/>
          </p:nvPr>
        </p:nvSpPr>
        <p:spPr>
          <a:xfrm>
            <a:off x="1162906" y="988906"/>
            <a:ext cx="9716900" cy="725378"/>
          </a:xfrm>
        </p:spPr>
        <p:txBody>
          <a:bodyPr/>
          <a:lstStyle/>
          <a:p>
            <a:r>
              <a:rPr lang="pt-PT" dirty="0"/>
              <a:t>Initiate the process</a:t>
            </a:r>
            <a:endParaRPr lang="en-US" dirty="0"/>
          </a:p>
        </p:txBody>
      </p:sp>
      <p:sp>
        <p:nvSpPr>
          <p:cNvPr id="3" name="Content Placeholder 2">
            <a:extLst>
              <a:ext uri="{FF2B5EF4-FFF2-40B4-BE49-F238E27FC236}">
                <a16:creationId xmlns:a16="http://schemas.microsoft.com/office/drawing/2014/main" id="{3DA5F21F-2B32-3005-F003-B0B8258773B3}"/>
              </a:ext>
            </a:extLst>
          </p:cNvPr>
          <p:cNvSpPr>
            <a:spLocks noGrp="1"/>
          </p:cNvSpPr>
          <p:nvPr>
            <p:ph idx="1"/>
          </p:nvPr>
        </p:nvSpPr>
        <p:spPr/>
        <p:txBody>
          <a:bodyPr/>
          <a:lstStyle/>
          <a:p>
            <a:pPr marL="0" indent="0">
              <a:buNone/>
            </a:pPr>
            <a:endParaRPr lang="pt-PT" dirty="0"/>
          </a:p>
          <a:p>
            <a:pPr marL="0" indent="0">
              <a:buNone/>
            </a:pPr>
            <a:endParaRPr lang="pt-PT" dirty="0"/>
          </a:p>
          <a:p>
            <a:pPr>
              <a:buFont typeface="Wingdings" panose="05000000000000000000" pitchFamily="2" charset="2"/>
              <a:buChar char="Ø"/>
            </a:pPr>
            <a:r>
              <a:rPr lang="pt-PT" dirty="0"/>
              <a:t>Consider a monthly subscription;</a:t>
            </a:r>
          </a:p>
          <a:p>
            <a:pPr>
              <a:buFont typeface="Wingdings" panose="05000000000000000000" pitchFamily="2" charset="2"/>
              <a:buChar char="Ø"/>
            </a:pPr>
            <a:endParaRPr lang="pt-PT" dirty="0"/>
          </a:p>
          <a:p>
            <a:pPr>
              <a:buFont typeface="Wingdings" panose="05000000000000000000" pitchFamily="2" charset="2"/>
              <a:buChar char="Ø"/>
            </a:pPr>
            <a:r>
              <a:rPr lang="pt-PT" dirty="0"/>
              <a:t>Consider casuals needs and act on it;</a:t>
            </a:r>
          </a:p>
          <a:p>
            <a:pPr>
              <a:buFont typeface="Wingdings" panose="05000000000000000000" pitchFamily="2" charset="2"/>
              <a:buChar char="Ø"/>
            </a:pPr>
            <a:endParaRPr lang="pt-PT" dirty="0"/>
          </a:p>
          <a:p>
            <a:pPr>
              <a:buFont typeface="Wingdings" panose="05000000000000000000" pitchFamily="2" charset="2"/>
              <a:buChar char="Ø"/>
            </a:pPr>
            <a:r>
              <a:rPr lang="pt-PT" dirty="0"/>
              <a:t>Reward more expensive offerings;</a:t>
            </a:r>
          </a:p>
          <a:p>
            <a:pPr marL="0" indent="0">
              <a:buNone/>
            </a:pPr>
            <a:endParaRPr lang="en-US" dirty="0"/>
          </a:p>
        </p:txBody>
      </p:sp>
    </p:spTree>
    <p:extLst>
      <p:ext uri="{BB962C8B-B14F-4D97-AF65-F5344CB8AC3E}">
        <p14:creationId xmlns:p14="http://schemas.microsoft.com/office/powerpoint/2010/main" val="531625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7FF-2C07-A083-4ED6-F2FFCCC31B01}"/>
              </a:ext>
            </a:extLst>
          </p:cNvPr>
          <p:cNvSpPr>
            <a:spLocks noGrp="1"/>
          </p:cNvSpPr>
          <p:nvPr>
            <p:ph type="title"/>
          </p:nvPr>
        </p:nvSpPr>
        <p:spPr>
          <a:xfrm>
            <a:off x="1162906" y="988906"/>
            <a:ext cx="9716900" cy="725378"/>
          </a:xfrm>
        </p:spPr>
        <p:txBody>
          <a:bodyPr/>
          <a:lstStyle/>
          <a:p>
            <a:r>
              <a:rPr lang="pt-PT" dirty="0"/>
              <a:t>Conclusions</a:t>
            </a:r>
            <a:endParaRPr lang="en-US" dirty="0"/>
          </a:p>
        </p:txBody>
      </p:sp>
      <p:sp>
        <p:nvSpPr>
          <p:cNvPr id="3" name="Content Placeholder 2">
            <a:extLst>
              <a:ext uri="{FF2B5EF4-FFF2-40B4-BE49-F238E27FC236}">
                <a16:creationId xmlns:a16="http://schemas.microsoft.com/office/drawing/2014/main" id="{3DA5F21F-2B32-3005-F003-B0B8258773B3}"/>
              </a:ext>
            </a:extLst>
          </p:cNvPr>
          <p:cNvSpPr>
            <a:spLocks noGrp="1"/>
          </p:cNvSpPr>
          <p:nvPr>
            <p:ph idx="1"/>
          </p:nvPr>
        </p:nvSpPr>
        <p:spPr/>
        <p:txBody>
          <a:bodyPr/>
          <a:lstStyle/>
          <a:p>
            <a:pPr marL="0" indent="0">
              <a:buNone/>
            </a:pPr>
            <a:endParaRPr lang="pt-PT" dirty="0"/>
          </a:p>
          <a:p>
            <a:pPr>
              <a:buFont typeface="Wingdings" panose="05000000000000000000" pitchFamily="2" charset="2"/>
              <a:buChar char="Ø"/>
            </a:pPr>
            <a:r>
              <a:rPr lang="pt-PT" dirty="0"/>
              <a:t>We know how casual and members are different but not why</a:t>
            </a:r>
          </a:p>
          <a:p>
            <a:pPr>
              <a:buFont typeface="Wingdings" panose="05000000000000000000" pitchFamily="2" charset="2"/>
              <a:buChar char="Ø"/>
            </a:pPr>
            <a:endParaRPr lang="pt-PT" dirty="0"/>
          </a:p>
          <a:p>
            <a:pPr>
              <a:buFont typeface="Wingdings" panose="05000000000000000000" pitchFamily="2" charset="2"/>
              <a:buChar char="Ø"/>
            </a:pPr>
            <a:r>
              <a:rPr lang="pt-PT" dirty="0"/>
              <a:t>Consider casuals needs and act on it;</a:t>
            </a:r>
          </a:p>
          <a:p>
            <a:pPr>
              <a:buFont typeface="Wingdings" panose="05000000000000000000" pitchFamily="2" charset="2"/>
              <a:buChar char="Ø"/>
            </a:pPr>
            <a:endParaRPr lang="pt-PT" dirty="0"/>
          </a:p>
          <a:p>
            <a:pPr>
              <a:buFont typeface="Wingdings" panose="05000000000000000000" pitchFamily="2" charset="2"/>
              <a:buChar char="Ø"/>
            </a:pPr>
            <a:r>
              <a:rPr lang="pt-PT" dirty="0"/>
              <a:t>Reward more expensive offerings;</a:t>
            </a:r>
          </a:p>
          <a:p>
            <a:pPr marL="0" indent="0">
              <a:buNone/>
            </a:pPr>
            <a:endParaRPr lang="en-US" dirty="0"/>
          </a:p>
        </p:txBody>
      </p:sp>
    </p:spTree>
    <p:extLst>
      <p:ext uri="{BB962C8B-B14F-4D97-AF65-F5344CB8AC3E}">
        <p14:creationId xmlns:p14="http://schemas.microsoft.com/office/powerpoint/2010/main" val="111504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9893-980F-CF64-6337-6AFE06B06991}"/>
              </a:ext>
            </a:extLst>
          </p:cNvPr>
          <p:cNvSpPr>
            <a:spLocks noGrp="1"/>
          </p:cNvSpPr>
          <p:nvPr>
            <p:ph type="title"/>
          </p:nvPr>
        </p:nvSpPr>
        <p:spPr>
          <a:xfrm>
            <a:off x="1036320" y="865101"/>
            <a:ext cx="10058400" cy="1450757"/>
          </a:xfrm>
        </p:spPr>
        <p:txBody>
          <a:bodyPr/>
          <a:lstStyle/>
          <a:p>
            <a:pPr algn="ctr"/>
            <a:r>
              <a:rPr lang="pt-PT" dirty="0"/>
              <a:t>The problem and the objective</a:t>
            </a:r>
            <a:br>
              <a:rPr lang="pt-PT" dirty="0"/>
            </a:br>
            <a:endParaRPr lang="en-US" dirty="0"/>
          </a:p>
        </p:txBody>
      </p:sp>
      <p:sp>
        <p:nvSpPr>
          <p:cNvPr id="3" name="Content Placeholder 2">
            <a:extLst>
              <a:ext uri="{FF2B5EF4-FFF2-40B4-BE49-F238E27FC236}">
                <a16:creationId xmlns:a16="http://schemas.microsoft.com/office/drawing/2014/main" id="{4207C23E-D42F-22FE-A41E-F40D6053C3D1}"/>
              </a:ext>
            </a:extLst>
          </p:cNvPr>
          <p:cNvSpPr>
            <a:spLocks noGrp="1"/>
          </p:cNvSpPr>
          <p:nvPr>
            <p:ph idx="1"/>
          </p:nvPr>
        </p:nvSpPr>
        <p:spPr/>
        <p:txBody>
          <a:bodyPr>
            <a:normAutofit/>
          </a:bodyPr>
          <a:lstStyle/>
          <a:p>
            <a:endParaRPr lang="en-US" sz="2200" dirty="0"/>
          </a:p>
          <a:p>
            <a:endParaRPr lang="en-US" sz="2200" dirty="0"/>
          </a:p>
          <a:p>
            <a:pPr>
              <a:buFont typeface="Wingdings" panose="05000000000000000000" pitchFamily="2" charset="2"/>
              <a:buChar char="v"/>
            </a:pPr>
            <a:r>
              <a:rPr lang="en-US" sz="2200" dirty="0"/>
              <a:t> The company’s future depends on </a:t>
            </a:r>
            <a:r>
              <a:rPr lang="en-US" sz="2200" b="1" dirty="0"/>
              <a:t>maximizing</a:t>
            </a:r>
            <a:r>
              <a:rPr lang="en-US" sz="2200" dirty="0"/>
              <a:t> the number of annual memberships.</a:t>
            </a:r>
          </a:p>
          <a:p>
            <a:pPr>
              <a:buFont typeface="Wingdings" panose="05000000000000000000" pitchFamily="2" charset="2"/>
              <a:buChar char="v"/>
            </a:pPr>
            <a:endParaRPr lang="en-US" sz="2200" dirty="0"/>
          </a:p>
          <a:p>
            <a:pPr>
              <a:buFont typeface="Wingdings" panose="05000000000000000000" pitchFamily="2" charset="2"/>
              <a:buChar char="v"/>
            </a:pPr>
            <a:endParaRPr lang="en-US" sz="2200" dirty="0"/>
          </a:p>
          <a:p>
            <a:pPr>
              <a:buFont typeface="Wingdings" panose="05000000000000000000" pitchFamily="2" charset="2"/>
              <a:buChar char="v"/>
            </a:pPr>
            <a:r>
              <a:rPr lang="en-US" sz="2200" dirty="0"/>
              <a:t>The </a:t>
            </a:r>
            <a:r>
              <a:rPr lang="en-US" sz="2200" b="1" dirty="0"/>
              <a:t>objective</a:t>
            </a:r>
            <a:r>
              <a:rPr lang="en-US" sz="2200" dirty="0"/>
              <a:t> is to understand how annual </a:t>
            </a:r>
            <a:r>
              <a:rPr lang="en-US" sz="2200" b="1" dirty="0"/>
              <a:t>members and casual</a:t>
            </a:r>
            <a:r>
              <a:rPr lang="en-US" sz="2200" dirty="0"/>
              <a:t> </a:t>
            </a:r>
            <a:r>
              <a:rPr lang="en-US" sz="2200" b="1" dirty="0"/>
              <a:t>riders</a:t>
            </a:r>
            <a:r>
              <a:rPr lang="en-US" sz="2200" dirty="0"/>
              <a:t> use the bikes </a:t>
            </a:r>
            <a:r>
              <a:rPr lang="en-US" sz="2200" b="1" dirty="0"/>
              <a:t>differently.</a:t>
            </a:r>
            <a:endParaRPr lang="en-US" sz="2200" dirty="0"/>
          </a:p>
        </p:txBody>
      </p:sp>
    </p:spTree>
    <p:extLst>
      <p:ext uri="{BB962C8B-B14F-4D97-AF65-F5344CB8AC3E}">
        <p14:creationId xmlns:p14="http://schemas.microsoft.com/office/powerpoint/2010/main" val="261558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A225-39A7-C2D6-997E-99C74A1270E8}"/>
              </a:ext>
            </a:extLst>
          </p:cNvPr>
          <p:cNvSpPr>
            <a:spLocks noGrp="1"/>
          </p:cNvSpPr>
          <p:nvPr>
            <p:ph type="title"/>
          </p:nvPr>
        </p:nvSpPr>
        <p:spPr/>
        <p:txBody>
          <a:bodyPr/>
          <a:lstStyle/>
          <a:p>
            <a:r>
              <a:rPr lang="pt-PT" dirty="0"/>
              <a:t>THE DATA</a:t>
            </a:r>
            <a:endParaRPr lang="en-US" dirty="0"/>
          </a:p>
        </p:txBody>
      </p:sp>
      <p:sp>
        <p:nvSpPr>
          <p:cNvPr id="3" name="Content Placeholder 2">
            <a:extLst>
              <a:ext uri="{FF2B5EF4-FFF2-40B4-BE49-F238E27FC236}">
                <a16:creationId xmlns:a16="http://schemas.microsoft.com/office/drawing/2014/main" id="{7447766E-32A1-45E3-1343-9BC837C9052A}"/>
              </a:ext>
            </a:extLst>
          </p:cNvPr>
          <p:cNvSpPr>
            <a:spLocks noGrp="1"/>
          </p:cNvSpPr>
          <p:nvPr>
            <p:ph idx="1"/>
          </p:nvPr>
        </p:nvSpPr>
        <p:spPr/>
        <p:txBody>
          <a:bodyPr/>
          <a:lstStyle/>
          <a:p>
            <a:pPr marL="0" indent="0">
              <a:buNone/>
            </a:pPr>
            <a:endParaRPr lang="pt-PT" sz="2400" dirty="0"/>
          </a:p>
          <a:p>
            <a:pPr marL="0" indent="0">
              <a:buNone/>
            </a:pPr>
            <a:r>
              <a:rPr lang="pt-PT" sz="2400" dirty="0"/>
              <a:t>Data was collected between 2021/12 and 2022/11;</a:t>
            </a:r>
          </a:p>
          <a:p>
            <a:pPr marL="0" indent="0">
              <a:buNone/>
            </a:pPr>
            <a:endParaRPr lang="pt-PT" sz="2400" dirty="0"/>
          </a:p>
          <a:p>
            <a:pPr marL="0" indent="0">
              <a:buNone/>
            </a:pPr>
            <a:r>
              <a:rPr lang="pt-PT" sz="2400" dirty="0"/>
              <a:t>Duplicate, invalid, incorrect and blank Data was removed/corrected;</a:t>
            </a:r>
          </a:p>
          <a:p>
            <a:pPr marL="0" indent="0">
              <a:buNone/>
            </a:pPr>
            <a:endParaRPr lang="pt-PT" sz="2400" dirty="0"/>
          </a:p>
          <a:p>
            <a:pPr marL="0" indent="0">
              <a:buNone/>
            </a:pPr>
            <a:r>
              <a:rPr lang="pt-PT" sz="2400" dirty="0"/>
              <a:t>Data format and type was corrected;</a:t>
            </a:r>
          </a:p>
          <a:p>
            <a:pPr marL="0" indent="0">
              <a:buNone/>
            </a:pPr>
            <a:r>
              <a:rPr lang="pt-PT" dirty="0"/>
              <a:t> </a:t>
            </a:r>
          </a:p>
        </p:txBody>
      </p:sp>
    </p:spTree>
    <p:extLst>
      <p:ext uri="{BB962C8B-B14F-4D97-AF65-F5344CB8AC3E}">
        <p14:creationId xmlns:p14="http://schemas.microsoft.com/office/powerpoint/2010/main" val="30585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B8DC49B-E3C5-9061-8402-5C50D886E72C}"/>
              </a:ext>
            </a:extLst>
          </p:cNvPr>
          <p:cNvSpPr>
            <a:spLocks noGrp="1"/>
          </p:cNvSpPr>
          <p:nvPr>
            <p:ph type="subTitle" idx="1"/>
          </p:nvPr>
        </p:nvSpPr>
        <p:spPr>
          <a:xfrm>
            <a:off x="238672" y="2865830"/>
            <a:ext cx="5184560" cy="1601784"/>
          </a:xfrm>
        </p:spPr>
        <p:txBody>
          <a:bodyPr>
            <a:noAutofit/>
          </a:bodyPr>
          <a:lstStyle/>
          <a:p>
            <a:r>
              <a:rPr lang="pt-PT" sz="1700" dirty="0"/>
              <a:t>the classic bike is the most popular </a:t>
            </a:r>
            <a:br>
              <a:rPr lang="pt-PT" sz="1700" dirty="0"/>
            </a:br>
            <a:r>
              <a:rPr lang="pt-PT" sz="1700" dirty="0"/>
              <a:t>among causal riders;</a:t>
            </a:r>
          </a:p>
          <a:p>
            <a:r>
              <a:rPr lang="pt-PT" sz="1700" dirty="0"/>
              <a:t>Electric bike is very popualr too;</a:t>
            </a:r>
          </a:p>
          <a:p>
            <a:r>
              <a:rPr lang="pt-PT" sz="1700" dirty="0"/>
              <a:t>Docked bike IS the the least used;</a:t>
            </a:r>
            <a:endParaRPr lang="en-US" sz="1700" dirty="0"/>
          </a:p>
        </p:txBody>
      </p:sp>
      <p:pic>
        <p:nvPicPr>
          <p:cNvPr id="7" name="Picture 6">
            <a:extLst>
              <a:ext uri="{FF2B5EF4-FFF2-40B4-BE49-F238E27FC236}">
                <a16:creationId xmlns:a16="http://schemas.microsoft.com/office/drawing/2014/main" id="{86EE44CD-0388-B489-8BBD-A02EE51CF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289" y="328818"/>
            <a:ext cx="6964711" cy="6006696"/>
          </a:xfrm>
          <a:prstGeom prst="rect">
            <a:avLst/>
          </a:prstGeom>
        </p:spPr>
      </p:pic>
    </p:spTree>
    <p:extLst>
      <p:ext uri="{BB962C8B-B14F-4D97-AF65-F5344CB8AC3E}">
        <p14:creationId xmlns:p14="http://schemas.microsoft.com/office/powerpoint/2010/main" val="73391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B8DC49B-E3C5-9061-8402-5C50D886E72C}"/>
              </a:ext>
            </a:extLst>
          </p:cNvPr>
          <p:cNvSpPr>
            <a:spLocks noGrp="1"/>
          </p:cNvSpPr>
          <p:nvPr>
            <p:ph type="subTitle" idx="1"/>
          </p:nvPr>
        </p:nvSpPr>
        <p:spPr>
          <a:xfrm>
            <a:off x="193003" y="3124200"/>
            <a:ext cx="4924425" cy="1143000"/>
          </a:xfrm>
        </p:spPr>
        <p:txBody>
          <a:bodyPr>
            <a:normAutofit fontScale="92500" lnSpcReduction="10000"/>
          </a:bodyPr>
          <a:lstStyle/>
          <a:p>
            <a:r>
              <a:rPr lang="pt-PT" sz="1800" dirty="0"/>
              <a:t>The majority of rides by members are with classic bikes;</a:t>
            </a:r>
          </a:p>
          <a:p>
            <a:r>
              <a:rPr lang="pt-PT" sz="1800" dirty="0"/>
              <a:t>Electric bikes are used in a little more than a quarter of the rides;</a:t>
            </a:r>
            <a:endParaRPr lang="en-US" sz="1800" dirty="0"/>
          </a:p>
        </p:txBody>
      </p:sp>
      <p:pic>
        <p:nvPicPr>
          <p:cNvPr id="7" name="Picture 6">
            <a:extLst>
              <a:ext uri="{FF2B5EF4-FFF2-40B4-BE49-F238E27FC236}">
                <a16:creationId xmlns:a16="http://schemas.microsoft.com/office/drawing/2014/main" id="{86EE44CD-0388-B489-8BBD-A02EE51CF5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27289" y="441186"/>
            <a:ext cx="6964711" cy="5820060"/>
          </a:xfrm>
          <a:prstGeom prst="rect">
            <a:avLst/>
          </a:prstGeom>
        </p:spPr>
      </p:pic>
    </p:spTree>
    <p:extLst>
      <p:ext uri="{BB962C8B-B14F-4D97-AF65-F5344CB8AC3E}">
        <p14:creationId xmlns:p14="http://schemas.microsoft.com/office/powerpoint/2010/main" val="11445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699857-C3D9-10F8-885D-7A524C7FB8AB}"/>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487CE990-0D90-E038-854B-7BE689FB06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
            <a:ext cx="12192000" cy="6475444"/>
          </a:xfrm>
          <a:prstGeom prst="rect">
            <a:avLst/>
          </a:prstGeom>
        </p:spPr>
      </p:pic>
      <p:sp>
        <p:nvSpPr>
          <p:cNvPr id="8" name="TextBox 7">
            <a:extLst>
              <a:ext uri="{FF2B5EF4-FFF2-40B4-BE49-F238E27FC236}">
                <a16:creationId xmlns:a16="http://schemas.microsoft.com/office/drawing/2014/main" id="{E4C7DE1C-C7EE-0B85-8E30-F5B3DE0FE67D}"/>
              </a:ext>
            </a:extLst>
          </p:cNvPr>
          <p:cNvSpPr txBox="1"/>
          <p:nvPr/>
        </p:nvSpPr>
        <p:spPr>
          <a:xfrm>
            <a:off x="6606073" y="961052"/>
            <a:ext cx="6755363" cy="369332"/>
          </a:xfrm>
          <a:prstGeom prst="rect">
            <a:avLst/>
          </a:prstGeom>
          <a:noFill/>
        </p:spPr>
        <p:txBody>
          <a:bodyPr wrap="square" rtlCol="0">
            <a:spAutoFit/>
          </a:bodyPr>
          <a:lstStyle/>
          <a:p>
            <a:r>
              <a:rPr lang="pt-PT" dirty="0">
                <a:latin typeface="+mj-lt"/>
              </a:rPr>
              <a:t>The most common duration of rides is under 10 minutes.</a:t>
            </a:r>
            <a:endParaRPr lang="en-US" dirty="0">
              <a:latin typeface="+mj-lt"/>
            </a:endParaRPr>
          </a:p>
        </p:txBody>
      </p:sp>
    </p:spTree>
    <p:extLst>
      <p:ext uri="{BB962C8B-B14F-4D97-AF65-F5344CB8AC3E}">
        <p14:creationId xmlns:p14="http://schemas.microsoft.com/office/powerpoint/2010/main" val="51992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699857-C3D9-10F8-885D-7A524C7FB8AB}"/>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487CE990-0D90-E038-854B-7BE689FB06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
            <a:ext cx="12192000" cy="6372807"/>
          </a:xfrm>
          <a:prstGeom prst="rect">
            <a:avLst/>
          </a:prstGeom>
        </p:spPr>
      </p:pic>
    </p:spTree>
    <p:extLst>
      <p:ext uri="{BB962C8B-B14F-4D97-AF65-F5344CB8AC3E}">
        <p14:creationId xmlns:p14="http://schemas.microsoft.com/office/powerpoint/2010/main" val="245059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699857-C3D9-10F8-885D-7A524C7FB8AB}"/>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487CE990-0D90-E038-854B-7BE689FB06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
            <a:ext cx="11971985" cy="6372807"/>
          </a:xfrm>
          <a:prstGeom prst="rect">
            <a:avLst/>
          </a:prstGeom>
        </p:spPr>
      </p:pic>
    </p:spTree>
    <p:extLst>
      <p:ext uri="{BB962C8B-B14F-4D97-AF65-F5344CB8AC3E}">
        <p14:creationId xmlns:p14="http://schemas.microsoft.com/office/powerpoint/2010/main" val="362827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699857-C3D9-10F8-885D-7A524C7FB8AB}"/>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487CE990-0D90-E038-854B-7BE689FB06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
            <a:ext cx="12192000" cy="6372807"/>
          </a:xfrm>
          <a:prstGeom prst="rect">
            <a:avLst/>
          </a:prstGeom>
        </p:spPr>
      </p:pic>
    </p:spTree>
    <p:extLst>
      <p:ext uri="{BB962C8B-B14F-4D97-AF65-F5344CB8AC3E}">
        <p14:creationId xmlns:p14="http://schemas.microsoft.com/office/powerpoint/2010/main" val="22687177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405</TotalTime>
  <Words>624</Words>
  <Application>Microsoft Office PowerPoint</Application>
  <PresentationFormat>Widescreen</PresentationFormat>
  <Paragraphs>87</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Cycling</vt:lpstr>
      <vt:lpstr>The problem and the objective </vt:lpstr>
      <vt:lpstr>THE DATA</vt:lpstr>
      <vt:lpstr>PowerPoint Presentation</vt:lpstr>
      <vt:lpstr>PowerPoint Presentation</vt:lpstr>
      <vt:lpstr>PowerPoint Presentation</vt:lpstr>
      <vt:lpstr>PowerPoint Presentation</vt:lpstr>
      <vt:lpstr>PowerPoint Presentation</vt:lpstr>
      <vt:lpstr>PowerPoint Presentation</vt:lpstr>
      <vt:lpstr>Summary</vt:lpstr>
      <vt:lpstr>Next steps</vt:lpstr>
      <vt:lpstr>Get more data</vt:lpstr>
      <vt:lpstr>Hypothesis</vt:lpstr>
      <vt:lpstr>Initiate the process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Cycling</dc:title>
  <dc:creator>Andre Raposo</dc:creator>
  <cp:lastModifiedBy>Andre Raposo</cp:lastModifiedBy>
  <cp:revision>8</cp:revision>
  <dcterms:created xsi:type="dcterms:W3CDTF">2022-12-16T18:54:55Z</dcterms:created>
  <dcterms:modified xsi:type="dcterms:W3CDTF">2022-12-18T14:14:08Z</dcterms:modified>
</cp:coreProperties>
</file>