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646" r:id="rId4"/>
    <p:sldId id="647" r:id="rId5"/>
    <p:sldId id="656" r:id="rId6"/>
    <p:sldId id="651" r:id="rId7"/>
    <p:sldId id="657" r:id="rId8"/>
    <p:sldId id="648" r:id="rId9"/>
    <p:sldId id="652" r:id="rId10"/>
    <p:sldId id="649" r:id="rId11"/>
    <p:sldId id="658" r:id="rId12"/>
    <p:sldId id="659" r:id="rId13"/>
    <p:sldId id="653" r:id="rId14"/>
    <p:sldId id="654" r:id="rId15"/>
    <p:sldId id="650" r:id="rId16"/>
    <p:sldId id="258" r:id="rId17"/>
    <p:sldId id="636" r:id="rId18"/>
    <p:sldId id="260" r:id="rId19"/>
    <p:sldId id="261" r:id="rId20"/>
    <p:sldId id="634" r:id="rId21"/>
    <p:sldId id="266" r:id="rId22"/>
    <p:sldId id="259" r:id="rId23"/>
    <p:sldId id="262" r:id="rId24"/>
    <p:sldId id="267" r:id="rId25"/>
    <p:sldId id="637" r:id="rId26"/>
    <p:sldId id="268" r:id="rId27"/>
    <p:sldId id="263" r:id="rId28"/>
    <p:sldId id="641" r:id="rId29"/>
    <p:sldId id="642" r:id="rId30"/>
    <p:sldId id="643" r:id="rId31"/>
    <p:sldId id="644" r:id="rId32"/>
    <p:sldId id="645" r:id="rId33"/>
    <p:sldId id="264" r:id="rId34"/>
    <p:sldId id="265" r:id="rId35"/>
    <p:sldId id="638" r:id="rId36"/>
    <p:sldId id="639" r:id="rId37"/>
    <p:sldId id="64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4" autoAdjust="0"/>
    <p:restoredTop sz="94660"/>
  </p:normalViewPr>
  <p:slideViewPr>
    <p:cSldViewPr snapToGrid="0">
      <p:cViewPr varScale="1">
        <p:scale>
          <a:sx n="109" d="100"/>
          <a:sy n="109" d="100"/>
        </p:scale>
        <p:origin x="63"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B5FE0-4E4F-4C43-AB5E-6DAE67AA5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06554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B5FE0-4E4F-4C43-AB5E-6DAE67AA5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8772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B5FE0-4E4F-4C43-AB5E-6DAE67AA5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48392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B5FE0-4E4F-4C43-AB5E-6DAE67AA5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61771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B5FE0-4E4F-4C43-AB5E-6DAE67AA5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30604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B5FE0-4E4F-4C43-AB5E-6DAE67AA57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77989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B5FE0-4E4F-4C43-AB5E-6DAE67AA57D5}"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31692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B5FE0-4E4F-4C43-AB5E-6DAE67AA57D5}"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04868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B5FE0-4E4F-4C43-AB5E-6DAE67AA57D5}"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10807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B5FE0-4E4F-4C43-AB5E-6DAE67AA57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84002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B5FE0-4E4F-4C43-AB5E-6DAE67AA57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4E058-6D9D-4C63-A3CE-BA9B39E03C3F}" type="slidenum">
              <a:rPr lang="en-US" smtClean="0"/>
              <a:t>‹#›</a:t>
            </a:fld>
            <a:endParaRPr lang="en-US"/>
          </a:p>
        </p:txBody>
      </p:sp>
    </p:spTree>
    <p:extLst>
      <p:ext uri="{BB962C8B-B14F-4D97-AF65-F5344CB8AC3E}">
        <p14:creationId xmlns:p14="http://schemas.microsoft.com/office/powerpoint/2010/main" val="225033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B5FE0-4E4F-4C43-AB5E-6DAE67AA57D5}" type="datetimeFigureOut">
              <a:rPr lang="en-US" smtClean="0"/>
              <a:t>11/21/2023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4E058-6D9D-4C63-A3CE-BA9B39E03C3F}" type="slidenum">
              <a:rPr lang="en-US" smtClean="0"/>
              <a:t>‹#›</a:t>
            </a:fld>
            <a:endParaRPr lang="en-US"/>
          </a:p>
        </p:txBody>
      </p:sp>
    </p:spTree>
    <p:extLst>
      <p:ext uri="{BB962C8B-B14F-4D97-AF65-F5344CB8AC3E}">
        <p14:creationId xmlns:p14="http://schemas.microsoft.com/office/powerpoint/2010/main" val="11900357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ernbox.cern.ch/s/NpPul7IIBzcmygd" TargetMode="External"/><Relationship Id="rId2" Type="http://schemas.openxmlformats.org/officeDocument/2006/relationships/hyperlink" Target="https://cernbox.cern.ch/s/MduNSb0FFTeuQvj" TargetMode="External"/><Relationship Id="rId1" Type="http://schemas.openxmlformats.org/officeDocument/2006/relationships/slideLayout" Target="../slideLayouts/slideLayout2.xml"/><Relationship Id="rId5" Type="http://schemas.openxmlformats.org/officeDocument/2006/relationships/hyperlink" Target="https://cernbox.cern.ch/s/gN8VNUa1FNuOUJg" TargetMode="External"/><Relationship Id="rId4" Type="http://schemas.openxmlformats.org/officeDocument/2006/relationships/hyperlink" Target="https://cernbox.cern.ch/s/QppKHBEuZqIyNb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D4C8-007C-A93E-73C4-387F5E32C419}"/>
              </a:ext>
            </a:extLst>
          </p:cNvPr>
          <p:cNvSpPr>
            <a:spLocks noGrp="1"/>
          </p:cNvSpPr>
          <p:nvPr>
            <p:ph type="ctrTitle"/>
          </p:nvPr>
        </p:nvSpPr>
        <p:spPr/>
        <p:txBody>
          <a:bodyPr/>
          <a:lstStyle/>
          <a:p>
            <a:r>
              <a:rPr lang="en-US" dirty="0">
                <a:solidFill>
                  <a:srgbClr val="FFC000"/>
                </a:solidFill>
              </a:rPr>
              <a:t>Hands-on session:</a:t>
            </a:r>
            <a:br>
              <a:rPr lang="en-US" dirty="0">
                <a:solidFill>
                  <a:srgbClr val="FFC000"/>
                </a:solidFill>
              </a:rPr>
            </a:br>
            <a:r>
              <a:rPr lang="en-US" dirty="0">
                <a:solidFill>
                  <a:srgbClr val="FFC000"/>
                </a:solidFill>
              </a:rPr>
              <a:t>SWGO optimization</a:t>
            </a:r>
          </a:p>
        </p:txBody>
      </p:sp>
      <p:sp>
        <p:nvSpPr>
          <p:cNvPr id="3" name="Subtitle 2">
            <a:extLst>
              <a:ext uri="{FF2B5EF4-FFF2-40B4-BE49-F238E27FC236}">
                <a16:creationId xmlns:a16="http://schemas.microsoft.com/office/drawing/2014/main" id="{21D93B83-CFAD-1754-657A-4EAAE13C3D6F}"/>
              </a:ext>
            </a:extLst>
          </p:cNvPr>
          <p:cNvSpPr>
            <a:spLocks noGrp="1"/>
          </p:cNvSpPr>
          <p:nvPr>
            <p:ph type="subTitle" idx="1"/>
          </p:nvPr>
        </p:nvSpPr>
        <p:spPr>
          <a:xfrm>
            <a:off x="1524000" y="4257674"/>
            <a:ext cx="9144000" cy="1000125"/>
          </a:xfrm>
        </p:spPr>
        <p:txBody>
          <a:bodyPr/>
          <a:lstStyle/>
          <a:p>
            <a:r>
              <a:rPr lang="en-US" dirty="0"/>
              <a:t>Tommaso Dorigo, INFN Padova</a:t>
            </a:r>
          </a:p>
        </p:txBody>
      </p:sp>
      <p:pic>
        <p:nvPicPr>
          <p:cNvPr id="4" name="Picture 4" descr="L'INFN CAMBIA LOGO">
            <a:extLst>
              <a:ext uri="{FF2B5EF4-FFF2-40B4-BE49-F238E27FC236}">
                <a16:creationId xmlns:a16="http://schemas.microsoft.com/office/drawing/2014/main" id="{6FAAD0B6-20F0-92B0-2227-13E9B95339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761238" cy="15324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37EEA0-4A09-6E68-214C-C4696D1A72C2}"/>
              </a:ext>
            </a:extLst>
          </p:cNvPr>
          <p:cNvSpPr txBox="1"/>
          <p:nvPr/>
        </p:nvSpPr>
        <p:spPr>
          <a:xfrm>
            <a:off x="7258368" y="194510"/>
            <a:ext cx="4624279" cy="369332"/>
          </a:xfrm>
          <a:prstGeom prst="rect">
            <a:avLst/>
          </a:prstGeom>
          <a:noFill/>
        </p:spPr>
        <p:txBody>
          <a:bodyPr wrap="none" rtlCol="0">
            <a:spAutoFit/>
          </a:bodyPr>
          <a:lstStyle/>
          <a:p>
            <a:r>
              <a:rPr lang="en-US" dirty="0"/>
              <a:t>ALPACA workshop - Trento, November 21, 2023</a:t>
            </a:r>
          </a:p>
        </p:txBody>
      </p:sp>
      <p:pic>
        <p:nvPicPr>
          <p:cNvPr id="7" name="Picture 6" descr="A logo for a scientific research network&#10;&#10;Description automatically generated">
            <a:extLst>
              <a:ext uri="{FF2B5EF4-FFF2-40B4-BE49-F238E27FC236}">
                <a16:creationId xmlns:a16="http://schemas.microsoft.com/office/drawing/2014/main" id="{E6217FBD-48C1-0F2F-4F00-C56DFD05E7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547" y="5393696"/>
            <a:ext cx="3186517" cy="1332421"/>
          </a:xfrm>
          <a:prstGeom prst="rect">
            <a:avLst/>
          </a:prstGeom>
        </p:spPr>
      </p:pic>
      <p:pic>
        <p:nvPicPr>
          <p:cNvPr id="8" name="Picture 2" descr="https://lh5.googleusercontent.com/ATfI_TI-jjL4G-80H2J05N94UXCGWGjGEHUoyLZSNy13hvjusaSDWQfJex3ibvzObAanKGVVBbDjSamxHtdE1Rcps4s9qZ4-LFZQvheeJQVIo85JNmqZi3zgQEUMAyO6GbinA81r">
            <a:extLst>
              <a:ext uri="{FF2B5EF4-FFF2-40B4-BE49-F238E27FC236}">
                <a16:creationId xmlns:a16="http://schemas.microsoft.com/office/drawing/2014/main" id="{6B23D612-0034-7C50-9350-80341F7D4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8841" y="4828002"/>
            <a:ext cx="2403159" cy="202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55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7E4E-6BAA-6ABE-E5D8-CF3E07129B56}"/>
              </a:ext>
            </a:extLst>
          </p:cNvPr>
          <p:cNvSpPr>
            <a:spLocks noGrp="1"/>
          </p:cNvSpPr>
          <p:nvPr>
            <p:ph type="title"/>
          </p:nvPr>
        </p:nvSpPr>
        <p:spPr/>
        <p:txBody>
          <a:bodyPr/>
          <a:lstStyle/>
          <a:p>
            <a:r>
              <a:rPr lang="en-US" dirty="0">
                <a:solidFill>
                  <a:srgbClr val="FF0000"/>
                </a:solidFill>
              </a:rPr>
              <a:t>What we need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4D23B7-8638-C229-21AF-7224D2E10970}"/>
                  </a:ext>
                </a:extLst>
              </p:cNvPr>
              <p:cNvSpPr>
                <a:spLocks noGrp="1"/>
              </p:cNvSpPr>
              <p:nvPr>
                <p:ph idx="1"/>
              </p:nvPr>
            </p:nvSpPr>
            <p:spPr>
              <a:xfrm>
                <a:off x="838200" y="1825625"/>
                <a:ext cx="10515600" cy="4875558"/>
              </a:xfrm>
            </p:spPr>
            <p:txBody>
              <a:bodyPr>
                <a:normAutofit fontScale="77500" lnSpcReduction="20000"/>
              </a:bodyPr>
              <a:lstStyle/>
              <a:p>
                <a:pPr marL="0" indent="0">
                  <a:buNone/>
                </a:pPr>
                <a:r>
                  <a:rPr lang="en-US" dirty="0"/>
                  <a:t>We need to come up with an expression for </a:t>
                </a:r>
                <a:r>
                  <a:rPr lang="en-US" dirty="0">
                    <a:solidFill>
                      <a:srgbClr val="FF0000"/>
                    </a:solidFill>
                  </a:rPr>
                  <a:t>P(N&gt;=</a:t>
                </a:r>
                <a:r>
                  <a:rPr lang="en-US" dirty="0" err="1">
                    <a:solidFill>
                      <a:srgbClr val="FF0000"/>
                    </a:solidFill>
                  </a:rPr>
                  <a:t>N</a:t>
                </a:r>
                <a:r>
                  <a:rPr lang="en-US" baseline="-25000" dirty="0" err="1">
                    <a:solidFill>
                      <a:srgbClr val="FF0000"/>
                    </a:solidFill>
                  </a:rPr>
                  <a:t>tr</a:t>
                </a:r>
                <a:r>
                  <a:rPr lang="en-US" dirty="0">
                    <a:solidFill>
                      <a:srgbClr val="FF0000"/>
                    </a:solidFill>
                  </a:rPr>
                  <a:t>)</a:t>
                </a:r>
                <a:r>
                  <a:rPr lang="en-US" dirty="0"/>
                  <a:t> which depends on the expected flux at each detector </a:t>
                </a:r>
                <a:r>
                  <a:rPr lang="en-US" dirty="0" err="1"/>
                  <a:t>i</a:t>
                </a:r>
                <a:r>
                  <a:rPr lang="en-US" dirty="0"/>
                  <a:t>, i.e. the set </a:t>
                </a:r>
                <a:r>
                  <a:rPr lang="en-US" dirty="0">
                    <a:solidFill>
                      <a:srgbClr val="FF0000"/>
                    </a:solidFill>
                    <a:latin typeface="Symbol" panose="05050102010706020507" pitchFamily="18" charset="2"/>
                  </a:rPr>
                  <a:t>{</a:t>
                </a:r>
                <a:r>
                  <a:rPr lang="en-US" dirty="0" err="1">
                    <a:solidFill>
                      <a:srgbClr val="FF0000"/>
                    </a:solidFill>
                    <a:latin typeface="Symbol" panose="05050102010706020507" pitchFamily="18" charset="2"/>
                  </a:rPr>
                  <a:t>l</a:t>
                </a:r>
                <a:r>
                  <a:rPr lang="en-US" baseline="-25000" dirty="0" err="1">
                    <a:solidFill>
                      <a:srgbClr val="FF0000"/>
                    </a:solidFill>
                    <a:latin typeface="Symbol" panose="05050102010706020507" pitchFamily="18" charset="2"/>
                  </a:rPr>
                  <a:t>m</a:t>
                </a:r>
                <a:r>
                  <a:rPr lang="en-US" dirty="0" err="1">
                    <a:solidFill>
                      <a:srgbClr val="FF0000"/>
                    </a:solidFill>
                    <a:latin typeface="Symbol" panose="05050102010706020507" pitchFamily="18" charset="2"/>
                  </a:rPr>
                  <a:t>+l</a:t>
                </a:r>
                <a:r>
                  <a:rPr lang="en-US" baseline="-25000" dirty="0" err="1">
                    <a:solidFill>
                      <a:srgbClr val="FF0000"/>
                    </a:solidFill>
                  </a:rPr>
                  <a:t>e</a:t>
                </a:r>
                <a:r>
                  <a:rPr lang="en-US" dirty="0">
                    <a:solidFill>
                      <a:srgbClr val="FF0000"/>
                    </a:solidFill>
                    <a:latin typeface="Symbol" panose="05050102010706020507" pitchFamily="18" charset="2"/>
                  </a:rPr>
                  <a:t>}</a:t>
                </a:r>
                <a:r>
                  <a:rPr lang="en-US" baseline="-25000" dirty="0" err="1">
                    <a:solidFill>
                      <a:srgbClr val="FF0000"/>
                    </a:solidFill>
                  </a:rPr>
                  <a:t>i</a:t>
                </a:r>
                <a:r>
                  <a:rPr lang="en-US" baseline="-25000" dirty="0">
                    <a:solidFill>
                      <a:srgbClr val="FF0000"/>
                    </a:solidFill>
                  </a:rPr>
                  <a:t>=1…</a:t>
                </a:r>
                <a:r>
                  <a:rPr lang="en-US" baseline="-25000" dirty="0" err="1">
                    <a:solidFill>
                      <a:srgbClr val="FF0000"/>
                    </a:solidFill>
                  </a:rPr>
                  <a:t>Ndet</a:t>
                </a:r>
                <a:r>
                  <a:rPr lang="en-US" dirty="0"/>
                  <a:t>. Then we may substitute our estimates in place of expected fluxes.</a:t>
                </a:r>
              </a:p>
              <a:p>
                <a:pPr marL="0" indent="0">
                  <a:buNone/>
                </a:pPr>
                <a:r>
                  <a:rPr lang="en-US" dirty="0"/>
                  <a:t>For detector </a:t>
                </a:r>
                <a:r>
                  <a:rPr lang="en-US" dirty="0" err="1"/>
                  <a:t>i</a:t>
                </a:r>
                <a:r>
                  <a:rPr lang="en-US" baseline="30000" dirty="0"/>
                  <a:t>*</a:t>
                </a:r>
                <a:r>
                  <a:rPr lang="en-US" dirty="0"/>
                  <a:t>, the prob. of seeing at least one particle is</a:t>
                </a:r>
              </a:p>
              <a:p>
                <a:pPr marL="0" indent="0">
                  <a:buNone/>
                </a:pPr>
                <a:r>
                  <a:rPr lang="en-US" dirty="0">
                    <a:solidFill>
                      <a:srgbClr val="FF0000"/>
                    </a:solidFill>
                  </a:rPr>
                  <a:t>	P</a:t>
                </a:r>
                <a:r>
                  <a:rPr lang="en-US" baseline="-25000" dirty="0">
                    <a:solidFill>
                      <a:srgbClr val="FF0000"/>
                    </a:solidFill>
                  </a:rPr>
                  <a:t>i*</a:t>
                </a:r>
                <a:r>
                  <a:rPr lang="en-US" dirty="0">
                    <a:solidFill>
                      <a:srgbClr val="FF0000"/>
                    </a:solidFill>
                  </a:rPr>
                  <a:t> = 1-exp(</a:t>
                </a:r>
                <a:r>
                  <a:rPr lang="en-US" dirty="0" err="1">
                    <a:solidFill>
                      <a:srgbClr val="FF0000"/>
                    </a:solidFill>
                    <a:latin typeface="Symbol" panose="05050102010706020507" pitchFamily="18" charset="2"/>
                  </a:rPr>
                  <a:t>l</a:t>
                </a:r>
                <a:r>
                  <a:rPr lang="en-US" baseline="-25000" dirty="0" err="1">
                    <a:solidFill>
                      <a:srgbClr val="FF0000"/>
                    </a:solidFill>
                    <a:latin typeface="Symbol" panose="05050102010706020507" pitchFamily="18" charset="2"/>
                  </a:rPr>
                  <a:t>m</a:t>
                </a:r>
                <a:r>
                  <a:rPr lang="en-US" baseline="-25000" dirty="0" err="1">
                    <a:solidFill>
                      <a:srgbClr val="FF0000"/>
                    </a:solidFill>
                  </a:rPr>
                  <a:t>,i</a:t>
                </a:r>
                <a:r>
                  <a:rPr lang="en-US" baseline="-25000" dirty="0">
                    <a:solidFill>
                      <a:srgbClr val="FF0000"/>
                    </a:solidFill>
                  </a:rPr>
                  <a:t>*</a:t>
                </a:r>
                <a:r>
                  <a:rPr lang="en-US" dirty="0">
                    <a:solidFill>
                      <a:srgbClr val="FF0000"/>
                    </a:solidFill>
                  </a:rPr>
                  <a:t>+</a:t>
                </a:r>
                <a:r>
                  <a:rPr lang="en-US" dirty="0" err="1">
                    <a:solidFill>
                      <a:srgbClr val="FF0000"/>
                    </a:solidFill>
                    <a:latin typeface="Symbol" panose="05050102010706020507" pitchFamily="18" charset="2"/>
                  </a:rPr>
                  <a:t>l</a:t>
                </a:r>
                <a:r>
                  <a:rPr lang="en-US" baseline="-25000" dirty="0" err="1">
                    <a:solidFill>
                      <a:srgbClr val="FF0000"/>
                    </a:solidFill>
                  </a:rPr>
                  <a:t>e,i</a:t>
                </a:r>
                <a:r>
                  <a:rPr lang="en-US" baseline="-25000" dirty="0">
                    <a:solidFill>
                      <a:srgbClr val="FF0000"/>
                    </a:solidFill>
                  </a:rPr>
                  <a:t>*</a:t>
                </a:r>
                <a:r>
                  <a:rPr lang="en-US" dirty="0">
                    <a:solidFill>
                      <a:srgbClr val="FF0000"/>
                    </a:solidFill>
                  </a:rPr>
                  <a:t>)</a:t>
                </a:r>
                <a:endParaRPr lang="en-US" dirty="0"/>
              </a:p>
              <a:p>
                <a:pPr marL="0" indent="0">
                  <a:buNone/>
                </a:pPr>
                <a:r>
                  <a:rPr lang="en-US" dirty="0"/>
                  <a:t>If all P</a:t>
                </a:r>
                <a:r>
                  <a:rPr lang="en-US" baseline="-25000" dirty="0"/>
                  <a:t>i</a:t>
                </a:r>
                <a:r>
                  <a:rPr lang="en-US" dirty="0"/>
                  <a:t> were equal to p, the formula for P(</a:t>
                </a:r>
                <a:r>
                  <a:rPr lang="en-US" dirty="0" err="1"/>
                  <a:t>N</a:t>
                </a:r>
                <a:r>
                  <a:rPr lang="en-US" baseline="-25000" dirty="0" err="1"/>
                  <a:t>hit</a:t>
                </a:r>
                <a:r>
                  <a:rPr lang="en-US" dirty="0"/>
                  <a:t>&gt;</a:t>
                </a:r>
                <a:r>
                  <a:rPr lang="en-US" dirty="0" err="1"/>
                  <a:t>N</a:t>
                </a:r>
                <a:r>
                  <a:rPr lang="en-US" baseline="-25000" dirty="0" err="1"/>
                  <a:t>tr</a:t>
                </a:r>
                <a:r>
                  <a:rPr lang="en-US" dirty="0"/>
                  <a:t>) would be something like</a:t>
                </a:r>
              </a:p>
              <a:p>
                <a:pPr marL="0" indent="0">
                  <a:buNone/>
                </a:pPr>
                <a:r>
                  <a:rPr lang="en-US" dirty="0"/>
                  <a:t>	</a:t>
                </a:r>
                <a14:m>
                  <m:oMath xmlns:m="http://schemas.openxmlformats.org/officeDocument/2006/math">
                    <m:r>
                      <a:rPr lang="en-US" b="0" i="1" smtClean="0">
                        <a:solidFill>
                          <a:srgbClr val="FF0000"/>
                        </a:solidFill>
                        <a:latin typeface="Cambria Math" panose="02040503050406030204" pitchFamily="18" charset="0"/>
                      </a:rPr>
                      <m:t>𝑃</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h𝑖𝑡</m:t>
                            </m:r>
                          </m:sub>
                        </m:sSub>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𝑡𝑟</m:t>
                            </m:r>
                          </m:sub>
                        </m:sSub>
                      </m:e>
                    </m:d>
                    <m:r>
                      <a:rPr lang="en-US" b="0" i="1" smtClean="0">
                        <a:solidFill>
                          <a:srgbClr val="FF0000"/>
                        </a:solidFill>
                        <a:latin typeface="Cambria Math" panose="02040503050406030204" pitchFamily="18" charset="0"/>
                      </a:rPr>
                      <m:t>=</m:t>
                    </m:r>
                    <m:nary>
                      <m:naryPr>
                        <m:chr m:val="∑"/>
                        <m:ctrlPr>
                          <a:rPr lang="en-US" b="0" i="1" smtClean="0">
                            <a:solidFill>
                              <a:srgbClr val="FF0000"/>
                            </a:solidFill>
                            <a:latin typeface="Cambria Math" panose="02040503050406030204" pitchFamily="18" charset="0"/>
                          </a:rPr>
                        </m:ctrlPr>
                      </m:naryPr>
                      <m:sub>
                        <m:r>
                          <m:rPr>
                            <m:brk m:alnAt="23"/>
                          </m:rP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𝑡𝑟</m:t>
                            </m:r>
                          </m:sub>
                        </m:sSub>
                      </m:sub>
                      <m:sup>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𝑑𝑒𝑡</m:t>
                            </m:r>
                          </m:sub>
                        </m:sSub>
                      </m:sup>
                      <m:e>
                        <m:d>
                          <m:dPr>
                            <m:ctrlPr>
                              <a:rPr lang="en-US" b="0" i="1" smtClean="0">
                                <a:solidFill>
                                  <a:srgbClr val="FF0000"/>
                                </a:solidFill>
                                <a:latin typeface="Cambria Math" panose="02040503050406030204" pitchFamily="18" charset="0"/>
                              </a:rPr>
                            </m:ctrlPr>
                          </m:dPr>
                          <m:e>
                            <m:m>
                              <m:mPr>
                                <m:mcs>
                                  <m:mc>
                                    <m:mcPr>
                                      <m:count m:val="1"/>
                                      <m:mcJc m:val="center"/>
                                    </m:mcPr>
                                  </m:mc>
                                </m:mcs>
                                <m:ctrlPr>
                                  <a:rPr lang="en-US" b="0" i="1" smtClean="0">
                                    <a:solidFill>
                                      <a:srgbClr val="FF0000"/>
                                    </a:solidFill>
                                    <a:latin typeface="Cambria Math" panose="02040503050406030204" pitchFamily="18" charset="0"/>
                                  </a:rPr>
                                </m:ctrlPr>
                              </m:mPr>
                              <m:m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𝑑𝑒𝑡</m:t>
                                      </m:r>
                                    </m:sub>
                                  </m:sSub>
                                </m:e>
                              </m:mr>
                              <m:m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𝑡𝑟</m:t>
                                      </m:r>
                                    </m:sub>
                                  </m:sSub>
                                </m:e>
                              </m:mr>
                            </m:m>
                          </m:e>
                        </m:d>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𝑝</m:t>
                            </m:r>
                          </m:e>
                          <m:sup>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𝑡𝑟</m:t>
                                </m:r>
                              </m:sub>
                            </m:sSub>
                          </m:sup>
                        </m:sSup>
                        <m:sSup>
                          <m:sSupPr>
                            <m:ctrlPr>
                              <a:rPr lang="en-US" b="0"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𝑝</m:t>
                            </m:r>
                            <m:r>
                              <a:rPr lang="en-US" i="1">
                                <a:solidFill>
                                  <a:srgbClr val="FF0000"/>
                                </a:solidFill>
                                <a:latin typeface="Cambria Math" panose="02040503050406030204" pitchFamily="18" charset="0"/>
                              </a:rPr>
                              <m:t>)</m:t>
                            </m:r>
                          </m:e>
                          <m:sup>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𝑑𝑒𝑡</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𝑡𝑟</m:t>
                                </m:r>
                              </m:sub>
                            </m:sSub>
                          </m:sup>
                        </m:sSup>
                      </m:e>
                    </m:nary>
                  </m:oMath>
                </a14:m>
                <a:endParaRPr lang="en-US" dirty="0"/>
              </a:p>
              <a:p>
                <a:pPr marL="0" indent="0">
                  <a:buNone/>
                </a:pPr>
                <a:r>
                  <a:rPr lang="en-US" dirty="0"/>
                  <a:t>But the P</a:t>
                </a:r>
                <a:r>
                  <a:rPr lang="en-US" baseline="-25000" dirty="0"/>
                  <a:t>i</a:t>
                </a:r>
                <a:r>
                  <a:rPr lang="en-US" dirty="0"/>
                  <a:t> are all different…. The generalization of the above formula is computationally heavy and complex. </a:t>
                </a:r>
              </a:p>
              <a:p>
                <a:pPr marL="0" indent="0">
                  <a:buNone/>
                </a:pPr>
                <a:r>
                  <a:rPr lang="en-US" dirty="0"/>
                  <a:t>Maybe you can come up with a (simple to compute, differentiable) formula that does it? This will allow us to compute </a:t>
                </a:r>
                <a:r>
                  <a:rPr lang="en-US" dirty="0" err="1"/>
                  <a:t>dP</a:t>
                </a:r>
                <a:r>
                  <a:rPr lang="en-US" dirty="0"/>
                  <a:t>/dx</a:t>
                </a:r>
                <a:r>
                  <a:rPr lang="en-US" baseline="-25000" dirty="0"/>
                  <a:t>i*</a:t>
                </a:r>
                <a:r>
                  <a:rPr lang="en-US" dirty="0"/>
                  <a:t>, </a:t>
                </a:r>
                <a:r>
                  <a:rPr lang="en-US" dirty="0" err="1"/>
                  <a:t>dP</a:t>
                </a:r>
                <a:r>
                  <a:rPr lang="en-US" dirty="0"/>
                  <a:t>/</a:t>
                </a:r>
                <a:r>
                  <a:rPr lang="en-US" dirty="0" err="1"/>
                  <a:t>dy</a:t>
                </a:r>
                <a:r>
                  <a:rPr lang="en-US" baseline="-25000" dirty="0" err="1"/>
                  <a:t>i</a:t>
                </a:r>
                <a:r>
                  <a:rPr lang="en-US" baseline="-25000" dirty="0"/>
                  <a:t>*</a:t>
                </a:r>
                <a:r>
                  <a:rPr lang="en-US" dirty="0"/>
                  <a:t> for any unit </a:t>
                </a:r>
                <a:r>
                  <a:rPr lang="en-US" dirty="0" err="1"/>
                  <a:t>i</a:t>
                </a:r>
                <a:r>
                  <a:rPr lang="en-US" dirty="0"/>
                  <a:t>*, and include that term in the derivative of the utility.</a:t>
                </a:r>
              </a:p>
              <a:p>
                <a:pPr marL="0" indent="0">
                  <a:buNone/>
                </a:pPr>
                <a:r>
                  <a:rPr lang="en-US" dirty="0"/>
                  <a:t>Approximations are welcome if they are not too rough. In principle, all that matters is that the P derivatives have the right sign… </a:t>
                </a:r>
              </a:p>
              <a:p>
                <a:pPr marL="0" indent="0">
                  <a:buNone/>
                </a:pPr>
                <a:r>
                  <a:rPr lang="en-US" dirty="0">
                    <a:solidFill>
                      <a:srgbClr val="0070C0"/>
                    </a:solidFill>
                  </a:rPr>
                  <a:t>Hint: the p</a:t>
                </a:r>
                <a:r>
                  <a:rPr lang="en-US" baseline="-25000" dirty="0">
                    <a:solidFill>
                      <a:srgbClr val="0070C0"/>
                    </a:solidFill>
                  </a:rPr>
                  <a:t>i</a:t>
                </a:r>
                <a:r>
                  <a:rPr lang="en-US" dirty="0">
                    <a:solidFill>
                      <a:srgbClr val="0070C0"/>
                    </a:solidFill>
                  </a:rPr>
                  <a:t> are typically all small….</a:t>
                </a:r>
              </a:p>
            </p:txBody>
          </p:sp>
        </mc:Choice>
        <mc:Fallback xmlns="">
          <p:sp>
            <p:nvSpPr>
              <p:cNvPr id="3" name="Content Placeholder 2">
                <a:extLst>
                  <a:ext uri="{FF2B5EF4-FFF2-40B4-BE49-F238E27FC236}">
                    <a16:creationId xmlns:a16="http://schemas.microsoft.com/office/drawing/2014/main" id="{374D23B7-8638-C229-21AF-7224D2E10970}"/>
                  </a:ext>
                </a:extLst>
              </p:cNvPr>
              <p:cNvSpPr>
                <a:spLocks noGrp="1" noRot="1" noChangeAspect="1" noMove="1" noResize="1" noEditPoints="1" noAdjustHandles="1" noChangeArrowheads="1" noChangeShapeType="1" noTextEdit="1"/>
              </p:cNvSpPr>
              <p:nvPr>
                <p:ph idx="1"/>
              </p:nvPr>
            </p:nvSpPr>
            <p:spPr>
              <a:xfrm>
                <a:off x="838200" y="1825625"/>
                <a:ext cx="10515600" cy="4875558"/>
              </a:xfrm>
              <a:blipFill>
                <a:blip r:embed="rId2"/>
                <a:stretch>
                  <a:fillRect l="-754" t="-2500" r="-348" b="-1875"/>
                </a:stretch>
              </a:blipFill>
            </p:spPr>
            <p:txBody>
              <a:bodyPr/>
              <a:lstStyle/>
              <a:p>
                <a:r>
                  <a:rPr lang="en-US">
                    <a:noFill/>
                  </a:rPr>
                  <a:t> </a:t>
                </a:r>
              </a:p>
            </p:txBody>
          </p:sp>
        </mc:Fallback>
      </mc:AlternateContent>
    </p:spTree>
    <p:extLst>
      <p:ext uri="{BB962C8B-B14F-4D97-AF65-F5344CB8AC3E}">
        <p14:creationId xmlns:p14="http://schemas.microsoft.com/office/powerpoint/2010/main" val="62850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54E-C297-C6A2-21E8-2CCDBFEA47EB}"/>
              </a:ext>
            </a:extLst>
          </p:cNvPr>
          <p:cNvSpPr>
            <a:spLocks noGrp="1"/>
          </p:cNvSpPr>
          <p:nvPr>
            <p:ph type="title"/>
          </p:nvPr>
        </p:nvSpPr>
        <p:spPr/>
        <p:txBody>
          <a:bodyPr/>
          <a:lstStyle/>
          <a:p>
            <a:r>
              <a:rPr lang="en-US" dirty="0">
                <a:solidFill>
                  <a:srgbClr val="FF0000"/>
                </a:solidFill>
              </a:rPr>
              <a:t>The preprint solution</a:t>
            </a:r>
          </a:p>
        </p:txBody>
      </p:sp>
      <p:sp>
        <p:nvSpPr>
          <p:cNvPr id="3" name="Content Placeholder 2">
            <a:extLst>
              <a:ext uri="{FF2B5EF4-FFF2-40B4-BE49-F238E27FC236}">
                <a16:creationId xmlns:a16="http://schemas.microsoft.com/office/drawing/2014/main" id="{374248EF-1046-467C-8862-6161F5E0DF08}"/>
              </a:ext>
            </a:extLst>
          </p:cNvPr>
          <p:cNvSpPr>
            <a:spLocks noGrp="1"/>
          </p:cNvSpPr>
          <p:nvPr>
            <p:ph idx="1"/>
          </p:nvPr>
        </p:nvSpPr>
        <p:spPr>
          <a:xfrm>
            <a:off x="768274" y="1690688"/>
            <a:ext cx="5879951" cy="4351338"/>
          </a:xfrm>
        </p:spPr>
        <p:txBody>
          <a:bodyPr/>
          <a:lstStyle/>
          <a:p>
            <a:pPr marL="0" indent="0">
              <a:buNone/>
            </a:pPr>
            <a:r>
              <a:rPr lang="en-US" dirty="0"/>
              <a:t>Presently the code uses the fact that most pi’s are typically small when the triggering is uncertain, so we sum these:</a:t>
            </a:r>
          </a:p>
          <a:p>
            <a:pPr marL="0" indent="0">
              <a:buNone/>
            </a:pPr>
            <a:endParaRPr lang="en-US" dirty="0"/>
          </a:p>
          <a:p>
            <a:pPr marL="0" indent="0">
              <a:buNone/>
            </a:pPr>
            <a:endParaRPr lang="en-US" dirty="0"/>
          </a:p>
          <a:p>
            <a:pPr marL="0" indent="0">
              <a:buNone/>
            </a:pPr>
            <a:r>
              <a:rPr lang="en-US" dirty="0"/>
              <a:t>We can then obtain</a:t>
            </a:r>
          </a:p>
        </p:txBody>
      </p:sp>
      <p:pic>
        <p:nvPicPr>
          <p:cNvPr id="5" name="Picture 4">
            <a:extLst>
              <a:ext uri="{FF2B5EF4-FFF2-40B4-BE49-F238E27FC236}">
                <a16:creationId xmlns:a16="http://schemas.microsoft.com/office/drawing/2014/main" id="{7EF3F3A9-433F-3139-C02E-99A70BF54A98}"/>
              </a:ext>
            </a:extLst>
          </p:cNvPr>
          <p:cNvPicPr>
            <a:picLocks noChangeAspect="1"/>
          </p:cNvPicPr>
          <p:nvPr/>
        </p:nvPicPr>
        <p:blipFill>
          <a:blip r:embed="rId2"/>
          <a:stretch>
            <a:fillRect/>
          </a:stretch>
        </p:blipFill>
        <p:spPr>
          <a:xfrm>
            <a:off x="838200" y="3429000"/>
            <a:ext cx="4276756" cy="838206"/>
          </a:xfrm>
          <a:prstGeom prst="rect">
            <a:avLst/>
          </a:prstGeom>
        </p:spPr>
      </p:pic>
      <p:pic>
        <p:nvPicPr>
          <p:cNvPr id="7" name="Picture 6">
            <a:extLst>
              <a:ext uri="{FF2B5EF4-FFF2-40B4-BE49-F238E27FC236}">
                <a16:creationId xmlns:a16="http://schemas.microsoft.com/office/drawing/2014/main" id="{0570479F-B5D1-050A-1AF0-CDAACEF7B596}"/>
              </a:ext>
            </a:extLst>
          </p:cNvPr>
          <p:cNvPicPr>
            <a:picLocks noChangeAspect="1"/>
          </p:cNvPicPr>
          <p:nvPr/>
        </p:nvPicPr>
        <p:blipFill>
          <a:blip r:embed="rId3"/>
          <a:stretch>
            <a:fillRect/>
          </a:stretch>
        </p:blipFill>
        <p:spPr>
          <a:xfrm>
            <a:off x="838200" y="5219593"/>
            <a:ext cx="4724435" cy="942982"/>
          </a:xfrm>
          <a:prstGeom prst="rect">
            <a:avLst/>
          </a:prstGeom>
        </p:spPr>
      </p:pic>
    </p:spTree>
    <p:extLst>
      <p:ext uri="{BB962C8B-B14F-4D97-AF65-F5344CB8AC3E}">
        <p14:creationId xmlns:p14="http://schemas.microsoft.com/office/powerpoint/2010/main" val="344790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54E-C297-C6A2-21E8-2CCDBFEA47EB}"/>
              </a:ext>
            </a:extLst>
          </p:cNvPr>
          <p:cNvSpPr>
            <a:spLocks noGrp="1"/>
          </p:cNvSpPr>
          <p:nvPr>
            <p:ph type="title"/>
          </p:nvPr>
        </p:nvSpPr>
        <p:spPr/>
        <p:txBody>
          <a:bodyPr/>
          <a:lstStyle/>
          <a:p>
            <a:r>
              <a:rPr lang="en-US" dirty="0">
                <a:solidFill>
                  <a:srgbClr val="FF0000"/>
                </a:solidFill>
              </a:rPr>
              <a:t>The preprint solution</a:t>
            </a:r>
          </a:p>
        </p:txBody>
      </p:sp>
      <p:sp>
        <p:nvSpPr>
          <p:cNvPr id="3" name="Content Placeholder 2">
            <a:extLst>
              <a:ext uri="{FF2B5EF4-FFF2-40B4-BE49-F238E27FC236}">
                <a16:creationId xmlns:a16="http://schemas.microsoft.com/office/drawing/2014/main" id="{374248EF-1046-467C-8862-6161F5E0DF08}"/>
              </a:ext>
            </a:extLst>
          </p:cNvPr>
          <p:cNvSpPr>
            <a:spLocks noGrp="1"/>
          </p:cNvSpPr>
          <p:nvPr>
            <p:ph idx="1"/>
          </p:nvPr>
        </p:nvSpPr>
        <p:spPr>
          <a:xfrm>
            <a:off x="768274" y="1690688"/>
            <a:ext cx="5879951" cy="4351338"/>
          </a:xfrm>
        </p:spPr>
        <p:txBody>
          <a:bodyPr/>
          <a:lstStyle/>
          <a:p>
            <a:pPr marL="0" indent="0">
              <a:buNone/>
            </a:pPr>
            <a:r>
              <a:rPr lang="en-US" dirty="0"/>
              <a:t>Presently the code uses the fact that most pi’s are typically small when the triggering is uncertain, so we sum these:</a:t>
            </a:r>
          </a:p>
          <a:p>
            <a:pPr marL="0" indent="0">
              <a:buNone/>
            </a:pPr>
            <a:endParaRPr lang="en-US" dirty="0"/>
          </a:p>
          <a:p>
            <a:pPr marL="0" indent="0">
              <a:buNone/>
            </a:pPr>
            <a:endParaRPr lang="en-US" dirty="0"/>
          </a:p>
          <a:p>
            <a:pPr marL="0" indent="0">
              <a:buNone/>
            </a:pPr>
            <a:r>
              <a:rPr lang="en-US" dirty="0"/>
              <a:t>We can then obtain</a:t>
            </a:r>
          </a:p>
        </p:txBody>
      </p:sp>
      <p:pic>
        <p:nvPicPr>
          <p:cNvPr id="5" name="Picture 4">
            <a:extLst>
              <a:ext uri="{FF2B5EF4-FFF2-40B4-BE49-F238E27FC236}">
                <a16:creationId xmlns:a16="http://schemas.microsoft.com/office/drawing/2014/main" id="{7EF3F3A9-433F-3139-C02E-99A70BF54A98}"/>
              </a:ext>
            </a:extLst>
          </p:cNvPr>
          <p:cNvPicPr>
            <a:picLocks noChangeAspect="1"/>
          </p:cNvPicPr>
          <p:nvPr/>
        </p:nvPicPr>
        <p:blipFill>
          <a:blip r:embed="rId2"/>
          <a:stretch>
            <a:fillRect/>
          </a:stretch>
        </p:blipFill>
        <p:spPr>
          <a:xfrm>
            <a:off x="838200" y="3429000"/>
            <a:ext cx="4276756" cy="838206"/>
          </a:xfrm>
          <a:prstGeom prst="rect">
            <a:avLst/>
          </a:prstGeom>
        </p:spPr>
      </p:pic>
      <p:pic>
        <p:nvPicPr>
          <p:cNvPr id="7" name="Picture 6">
            <a:extLst>
              <a:ext uri="{FF2B5EF4-FFF2-40B4-BE49-F238E27FC236}">
                <a16:creationId xmlns:a16="http://schemas.microsoft.com/office/drawing/2014/main" id="{0570479F-B5D1-050A-1AF0-CDAACEF7B596}"/>
              </a:ext>
            </a:extLst>
          </p:cNvPr>
          <p:cNvPicPr>
            <a:picLocks noChangeAspect="1"/>
          </p:cNvPicPr>
          <p:nvPr/>
        </p:nvPicPr>
        <p:blipFill>
          <a:blip r:embed="rId3"/>
          <a:stretch>
            <a:fillRect/>
          </a:stretch>
        </p:blipFill>
        <p:spPr>
          <a:xfrm>
            <a:off x="838200" y="5219593"/>
            <a:ext cx="4724435" cy="942982"/>
          </a:xfrm>
          <a:prstGeom prst="rect">
            <a:avLst/>
          </a:prstGeom>
        </p:spPr>
      </p:pic>
      <p:pic>
        <p:nvPicPr>
          <p:cNvPr id="9" name="Picture 8">
            <a:extLst>
              <a:ext uri="{FF2B5EF4-FFF2-40B4-BE49-F238E27FC236}">
                <a16:creationId xmlns:a16="http://schemas.microsoft.com/office/drawing/2014/main" id="{19B390EC-C3E2-81F7-3113-42DC3E268DD2}"/>
              </a:ext>
            </a:extLst>
          </p:cNvPr>
          <p:cNvPicPr>
            <a:picLocks noChangeAspect="1"/>
          </p:cNvPicPr>
          <p:nvPr/>
        </p:nvPicPr>
        <p:blipFill>
          <a:blip r:embed="rId4"/>
          <a:stretch>
            <a:fillRect/>
          </a:stretch>
        </p:blipFill>
        <p:spPr>
          <a:xfrm>
            <a:off x="6465700" y="365125"/>
            <a:ext cx="5602502" cy="4892751"/>
          </a:xfrm>
          <a:prstGeom prst="rect">
            <a:avLst/>
          </a:prstGeom>
        </p:spPr>
      </p:pic>
      <p:sp>
        <p:nvSpPr>
          <p:cNvPr id="4" name="TextBox 3">
            <a:extLst>
              <a:ext uri="{FF2B5EF4-FFF2-40B4-BE49-F238E27FC236}">
                <a16:creationId xmlns:a16="http://schemas.microsoft.com/office/drawing/2014/main" id="{DCC4ED84-03AE-23BD-96FE-9D0E096FF0A2}"/>
              </a:ext>
            </a:extLst>
          </p:cNvPr>
          <p:cNvSpPr txBox="1"/>
          <p:nvPr/>
        </p:nvSpPr>
        <p:spPr>
          <a:xfrm>
            <a:off x="6553929" y="5696406"/>
            <a:ext cx="5563831" cy="923330"/>
          </a:xfrm>
          <a:prstGeom prst="rect">
            <a:avLst/>
          </a:prstGeom>
          <a:noFill/>
        </p:spPr>
        <p:txBody>
          <a:bodyPr wrap="none" rtlCol="0">
            <a:spAutoFit/>
          </a:bodyPr>
          <a:lstStyle/>
          <a:p>
            <a:r>
              <a:rPr lang="en-US" dirty="0"/>
              <a:t>The approximation works reasonably well in most of the</a:t>
            </a:r>
          </a:p>
          <a:p>
            <a:r>
              <a:rPr lang="en-US" dirty="0"/>
              <a:t>phase space of interest (above, correlations with true</a:t>
            </a:r>
          </a:p>
          <a:p>
            <a:r>
              <a:rPr lang="en-US" dirty="0"/>
              <a:t>values obtained by resampling are shown, with residuals)</a:t>
            </a:r>
          </a:p>
        </p:txBody>
      </p:sp>
    </p:spTree>
    <p:extLst>
      <p:ext uri="{BB962C8B-B14F-4D97-AF65-F5344CB8AC3E}">
        <p14:creationId xmlns:p14="http://schemas.microsoft.com/office/powerpoint/2010/main" val="289715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157B-24EF-6338-4CBB-023D0A5AB986}"/>
              </a:ext>
            </a:extLst>
          </p:cNvPr>
          <p:cNvSpPr>
            <a:spLocks noGrp="1"/>
          </p:cNvSpPr>
          <p:nvPr>
            <p:ph type="title"/>
          </p:nvPr>
        </p:nvSpPr>
        <p:spPr/>
        <p:txBody>
          <a:bodyPr/>
          <a:lstStyle/>
          <a:p>
            <a:r>
              <a:rPr lang="en-US" dirty="0">
                <a:solidFill>
                  <a:srgbClr val="FF0000"/>
                </a:solidFill>
              </a:rPr>
              <a:t>More detail</a:t>
            </a:r>
          </a:p>
        </p:txBody>
      </p:sp>
      <p:sp>
        <p:nvSpPr>
          <p:cNvPr id="3" name="Content Placeholder 2">
            <a:extLst>
              <a:ext uri="{FF2B5EF4-FFF2-40B4-BE49-F238E27FC236}">
                <a16:creationId xmlns:a16="http://schemas.microsoft.com/office/drawing/2014/main" id="{D9F21455-6BA6-39BC-154B-6BBE80927AF4}"/>
              </a:ext>
            </a:extLst>
          </p:cNvPr>
          <p:cNvSpPr>
            <a:spLocks noGrp="1"/>
          </p:cNvSpPr>
          <p:nvPr>
            <p:ph idx="1"/>
          </p:nvPr>
        </p:nvSpPr>
        <p:spPr>
          <a:xfrm>
            <a:off x="519224" y="1690688"/>
            <a:ext cx="5848919" cy="4252912"/>
          </a:xfrm>
        </p:spPr>
        <p:txBody>
          <a:bodyPr>
            <a:normAutofit fontScale="85000" lnSpcReduction="20000"/>
          </a:bodyPr>
          <a:lstStyle/>
          <a:p>
            <a:pPr marL="0" indent="0">
              <a:buNone/>
            </a:pPr>
            <a:r>
              <a:rPr lang="en-US" dirty="0"/>
              <a:t>The code includes routines that compute the fluxes </a:t>
            </a:r>
            <a:r>
              <a:rPr lang="en-US" dirty="0">
                <a:latin typeface="Symbol" panose="05050102010706020507" pitchFamily="18" charset="2"/>
              </a:rPr>
              <a:t>l </a:t>
            </a:r>
            <a:r>
              <a:rPr lang="en-US" dirty="0"/>
              <a:t>as well as their derivatives with respect to the position, dx (or </a:t>
            </a:r>
            <a:r>
              <a:rPr lang="en-US" dirty="0" err="1"/>
              <a:t>dy</a:t>
            </a:r>
            <a:r>
              <a:rPr lang="en-US" dirty="0"/>
              <a:t>).</a:t>
            </a:r>
          </a:p>
          <a:p>
            <a:pPr marL="0" indent="0">
              <a:buNone/>
            </a:pPr>
            <a:r>
              <a:rPr lang="en-US" dirty="0"/>
              <a:t>If we include </a:t>
            </a:r>
            <a:r>
              <a:rPr lang="en-US" dirty="0" err="1"/>
              <a:t>P</a:t>
            </a:r>
            <a:r>
              <a:rPr lang="en-US" baseline="-25000" dirty="0" err="1"/>
              <a:t>tr</a:t>
            </a:r>
            <a:r>
              <a:rPr lang="en-US" dirty="0"/>
              <a:t> in U</a:t>
            </a:r>
            <a:r>
              <a:rPr lang="en-US" baseline="-25000" dirty="0"/>
              <a:t>2</a:t>
            </a:r>
            <a:r>
              <a:rPr lang="en-US" dirty="0"/>
              <a:t>, </a:t>
            </a:r>
            <a:r>
              <a:rPr lang="en-US" dirty="0" err="1"/>
              <a:t>dU</a:t>
            </a:r>
            <a:r>
              <a:rPr lang="en-US" dirty="0"/>
              <a:t>/dx now requires (in addition to the other pieces) computing dU</a:t>
            </a:r>
            <a:r>
              <a:rPr lang="en-US" baseline="-25000" dirty="0"/>
              <a:t>2</a:t>
            </a:r>
            <a:r>
              <a:rPr lang="en-US" dirty="0"/>
              <a:t>/</a:t>
            </a:r>
            <a:r>
              <a:rPr lang="en-US" dirty="0" err="1"/>
              <a:t>dP</a:t>
            </a:r>
            <a:r>
              <a:rPr lang="en-US" baseline="-25000" dirty="0" err="1"/>
              <a:t>tr</a:t>
            </a:r>
            <a:r>
              <a:rPr lang="en-US" dirty="0"/>
              <a:t> </a:t>
            </a:r>
            <a:r>
              <a:rPr lang="en-US" dirty="0" err="1"/>
              <a:t>dP</a:t>
            </a:r>
            <a:r>
              <a:rPr lang="en-US" baseline="-25000" dirty="0" err="1"/>
              <a:t>tr</a:t>
            </a:r>
            <a:r>
              <a:rPr lang="en-US" dirty="0"/>
              <a:t>/dx, which requires computing </a:t>
            </a:r>
          </a:p>
          <a:p>
            <a:pPr marL="0" indent="0">
              <a:buNone/>
            </a:pPr>
            <a:r>
              <a:rPr lang="en-US" dirty="0"/>
              <a:t>	</a:t>
            </a:r>
            <a:r>
              <a:rPr lang="en-US" dirty="0" err="1">
                <a:solidFill>
                  <a:srgbClr val="00B0F0"/>
                </a:solidFill>
              </a:rPr>
              <a:t>dP</a:t>
            </a:r>
            <a:r>
              <a:rPr lang="en-US" baseline="-25000" dirty="0" err="1">
                <a:solidFill>
                  <a:srgbClr val="00B0F0"/>
                </a:solidFill>
              </a:rPr>
              <a:t>tr</a:t>
            </a:r>
            <a:r>
              <a:rPr lang="en-US" dirty="0">
                <a:solidFill>
                  <a:srgbClr val="00B0F0"/>
                </a:solidFill>
              </a:rPr>
              <a:t>/dx = </a:t>
            </a:r>
            <a:r>
              <a:rPr lang="en-US" dirty="0" err="1">
                <a:solidFill>
                  <a:srgbClr val="00B0F0"/>
                </a:solidFill>
              </a:rPr>
              <a:t>dP</a:t>
            </a:r>
            <a:r>
              <a:rPr lang="en-US" baseline="-25000" dirty="0" err="1">
                <a:solidFill>
                  <a:srgbClr val="00B0F0"/>
                </a:solidFill>
              </a:rPr>
              <a:t>tr</a:t>
            </a:r>
            <a:r>
              <a:rPr lang="en-US" dirty="0">
                <a:solidFill>
                  <a:srgbClr val="00B0F0"/>
                </a:solidFill>
              </a:rPr>
              <a:t>/d</a:t>
            </a:r>
            <a:r>
              <a:rPr lang="en-US" dirty="0">
                <a:solidFill>
                  <a:srgbClr val="00B0F0"/>
                </a:solidFill>
                <a:latin typeface="Symbol" panose="05050102010706020507" pitchFamily="18" charset="2"/>
              </a:rPr>
              <a:t>l</a:t>
            </a:r>
            <a:r>
              <a:rPr lang="en-US" dirty="0">
                <a:solidFill>
                  <a:srgbClr val="00B0F0"/>
                </a:solidFill>
              </a:rPr>
              <a:t> d</a:t>
            </a:r>
            <a:r>
              <a:rPr lang="en-US" dirty="0">
                <a:solidFill>
                  <a:srgbClr val="00B0F0"/>
                </a:solidFill>
                <a:latin typeface="Symbol" panose="05050102010706020507" pitchFamily="18" charset="2"/>
              </a:rPr>
              <a:t>l</a:t>
            </a:r>
            <a:r>
              <a:rPr lang="en-US" dirty="0">
                <a:solidFill>
                  <a:srgbClr val="00B0F0"/>
                </a:solidFill>
              </a:rPr>
              <a:t>/</a:t>
            </a:r>
            <a:r>
              <a:rPr lang="en-US" dirty="0" err="1">
                <a:solidFill>
                  <a:srgbClr val="00B0F0"/>
                </a:solidFill>
              </a:rPr>
              <a:t>dR</a:t>
            </a:r>
            <a:r>
              <a:rPr lang="en-US" dirty="0">
                <a:solidFill>
                  <a:srgbClr val="00B0F0"/>
                </a:solidFill>
              </a:rPr>
              <a:t> </a:t>
            </a:r>
            <a:r>
              <a:rPr lang="en-US" dirty="0" err="1">
                <a:solidFill>
                  <a:srgbClr val="00B0F0"/>
                </a:solidFill>
              </a:rPr>
              <a:t>dR</a:t>
            </a:r>
            <a:r>
              <a:rPr lang="en-US" dirty="0">
                <a:solidFill>
                  <a:srgbClr val="00B0F0"/>
                </a:solidFill>
              </a:rPr>
              <a:t>/dx</a:t>
            </a:r>
            <a:r>
              <a:rPr lang="en-US" dirty="0"/>
              <a:t>. </a:t>
            </a:r>
          </a:p>
          <a:p>
            <a:pPr marL="0" indent="0">
              <a:buNone/>
            </a:pPr>
            <a:endParaRPr lang="en-US" dirty="0"/>
          </a:p>
          <a:p>
            <a:pPr marL="0" indent="0">
              <a:buNone/>
            </a:pPr>
            <a:r>
              <a:rPr lang="en-US" dirty="0" err="1">
                <a:solidFill>
                  <a:srgbClr val="00B0F0"/>
                </a:solidFill>
              </a:rPr>
              <a:t>dP</a:t>
            </a:r>
            <a:r>
              <a:rPr lang="en-US" baseline="-25000" dirty="0" err="1">
                <a:solidFill>
                  <a:srgbClr val="00B0F0"/>
                </a:solidFill>
              </a:rPr>
              <a:t>tr</a:t>
            </a:r>
            <a:r>
              <a:rPr lang="en-US" dirty="0">
                <a:solidFill>
                  <a:srgbClr val="00B0F0"/>
                </a:solidFill>
              </a:rPr>
              <a:t>/d</a:t>
            </a:r>
            <a:r>
              <a:rPr lang="en-US" dirty="0">
                <a:solidFill>
                  <a:srgbClr val="00B0F0"/>
                </a:solidFill>
                <a:latin typeface="Symbol" panose="05050102010706020507" pitchFamily="18" charset="2"/>
              </a:rPr>
              <a:t>l</a:t>
            </a:r>
            <a:r>
              <a:rPr lang="en-US" dirty="0">
                <a:solidFill>
                  <a:srgbClr val="00B0F0"/>
                </a:solidFill>
              </a:rPr>
              <a:t> </a:t>
            </a:r>
            <a:r>
              <a:rPr lang="en-US" dirty="0"/>
              <a:t>is part of our problem, to address once we have a suitable way to compute </a:t>
            </a:r>
            <a:r>
              <a:rPr lang="en-US" dirty="0" err="1"/>
              <a:t>P</a:t>
            </a:r>
            <a:r>
              <a:rPr lang="en-US" baseline="-25000" dirty="0" err="1"/>
              <a:t>tr</a:t>
            </a:r>
            <a:r>
              <a:rPr lang="en-US" dirty="0"/>
              <a:t>.</a:t>
            </a:r>
          </a:p>
          <a:p>
            <a:pPr marL="0" indent="0">
              <a:buNone/>
            </a:pPr>
            <a:r>
              <a:rPr lang="en-US" dirty="0"/>
              <a:t>If you come up with a good approximation, you can study it by comparing it to the true value…</a:t>
            </a:r>
          </a:p>
        </p:txBody>
      </p:sp>
      <p:pic>
        <p:nvPicPr>
          <p:cNvPr id="5" name="Picture 4">
            <a:extLst>
              <a:ext uri="{FF2B5EF4-FFF2-40B4-BE49-F238E27FC236}">
                <a16:creationId xmlns:a16="http://schemas.microsoft.com/office/drawing/2014/main" id="{E0C4A792-E1D5-45CD-74FD-EA96650D09FB}"/>
              </a:ext>
            </a:extLst>
          </p:cNvPr>
          <p:cNvPicPr>
            <a:picLocks noChangeAspect="1"/>
          </p:cNvPicPr>
          <p:nvPr/>
        </p:nvPicPr>
        <p:blipFill>
          <a:blip r:embed="rId2"/>
          <a:stretch>
            <a:fillRect/>
          </a:stretch>
        </p:blipFill>
        <p:spPr>
          <a:xfrm>
            <a:off x="6428091" y="3283464"/>
            <a:ext cx="5763909" cy="1562660"/>
          </a:xfrm>
          <a:prstGeom prst="rect">
            <a:avLst/>
          </a:prstGeom>
        </p:spPr>
      </p:pic>
      <p:pic>
        <p:nvPicPr>
          <p:cNvPr id="7" name="Picture 6">
            <a:extLst>
              <a:ext uri="{FF2B5EF4-FFF2-40B4-BE49-F238E27FC236}">
                <a16:creationId xmlns:a16="http://schemas.microsoft.com/office/drawing/2014/main" id="{B090A7C8-B71A-B06A-5B20-4F5AB3C18755}"/>
              </a:ext>
            </a:extLst>
          </p:cNvPr>
          <p:cNvPicPr>
            <a:picLocks noChangeAspect="1"/>
          </p:cNvPicPr>
          <p:nvPr/>
        </p:nvPicPr>
        <p:blipFill>
          <a:blip r:embed="rId3"/>
          <a:stretch>
            <a:fillRect/>
          </a:stretch>
        </p:blipFill>
        <p:spPr>
          <a:xfrm>
            <a:off x="3924240" y="5991219"/>
            <a:ext cx="8267760" cy="866781"/>
          </a:xfrm>
          <a:prstGeom prst="rect">
            <a:avLst/>
          </a:prstGeom>
        </p:spPr>
      </p:pic>
      <p:sp>
        <p:nvSpPr>
          <p:cNvPr id="9" name="TextBox 8">
            <a:extLst>
              <a:ext uri="{FF2B5EF4-FFF2-40B4-BE49-F238E27FC236}">
                <a16:creationId xmlns:a16="http://schemas.microsoft.com/office/drawing/2014/main" id="{0E6ECF69-D5C9-F9E7-903F-7D9F7A84366D}"/>
              </a:ext>
            </a:extLst>
          </p:cNvPr>
          <p:cNvSpPr txBox="1"/>
          <p:nvPr/>
        </p:nvSpPr>
        <p:spPr>
          <a:xfrm>
            <a:off x="7104359" y="5485395"/>
            <a:ext cx="4656717" cy="369332"/>
          </a:xfrm>
          <a:prstGeom prst="rect">
            <a:avLst/>
          </a:prstGeom>
          <a:noFill/>
        </p:spPr>
        <p:txBody>
          <a:bodyPr wrap="square">
            <a:spAutoFit/>
          </a:bodyPr>
          <a:lstStyle/>
          <a:p>
            <a:pPr marL="0" indent="0">
              <a:buNone/>
            </a:pPr>
            <a:r>
              <a:rPr lang="en-US" i="1" dirty="0" err="1"/>
              <a:t>dR</a:t>
            </a:r>
            <a:r>
              <a:rPr lang="en-US" i="1" dirty="0"/>
              <a:t>/dx is also readily available:</a:t>
            </a:r>
          </a:p>
        </p:txBody>
      </p:sp>
      <p:sp>
        <p:nvSpPr>
          <p:cNvPr id="4" name="TextBox 3">
            <a:extLst>
              <a:ext uri="{FF2B5EF4-FFF2-40B4-BE49-F238E27FC236}">
                <a16:creationId xmlns:a16="http://schemas.microsoft.com/office/drawing/2014/main" id="{D78EE2FA-93D8-FD65-5A0D-B7ECBCDF39E0}"/>
              </a:ext>
            </a:extLst>
          </p:cNvPr>
          <p:cNvSpPr txBox="1"/>
          <p:nvPr/>
        </p:nvSpPr>
        <p:spPr>
          <a:xfrm>
            <a:off x="7340628" y="2138369"/>
            <a:ext cx="4332148" cy="923330"/>
          </a:xfrm>
          <a:prstGeom prst="rect">
            <a:avLst/>
          </a:prstGeom>
          <a:noFill/>
        </p:spPr>
        <p:txBody>
          <a:bodyPr wrap="none" rtlCol="0">
            <a:spAutoFit/>
          </a:bodyPr>
          <a:lstStyle/>
          <a:p>
            <a:r>
              <a:rPr lang="en-US" i="1" dirty="0"/>
              <a:t>The snipped below, which computes d</a:t>
            </a:r>
            <a:r>
              <a:rPr lang="en-US" i="1" dirty="0">
                <a:latin typeface="Symbol" panose="05050102010706020507" pitchFamily="18" charset="2"/>
              </a:rPr>
              <a:t>l</a:t>
            </a:r>
            <a:r>
              <a:rPr lang="en-US" i="1" dirty="0"/>
              <a:t>/</a:t>
            </a:r>
            <a:r>
              <a:rPr lang="en-US" i="1" dirty="0" err="1"/>
              <a:t>dR</a:t>
            </a:r>
            <a:r>
              <a:rPr lang="en-US" i="1" dirty="0"/>
              <a:t>, </a:t>
            </a:r>
          </a:p>
          <a:p>
            <a:r>
              <a:rPr lang="en-US" i="1" dirty="0"/>
              <a:t>is available in the four</a:t>
            </a:r>
          </a:p>
          <a:p>
            <a:r>
              <a:rPr lang="en-US" i="1" dirty="0" err="1"/>
              <a:t>mfromg</a:t>
            </a:r>
            <a:r>
              <a:rPr lang="en-US" i="1" dirty="0"/>
              <a:t>, </a:t>
            </a:r>
            <a:r>
              <a:rPr lang="en-US" i="1" dirty="0" err="1"/>
              <a:t>efromg</a:t>
            </a:r>
            <a:r>
              <a:rPr lang="en-US" i="1" dirty="0"/>
              <a:t>, </a:t>
            </a:r>
            <a:r>
              <a:rPr lang="en-US" i="1" dirty="0" err="1"/>
              <a:t>mfromp</a:t>
            </a:r>
            <a:r>
              <a:rPr lang="en-US" i="1" dirty="0"/>
              <a:t>, </a:t>
            </a:r>
            <a:r>
              <a:rPr lang="en-US" i="1" dirty="0" err="1"/>
              <a:t>efromp</a:t>
            </a:r>
            <a:r>
              <a:rPr lang="en-US" i="1" dirty="0"/>
              <a:t> routines:</a:t>
            </a:r>
          </a:p>
        </p:txBody>
      </p:sp>
    </p:spTree>
    <p:extLst>
      <p:ext uri="{BB962C8B-B14F-4D97-AF65-F5344CB8AC3E}">
        <p14:creationId xmlns:p14="http://schemas.microsoft.com/office/powerpoint/2010/main" val="90409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5498-411C-08FC-DC94-6D55D0E8005D}"/>
              </a:ext>
            </a:extLst>
          </p:cNvPr>
          <p:cNvSpPr>
            <a:spLocks noGrp="1"/>
          </p:cNvSpPr>
          <p:nvPr>
            <p:ph type="title"/>
          </p:nvPr>
        </p:nvSpPr>
        <p:spPr/>
        <p:txBody>
          <a:bodyPr/>
          <a:lstStyle/>
          <a:p>
            <a:r>
              <a:rPr lang="en-US" dirty="0" err="1">
                <a:solidFill>
                  <a:srgbClr val="FF0000"/>
                </a:solidFill>
              </a:rPr>
              <a:t>CheckProb</a:t>
            </a:r>
            <a:r>
              <a:rPr lang="en-US" dirty="0">
                <a:solidFill>
                  <a:srgbClr val="FF0000"/>
                </a:solidFill>
              </a:rPr>
              <a:t>()</a:t>
            </a:r>
          </a:p>
        </p:txBody>
      </p:sp>
      <p:sp>
        <p:nvSpPr>
          <p:cNvPr id="3" name="Content Placeholder 2">
            <a:extLst>
              <a:ext uri="{FF2B5EF4-FFF2-40B4-BE49-F238E27FC236}">
                <a16:creationId xmlns:a16="http://schemas.microsoft.com/office/drawing/2014/main" id="{679F9C6D-BBE7-1606-B131-8681E6E55717}"/>
              </a:ext>
            </a:extLst>
          </p:cNvPr>
          <p:cNvSpPr>
            <a:spLocks noGrp="1"/>
          </p:cNvSpPr>
          <p:nvPr>
            <p:ph idx="1"/>
          </p:nvPr>
        </p:nvSpPr>
        <p:spPr>
          <a:xfrm>
            <a:off x="838199" y="1825625"/>
            <a:ext cx="10884195" cy="1285033"/>
          </a:xfrm>
        </p:spPr>
        <p:txBody>
          <a:bodyPr>
            <a:normAutofit fontScale="92500" lnSpcReduction="20000"/>
          </a:bodyPr>
          <a:lstStyle/>
          <a:p>
            <a:pPr marL="0" indent="0">
              <a:buNone/>
            </a:pPr>
            <a:r>
              <a:rPr lang="en-US" dirty="0"/>
              <a:t>The swgolo76.C code contains a routine (at the end) that exploits the shower model and can study different detector configurations and triggering conditions, and provide resampling estimates of </a:t>
            </a:r>
            <a:r>
              <a:rPr lang="en-US" dirty="0" err="1"/>
              <a:t>P</a:t>
            </a:r>
            <a:r>
              <a:rPr lang="en-US" baseline="-25000" dirty="0" err="1"/>
              <a:t>tr</a:t>
            </a:r>
            <a:r>
              <a:rPr lang="en-US" dirty="0"/>
              <a:t>, to be compared with what you can come up with.</a:t>
            </a:r>
          </a:p>
          <a:p>
            <a:pPr marL="0" indent="0">
              <a:buNone/>
            </a:pPr>
            <a:endParaRPr lang="en-US" dirty="0"/>
          </a:p>
        </p:txBody>
      </p:sp>
      <p:pic>
        <p:nvPicPr>
          <p:cNvPr id="5" name="Picture 4">
            <a:extLst>
              <a:ext uri="{FF2B5EF4-FFF2-40B4-BE49-F238E27FC236}">
                <a16:creationId xmlns:a16="http://schemas.microsoft.com/office/drawing/2014/main" id="{3DF0A6A9-675C-DBEA-A9E5-015601AD7338}"/>
              </a:ext>
            </a:extLst>
          </p:cNvPr>
          <p:cNvPicPr>
            <a:picLocks noChangeAspect="1"/>
          </p:cNvPicPr>
          <p:nvPr/>
        </p:nvPicPr>
        <p:blipFill>
          <a:blip r:embed="rId2"/>
          <a:stretch>
            <a:fillRect/>
          </a:stretch>
        </p:blipFill>
        <p:spPr>
          <a:xfrm>
            <a:off x="4232163" y="3747342"/>
            <a:ext cx="7959837" cy="3110658"/>
          </a:xfrm>
          <a:prstGeom prst="rect">
            <a:avLst/>
          </a:prstGeom>
        </p:spPr>
      </p:pic>
      <p:sp>
        <p:nvSpPr>
          <p:cNvPr id="7" name="TextBox 6">
            <a:extLst>
              <a:ext uri="{FF2B5EF4-FFF2-40B4-BE49-F238E27FC236}">
                <a16:creationId xmlns:a16="http://schemas.microsoft.com/office/drawing/2014/main" id="{AAB0D5A8-C678-5518-A874-75DDA1B7A03A}"/>
              </a:ext>
            </a:extLst>
          </p:cNvPr>
          <p:cNvSpPr txBox="1"/>
          <p:nvPr/>
        </p:nvSpPr>
        <p:spPr>
          <a:xfrm>
            <a:off x="838199" y="3533602"/>
            <a:ext cx="2772759" cy="3139321"/>
          </a:xfrm>
          <a:prstGeom prst="rect">
            <a:avLst/>
          </a:prstGeom>
          <a:noFill/>
        </p:spPr>
        <p:txBody>
          <a:bodyPr wrap="square">
            <a:spAutoFit/>
          </a:bodyPr>
          <a:lstStyle/>
          <a:p>
            <a:pPr marL="0" indent="0">
              <a:buNone/>
            </a:pPr>
            <a:r>
              <a:rPr lang="en-US" dirty="0"/>
              <a:t>Just add the calculation of your approximation and check the linearity in the graphs.</a:t>
            </a:r>
          </a:p>
          <a:p>
            <a:pPr marL="0" indent="0">
              <a:buNone/>
            </a:pPr>
            <a:endParaRPr lang="en-US" dirty="0"/>
          </a:p>
          <a:p>
            <a:pPr marL="0" indent="0">
              <a:buNone/>
            </a:pPr>
            <a:r>
              <a:rPr lang="en-US" dirty="0"/>
              <a:t>You can also keep track of the computing time (e.g. if you implement the exact calculation) and RMS of the residuals, to check how well you are doing</a:t>
            </a:r>
          </a:p>
        </p:txBody>
      </p:sp>
    </p:spTree>
    <p:extLst>
      <p:ext uri="{BB962C8B-B14F-4D97-AF65-F5344CB8AC3E}">
        <p14:creationId xmlns:p14="http://schemas.microsoft.com/office/powerpoint/2010/main" val="409125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BBB3-59AE-BC65-1BE9-ACE04088CAA2}"/>
              </a:ext>
            </a:extLst>
          </p:cNvPr>
          <p:cNvSpPr>
            <a:spLocks noGrp="1"/>
          </p:cNvSpPr>
          <p:nvPr>
            <p:ph type="title"/>
          </p:nvPr>
        </p:nvSpPr>
        <p:spPr/>
        <p:txBody>
          <a:bodyPr/>
          <a:lstStyle/>
          <a:p>
            <a:r>
              <a:rPr lang="en-US" dirty="0">
                <a:solidFill>
                  <a:srgbClr val="FF0000"/>
                </a:solidFill>
              </a:rPr>
              <a:t>Downloading the code</a:t>
            </a:r>
          </a:p>
        </p:txBody>
      </p:sp>
      <p:sp>
        <p:nvSpPr>
          <p:cNvPr id="3" name="Content Placeholder 2">
            <a:extLst>
              <a:ext uri="{FF2B5EF4-FFF2-40B4-BE49-F238E27FC236}">
                <a16:creationId xmlns:a16="http://schemas.microsoft.com/office/drawing/2014/main" id="{5F0A3FEE-E7C9-5133-3133-686086708559}"/>
              </a:ext>
            </a:extLst>
          </p:cNvPr>
          <p:cNvSpPr>
            <a:spLocks noGrp="1"/>
          </p:cNvSpPr>
          <p:nvPr>
            <p:ph idx="1"/>
          </p:nvPr>
        </p:nvSpPr>
        <p:spPr/>
        <p:txBody>
          <a:bodyPr>
            <a:normAutofit fontScale="92500"/>
          </a:bodyPr>
          <a:lstStyle/>
          <a:p>
            <a:pPr marL="0" indent="0">
              <a:buNone/>
            </a:pPr>
            <a:r>
              <a:rPr lang="en-US" dirty="0"/>
              <a:t>You can download the swgolo76.C file from:</a:t>
            </a:r>
          </a:p>
          <a:p>
            <a:pPr marL="0" indent="0">
              <a:buNone/>
            </a:pPr>
            <a:r>
              <a:rPr lang="en-US" dirty="0">
                <a:hlinkClick r:id="rId2"/>
              </a:rPr>
              <a:t>https://cernbox.cern.ch/s/MduNSb0FFTeuQvj</a:t>
            </a:r>
            <a:endParaRPr lang="en-US" dirty="0"/>
          </a:p>
          <a:p>
            <a:pPr marL="0" indent="0">
              <a:buNone/>
            </a:pPr>
            <a:endParaRPr lang="en-US" dirty="0"/>
          </a:p>
          <a:p>
            <a:pPr marL="0" indent="0">
              <a:buNone/>
            </a:pPr>
            <a:r>
              <a:rPr lang="en-US" dirty="0"/>
              <a:t>At these locations you can also get the two model files:</a:t>
            </a:r>
          </a:p>
          <a:p>
            <a:pPr marL="0" indent="0">
              <a:buNone/>
            </a:pPr>
            <a:r>
              <a:rPr lang="en-US" dirty="0">
                <a:hlinkClick r:id="rId3"/>
              </a:rPr>
              <a:t>https://cernbox.cern.ch/s/NpPul7IIBzcmygd</a:t>
            </a:r>
            <a:endParaRPr lang="en-US" dirty="0"/>
          </a:p>
          <a:p>
            <a:pPr marL="0" indent="0">
              <a:buNone/>
            </a:pPr>
            <a:r>
              <a:rPr lang="en-US" dirty="0">
                <a:hlinkClick r:id="rId4"/>
              </a:rPr>
              <a:t>https://cernbox.cern.ch/s/QppKHBEuZqIyNbY</a:t>
            </a:r>
            <a:endParaRPr lang="en-US" dirty="0"/>
          </a:p>
          <a:p>
            <a:pPr marL="0" indent="0">
              <a:buNone/>
            </a:pPr>
            <a:endParaRPr lang="en-US" dirty="0"/>
          </a:p>
          <a:p>
            <a:pPr marL="0" indent="0">
              <a:buNone/>
            </a:pPr>
            <a:r>
              <a:rPr lang="en-US" dirty="0"/>
              <a:t>You might also be interested in downloading the relevant </a:t>
            </a:r>
            <a:r>
              <a:rPr lang="en-US" dirty="0" err="1"/>
              <a:t>arXiv</a:t>
            </a:r>
            <a:r>
              <a:rPr lang="en-US" dirty="0"/>
              <a:t> preprint:</a:t>
            </a:r>
          </a:p>
          <a:p>
            <a:pPr marL="0" indent="0">
              <a:buNone/>
            </a:pPr>
            <a:r>
              <a:rPr lang="en-US" dirty="0">
                <a:hlinkClick r:id="rId5"/>
              </a:rPr>
              <a:t>https://cernbox.cern.ch/s/gN8VNUa1FNuOUJg</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423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5A4C-3D42-05C7-904B-35CBD15B5D5C}"/>
              </a:ext>
            </a:extLst>
          </p:cNvPr>
          <p:cNvSpPr>
            <a:spLocks noGrp="1"/>
          </p:cNvSpPr>
          <p:nvPr>
            <p:ph type="title"/>
          </p:nvPr>
        </p:nvSpPr>
        <p:spPr/>
        <p:txBody>
          <a:bodyPr/>
          <a:lstStyle/>
          <a:p>
            <a:r>
              <a:rPr lang="en-US" dirty="0">
                <a:solidFill>
                  <a:srgbClr val="FF0000"/>
                </a:solidFill>
              </a:rPr>
              <a:t>A second (offline) challenge for you</a:t>
            </a:r>
          </a:p>
        </p:txBody>
      </p:sp>
      <p:sp>
        <p:nvSpPr>
          <p:cNvPr id="3" name="Content Placeholder 2">
            <a:extLst>
              <a:ext uri="{FF2B5EF4-FFF2-40B4-BE49-F238E27FC236}">
                <a16:creationId xmlns:a16="http://schemas.microsoft.com/office/drawing/2014/main" id="{264E5030-067F-E638-C947-30EE0A7EE062}"/>
              </a:ext>
            </a:extLst>
          </p:cNvPr>
          <p:cNvSpPr>
            <a:spLocks noGrp="1"/>
          </p:cNvSpPr>
          <p:nvPr>
            <p:ph idx="1"/>
          </p:nvPr>
        </p:nvSpPr>
        <p:spPr/>
        <p:txBody>
          <a:bodyPr>
            <a:normAutofit fontScale="92500" lnSpcReduction="10000"/>
          </a:bodyPr>
          <a:lstStyle/>
          <a:p>
            <a:pPr marL="0" indent="0">
              <a:buNone/>
            </a:pPr>
            <a:r>
              <a:rPr lang="en-US" dirty="0"/>
              <a:t>In addition to asking you to reproduce (or find an alternative solution to) a result I already have, I am going to challenge you to contribute to the project by adding something to it!</a:t>
            </a:r>
          </a:p>
          <a:p>
            <a:pPr marL="0" indent="0">
              <a:buNone/>
            </a:pPr>
            <a:endParaRPr lang="en-US" dirty="0"/>
          </a:p>
          <a:p>
            <a:pPr marL="0" indent="0">
              <a:buNone/>
            </a:pPr>
            <a:r>
              <a:rPr lang="en-US" dirty="0"/>
              <a:t>The problem will be to </a:t>
            </a:r>
            <a:r>
              <a:rPr lang="en-US" dirty="0">
                <a:solidFill>
                  <a:srgbClr val="00B0F0"/>
                </a:solidFill>
              </a:rPr>
              <a:t>use the Delta method to estimate the variation of the likelihood ratio test statistic </a:t>
            </a:r>
            <a:r>
              <a:rPr lang="en-US" dirty="0"/>
              <a:t>(log of likelihood maxima for the gamma and proton hypotheses) AND to produce </a:t>
            </a:r>
            <a:r>
              <a:rPr lang="en-US" dirty="0" err="1"/>
              <a:t>c++</a:t>
            </a:r>
            <a:r>
              <a:rPr lang="en-US" dirty="0"/>
              <a:t> code that performs the calculation</a:t>
            </a:r>
          </a:p>
          <a:p>
            <a:pPr marL="0" indent="0">
              <a:buNone/>
            </a:pPr>
            <a:endParaRPr lang="en-US" dirty="0"/>
          </a:p>
          <a:p>
            <a:pPr marL="0" indent="0">
              <a:buNone/>
            </a:pPr>
            <a:r>
              <a:rPr lang="en-US" dirty="0">
                <a:solidFill>
                  <a:srgbClr val="FF0000"/>
                </a:solidFill>
              </a:rPr>
              <a:t>Among those who come up with a solution and produce code that works, I will select the best and most complete one, and add the winner to the author list of a SWGO article we are producing on our optimization work!</a:t>
            </a:r>
          </a:p>
        </p:txBody>
      </p:sp>
      <p:sp>
        <p:nvSpPr>
          <p:cNvPr id="4" name="Segnaposto numero diapositiva 7">
            <a:extLst>
              <a:ext uri="{FF2B5EF4-FFF2-40B4-BE49-F238E27FC236}">
                <a16:creationId xmlns:a16="http://schemas.microsoft.com/office/drawing/2014/main" id="{627E2A3F-0470-B5D0-A96B-464C8A71C94B}"/>
              </a:ext>
            </a:extLst>
          </p:cNvPr>
          <p:cNvSpPr>
            <a:spLocks noGrp="1"/>
          </p:cNvSpPr>
          <p:nvPr>
            <p:ph type="sldNum" sz="quarter" idx="12"/>
          </p:nvPr>
        </p:nvSpPr>
        <p:spPr>
          <a:xfrm>
            <a:off x="8610600" y="6356350"/>
            <a:ext cx="2743200" cy="365125"/>
          </a:xfrm>
        </p:spPr>
        <p:txBody>
          <a:bodyPr/>
          <a:lstStyle/>
          <a:p>
            <a:fld id="{C6657B89-A023-4184-86DD-540BD0318D04}" type="slidenum">
              <a:rPr lang="en-US" smtClean="0"/>
              <a:t>16</a:t>
            </a:fld>
            <a:endParaRPr lang="en-US" dirty="0"/>
          </a:p>
        </p:txBody>
      </p:sp>
    </p:spTree>
    <p:extLst>
      <p:ext uri="{BB962C8B-B14F-4D97-AF65-F5344CB8AC3E}">
        <p14:creationId xmlns:p14="http://schemas.microsoft.com/office/powerpoint/2010/main" val="3458005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18E7F-8111-49B2-5842-8F39026202BB}"/>
              </a:ext>
            </a:extLst>
          </p:cNvPr>
          <p:cNvSpPr>
            <a:spLocks noGrp="1"/>
          </p:cNvSpPr>
          <p:nvPr>
            <p:ph type="title"/>
          </p:nvPr>
        </p:nvSpPr>
        <p:spPr>
          <a:xfrm>
            <a:off x="838198" y="547815"/>
            <a:ext cx="5167185" cy="1680519"/>
          </a:xfrm>
        </p:spPr>
        <p:txBody>
          <a:bodyPr>
            <a:normAutofit/>
          </a:bodyPr>
          <a:lstStyle/>
          <a:p>
            <a:r>
              <a:rPr lang="en-US" sz="4000" dirty="0">
                <a:solidFill>
                  <a:srgbClr val="FF0000"/>
                </a:solidFill>
              </a:rPr>
              <a:t>The SWGO preprint</a:t>
            </a:r>
          </a:p>
        </p:txBody>
      </p:sp>
      <p:sp>
        <p:nvSpPr>
          <p:cNvPr id="3" name="Content Placeholder 2">
            <a:extLst>
              <a:ext uri="{FF2B5EF4-FFF2-40B4-BE49-F238E27FC236}">
                <a16:creationId xmlns:a16="http://schemas.microsoft.com/office/drawing/2014/main" id="{1818B9CA-5955-3670-8275-AACFD8766603}"/>
              </a:ext>
            </a:extLst>
          </p:cNvPr>
          <p:cNvSpPr>
            <a:spLocks noGrp="1"/>
          </p:cNvSpPr>
          <p:nvPr>
            <p:ph idx="1"/>
          </p:nvPr>
        </p:nvSpPr>
        <p:spPr>
          <a:xfrm>
            <a:off x="795797" y="2095999"/>
            <a:ext cx="5178960" cy="3565405"/>
          </a:xfrm>
        </p:spPr>
        <p:txBody>
          <a:bodyPr anchor="ctr">
            <a:normAutofit/>
          </a:bodyPr>
          <a:lstStyle/>
          <a:p>
            <a:pPr marL="0" indent="0">
              <a:buNone/>
            </a:pPr>
            <a:r>
              <a:rPr lang="en-US" sz="2000" dirty="0"/>
              <a:t>We did publish a preprint of the article already, but now we are improving the calculations, extending the utility definition, and we plan to send to a peer-reviewed journal in February-March 2024.</a:t>
            </a:r>
          </a:p>
          <a:p>
            <a:pPr marL="0" indent="0">
              <a:buNone/>
            </a:pPr>
            <a:endParaRPr lang="en-US" sz="2000" dirty="0"/>
          </a:p>
          <a:p>
            <a:pPr marL="0" indent="0">
              <a:buNone/>
            </a:pPr>
            <a:r>
              <a:rPr lang="en-US" sz="2000" dirty="0"/>
              <a:t>As I explain below, </a:t>
            </a:r>
            <a:r>
              <a:rPr lang="en-US" sz="2000" dirty="0">
                <a:solidFill>
                  <a:srgbClr val="00B0F0"/>
                </a:solidFill>
              </a:rPr>
              <a:t>you</a:t>
            </a:r>
            <a:r>
              <a:rPr lang="en-US" sz="2000" dirty="0"/>
              <a:t> </a:t>
            </a:r>
            <a:r>
              <a:rPr lang="en-US" sz="2000"/>
              <a:t>could join us as one of the authors </a:t>
            </a:r>
            <a:r>
              <a:rPr lang="en-US" sz="2000" dirty="0"/>
              <a:t>of the final publication…</a:t>
            </a:r>
          </a:p>
        </p:txBody>
      </p:sp>
      <p:pic>
        <p:nvPicPr>
          <p:cNvPr id="6" name="Picture 5" descr="A screenshot of a document&#10;&#10;Description automatically generated">
            <a:extLst>
              <a:ext uri="{FF2B5EF4-FFF2-40B4-BE49-F238E27FC236}">
                <a16:creationId xmlns:a16="http://schemas.microsoft.com/office/drawing/2014/main" id="{D5B29066-9A03-C25E-440A-5EE8500AD967}"/>
              </a:ext>
            </a:extLst>
          </p:cNvPr>
          <p:cNvPicPr>
            <a:picLocks noChangeAspect="1"/>
          </p:cNvPicPr>
          <p:nvPr/>
        </p:nvPicPr>
        <p:blipFill>
          <a:blip r:embed="rId2"/>
          <a:stretch>
            <a:fillRect/>
          </a:stretch>
        </p:blipFill>
        <p:spPr>
          <a:xfrm>
            <a:off x="6316120" y="1074009"/>
            <a:ext cx="5362850" cy="4709982"/>
          </a:xfrm>
          <a:prstGeom prst="rect">
            <a:avLst/>
          </a:prstGeom>
        </p:spPr>
      </p:pic>
    </p:spTree>
    <p:extLst>
      <p:ext uri="{BB962C8B-B14F-4D97-AF65-F5344CB8AC3E}">
        <p14:creationId xmlns:p14="http://schemas.microsoft.com/office/powerpoint/2010/main" val="264506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87B5-BE02-BA39-206C-603478DFC4F7}"/>
              </a:ext>
            </a:extLst>
          </p:cNvPr>
          <p:cNvSpPr>
            <a:spLocks noGrp="1"/>
          </p:cNvSpPr>
          <p:nvPr>
            <p:ph type="title"/>
          </p:nvPr>
        </p:nvSpPr>
        <p:spPr/>
        <p:txBody>
          <a:bodyPr/>
          <a:lstStyle/>
          <a:p>
            <a:r>
              <a:rPr lang="en-US" dirty="0">
                <a:solidFill>
                  <a:srgbClr val="FF0000"/>
                </a:solidFill>
              </a:rPr>
              <a:t>The likelihood ratio</a:t>
            </a:r>
          </a:p>
        </p:txBody>
      </p:sp>
      <p:sp>
        <p:nvSpPr>
          <p:cNvPr id="3" name="Content Placeholder 2">
            <a:extLst>
              <a:ext uri="{FF2B5EF4-FFF2-40B4-BE49-F238E27FC236}">
                <a16:creationId xmlns:a16="http://schemas.microsoft.com/office/drawing/2014/main" id="{18222E45-931F-9695-ECB0-CD3EAB6C2B1B}"/>
              </a:ext>
            </a:extLst>
          </p:cNvPr>
          <p:cNvSpPr>
            <a:spLocks noGrp="1"/>
          </p:cNvSpPr>
          <p:nvPr>
            <p:ph idx="1"/>
          </p:nvPr>
        </p:nvSpPr>
        <p:spPr/>
        <p:txBody>
          <a:bodyPr>
            <a:normAutofit fontScale="85000" lnSpcReduction="20000"/>
          </a:bodyPr>
          <a:lstStyle/>
          <a:p>
            <a:pPr marL="0" indent="0">
              <a:buNone/>
            </a:pPr>
            <a:r>
              <a:rPr lang="en-US" dirty="0"/>
              <a:t>To distinguish gamma from proton showers we </a:t>
            </a:r>
          </a:p>
          <a:p>
            <a:pPr>
              <a:buFontTx/>
              <a:buChar char="-"/>
            </a:pPr>
            <a:r>
              <a:rPr lang="en-US" dirty="0"/>
              <a:t>Maximize the likelihood of observed detector counts given shower parameters, under the gamma hypothesis</a:t>
            </a:r>
          </a:p>
          <a:p>
            <a:pPr>
              <a:buFont typeface="Wingdings" panose="05000000000000000000" pitchFamily="2" charset="2"/>
              <a:buChar char="à"/>
            </a:pPr>
            <a:r>
              <a:rPr lang="en-US" dirty="0">
                <a:sym typeface="Wingdings" panose="05000000000000000000" pitchFamily="2" charset="2"/>
              </a:rPr>
              <a:t>This returns 	</a:t>
            </a:r>
            <a:r>
              <a:rPr lang="en-US" dirty="0" err="1">
                <a:solidFill>
                  <a:srgbClr val="00B0F0"/>
                </a:solidFill>
                <a:sym typeface="Wingdings" panose="05000000000000000000" pitchFamily="2" charset="2"/>
              </a:rPr>
              <a:t>L</a:t>
            </a:r>
            <a:r>
              <a:rPr lang="en-US" baseline="-25000" dirty="0" err="1">
                <a:solidFill>
                  <a:srgbClr val="00B0F0"/>
                </a:solidFill>
                <a:sym typeface="Wingdings" panose="05000000000000000000" pitchFamily="2" charset="2"/>
              </a:rPr>
              <a:t>max</a:t>
            </a:r>
            <a:r>
              <a:rPr lang="en-US" baseline="-25000" dirty="0">
                <a:solidFill>
                  <a:srgbClr val="00B0F0"/>
                </a:solidFill>
                <a:sym typeface="Wingdings" panose="05000000000000000000" pitchFamily="2" charset="2"/>
              </a:rPr>
              <a:t>,</a:t>
            </a:r>
            <a:r>
              <a:rPr lang="en-US" baseline="-25000" dirty="0">
                <a:solidFill>
                  <a:srgbClr val="00B0F0"/>
                </a:solidFill>
                <a:latin typeface="Symbol" panose="05050102010706020507" pitchFamily="18" charset="2"/>
                <a:sym typeface="Wingdings" panose="05000000000000000000" pitchFamily="2" charset="2"/>
              </a:rPr>
              <a:t> g</a:t>
            </a:r>
            <a:r>
              <a:rPr lang="en-US" dirty="0">
                <a:solidFill>
                  <a:srgbClr val="00B0F0"/>
                </a:solidFill>
                <a:sym typeface="Wingdings" panose="05000000000000000000" pitchFamily="2" charset="2"/>
              </a:rPr>
              <a:t> [X</a:t>
            </a:r>
            <a:r>
              <a:rPr lang="en-US" baseline="-25000" dirty="0">
                <a:solidFill>
                  <a:srgbClr val="00B0F0"/>
                </a:solidFill>
                <a:sym typeface="Wingdings" panose="05000000000000000000" pitchFamily="2" charset="2"/>
              </a:rPr>
              <a:t>0</a:t>
            </a:r>
            <a:r>
              <a:rPr lang="en-US" baseline="-25000" dirty="0">
                <a:solidFill>
                  <a:srgbClr val="00B0F0"/>
                </a:solidFill>
                <a:latin typeface="Symbol" panose="05050102010706020507" pitchFamily="18" charset="2"/>
                <a:sym typeface="Wingdings" panose="05000000000000000000" pitchFamily="2" charset="2"/>
              </a:rPr>
              <a:t>g</a:t>
            </a:r>
            <a:r>
              <a:rPr lang="en-US" dirty="0">
                <a:solidFill>
                  <a:srgbClr val="00B0F0"/>
                </a:solidFill>
                <a:sym typeface="Wingdings" panose="05000000000000000000" pitchFamily="2" charset="2"/>
              </a:rPr>
              <a:t>,Y</a:t>
            </a:r>
            <a:r>
              <a:rPr lang="en-US" baseline="-25000" dirty="0">
                <a:solidFill>
                  <a:srgbClr val="00B0F0"/>
                </a:solidFill>
                <a:sym typeface="Wingdings" panose="05000000000000000000" pitchFamily="2" charset="2"/>
              </a:rPr>
              <a:t>0</a:t>
            </a:r>
            <a:r>
              <a:rPr lang="en-US" baseline="-25000" dirty="0">
                <a:solidFill>
                  <a:srgbClr val="00B0F0"/>
                </a:solidFill>
                <a:latin typeface="Symbol" panose="05050102010706020507" pitchFamily="18" charset="2"/>
                <a:sym typeface="Wingdings" panose="05000000000000000000" pitchFamily="2" charset="2"/>
              </a:rPr>
              <a:t>g</a:t>
            </a:r>
            <a:r>
              <a:rPr lang="en-US" dirty="0">
                <a:solidFill>
                  <a:srgbClr val="00B0F0"/>
                </a:solidFill>
                <a:latin typeface="Symbol" panose="05050102010706020507" pitchFamily="18" charset="2"/>
                <a:sym typeface="Wingdings" panose="05000000000000000000" pitchFamily="2" charset="2"/>
              </a:rPr>
              <a:t>,q</a:t>
            </a:r>
            <a:r>
              <a:rPr lang="en-US" baseline="-25000" dirty="0">
                <a:solidFill>
                  <a:srgbClr val="00B0F0"/>
                </a:solidFill>
                <a:latin typeface="Symbol" panose="05050102010706020507" pitchFamily="18" charset="2"/>
                <a:sym typeface="Wingdings" panose="05000000000000000000" pitchFamily="2" charset="2"/>
              </a:rPr>
              <a:t>g</a:t>
            </a:r>
            <a:r>
              <a:rPr lang="en-US" dirty="0">
                <a:solidFill>
                  <a:srgbClr val="00B0F0"/>
                </a:solidFill>
                <a:latin typeface="Symbol" panose="05050102010706020507" pitchFamily="18" charset="2"/>
                <a:sym typeface="Wingdings" panose="05000000000000000000" pitchFamily="2" charset="2"/>
              </a:rPr>
              <a:t>,f</a:t>
            </a:r>
            <a:r>
              <a:rPr lang="en-US" baseline="-25000" dirty="0">
                <a:solidFill>
                  <a:srgbClr val="00B0F0"/>
                </a:solidFill>
                <a:latin typeface="Symbol" panose="05050102010706020507" pitchFamily="18" charset="2"/>
                <a:sym typeface="Wingdings" panose="05000000000000000000" pitchFamily="2" charset="2"/>
              </a:rPr>
              <a:t>g</a:t>
            </a:r>
            <a:r>
              <a:rPr lang="en-US" dirty="0">
                <a:solidFill>
                  <a:srgbClr val="00B0F0"/>
                </a:solidFill>
                <a:latin typeface="Symbol" panose="05050102010706020507" pitchFamily="18" charset="2"/>
                <a:sym typeface="Wingdings" panose="05000000000000000000" pitchFamily="2" charset="2"/>
              </a:rPr>
              <a:t>,</a:t>
            </a:r>
            <a:r>
              <a:rPr lang="en-US" dirty="0">
                <a:solidFill>
                  <a:srgbClr val="00B0F0"/>
                </a:solidFill>
                <a:sym typeface="Wingdings" panose="05000000000000000000" pitchFamily="2" charset="2"/>
              </a:rPr>
              <a:t>E</a:t>
            </a:r>
            <a:r>
              <a:rPr lang="en-US" baseline="-25000" dirty="0">
                <a:solidFill>
                  <a:srgbClr val="00B0F0"/>
                </a:solidFill>
                <a:latin typeface="Symbol" panose="05050102010706020507" pitchFamily="18" charset="2"/>
                <a:sym typeface="Wingdings" panose="05000000000000000000" pitchFamily="2" charset="2"/>
              </a:rPr>
              <a:t>g</a:t>
            </a:r>
            <a:r>
              <a:rPr lang="en-US" dirty="0">
                <a:solidFill>
                  <a:srgbClr val="00B0F0"/>
                </a:solidFill>
                <a:sym typeface="Wingdings" panose="05000000000000000000" pitchFamily="2" charset="2"/>
              </a:rPr>
              <a:t>]</a:t>
            </a:r>
          </a:p>
          <a:p>
            <a:pPr>
              <a:buFontTx/>
              <a:buChar char="-"/>
            </a:pPr>
            <a:r>
              <a:rPr lang="en-US" dirty="0">
                <a:sym typeface="Wingdings" panose="05000000000000000000" pitchFamily="2" charset="2"/>
              </a:rPr>
              <a:t>Do the same for the proton hypothesis, obtain</a:t>
            </a:r>
          </a:p>
          <a:p>
            <a:pPr marL="0" indent="0">
              <a:buNone/>
            </a:pPr>
            <a:r>
              <a:rPr lang="en-US" dirty="0">
                <a:sym typeface="Wingdings" panose="05000000000000000000" pitchFamily="2" charset="2"/>
              </a:rPr>
              <a:t>			</a:t>
            </a:r>
            <a:r>
              <a:rPr lang="en-US" dirty="0" err="1">
                <a:solidFill>
                  <a:srgbClr val="00B0F0"/>
                </a:solidFill>
                <a:sym typeface="Wingdings" panose="05000000000000000000" pitchFamily="2" charset="2"/>
              </a:rPr>
              <a:t>L</a:t>
            </a:r>
            <a:r>
              <a:rPr lang="en-US" baseline="-25000" dirty="0" err="1">
                <a:solidFill>
                  <a:srgbClr val="00B0F0"/>
                </a:solidFill>
                <a:sym typeface="Wingdings" panose="05000000000000000000" pitchFamily="2" charset="2"/>
              </a:rPr>
              <a:t>max</a:t>
            </a:r>
            <a:r>
              <a:rPr lang="en-US" baseline="-25000" dirty="0">
                <a:solidFill>
                  <a:srgbClr val="00B0F0"/>
                </a:solidFill>
                <a:sym typeface="Wingdings" panose="05000000000000000000" pitchFamily="2" charset="2"/>
              </a:rPr>
              <a:t>, p</a:t>
            </a:r>
            <a:r>
              <a:rPr lang="en-US" dirty="0">
                <a:solidFill>
                  <a:srgbClr val="00B0F0"/>
                </a:solidFill>
                <a:sym typeface="Wingdings" panose="05000000000000000000" pitchFamily="2" charset="2"/>
              </a:rPr>
              <a:t> [X</a:t>
            </a:r>
            <a:r>
              <a:rPr lang="en-US" baseline="-25000" dirty="0">
                <a:solidFill>
                  <a:srgbClr val="00B0F0"/>
                </a:solidFill>
                <a:sym typeface="Wingdings" panose="05000000000000000000" pitchFamily="2" charset="2"/>
              </a:rPr>
              <a:t>0p</a:t>
            </a:r>
            <a:r>
              <a:rPr lang="en-US" dirty="0">
                <a:solidFill>
                  <a:srgbClr val="00B0F0"/>
                </a:solidFill>
                <a:sym typeface="Wingdings" panose="05000000000000000000" pitchFamily="2" charset="2"/>
              </a:rPr>
              <a:t>,Y</a:t>
            </a:r>
            <a:r>
              <a:rPr lang="en-US" baseline="-25000" dirty="0">
                <a:solidFill>
                  <a:srgbClr val="00B0F0"/>
                </a:solidFill>
                <a:sym typeface="Wingdings" panose="05000000000000000000" pitchFamily="2" charset="2"/>
              </a:rPr>
              <a:t>0p</a:t>
            </a:r>
            <a:r>
              <a:rPr lang="en-US" dirty="0">
                <a:solidFill>
                  <a:srgbClr val="00B0F0"/>
                </a:solidFill>
                <a:latin typeface="Symbol" panose="05050102010706020507" pitchFamily="18" charset="2"/>
                <a:sym typeface="Wingdings" panose="05000000000000000000" pitchFamily="2" charset="2"/>
              </a:rPr>
              <a:t>,q</a:t>
            </a:r>
            <a:r>
              <a:rPr lang="en-US" baseline="-25000" dirty="0">
                <a:solidFill>
                  <a:srgbClr val="00B0F0"/>
                </a:solidFill>
                <a:latin typeface="Symbol" panose="05050102010706020507" pitchFamily="18" charset="2"/>
                <a:sym typeface="Wingdings" panose="05000000000000000000" pitchFamily="2" charset="2"/>
              </a:rPr>
              <a:t>g</a:t>
            </a:r>
            <a:r>
              <a:rPr lang="en-US" baseline="-25000" dirty="0">
                <a:solidFill>
                  <a:srgbClr val="00B0F0"/>
                </a:solidFill>
                <a:sym typeface="Wingdings" panose="05000000000000000000" pitchFamily="2" charset="2"/>
              </a:rPr>
              <a:t>p</a:t>
            </a:r>
            <a:r>
              <a:rPr lang="en-US" dirty="0">
                <a:solidFill>
                  <a:srgbClr val="00B0F0"/>
                </a:solidFill>
                <a:latin typeface="Symbol" panose="05050102010706020507" pitchFamily="18" charset="2"/>
                <a:sym typeface="Wingdings" panose="05000000000000000000" pitchFamily="2" charset="2"/>
              </a:rPr>
              <a:t>,f</a:t>
            </a:r>
            <a:r>
              <a:rPr lang="en-US" baseline="-25000" dirty="0">
                <a:solidFill>
                  <a:srgbClr val="00B0F0"/>
                </a:solidFill>
                <a:latin typeface="Symbol" panose="05050102010706020507" pitchFamily="18" charset="2"/>
                <a:sym typeface="Wingdings" panose="05000000000000000000" pitchFamily="2" charset="2"/>
              </a:rPr>
              <a:t>g</a:t>
            </a:r>
            <a:r>
              <a:rPr lang="en-US" baseline="-25000" dirty="0">
                <a:solidFill>
                  <a:srgbClr val="00B0F0"/>
                </a:solidFill>
                <a:sym typeface="Wingdings" panose="05000000000000000000" pitchFamily="2" charset="2"/>
              </a:rPr>
              <a:t>p</a:t>
            </a:r>
            <a:r>
              <a:rPr lang="en-US" dirty="0">
                <a:solidFill>
                  <a:srgbClr val="00B0F0"/>
                </a:solidFill>
                <a:latin typeface="Symbol" panose="05050102010706020507" pitchFamily="18" charset="2"/>
                <a:sym typeface="Wingdings" panose="05000000000000000000" pitchFamily="2" charset="2"/>
              </a:rPr>
              <a:t>,</a:t>
            </a:r>
            <a:r>
              <a:rPr lang="en-US" dirty="0">
                <a:solidFill>
                  <a:srgbClr val="00B0F0"/>
                </a:solidFill>
                <a:sym typeface="Wingdings" panose="05000000000000000000" pitchFamily="2" charset="2"/>
              </a:rPr>
              <a:t>E</a:t>
            </a:r>
            <a:r>
              <a:rPr lang="en-US" baseline="-25000" dirty="0">
                <a:solidFill>
                  <a:srgbClr val="00B0F0"/>
                </a:solidFill>
                <a:latin typeface="Symbol" panose="05050102010706020507" pitchFamily="18" charset="2"/>
                <a:sym typeface="Wingdings" panose="05000000000000000000" pitchFamily="2" charset="2"/>
              </a:rPr>
              <a:t>g</a:t>
            </a:r>
            <a:r>
              <a:rPr lang="en-US" baseline="-25000" dirty="0">
                <a:solidFill>
                  <a:srgbClr val="00B0F0"/>
                </a:solidFill>
                <a:sym typeface="Wingdings" panose="05000000000000000000" pitchFamily="2" charset="2"/>
              </a:rPr>
              <a:t>p</a:t>
            </a:r>
            <a:r>
              <a:rPr lang="en-US" dirty="0">
                <a:solidFill>
                  <a:srgbClr val="00B0F0"/>
                </a:solidFill>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Then we take the logs, compute the difference</a:t>
            </a:r>
          </a:p>
          <a:p>
            <a:pPr marL="0" indent="0">
              <a:buNone/>
            </a:pPr>
            <a:r>
              <a:rPr lang="en-US" dirty="0">
                <a:sym typeface="Wingdings" panose="05000000000000000000" pitchFamily="2" charset="2"/>
              </a:rPr>
              <a:t>			</a:t>
            </a:r>
            <a:r>
              <a:rPr lang="en-US" dirty="0">
                <a:solidFill>
                  <a:srgbClr val="00B0F0"/>
                </a:solidFill>
                <a:sym typeface="Wingdings" panose="05000000000000000000" pitchFamily="2" charset="2"/>
              </a:rPr>
              <a:t>T = log(</a:t>
            </a:r>
            <a:r>
              <a:rPr lang="en-US" dirty="0" err="1">
                <a:solidFill>
                  <a:srgbClr val="00B0F0"/>
                </a:solidFill>
                <a:sym typeface="Wingdings" panose="05000000000000000000" pitchFamily="2" charset="2"/>
              </a:rPr>
              <a:t>L</a:t>
            </a:r>
            <a:r>
              <a:rPr lang="en-US" baseline="-25000" dirty="0" err="1">
                <a:solidFill>
                  <a:srgbClr val="00B0F0"/>
                </a:solidFill>
                <a:sym typeface="Wingdings" panose="05000000000000000000" pitchFamily="2" charset="2"/>
              </a:rPr>
              <a:t>max</a:t>
            </a:r>
            <a:r>
              <a:rPr lang="en-US" baseline="-25000" dirty="0">
                <a:solidFill>
                  <a:srgbClr val="00B0F0"/>
                </a:solidFill>
                <a:sym typeface="Wingdings" panose="05000000000000000000" pitchFamily="2" charset="2"/>
              </a:rPr>
              <a:t>,</a:t>
            </a:r>
            <a:r>
              <a:rPr lang="en-US" baseline="-25000" dirty="0">
                <a:solidFill>
                  <a:srgbClr val="00B0F0"/>
                </a:solidFill>
                <a:latin typeface="Symbol" panose="05050102010706020507" pitchFamily="18" charset="2"/>
                <a:sym typeface="Wingdings" panose="05000000000000000000" pitchFamily="2" charset="2"/>
              </a:rPr>
              <a:t> g</a:t>
            </a:r>
            <a:r>
              <a:rPr lang="en-US" dirty="0">
                <a:solidFill>
                  <a:srgbClr val="00B0F0"/>
                </a:solidFill>
                <a:sym typeface="Wingdings" panose="05000000000000000000" pitchFamily="2" charset="2"/>
              </a:rPr>
              <a:t>) – log(</a:t>
            </a:r>
            <a:r>
              <a:rPr lang="en-US" dirty="0" err="1">
                <a:solidFill>
                  <a:srgbClr val="00B0F0"/>
                </a:solidFill>
                <a:sym typeface="Wingdings" panose="05000000000000000000" pitchFamily="2" charset="2"/>
              </a:rPr>
              <a:t>L</a:t>
            </a:r>
            <a:r>
              <a:rPr lang="en-US" baseline="-25000" dirty="0" err="1">
                <a:solidFill>
                  <a:srgbClr val="00B0F0"/>
                </a:solidFill>
                <a:sym typeface="Wingdings" panose="05000000000000000000" pitchFamily="2" charset="2"/>
              </a:rPr>
              <a:t>max</a:t>
            </a:r>
            <a:r>
              <a:rPr lang="en-US" baseline="-25000" dirty="0">
                <a:solidFill>
                  <a:srgbClr val="00B0F0"/>
                </a:solidFill>
                <a:sym typeface="Wingdings" panose="05000000000000000000" pitchFamily="2" charset="2"/>
              </a:rPr>
              <a:t>, p</a:t>
            </a:r>
            <a:r>
              <a:rPr lang="en-US" dirty="0">
                <a:solidFill>
                  <a:srgbClr val="00B0F0"/>
                </a:solidFill>
                <a:sym typeface="Wingdings" panose="05000000000000000000" pitchFamily="2" charset="2"/>
              </a:rPr>
              <a:t>)</a:t>
            </a:r>
          </a:p>
          <a:p>
            <a:pPr marL="0" indent="0">
              <a:buNone/>
            </a:pPr>
            <a:endParaRPr lang="en-US" dirty="0"/>
          </a:p>
          <a:p>
            <a:pPr marL="0" indent="0">
              <a:buNone/>
            </a:pPr>
            <a:r>
              <a:rPr lang="en-US" dirty="0"/>
              <a:t>Note: the 5 parameters that maximize the two likelihoods are estimates, and they are different for the two hypotheses!</a:t>
            </a:r>
          </a:p>
        </p:txBody>
      </p:sp>
    </p:spTree>
    <p:extLst>
      <p:ext uri="{BB962C8B-B14F-4D97-AF65-F5344CB8AC3E}">
        <p14:creationId xmlns:p14="http://schemas.microsoft.com/office/powerpoint/2010/main" val="158310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EB28-58CA-5783-84CC-028614F9BF15}"/>
              </a:ext>
            </a:extLst>
          </p:cNvPr>
          <p:cNvSpPr>
            <a:spLocks noGrp="1"/>
          </p:cNvSpPr>
          <p:nvPr>
            <p:ph type="title"/>
          </p:nvPr>
        </p:nvSpPr>
        <p:spPr/>
        <p:txBody>
          <a:bodyPr/>
          <a:lstStyle/>
          <a:p>
            <a:r>
              <a:rPr lang="en-US" dirty="0">
                <a:solidFill>
                  <a:srgbClr val="FF0000"/>
                </a:solidFill>
              </a:rPr>
              <a:t>The problem: estimate </a:t>
            </a:r>
            <a:r>
              <a:rPr lang="en-US" dirty="0" err="1">
                <a:solidFill>
                  <a:srgbClr val="FF0000"/>
                </a:solidFill>
                <a:latin typeface="Symbol" panose="05050102010706020507" pitchFamily="18" charset="2"/>
              </a:rPr>
              <a:t>s</a:t>
            </a:r>
            <a:r>
              <a:rPr lang="en-US" baseline="-25000" dirty="0" err="1">
                <a:solidFill>
                  <a:srgbClr val="FF0000"/>
                </a:solidFill>
                <a:latin typeface="+mn-lt"/>
              </a:rPr>
              <a:t>LR</a:t>
            </a:r>
            <a:endParaRPr lang="en-US" baseline="-46000" dirty="0">
              <a:solidFill>
                <a:srgbClr val="FF0000"/>
              </a:solidFill>
              <a:latin typeface="Symbol" panose="05050102010706020507" pitchFamily="18" charset="2"/>
            </a:endParaRPr>
          </a:p>
        </p:txBody>
      </p:sp>
      <p:sp>
        <p:nvSpPr>
          <p:cNvPr id="3" name="Content Placeholder 2">
            <a:extLst>
              <a:ext uri="{FF2B5EF4-FFF2-40B4-BE49-F238E27FC236}">
                <a16:creationId xmlns:a16="http://schemas.microsoft.com/office/drawing/2014/main" id="{C5A24EA0-FDB9-12B5-2AB2-FB7C21419162}"/>
              </a:ext>
            </a:extLst>
          </p:cNvPr>
          <p:cNvSpPr>
            <a:spLocks noGrp="1"/>
          </p:cNvSpPr>
          <p:nvPr>
            <p:ph idx="1"/>
          </p:nvPr>
        </p:nvSpPr>
        <p:spPr>
          <a:xfrm>
            <a:off x="838200" y="1825625"/>
            <a:ext cx="10515600" cy="4751388"/>
          </a:xfrm>
        </p:spPr>
        <p:txBody>
          <a:bodyPr>
            <a:normAutofit fontScale="77500" lnSpcReduction="20000"/>
          </a:bodyPr>
          <a:lstStyle/>
          <a:p>
            <a:pPr marL="0" indent="0">
              <a:buNone/>
            </a:pPr>
            <a:r>
              <a:rPr lang="en-US" dirty="0"/>
              <a:t>In the pipeline I have put together (next slide for reference), I need to compute </a:t>
            </a:r>
            <a:r>
              <a:rPr lang="en-US" dirty="0">
                <a:solidFill>
                  <a:srgbClr val="00B0F0"/>
                </a:solidFill>
              </a:rPr>
              <a:t>derivatives of the utility function U</a:t>
            </a:r>
            <a:r>
              <a:rPr lang="en-US" dirty="0"/>
              <a:t> with respect to detector positions x</a:t>
            </a:r>
            <a:r>
              <a:rPr lang="en-US" baseline="-25000" dirty="0"/>
              <a:t>i</a:t>
            </a:r>
            <a:r>
              <a:rPr lang="en-US" dirty="0"/>
              <a:t>, </a:t>
            </a:r>
            <a:r>
              <a:rPr lang="en-US" dirty="0" err="1"/>
              <a:t>y</a:t>
            </a:r>
            <a:r>
              <a:rPr lang="en-US" baseline="-25000" dirty="0" err="1"/>
              <a:t>i</a:t>
            </a:r>
            <a:endParaRPr lang="en-US" baseline="-25000" dirty="0"/>
          </a:p>
          <a:p>
            <a:pPr marL="0" indent="0">
              <a:buNone/>
            </a:pPr>
            <a:endParaRPr lang="en-US" dirty="0"/>
          </a:p>
          <a:p>
            <a:pPr marL="0" indent="0">
              <a:buNone/>
            </a:pPr>
            <a:r>
              <a:rPr lang="en-US" dirty="0"/>
              <a:t>U depends on the </a:t>
            </a:r>
            <a:r>
              <a:rPr lang="en-US" dirty="0">
                <a:solidFill>
                  <a:srgbClr val="0070C0"/>
                </a:solidFill>
              </a:rPr>
              <a:t>uncertainty on the flux</a:t>
            </a:r>
            <a:r>
              <a:rPr lang="en-US" dirty="0"/>
              <a:t>, which depends on the </a:t>
            </a:r>
            <a:r>
              <a:rPr lang="en-US" dirty="0">
                <a:solidFill>
                  <a:srgbClr val="0070C0"/>
                </a:solidFill>
              </a:rPr>
              <a:t>precision</a:t>
            </a:r>
            <a:r>
              <a:rPr lang="en-US" dirty="0"/>
              <a:t> with which we estimate the </a:t>
            </a:r>
            <a:r>
              <a:rPr lang="en-US" dirty="0">
                <a:solidFill>
                  <a:srgbClr val="0070C0"/>
                </a:solidFill>
              </a:rPr>
              <a:t>fraction of photons </a:t>
            </a:r>
            <a:r>
              <a:rPr lang="en-US" dirty="0"/>
              <a:t>in a mixture; </a:t>
            </a:r>
            <a:r>
              <a:rPr lang="en-US" dirty="0">
                <a:solidFill>
                  <a:srgbClr val="00B0F0"/>
                </a:solidFill>
              </a:rPr>
              <a:t>the latter depends on how different the likelihood ratio distribution of proton and photon hypotheses are</a:t>
            </a:r>
            <a:r>
              <a:rPr lang="en-US" dirty="0"/>
              <a:t>; and the LR depends on the position of detectors with respect to the shower centers, in a batch of showers we are using for batch gradient descent:</a:t>
            </a:r>
          </a:p>
          <a:p>
            <a:pPr marL="0" indent="0">
              <a:buNone/>
            </a:pPr>
            <a:endParaRPr lang="en-US" dirty="0"/>
          </a:p>
          <a:p>
            <a:pPr marL="0" indent="0">
              <a:buNone/>
            </a:pPr>
            <a:r>
              <a:rPr lang="en-US" dirty="0"/>
              <a:t>	U = F(</a:t>
            </a:r>
            <a:r>
              <a:rPr lang="en-US" dirty="0" err="1">
                <a:latin typeface="Symbol" panose="05050102010706020507" pitchFamily="18" charset="2"/>
              </a:rPr>
              <a:t>s</a:t>
            </a:r>
            <a:r>
              <a:rPr lang="en-US" baseline="-25000" dirty="0" err="1"/>
              <a:t>f</a:t>
            </a:r>
            <a:r>
              <a:rPr lang="en-US" baseline="-40000" dirty="0" err="1">
                <a:latin typeface="Symbol" panose="05050102010706020507" pitchFamily="18" charset="2"/>
              </a:rPr>
              <a:t>g</a:t>
            </a:r>
            <a:r>
              <a:rPr lang="en-US" dirty="0"/>
              <a:t>) = F(</a:t>
            </a:r>
            <a:r>
              <a:rPr lang="en-US" dirty="0" err="1">
                <a:latin typeface="Symbol" panose="05050102010706020507" pitchFamily="18" charset="2"/>
              </a:rPr>
              <a:t>s</a:t>
            </a:r>
            <a:r>
              <a:rPr lang="en-US" baseline="-25000" dirty="0" err="1"/>
              <a:t>f</a:t>
            </a:r>
            <a:r>
              <a:rPr lang="en-US" baseline="-40000" dirty="0" err="1">
                <a:latin typeface="Symbol" panose="05050102010706020507" pitchFamily="18" charset="2"/>
              </a:rPr>
              <a:t>g</a:t>
            </a:r>
            <a:r>
              <a:rPr lang="en-US" dirty="0"/>
              <a:t>(LR)) = F(</a:t>
            </a:r>
            <a:r>
              <a:rPr lang="en-US" dirty="0" err="1">
                <a:latin typeface="Symbol" panose="05050102010706020507" pitchFamily="18" charset="2"/>
              </a:rPr>
              <a:t>s</a:t>
            </a:r>
            <a:r>
              <a:rPr lang="en-US" baseline="-25000" dirty="0" err="1"/>
              <a:t>f</a:t>
            </a:r>
            <a:r>
              <a:rPr lang="en-US" baseline="-40000" dirty="0" err="1">
                <a:latin typeface="Symbol" panose="05050102010706020507" pitchFamily="18" charset="2"/>
              </a:rPr>
              <a:t>g</a:t>
            </a:r>
            <a:r>
              <a:rPr lang="en-US" dirty="0"/>
              <a:t>(LR</a:t>
            </a:r>
            <a:r>
              <a:rPr lang="en-US" dirty="0">
                <a:latin typeface="Symbol" panose="05050102010706020507" pitchFamily="18" charset="2"/>
              </a:rPr>
              <a:t>(l))</a:t>
            </a:r>
            <a:r>
              <a:rPr lang="en-US" dirty="0"/>
              <a:t> = </a:t>
            </a:r>
          </a:p>
          <a:p>
            <a:pPr marL="0" indent="0">
              <a:buNone/>
            </a:pPr>
            <a:r>
              <a:rPr lang="en-US" dirty="0"/>
              <a:t>	    = F(</a:t>
            </a:r>
            <a:r>
              <a:rPr lang="en-US" dirty="0" err="1">
                <a:latin typeface="Symbol" panose="05050102010706020507" pitchFamily="18" charset="2"/>
              </a:rPr>
              <a:t>s</a:t>
            </a:r>
            <a:r>
              <a:rPr lang="en-US" baseline="-25000" dirty="0" err="1"/>
              <a:t>f</a:t>
            </a:r>
            <a:r>
              <a:rPr lang="en-US" baseline="-40000" dirty="0" err="1">
                <a:latin typeface="Symbol" panose="05050102010706020507" pitchFamily="18" charset="2"/>
              </a:rPr>
              <a:t>g</a:t>
            </a:r>
            <a:r>
              <a:rPr lang="en-US" dirty="0"/>
              <a:t>(LR(</a:t>
            </a:r>
            <a:r>
              <a:rPr lang="en-US" dirty="0">
                <a:latin typeface="Symbol" panose="05050102010706020507" pitchFamily="18" charset="2"/>
              </a:rPr>
              <a:t>l</a:t>
            </a:r>
            <a:r>
              <a:rPr lang="en-US" baseline="-25000" dirty="0">
                <a:latin typeface="Symbol" panose="05050102010706020507" pitchFamily="18" charset="2"/>
              </a:rPr>
              <a:t>g</a:t>
            </a:r>
            <a:r>
              <a:rPr lang="en-US" dirty="0"/>
              <a:t>(R),</a:t>
            </a:r>
            <a:r>
              <a:rPr lang="en-US" dirty="0" err="1">
                <a:latin typeface="Symbol" panose="05050102010706020507" pitchFamily="18" charset="2"/>
              </a:rPr>
              <a:t>l</a:t>
            </a:r>
            <a:r>
              <a:rPr lang="en-US" baseline="-25000" dirty="0" err="1"/>
              <a:t>p</a:t>
            </a:r>
            <a:r>
              <a:rPr lang="en-US" dirty="0"/>
              <a:t>(R)))) = </a:t>
            </a:r>
          </a:p>
          <a:p>
            <a:pPr marL="0" indent="0">
              <a:buNone/>
            </a:pPr>
            <a:r>
              <a:rPr lang="en-US" dirty="0"/>
              <a:t>	    = F(</a:t>
            </a:r>
            <a:r>
              <a:rPr lang="en-US" dirty="0" err="1">
                <a:latin typeface="Symbol" panose="05050102010706020507" pitchFamily="18" charset="2"/>
              </a:rPr>
              <a:t>s</a:t>
            </a:r>
            <a:r>
              <a:rPr lang="en-US" baseline="-25000" dirty="0" err="1"/>
              <a:t>f</a:t>
            </a:r>
            <a:r>
              <a:rPr lang="en-US" baseline="-40000" dirty="0" err="1">
                <a:latin typeface="Symbol" panose="05050102010706020507" pitchFamily="18" charset="2"/>
              </a:rPr>
              <a:t>g</a:t>
            </a:r>
            <a:r>
              <a:rPr lang="en-US" dirty="0"/>
              <a:t>(LR(</a:t>
            </a:r>
            <a:r>
              <a:rPr lang="en-US" dirty="0">
                <a:latin typeface="Symbol" panose="05050102010706020507" pitchFamily="18" charset="2"/>
              </a:rPr>
              <a:t>l</a:t>
            </a:r>
            <a:r>
              <a:rPr lang="en-US" baseline="-25000" dirty="0">
                <a:latin typeface="Symbol" panose="05050102010706020507" pitchFamily="18" charset="2"/>
              </a:rPr>
              <a:t>g</a:t>
            </a:r>
            <a:r>
              <a:rPr lang="en-US" dirty="0"/>
              <a:t>(R(</a:t>
            </a:r>
            <a:r>
              <a:rPr lang="en-US" dirty="0" err="1"/>
              <a:t>x</a:t>
            </a:r>
            <a:r>
              <a:rPr lang="en-US" baseline="-25000" dirty="0" err="1"/>
              <a:t>i</a:t>
            </a:r>
            <a:r>
              <a:rPr lang="en-US" dirty="0" err="1"/>
              <a:t>,y</a:t>
            </a:r>
            <a:r>
              <a:rPr lang="en-US" baseline="-25000" dirty="0" err="1"/>
              <a:t>i</a:t>
            </a:r>
            <a:r>
              <a:rPr lang="en-US" dirty="0"/>
              <a:t>; X</a:t>
            </a:r>
            <a:r>
              <a:rPr lang="en-US" baseline="-25000" dirty="0"/>
              <a:t>0</a:t>
            </a:r>
            <a:r>
              <a:rPr lang="en-US" baseline="-25000" dirty="0">
                <a:latin typeface="Symbol" panose="05050102010706020507" pitchFamily="18" charset="2"/>
              </a:rPr>
              <a:t>g</a:t>
            </a:r>
            <a:r>
              <a:rPr lang="en-US" dirty="0"/>
              <a:t>;Y</a:t>
            </a:r>
            <a:r>
              <a:rPr lang="en-US" baseline="-25000" dirty="0"/>
              <a:t>0</a:t>
            </a:r>
            <a:r>
              <a:rPr lang="en-US" baseline="-25000" dirty="0">
                <a:latin typeface="Symbol" panose="05050102010706020507" pitchFamily="18" charset="2"/>
              </a:rPr>
              <a:t>g</a:t>
            </a:r>
            <a:r>
              <a:rPr lang="en-US" dirty="0"/>
              <a:t>)),</a:t>
            </a:r>
            <a:r>
              <a:rPr lang="en-US" dirty="0">
                <a:latin typeface="Symbol" panose="05050102010706020507" pitchFamily="18" charset="2"/>
              </a:rPr>
              <a:t> </a:t>
            </a:r>
            <a:r>
              <a:rPr lang="en-US" dirty="0" err="1">
                <a:latin typeface="Symbol" panose="05050102010706020507" pitchFamily="18" charset="2"/>
              </a:rPr>
              <a:t>l</a:t>
            </a:r>
            <a:r>
              <a:rPr lang="en-US" baseline="-25000" dirty="0" err="1"/>
              <a:t>p</a:t>
            </a:r>
            <a:r>
              <a:rPr lang="en-US" dirty="0"/>
              <a:t>(R(</a:t>
            </a:r>
            <a:r>
              <a:rPr lang="en-US" dirty="0" err="1"/>
              <a:t>x</a:t>
            </a:r>
            <a:r>
              <a:rPr lang="en-US" baseline="-25000" dirty="0" err="1"/>
              <a:t>i</a:t>
            </a:r>
            <a:r>
              <a:rPr lang="en-US" dirty="0" err="1"/>
              <a:t>,y</a:t>
            </a:r>
            <a:r>
              <a:rPr lang="en-US" baseline="-25000" dirty="0" err="1"/>
              <a:t>i</a:t>
            </a:r>
            <a:r>
              <a:rPr lang="en-US" dirty="0"/>
              <a:t>; X</a:t>
            </a:r>
            <a:r>
              <a:rPr lang="en-US" baseline="-25000" dirty="0"/>
              <a:t>0p</a:t>
            </a:r>
            <a:r>
              <a:rPr lang="en-US" dirty="0"/>
              <a:t>;Y</a:t>
            </a:r>
            <a:r>
              <a:rPr lang="en-US" baseline="-25000" dirty="0"/>
              <a:t>0p</a:t>
            </a:r>
            <a:r>
              <a:rPr lang="en-US" dirty="0"/>
              <a:t>)))))</a:t>
            </a:r>
          </a:p>
          <a:p>
            <a:pPr marL="0" indent="0">
              <a:buNone/>
            </a:pPr>
            <a:endParaRPr lang="en-US" dirty="0"/>
          </a:p>
          <a:p>
            <a:pPr marL="0" indent="0">
              <a:buNone/>
            </a:pPr>
            <a:r>
              <a:rPr lang="en-US" dirty="0"/>
              <a:t>Above, I have specified that the LR depends on the fluxes </a:t>
            </a:r>
            <a:r>
              <a:rPr lang="en-US" dirty="0">
                <a:latin typeface="Symbol" panose="05050102010706020507" pitchFamily="18" charset="2"/>
              </a:rPr>
              <a:t>l </a:t>
            </a:r>
            <a:r>
              <a:rPr lang="en-US" dirty="0"/>
              <a:t>that a gamma or a proton would produce on a detector situated at position </a:t>
            </a:r>
            <a:r>
              <a:rPr lang="en-US" dirty="0" err="1"/>
              <a:t>x</a:t>
            </a:r>
            <a:r>
              <a:rPr lang="en-US" baseline="-25000" dirty="0" err="1"/>
              <a:t>i</a:t>
            </a:r>
            <a:r>
              <a:rPr lang="en-US" dirty="0" err="1"/>
              <a:t>,y</a:t>
            </a:r>
            <a:r>
              <a:rPr lang="en-US" baseline="-25000" dirty="0" err="1"/>
              <a:t>i</a:t>
            </a:r>
            <a:endParaRPr lang="en-US" dirty="0"/>
          </a:p>
        </p:txBody>
      </p:sp>
      <p:sp>
        <p:nvSpPr>
          <p:cNvPr id="4" name="Arrow: Left 3">
            <a:extLst>
              <a:ext uri="{FF2B5EF4-FFF2-40B4-BE49-F238E27FC236}">
                <a16:creationId xmlns:a16="http://schemas.microsoft.com/office/drawing/2014/main" id="{420986D9-731B-2271-0C1F-B1BDD2255496}"/>
              </a:ext>
            </a:extLst>
          </p:cNvPr>
          <p:cNvSpPr/>
          <p:nvPr/>
        </p:nvSpPr>
        <p:spPr>
          <a:xfrm>
            <a:off x="8637006" y="4888871"/>
            <a:ext cx="2933323" cy="8691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Plus angular dependencies</a:t>
            </a:r>
          </a:p>
        </p:txBody>
      </p:sp>
    </p:spTree>
    <p:extLst>
      <p:ext uri="{BB962C8B-B14F-4D97-AF65-F5344CB8AC3E}">
        <p14:creationId xmlns:p14="http://schemas.microsoft.com/office/powerpoint/2010/main" val="284931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E296-7E4D-DF99-D455-54CA5BD31AE9}"/>
              </a:ext>
            </a:extLst>
          </p:cNvPr>
          <p:cNvSpPr>
            <a:spLocks noGrp="1"/>
          </p:cNvSpPr>
          <p:nvPr>
            <p:ph type="title"/>
          </p:nvPr>
        </p:nvSpPr>
        <p:spPr/>
        <p:txBody>
          <a:bodyPr/>
          <a:lstStyle/>
          <a:p>
            <a:r>
              <a:rPr lang="en-US" dirty="0">
                <a:solidFill>
                  <a:srgbClr val="FF0000"/>
                </a:solidFill>
              </a:rPr>
              <a:t>Abstract of hands-on session</a:t>
            </a:r>
          </a:p>
        </p:txBody>
      </p:sp>
      <p:sp>
        <p:nvSpPr>
          <p:cNvPr id="4" name="Rectangle 1">
            <a:extLst>
              <a:ext uri="{FF2B5EF4-FFF2-40B4-BE49-F238E27FC236}">
                <a16:creationId xmlns:a16="http://schemas.microsoft.com/office/drawing/2014/main" id="{6D624E2D-6B14-41D0-D1C8-65757553354B}"/>
              </a:ext>
            </a:extLst>
          </p:cNvPr>
          <p:cNvSpPr>
            <a:spLocks noGrp="1" noChangeArrowheads="1"/>
          </p:cNvSpPr>
          <p:nvPr>
            <p:ph idx="1"/>
          </p:nvPr>
        </p:nvSpPr>
        <p:spPr bwMode="auto">
          <a:xfrm>
            <a:off x="642157" y="1931431"/>
            <a:ext cx="1090768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Deep learning may require one to develop a fully differentiable model of a problem in order to exploit the properties of differential calculus and perform, e.g., gradient descent and training of neural networks. There are various tools for this task, available in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TensorFlow, etcetera.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However, not all operations are differentiable; and even when they are, sometimes we need to cook up approximated calculations. In this hands-on session we will consider an optimization pipeline for a cosmic ray observatory, and look at two such problems.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The first – which *could* be worked out within the time of the lecture – is to </a:t>
            </a:r>
            <a:r>
              <a:rPr kumimoji="0" lang="en-US" altLang="en-US" sz="1800" b="0" i="0" u="none" strike="noStrike" cap="none" normalizeH="0" baseline="0" dirty="0">
                <a:ln>
                  <a:noFill/>
                </a:ln>
                <a:solidFill>
                  <a:schemeClr val="tx1"/>
                </a:solidFill>
                <a:effectLst/>
                <a:latin typeface="Arial" panose="020B0604020202020204" pitchFamily="34" charset="0"/>
              </a:rPr>
              <a:t>find a way to produce a differentiable model of a non-differentiable triggering condition.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The second – left as an offline exercise – is to implement in a differentiable pipeline for optimization the delta method for the calculation of the uncertainty on a likelihood ratio test statistic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992379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ccia a destra 22"/>
          <p:cNvSpPr/>
          <p:nvPr/>
        </p:nvSpPr>
        <p:spPr>
          <a:xfrm rot="16200000">
            <a:off x="3098317" y="1461365"/>
            <a:ext cx="670164"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p:cNvSpPr/>
          <p:nvPr/>
        </p:nvSpPr>
        <p:spPr>
          <a:xfrm>
            <a:off x="2206869" y="5620117"/>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Freccia a destra 15"/>
          <p:cNvSpPr/>
          <p:nvPr/>
        </p:nvSpPr>
        <p:spPr>
          <a:xfrm>
            <a:off x="5561135" y="5620117"/>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reccia a destra 16"/>
          <p:cNvSpPr/>
          <p:nvPr/>
        </p:nvSpPr>
        <p:spPr>
          <a:xfrm>
            <a:off x="8539526" y="5615354"/>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Freccia a destra 17"/>
          <p:cNvSpPr/>
          <p:nvPr/>
        </p:nvSpPr>
        <p:spPr>
          <a:xfrm rot="10800000">
            <a:off x="8354889" y="3002333"/>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reccia a destra 18"/>
          <p:cNvSpPr/>
          <p:nvPr/>
        </p:nvSpPr>
        <p:spPr>
          <a:xfrm rot="10800000">
            <a:off x="6053500" y="3002333"/>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p:cNvSpPr/>
          <p:nvPr/>
        </p:nvSpPr>
        <p:spPr>
          <a:xfrm rot="10800000">
            <a:off x="4024679" y="3008986"/>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Freccia a destra 20"/>
          <p:cNvSpPr/>
          <p:nvPr/>
        </p:nvSpPr>
        <p:spPr>
          <a:xfrm rot="10800000">
            <a:off x="2272808" y="3008985"/>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Freccia a destra 21"/>
          <p:cNvSpPr/>
          <p:nvPr/>
        </p:nvSpPr>
        <p:spPr>
          <a:xfrm rot="5400000">
            <a:off x="963970" y="1939686"/>
            <a:ext cx="643803"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Freccia a destra 23"/>
          <p:cNvSpPr/>
          <p:nvPr/>
        </p:nvSpPr>
        <p:spPr>
          <a:xfrm rot="5400000">
            <a:off x="1006717" y="4046292"/>
            <a:ext cx="571500"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reccia a destra 24"/>
          <p:cNvSpPr/>
          <p:nvPr/>
        </p:nvSpPr>
        <p:spPr>
          <a:xfrm rot="16200000">
            <a:off x="10148153" y="4578779"/>
            <a:ext cx="748079" cy="685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arrotondato 4"/>
          <p:cNvSpPr/>
          <p:nvPr/>
        </p:nvSpPr>
        <p:spPr>
          <a:xfrm>
            <a:off x="298937" y="351698"/>
            <a:ext cx="1973870" cy="1608070"/>
          </a:xfrm>
          <a:prstGeom prst="roundRect">
            <a:avLst/>
          </a:prstGeom>
          <a:solidFill>
            <a:srgbClr val="92D05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chemeClr val="tx1"/>
                </a:solidFill>
              </a:rPr>
              <a:t>Simulate an initial layout for detector array</a:t>
            </a:r>
          </a:p>
        </p:txBody>
      </p:sp>
      <p:sp>
        <p:nvSpPr>
          <p:cNvPr id="6" name="Rettangolo arrotondato 5"/>
          <p:cNvSpPr/>
          <p:nvPr/>
        </p:nvSpPr>
        <p:spPr>
          <a:xfrm>
            <a:off x="303333" y="2601245"/>
            <a:ext cx="1978269" cy="1501281"/>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Simulate a set of gamma and proton showers hitting array</a:t>
            </a:r>
          </a:p>
        </p:txBody>
      </p:sp>
      <p:sp>
        <p:nvSpPr>
          <p:cNvPr id="7" name="Rettangolo arrotondato 6"/>
          <p:cNvSpPr/>
          <p:nvPr/>
        </p:nvSpPr>
        <p:spPr>
          <a:xfrm>
            <a:off x="307731" y="4674943"/>
            <a:ext cx="1899138" cy="1951893"/>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Reconstruct shower parameters </a:t>
            </a:r>
            <a:r>
              <a:rPr lang="el-GR"/>
              <a:t>ω </a:t>
            </a:r>
            <a:r>
              <a:rPr lang="it-IT"/>
              <a:t>in each hypothesis by likelihood maximization</a:t>
            </a:r>
          </a:p>
        </p:txBody>
      </p:sp>
      <p:sp>
        <p:nvSpPr>
          <p:cNvPr id="8" name="Rettangolo arrotondato 7"/>
          <p:cNvSpPr/>
          <p:nvPr/>
        </p:nvSpPr>
        <p:spPr>
          <a:xfrm>
            <a:off x="2778369" y="5299198"/>
            <a:ext cx="2782766" cy="1330203"/>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Derive log-likelihood ratio of the two hypotheses</a:t>
            </a:r>
          </a:p>
        </p:txBody>
      </p:sp>
      <p:sp>
        <p:nvSpPr>
          <p:cNvPr id="9" name="Rettangolo arrotondato 8"/>
          <p:cNvSpPr/>
          <p:nvPr/>
        </p:nvSpPr>
        <p:spPr>
          <a:xfrm>
            <a:off x="6132634" y="5299198"/>
            <a:ext cx="2406891" cy="1327638"/>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Obtain PDFs of LLR for the gamma and proton hypotheses given current layout</a:t>
            </a:r>
          </a:p>
        </p:txBody>
      </p:sp>
      <p:sp>
        <p:nvSpPr>
          <p:cNvPr id="10" name="Rettangolo arrotondato 9"/>
          <p:cNvSpPr/>
          <p:nvPr/>
        </p:nvSpPr>
        <p:spPr>
          <a:xfrm>
            <a:off x="9111026" y="5295718"/>
            <a:ext cx="2822332" cy="1325073"/>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Simulate a batch of gammas and protons and reconstruct them; obtain the TS of each shower</a:t>
            </a:r>
          </a:p>
        </p:txBody>
      </p:sp>
      <p:sp>
        <p:nvSpPr>
          <p:cNvPr id="11" name="Rettangolo arrotondato 10"/>
          <p:cNvSpPr/>
          <p:nvPr/>
        </p:nvSpPr>
        <p:spPr>
          <a:xfrm>
            <a:off x="8926389" y="2149479"/>
            <a:ext cx="3006969" cy="2391508"/>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Compute the likelihood of the observed batch as a function of the fraction of gammas in the batch; compute the second derivative of the likelihood</a:t>
            </a:r>
          </a:p>
        </p:txBody>
      </p:sp>
      <p:sp>
        <p:nvSpPr>
          <p:cNvPr id="12" name="Rettangolo arrotondato 11"/>
          <p:cNvSpPr/>
          <p:nvPr/>
        </p:nvSpPr>
        <p:spPr>
          <a:xfrm>
            <a:off x="6635989" y="2156131"/>
            <a:ext cx="1729889" cy="2391508"/>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Use RCF bound to estimate the expected variance of the signal flux measurement</a:t>
            </a:r>
          </a:p>
        </p:txBody>
      </p:sp>
      <p:sp>
        <p:nvSpPr>
          <p:cNvPr id="13" name="Rettangolo arrotondato 12"/>
          <p:cNvSpPr/>
          <p:nvPr/>
        </p:nvSpPr>
        <p:spPr>
          <a:xfrm>
            <a:off x="4618157" y="2149479"/>
            <a:ext cx="1424354" cy="2391508"/>
          </a:xfrm>
          <a:prstGeom prst="roundRect">
            <a:avLst/>
          </a:prstGeom>
          <a:solidFill>
            <a:srgbClr val="FF00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Obtain the utility and its gradient with respect to each detector x,y position</a:t>
            </a:r>
          </a:p>
        </p:txBody>
      </p:sp>
      <p:sp>
        <p:nvSpPr>
          <p:cNvPr id="14" name="Rettangolo arrotondato 13"/>
          <p:cNvSpPr/>
          <p:nvPr/>
        </p:nvSpPr>
        <p:spPr>
          <a:xfrm>
            <a:off x="2842113" y="2149479"/>
            <a:ext cx="1182566" cy="2391508"/>
          </a:xfrm>
          <a:prstGeom prst="roundRect">
            <a:avLst/>
          </a:prstGeom>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Update layout (</a:t>
            </a:r>
            <a:r>
              <a:rPr lang="it-IT" dirty="0" err="1"/>
              <a:t>x,y</a:t>
            </a:r>
            <a:r>
              <a:rPr lang="it-IT" dirty="0"/>
              <a:t> of </a:t>
            </a:r>
            <a:r>
              <a:rPr lang="it-IT" dirty="0" err="1"/>
              <a:t>each</a:t>
            </a:r>
            <a:r>
              <a:rPr lang="it-IT" dirty="0"/>
              <a:t> tank) following </a:t>
            </a:r>
            <a:r>
              <a:rPr lang="it-IT" dirty="0" err="1"/>
              <a:t>gradient</a:t>
            </a:r>
            <a:r>
              <a:rPr lang="it-IT" dirty="0"/>
              <a:t> of U</a:t>
            </a:r>
          </a:p>
        </p:txBody>
      </p:sp>
      <p:sp>
        <p:nvSpPr>
          <p:cNvPr id="26" name="Rettangolo arrotondato 25"/>
          <p:cNvSpPr/>
          <p:nvPr/>
        </p:nvSpPr>
        <p:spPr>
          <a:xfrm>
            <a:off x="2842113" y="360500"/>
            <a:ext cx="1182566" cy="1108683"/>
          </a:xfrm>
          <a:prstGeom prst="roundRect">
            <a:avLst/>
          </a:prstGeom>
          <a:solidFill>
            <a:srgbClr val="92D05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chemeClr val="tx1"/>
                </a:solidFill>
              </a:rPr>
              <a:t>Stop when satisfied</a:t>
            </a:r>
          </a:p>
        </p:txBody>
      </p:sp>
    </p:spTree>
    <p:extLst>
      <p:ext uri="{BB962C8B-B14F-4D97-AF65-F5344CB8AC3E}">
        <p14:creationId xmlns:p14="http://schemas.microsoft.com/office/powerpoint/2010/main" val="309829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464A-1C43-246A-EDAC-874AFAF16C8C}"/>
              </a:ext>
            </a:extLst>
          </p:cNvPr>
          <p:cNvSpPr>
            <a:spLocks noGrp="1"/>
          </p:cNvSpPr>
          <p:nvPr>
            <p:ph type="title"/>
          </p:nvPr>
        </p:nvSpPr>
        <p:spPr/>
        <p:txBody>
          <a:bodyPr/>
          <a:lstStyle/>
          <a:p>
            <a:r>
              <a:rPr lang="en-US" dirty="0">
                <a:solidFill>
                  <a:srgbClr val="FF0000"/>
                </a:solidFill>
              </a:rPr>
              <a:t>The likelihoods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96A0C1-7D21-A303-5BBA-9970F84C13C8}"/>
                  </a:ext>
                </a:extLst>
              </p:cNvPr>
              <p:cNvSpPr>
                <a:spLocks noGrp="1"/>
              </p:cNvSpPr>
              <p:nvPr>
                <p:ph idx="1"/>
              </p:nvPr>
            </p:nvSpPr>
            <p:spPr/>
            <p:txBody>
              <a:bodyPr>
                <a:normAutofit fontScale="70000" lnSpcReduction="20000"/>
              </a:bodyPr>
              <a:lstStyle/>
              <a:p>
                <a:pPr marL="0" indent="0">
                  <a:lnSpc>
                    <a:spcPct val="110000"/>
                  </a:lnSpc>
                  <a:buNone/>
                </a:pPr>
                <a:r>
                  <a:rPr lang="en-US" dirty="0"/>
                  <a:t>The likelihood ratio is a difference of logarithms of two likelihoods of a shower in a batch, each obtained as the maximum likelihood to see the observed muon and electron counts, {</a:t>
                </a:r>
                <a:r>
                  <a:rPr lang="en-US" dirty="0" err="1"/>
                  <a:t>N</a:t>
                </a:r>
                <a:r>
                  <a:rPr lang="en-US" baseline="-25000" dirty="0" err="1">
                    <a:latin typeface="Symbol" panose="05050102010706020507" pitchFamily="18" charset="2"/>
                  </a:rPr>
                  <a:t>m</a:t>
                </a:r>
                <a:r>
                  <a:rPr lang="en-US" dirty="0" err="1"/>
                  <a:t>,N</a:t>
                </a:r>
                <a:r>
                  <a:rPr lang="en-US" baseline="-25000" dirty="0" err="1"/>
                  <a:t>e</a:t>
                </a:r>
                <a:r>
                  <a:rPr lang="en-US" dirty="0"/>
                  <a:t>}</a:t>
                </a:r>
                <a:r>
                  <a:rPr lang="en-US" baseline="-25000" dirty="0" err="1"/>
                  <a:t>i</a:t>
                </a:r>
                <a:r>
                  <a:rPr lang="en-US" dirty="0"/>
                  <a:t> arriving at times {</a:t>
                </a:r>
                <a:r>
                  <a:rPr lang="en-US" dirty="0" err="1"/>
                  <a:t>T</a:t>
                </a:r>
                <a:r>
                  <a:rPr lang="en-US" baseline="-25000" dirty="0" err="1">
                    <a:latin typeface="Symbol" panose="05050102010706020507" pitchFamily="18" charset="2"/>
                  </a:rPr>
                  <a:t>m</a:t>
                </a:r>
                <a:r>
                  <a:rPr lang="en-US" dirty="0" err="1"/>
                  <a:t>,T</a:t>
                </a:r>
                <a:r>
                  <a:rPr lang="en-US" baseline="-25000" dirty="0" err="1"/>
                  <a:t>e</a:t>
                </a:r>
                <a:r>
                  <a:rPr lang="en-US" dirty="0"/>
                  <a:t>}</a:t>
                </a:r>
                <a:r>
                  <a:rPr lang="en-US" baseline="-25000" dirty="0" err="1"/>
                  <a:t>i</a:t>
                </a:r>
                <a:r>
                  <a:rPr lang="en-US" dirty="0"/>
                  <a:t> in a set of detectors </a:t>
                </a:r>
                <a:r>
                  <a:rPr lang="en-US" dirty="0" err="1"/>
                  <a:t>i</a:t>
                </a:r>
                <a:r>
                  <a:rPr lang="en-US" dirty="0"/>
                  <a:t>=1…N</a:t>
                </a:r>
                <a:r>
                  <a:rPr lang="en-US" baseline="-25000" dirty="0"/>
                  <a:t>D</a:t>
                </a:r>
                <a:r>
                  <a:rPr lang="en-US" dirty="0"/>
                  <a:t> in the considered hypothesis (gamma, proton).</a:t>
                </a:r>
                <a:endParaRPr lang="en-US" baseline="-25000" dirty="0"/>
              </a:p>
              <a:p>
                <a:pPr marL="0" indent="0">
                  <a:lnSpc>
                    <a:spcPct val="110000"/>
                  </a:lnSpc>
                  <a:buNone/>
                </a:pPr>
                <a:r>
                  <a:rPr lang="en-US" dirty="0"/>
                  <a:t>For a shower k, each of the two likelihoods can be written:</a:t>
                </a:r>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𝜇</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𝑒</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𝜇</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𝑒</m:t>
                                      </m:r>
                                    </m:sub>
                                  </m:sSub>
                                </m:e>
                              </m:d>
                            </m:e>
                            <m:sub>
                              <m:r>
                                <a:rPr lang="en-US" b="0" i="1" smtClean="0">
                                  <a:latin typeface="Cambria Math" panose="02040503050406030204" pitchFamily="18" charset="0"/>
                                  <a:ea typeface="Cambria Math" panose="02040503050406030204" pitchFamily="18" charset="0"/>
                                </a:rPr>
                                <m:t>𝑘</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𝐷</m:t>
                              </m:r>
                            </m:sub>
                          </m:sSub>
                        </m:sup>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𝑃𝑜𝑖𝑠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𝜇</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𝜇</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𝑅</m:t>
                                      </m:r>
                                    </m:e>
                                  </m:d>
                                </m:e>
                              </m:d>
                              <m:r>
                                <a:rPr lang="en-US" i="1">
                                  <a:latin typeface="Cambria Math" panose="02040503050406030204" pitchFamily="18" charset="0"/>
                                </a:rPr>
                                <m:t>𝑃𝑜𝑖𝑠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𝑒</m:t>
                                      </m:r>
                                    </m:sub>
                                  </m:sSub>
                                  <m:r>
                                    <a:rPr lang="en-US" i="1">
                                      <a:latin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𝑒</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𝑅</m:t>
                                      </m:r>
                                    </m:e>
                                  </m:d>
                                </m:e>
                              </m:d>
                              <m:r>
                                <a:rPr lang="en-US" i="1">
                                  <a:latin typeface="Cambria Math" panose="02040503050406030204" pitchFamily="18" charset="0"/>
                                </a:rPr>
                                <m:t>𝐺</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𝜇</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𝑡</m:t>
                                      </m:r>
                                    </m:sub>
                                  </m:sSub>
                                </m:e>
                              </m:d>
                              <m:r>
                                <a:rPr lang="en-US" i="1">
                                  <a:latin typeface="Cambria Math" panose="02040503050406030204" pitchFamily="18" charset="0"/>
                                </a:rPr>
                                <m:t>𝐺</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𝑒</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𝑡</m:t>
                                      </m:r>
                                    </m:sub>
                                  </m:sSub>
                                </m:e>
                              </m:d>
                            </m:e>
                          </m:d>
                        </m:e>
                      </m:nary>
                    </m:oMath>
                  </m:oMathPara>
                </a14:m>
                <a:endParaRPr lang="en-US" dirty="0"/>
              </a:p>
              <a:p>
                <a:pPr marL="0" indent="0">
                  <a:lnSpc>
                    <a:spcPct val="110000"/>
                  </a:lnSpc>
                  <a:buNone/>
                </a:pPr>
                <a:r>
                  <a:rPr lang="en-US" dirty="0"/>
                  <a:t>where the radii R are the distances of the </a:t>
                </a:r>
                <a:r>
                  <a:rPr lang="en-US" dirty="0" err="1"/>
                  <a:t>i-th</a:t>
                </a:r>
                <a:r>
                  <a:rPr lang="en-US" dirty="0"/>
                  <a:t> detector center to the shower axis ESTIMATED for the given hypothesis; and where times t are the ESTIMATED times of arrival of particles to the detector position, under the given hypothesis and given the estimated shower parameters.  </a:t>
                </a:r>
              </a:p>
            </p:txBody>
          </p:sp>
        </mc:Choice>
        <mc:Fallback xmlns="">
          <p:sp>
            <p:nvSpPr>
              <p:cNvPr id="3" name="Content Placeholder 2">
                <a:extLst>
                  <a:ext uri="{FF2B5EF4-FFF2-40B4-BE49-F238E27FC236}">
                    <a16:creationId xmlns:a16="http://schemas.microsoft.com/office/drawing/2014/main" id="{FE96A0C1-7D21-A303-5BBA-9970F84C13C8}"/>
                  </a:ext>
                </a:extLst>
              </p:cNvPr>
              <p:cNvSpPr>
                <a:spLocks noGrp="1" noRot="1" noChangeAspect="1" noMove="1" noResize="1" noEditPoints="1" noAdjustHandles="1" noChangeArrowheads="1" noChangeShapeType="1" noTextEdit="1"/>
              </p:cNvSpPr>
              <p:nvPr>
                <p:ph idx="1"/>
              </p:nvPr>
            </p:nvSpPr>
            <p:spPr>
              <a:blipFill>
                <a:blip r:embed="rId2"/>
                <a:stretch>
                  <a:fillRect l="-638" t="-1401" r="-348"/>
                </a:stretch>
              </a:blipFill>
            </p:spPr>
            <p:txBody>
              <a:bodyPr/>
              <a:lstStyle/>
              <a:p>
                <a:r>
                  <a:rPr lang="en-US">
                    <a:noFill/>
                  </a:rPr>
                  <a:t> </a:t>
                </a:r>
              </a:p>
            </p:txBody>
          </p:sp>
        </mc:Fallback>
      </mc:AlternateContent>
    </p:spTree>
    <p:extLst>
      <p:ext uri="{BB962C8B-B14F-4D97-AF65-F5344CB8AC3E}">
        <p14:creationId xmlns:p14="http://schemas.microsoft.com/office/powerpoint/2010/main" val="3234069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9B40-29AC-B5AB-7E60-BEF26B418B0C}"/>
              </a:ext>
            </a:extLst>
          </p:cNvPr>
          <p:cNvSpPr>
            <a:spLocks noGrp="1"/>
          </p:cNvSpPr>
          <p:nvPr>
            <p:ph type="title"/>
          </p:nvPr>
        </p:nvSpPr>
        <p:spPr/>
        <p:txBody>
          <a:bodyPr/>
          <a:lstStyle/>
          <a:p>
            <a:r>
              <a:rPr lang="en-US" dirty="0">
                <a:solidFill>
                  <a:srgbClr val="FF0000"/>
                </a:solidFill>
              </a:rPr>
              <a:t>The Delta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8C74F4-0A52-0F37-309A-2B03712506C0}"/>
                  </a:ext>
                </a:extLst>
              </p:cNvPr>
              <p:cNvSpPr>
                <a:spLocks noGrp="1"/>
              </p:cNvSpPr>
              <p:nvPr>
                <p:ph idx="1"/>
              </p:nvPr>
            </p:nvSpPr>
            <p:spPr/>
            <p:txBody>
              <a:bodyPr>
                <a:normAutofit fontScale="77500" lnSpcReduction="20000"/>
              </a:bodyPr>
              <a:lstStyle/>
              <a:p>
                <a:pPr marL="0" indent="0">
                  <a:buNone/>
                </a:pPr>
                <a:r>
                  <a:rPr lang="en-US" dirty="0"/>
                  <a:t>The delta method consists in applying in matrix mode the error propagation formulas.</a:t>
                </a:r>
              </a:p>
              <a:p>
                <a:pPr marL="0" indent="0">
                  <a:buNone/>
                </a:pPr>
                <a:r>
                  <a:rPr lang="en-US" dirty="0"/>
                  <a:t>Let us consider two variables only, </a:t>
                </a:r>
                <a:r>
                  <a:rPr lang="en-US" dirty="0" err="1"/>
                  <a:t>x,y</a:t>
                </a:r>
                <a:r>
                  <a:rPr lang="en-US" dirty="0"/>
                  <a:t>:</a:t>
                </a:r>
              </a:p>
              <a:p>
                <a:pPr marL="0" indent="0">
                  <a:buNone/>
                </a:pPr>
                <a:r>
                  <a:rPr lang="en-US" dirty="0"/>
                  <a:t>we define a vector of gradients of the log-likelihood function ln L(</a:t>
                </a:r>
                <a:r>
                  <a:rPr lang="en-US" dirty="0" err="1"/>
                  <a:t>x,y</a:t>
                </a:r>
                <a:r>
                  <a:rPr lang="en-US" dirty="0"/>
                  <a:t>) as</a:t>
                </a:r>
              </a:p>
              <a:p>
                <a:pPr marL="0" indent="0">
                  <a:buNone/>
                </a:pPr>
                <a:r>
                  <a:rPr lang="en-US" dirty="0"/>
                  <a:t> </a:t>
                </a:r>
              </a:p>
              <a:p>
                <a:pPr marL="0" indent="0">
                  <a:buNone/>
                </a:pPr>
                <a:r>
                  <a:rPr lang="en-US" dirty="0"/>
                  <a:t>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𝑙𝑛𝐿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𝑙𝑛𝐿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e>
                        </m:d>
                      </m:e>
                    </m:func>
                  </m:oMath>
                </a14:m>
                <a:endParaRPr lang="en-US" dirty="0"/>
              </a:p>
              <a:p>
                <a:pPr marL="0" indent="0">
                  <a:buNone/>
                </a:pPr>
                <a:endParaRPr lang="en-US" dirty="0"/>
              </a:p>
              <a:p>
                <a:pPr marL="0" indent="0">
                  <a:buNone/>
                </a:pPr>
                <a:r>
                  <a:rPr lang="en-US" dirty="0"/>
                  <a:t>and the inverse of the Fisher information matrix, defined as J, the inverse of the negative Hessian:</a:t>
                </a:r>
              </a:p>
              <a:p>
                <a:pPr marL="0" indent="0">
                  <a:buNone/>
                </a:pPr>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J</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r>
                      <a:rPr lang="en-US" b="0" i="0" smtClean="0">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e>
                              </m:m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e>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e>
                              </m:mr>
                            </m:m>
                          </m:e>
                        </m:d>
                      </m:e>
                      <m:sup>
                        <m:r>
                          <a:rPr lang="en-US" b="0" i="1" smtClean="0">
                            <a:latin typeface="Cambria Math" panose="02040503050406030204" pitchFamily="18" charset="0"/>
                          </a:rPr>
                          <m:t>−1</m:t>
                        </m:r>
                      </m:sup>
                    </m:sSup>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58C74F4-0A52-0F37-309A-2B03712506C0}"/>
                  </a:ext>
                </a:extLst>
              </p:cNvPr>
              <p:cNvSpPr>
                <a:spLocks noGrp="1" noRot="1" noChangeAspect="1" noMove="1" noResize="1" noEditPoints="1" noAdjustHandles="1" noChangeArrowheads="1" noChangeShapeType="1" noTextEdit="1"/>
              </p:cNvSpPr>
              <p:nvPr>
                <p:ph idx="1"/>
              </p:nvPr>
            </p:nvSpPr>
            <p:spPr>
              <a:blipFill>
                <a:blip r:embed="rId2"/>
                <a:stretch>
                  <a:fillRect l="-754" t="-2801" b="-108543"/>
                </a:stretch>
              </a:blipFill>
            </p:spPr>
            <p:txBody>
              <a:bodyPr/>
              <a:lstStyle/>
              <a:p>
                <a:r>
                  <a:rPr lang="en-US">
                    <a:noFill/>
                  </a:rPr>
                  <a:t> </a:t>
                </a:r>
              </a:p>
            </p:txBody>
          </p:sp>
        </mc:Fallback>
      </mc:AlternateContent>
    </p:spTree>
    <p:extLst>
      <p:ext uri="{BB962C8B-B14F-4D97-AF65-F5344CB8AC3E}">
        <p14:creationId xmlns:p14="http://schemas.microsoft.com/office/powerpoint/2010/main" val="153601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0500-B118-EB8B-CCB1-D190AD2CFFEB}"/>
              </a:ext>
            </a:extLst>
          </p:cNvPr>
          <p:cNvSpPr>
            <a:spLocks noGrp="1"/>
          </p:cNvSpPr>
          <p:nvPr>
            <p:ph type="title"/>
          </p:nvPr>
        </p:nvSpPr>
        <p:spPr/>
        <p:txBody>
          <a:bodyPr/>
          <a:lstStyle/>
          <a:p>
            <a:r>
              <a:rPr lang="en-US" dirty="0">
                <a:solidFill>
                  <a:srgbClr val="FF0000"/>
                </a:solidFill>
              </a:rPr>
              <a:t>The result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4EF310-C984-4D80-AB59-361A3EE38533}"/>
                  </a:ext>
                </a:extLst>
              </p:cNvPr>
              <p:cNvSpPr>
                <a:spLocks noGrp="1"/>
              </p:cNvSpPr>
              <p:nvPr>
                <p:ph idx="1"/>
              </p:nvPr>
            </p:nvSpPr>
            <p:spPr/>
            <p:txBody>
              <a:bodyPr>
                <a:normAutofit fontScale="92500" lnSpcReduction="10000"/>
              </a:bodyPr>
              <a:lstStyle/>
              <a:p>
                <a:pPr marL="0" indent="0">
                  <a:buNone/>
                </a:pPr>
                <a:r>
                  <a:rPr lang="en-US" dirty="0"/>
                  <a:t>Once we have those ingredients (we obtain gradients of the LR by subtracting the two gradients of the two </a:t>
                </a:r>
                <a:r>
                  <a:rPr lang="en-US" dirty="0" err="1"/>
                  <a:t>lnL</a:t>
                </a:r>
                <a:r>
                  <a:rPr lang="en-US" dirty="0"/>
                  <a:t> values), we directly get: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𝐿𝑅</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i="1">
                                  <a:latin typeface="Cambria Math" panose="02040503050406030204" pitchFamily="18" charset="0"/>
                                </a:rPr>
                              </m:ctrlPr>
                            </m:sSupPr>
                            <m:e>
                              <m:r>
                                <m:rPr>
                                  <m:sty m:val="p"/>
                                </m:rPr>
                                <a:rPr lang="en-US" i="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𝑙𝑛𝐿𝑅</m:t>
                                  </m:r>
                                </m:e>
                              </m:d>
                            </m:e>
                            <m:sup>
                              <m:r>
                                <a:rPr lang="en-US" i="1">
                                  <a:latin typeface="Cambria Math" panose="02040503050406030204" pitchFamily="18" charset="0"/>
                                </a:rPr>
                                <m:t>𝑇</m:t>
                              </m:r>
                            </m:sup>
                          </m:sSup>
                          <m:r>
                            <a:rPr lang="en-US" b="0" i="1" smtClean="0">
                              <a:latin typeface="Cambria Math" panose="02040503050406030204" pitchFamily="18" charset="0"/>
                            </a:rPr>
                            <m:t>𝐽</m:t>
                          </m:r>
                          <m:r>
                            <m:rPr>
                              <m:sty m:val="p"/>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𝑙𝑛𝐿𝑅</m:t>
                          </m:r>
                          <m:r>
                            <a:rPr lang="en-US" b="0" i="1" smtClean="0">
                              <a:latin typeface="Cambria Math" panose="02040503050406030204" pitchFamily="18" charset="0"/>
                              <a:ea typeface="Cambria Math" panose="02040503050406030204" pitchFamily="18" charset="0"/>
                            </a:rPr>
                            <m:t>)</m:t>
                          </m:r>
                        </m:e>
                      </m:rad>
                    </m:oMath>
                  </m:oMathPara>
                </a14:m>
                <a:endParaRPr lang="en-US" dirty="0"/>
              </a:p>
              <a:p>
                <a:pPr marL="0" indent="0">
                  <a:buNone/>
                </a:pPr>
                <a:endParaRPr lang="en-US" dirty="0"/>
              </a:p>
              <a:p>
                <a:pPr marL="0" indent="0">
                  <a:buNone/>
                </a:pPr>
                <a:r>
                  <a:rPr lang="en-US" dirty="0"/>
                  <a:t>So to estimate </a:t>
                </a:r>
                <a:r>
                  <a:rPr lang="en-US" dirty="0" err="1">
                    <a:latin typeface="Symbol" panose="05050102010706020507" pitchFamily="18" charset="2"/>
                  </a:rPr>
                  <a:t>s</a:t>
                </a:r>
                <a:r>
                  <a:rPr lang="en-US" baseline="-25000" dirty="0" err="1"/>
                  <a:t>LR</a:t>
                </a:r>
                <a:r>
                  <a:rPr lang="en-US" dirty="0"/>
                  <a:t>, the problem can be broken down into three parts:</a:t>
                </a:r>
              </a:p>
              <a:p>
                <a:pPr>
                  <a:buFontTx/>
                  <a:buChar char="-"/>
                </a:pPr>
                <a:r>
                  <a:rPr lang="en-US" dirty="0">
                    <a:solidFill>
                      <a:srgbClr val="00B0F0"/>
                    </a:solidFill>
                  </a:rPr>
                  <a:t>Get the gradients of the LR </a:t>
                </a:r>
                <a:r>
                  <a:rPr lang="en-US" dirty="0"/>
                  <a:t>(you combine those of the two </a:t>
                </a:r>
                <a:r>
                  <a:rPr lang="en-US" dirty="0" err="1"/>
                  <a:t>lnL</a:t>
                </a:r>
                <a:r>
                  <a:rPr lang="en-US" dirty="0"/>
                  <a:t> terms)</a:t>
                </a:r>
              </a:p>
              <a:p>
                <a:pPr>
                  <a:buFontTx/>
                  <a:buChar char="-"/>
                </a:pPr>
                <a:r>
                  <a:rPr lang="en-US" dirty="0">
                    <a:solidFill>
                      <a:srgbClr val="00B0F0"/>
                    </a:solidFill>
                  </a:rPr>
                  <a:t>Get the Hessian </a:t>
                </a:r>
                <a:r>
                  <a:rPr lang="en-US" dirty="0"/>
                  <a:t>in the same way</a:t>
                </a:r>
              </a:p>
              <a:p>
                <a:pPr>
                  <a:buFontTx/>
                  <a:buChar char="-"/>
                </a:pPr>
                <a:r>
                  <a:rPr lang="en-US" dirty="0">
                    <a:solidFill>
                      <a:srgbClr val="00B0F0"/>
                    </a:solidFill>
                  </a:rPr>
                  <a:t>Invert the Hessian</a:t>
                </a:r>
                <a:r>
                  <a:rPr lang="en-US" dirty="0"/>
                  <a:t>, get J</a:t>
                </a:r>
              </a:p>
              <a:p>
                <a:pPr>
                  <a:buFontTx/>
                  <a:buChar char="-"/>
                </a:pPr>
                <a:r>
                  <a:rPr lang="en-US" dirty="0">
                    <a:solidFill>
                      <a:srgbClr val="FF0000"/>
                    </a:solidFill>
                  </a:rPr>
                  <a:t>Compute the result as above</a:t>
                </a:r>
                <a:r>
                  <a:rPr lang="en-US" dirty="0"/>
                  <a:t>.</a:t>
                </a:r>
              </a:p>
            </p:txBody>
          </p:sp>
        </mc:Choice>
        <mc:Fallback xmlns="">
          <p:sp>
            <p:nvSpPr>
              <p:cNvPr id="3" name="Content Placeholder 2">
                <a:extLst>
                  <a:ext uri="{FF2B5EF4-FFF2-40B4-BE49-F238E27FC236}">
                    <a16:creationId xmlns:a16="http://schemas.microsoft.com/office/drawing/2014/main" id="{FE4EF310-C984-4D80-AB59-361A3EE38533}"/>
                  </a:ext>
                </a:extLst>
              </p:cNvPr>
              <p:cNvSpPr>
                <a:spLocks noGrp="1" noRot="1" noChangeAspect="1" noMove="1" noResize="1" noEditPoints="1" noAdjustHandles="1" noChangeArrowheads="1" noChangeShapeType="1" noTextEdit="1"/>
              </p:cNvSpPr>
              <p:nvPr>
                <p:ph idx="1"/>
              </p:nvPr>
            </p:nvSpPr>
            <p:spPr>
              <a:blipFill>
                <a:blip r:embed="rId2"/>
                <a:stretch>
                  <a:fillRect l="-1101" t="-2801" b="-1961"/>
                </a:stretch>
              </a:blipFill>
            </p:spPr>
            <p:txBody>
              <a:bodyPr/>
              <a:lstStyle/>
              <a:p>
                <a:r>
                  <a:rPr lang="en-US">
                    <a:noFill/>
                  </a:rPr>
                  <a:t> </a:t>
                </a:r>
              </a:p>
            </p:txBody>
          </p:sp>
        </mc:Fallback>
      </mc:AlternateContent>
    </p:spTree>
    <p:extLst>
      <p:ext uri="{BB962C8B-B14F-4D97-AF65-F5344CB8AC3E}">
        <p14:creationId xmlns:p14="http://schemas.microsoft.com/office/powerpoint/2010/main" val="2348841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CF39-DDF3-4D53-F953-14FD6CDEED2A}"/>
              </a:ext>
            </a:extLst>
          </p:cNvPr>
          <p:cNvSpPr>
            <a:spLocks noGrp="1"/>
          </p:cNvSpPr>
          <p:nvPr>
            <p:ph type="title"/>
          </p:nvPr>
        </p:nvSpPr>
        <p:spPr/>
        <p:txBody>
          <a:bodyPr/>
          <a:lstStyle/>
          <a:p>
            <a:r>
              <a:rPr lang="en-US" dirty="0">
                <a:solidFill>
                  <a:srgbClr val="FF0000"/>
                </a:solidFill>
              </a:rPr>
              <a:t>Something is already there…</a:t>
            </a:r>
          </a:p>
        </p:txBody>
      </p:sp>
      <p:sp>
        <p:nvSpPr>
          <p:cNvPr id="3" name="Content Placeholder 2">
            <a:extLst>
              <a:ext uri="{FF2B5EF4-FFF2-40B4-BE49-F238E27FC236}">
                <a16:creationId xmlns:a16="http://schemas.microsoft.com/office/drawing/2014/main" id="{A6E9F5BA-C31E-3914-C67A-11D4EB46BA4C}"/>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dirty="0"/>
              <a:t>You will not have to compute the radius R as a function of the detector positions and shower axis (it involves some trigonometry); this is already present in the code and accessible as a call to a function. The same is true for the expected arrival time of the particles (see next slide).</a:t>
            </a:r>
          </a:p>
          <a:p>
            <a:pPr marL="0" indent="0">
              <a:buNone/>
            </a:pPr>
            <a:endParaRPr lang="en-US" dirty="0"/>
          </a:p>
          <a:p>
            <a:pPr marL="0" indent="0">
              <a:buNone/>
            </a:pPr>
            <a:r>
              <a:rPr lang="en-US" i="1" dirty="0">
                <a:solidFill>
                  <a:srgbClr val="0070C0"/>
                </a:solidFill>
              </a:rPr>
              <a:t>The same functions, if one provides an appropriate number among the pass parameters, provide </a:t>
            </a:r>
            <a:r>
              <a:rPr lang="en-US" i="1" dirty="0">
                <a:solidFill>
                  <a:srgbClr val="FF0000"/>
                </a:solidFill>
              </a:rPr>
              <a:t>derivatives of R or t </a:t>
            </a:r>
            <a:r>
              <a:rPr lang="en-US" i="1" dirty="0">
                <a:solidFill>
                  <a:srgbClr val="0070C0"/>
                </a:solidFill>
              </a:rPr>
              <a:t>as a function of the parameters of interest.</a:t>
            </a:r>
          </a:p>
          <a:p>
            <a:pPr marL="0" indent="0">
              <a:buNone/>
            </a:pPr>
            <a:endParaRPr lang="en-US" dirty="0"/>
          </a:p>
          <a:p>
            <a:pPr marL="0" indent="0">
              <a:buNone/>
            </a:pPr>
            <a:r>
              <a:rPr lang="en-US" dirty="0"/>
              <a:t>The same is true for the fluxes of muons and electrons from proton or gamma showers, </a:t>
            </a:r>
            <a:r>
              <a:rPr lang="en-US" dirty="0">
                <a:latin typeface="Symbol" panose="05050102010706020507" pitchFamily="18" charset="2"/>
              </a:rPr>
              <a:t>l</a:t>
            </a:r>
            <a:r>
              <a:rPr lang="en-US" dirty="0"/>
              <a:t>: they are provided, along with their derivatives, by calls to four different functions. </a:t>
            </a:r>
          </a:p>
        </p:txBody>
      </p:sp>
    </p:spTree>
    <p:extLst>
      <p:ext uri="{BB962C8B-B14F-4D97-AF65-F5344CB8AC3E}">
        <p14:creationId xmlns:p14="http://schemas.microsoft.com/office/powerpoint/2010/main" val="3302481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D0AD-3A6D-5378-8A4F-0202B569BE60}"/>
              </a:ext>
            </a:extLst>
          </p:cNvPr>
          <p:cNvSpPr>
            <a:spLocks noGrp="1"/>
          </p:cNvSpPr>
          <p:nvPr>
            <p:ph type="title"/>
          </p:nvPr>
        </p:nvSpPr>
        <p:spPr>
          <a:xfrm>
            <a:off x="339584" y="-18321"/>
            <a:ext cx="10515600" cy="1325563"/>
          </a:xfrm>
        </p:spPr>
        <p:txBody>
          <a:bodyPr/>
          <a:lstStyle/>
          <a:p>
            <a:r>
              <a:rPr lang="en-US" dirty="0">
                <a:solidFill>
                  <a:srgbClr val="FF0000"/>
                </a:solidFill>
              </a:rPr>
              <a:t>The functions</a:t>
            </a:r>
          </a:p>
        </p:txBody>
      </p:sp>
      <p:pic>
        <p:nvPicPr>
          <p:cNvPr id="5" name="Picture 4">
            <a:extLst>
              <a:ext uri="{FF2B5EF4-FFF2-40B4-BE49-F238E27FC236}">
                <a16:creationId xmlns:a16="http://schemas.microsoft.com/office/drawing/2014/main" id="{0FDA7DDE-AD09-EDDB-D8C0-E2C355C285CC}"/>
              </a:ext>
            </a:extLst>
          </p:cNvPr>
          <p:cNvPicPr>
            <a:picLocks noChangeAspect="1"/>
          </p:cNvPicPr>
          <p:nvPr/>
        </p:nvPicPr>
        <p:blipFill>
          <a:blip r:embed="rId2"/>
          <a:stretch>
            <a:fillRect/>
          </a:stretch>
        </p:blipFill>
        <p:spPr>
          <a:xfrm>
            <a:off x="2057290" y="1121346"/>
            <a:ext cx="9998612" cy="3568069"/>
          </a:xfrm>
          <a:prstGeom prst="rect">
            <a:avLst/>
          </a:prstGeom>
        </p:spPr>
      </p:pic>
      <p:pic>
        <p:nvPicPr>
          <p:cNvPr id="7" name="Picture 6">
            <a:extLst>
              <a:ext uri="{FF2B5EF4-FFF2-40B4-BE49-F238E27FC236}">
                <a16:creationId xmlns:a16="http://schemas.microsoft.com/office/drawing/2014/main" id="{ACD031A8-A722-852E-685B-8DAE48053EBF}"/>
              </a:ext>
            </a:extLst>
          </p:cNvPr>
          <p:cNvPicPr>
            <a:picLocks noChangeAspect="1"/>
          </p:cNvPicPr>
          <p:nvPr/>
        </p:nvPicPr>
        <p:blipFill>
          <a:blip r:embed="rId3"/>
          <a:stretch>
            <a:fillRect/>
          </a:stretch>
        </p:blipFill>
        <p:spPr>
          <a:xfrm>
            <a:off x="339584" y="4766309"/>
            <a:ext cx="9960554" cy="970345"/>
          </a:xfrm>
          <a:prstGeom prst="rect">
            <a:avLst/>
          </a:prstGeom>
        </p:spPr>
      </p:pic>
      <p:pic>
        <p:nvPicPr>
          <p:cNvPr id="9" name="Picture 8">
            <a:extLst>
              <a:ext uri="{FF2B5EF4-FFF2-40B4-BE49-F238E27FC236}">
                <a16:creationId xmlns:a16="http://schemas.microsoft.com/office/drawing/2014/main" id="{90A9A030-8AF8-4900-85FC-DFBDF44AB823}"/>
              </a:ext>
            </a:extLst>
          </p:cNvPr>
          <p:cNvPicPr>
            <a:picLocks noChangeAspect="1"/>
          </p:cNvPicPr>
          <p:nvPr/>
        </p:nvPicPr>
        <p:blipFill>
          <a:blip r:embed="rId4"/>
          <a:stretch>
            <a:fillRect/>
          </a:stretch>
        </p:blipFill>
        <p:spPr>
          <a:xfrm>
            <a:off x="339584" y="5813548"/>
            <a:ext cx="8068692" cy="847038"/>
          </a:xfrm>
          <a:prstGeom prst="rect">
            <a:avLst/>
          </a:prstGeom>
        </p:spPr>
      </p:pic>
    </p:spTree>
    <p:extLst>
      <p:ext uri="{BB962C8B-B14F-4D97-AF65-F5344CB8AC3E}">
        <p14:creationId xmlns:p14="http://schemas.microsoft.com/office/powerpoint/2010/main" val="4239202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5834-D003-7136-547A-E2677DAD4B67}"/>
              </a:ext>
            </a:extLst>
          </p:cNvPr>
          <p:cNvSpPr>
            <a:spLocks noGrp="1"/>
          </p:cNvSpPr>
          <p:nvPr>
            <p:ph type="title"/>
          </p:nvPr>
        </p:nvSpPr>
        <p:spPr/>
        <p:txBody>
          <a:bodyPr/>
          <a:lstStyle/>
          <a:p>
            <a:r>
              <a:rPr lang="en-US" dirty="0">
                <a:solidFill>
                  <a:srgbClr val="FF0000"/>
                </a:solidFill>
              </a:rPr>
              <a:t>What you need to compute</a:t>
            </a:r>
          </a:p>
        </p:txBody>
      </p:sp>
      <p:sp>
        <p:nvSpPr>
          <p:cNvPr id="3" name="Content Placeholder 2">
            <a:extLst>
              <a:ext uri="{FF2B5EF4-FFF2-40B4-BE49-F238E27FC236}">
                <a16:creationId xmlns:a16="http://schemas.microsoft.com/office/drawing/2014/main" id="{9ECCEAA6-94D0-8880-C472-2BE9879C7A2F}"/>
              </a:ext>
            </a:extLst>
          </p:cNvPr>
          <p:cNvSpPr>
            <a:spLocks noGrp="1"/>
          </p:cNvSpPr>
          <p:nvPr>
            <p:ph idx="1"/>
          </p:nvPr>
        </p:nvSpPr>
        <p:spPr/>
        <p:txBody>
          <a:bodyPr>
            <a:normAutofit fontScale="70000" lnSpcReduction="20000"/>
          </a:bodyPr>
          <a:lstStyle/>
          <a:p>
            <a:pPr marL="0" indent="0">
              <a:buNone/>
            </a:pPr>
            <a:r>
              <a:rPr lang="en-US" dirty="0"/>
              <a:t>The </a:t>
            </a:r>
            <a:r>
              <a:rPr lang="en-US" dirty="0" err="1">
                <a:solidFill>
                  <a:srgbClr val="00B0F0"/>
                </a:solidFill>
              </a:rPr>
              <a:t>lnL</a:t>
            </a:r>
            <a:r>
              <a:rPr lang="en-US" dirty="0"/>
              <a:t> of each of the two hypotheses (</a:t>
            </a:r>
            <a:r>
              <a:rPr lang="en-US" dirty="0">
                <a:latin typeface="Symbol" panose="05050102010706020507" pitchFamily="18" charset="2"/>
              </a:rPr>
              <a:t>g</a:t>
            </a:r>
            <a:r>
              <a:rPr lang="en-US" dirty="0"/>
              <a:t>, p) is a sum of logs of Poisson and Gaussian terms. For each detector and for a given species of secondary particle (</a:t>
            </a:r>
            <a:r>
              <a:rPr lang="en-US" dirty="0" err="1">
                <a:latin typeface="Symbol" panose="05050102010706020507" pitchFamily="18" charset="2"/>
              </a:rPr>
              <a:t>m</a:t>
            </a:r>
            <a:r>
              <a:rPr lang="en-US" dirty="0" err="1"/>
              <a:t>,e</a:t>
            </a:r>
            <a:r>
              <a:rPr lang="en-US" dirty="0"/>
              <a:t>), we have terms like</a:t>
            </a:r>
          </a:p>
          <a:p>
            <a:pPr marL="0" indent="0">
              <a:buNone/>
            </a:pPr>
            <a:r>
              <a:rPr lang="en-US" dirty="0"/>
              <a:t>	</a:t>
            </a:r>
            <a:r>
              <a:rPr lang="en-US" dirty="0" err="1">
                <a:solidFill>
                  <a:srgbClr val="00B0F0"/>
                </a:solidFill>
              </a:rPr>
              <a:t>lnL</a:t>
            </a:r>
            <a:r>
              <a:rPr lang="en-US" dirty="0">
                <a:solidFill>
                  <a:srgbClr val="00B0F0"/>
                </a:solidFill>
              </a:rPr>
              <a:t> += -</a:t>
            </a:r>
            <a:r>
              <a:rPr lang="en-US" dirty="0">
                <a:solidFill>
                  <a:srgbClr val="00B0F0"/>
                </a:solidFill>
                <a:latin typeface="Symbol" panose="05050102010706020507" pitchFamily="18" charset="2"/>
              </a:rPr>
              <a:t>l</a:t>
            </a:r>
            <a:r>
              <a:rPr lang="en-US" dirty="0">
                <a:solidFill>
                  <a:srgbClr val="00B0F0"/>
                </a:solidFill>
              </a:rPr>
              <a:t> + N ln </a:t>
            </a:r>
            <a:r>
              <a:rPr lang="en-US" dirty="0">
                <a:solidFill>
                  <a:srgbClr val="00B0F0"/>
                </a:solidFill>
                <a:latin typeface="Symbol" panose="05050102010706020507" pitchFamily="18" charset="2"/>
              </a:rPr>
              <a:t>l</a:t>
            </a:r>
            <a:r>
              <a:rPr lang="en-US" dirty="0">
                <a:solidFill>
                  <a:srgbClr val="00B0F0"/>
                </a:solidFill>
              </a:rPr>
              <a:t> – ln N! + ½ [(T-t)/</a:t>
            </a:r>
            <a:r>
              <a:rPr lang="en-US" dirty="0" err="1">
                <a:solidFill>
                  <a:srgbClr val="00B0F0"/>
                </a:solidFill>
                <a:latin typeface="Symbol" panose="05050102010706020507" pitchFamily="18" charset="2"/>
              </a:rPr>
              <a:t>s</a:t>
            </a:r>
            <a:r>
              <a:rPr lang="en-US" baseline="-25000" dirty="0" err="1">
                <a:solidFill>
                  <a:srgbClr val="00B0F0"/>
                </a:solidFill>
              </a:rPr>
              <a:t>t</a:t>
            </a:r>
            <a:r>
              <a:rPr lang="en-US" dirty="0">
                <a:solidFill>
                  <a:srgbClr val="00B0F0"/>
                </a:solidFill>
              </a:rPr>
              <a:t>]</a:t>
            </a:r>
            <a:r>
              <a:rPr lang="en-US" baseline="30000" dirty="0">
                <a:solidFill>
                  <a:srgbClr val="00B0F0"/>
                </a:solidFill>
              </a:rPr>
              <a:t>2</a:t>
            </a:r>
          </a:p>
          <a:p>
            <a:pPr marL="0" indent="0">
              <a:buNone/>
            </a:pPr>
            <a:endParaRPr lang="en-US" baseline="30000" dirty="0"/>
          </a:p>
          <a:p>
            <a:pPr marL="0" indent="0">
              <a:buNone/>
            </a:pPr>
            <a:r>
              <a:rPr lang="en-US" dirty="0"/>
              <a:t>and then of course LR = </a:t>
            </a:r>
            <a:r>
              <a:rPr lang="en-US" dirty="0" err="1"/>
              <a:t>lnL</a:t>
            </a:r>
            <a:r>
              <a:rPr lang="en-US" baseline="-25000" dirty="0" err="1">
                <a:latin typeface="Symbol" panose="05050102010706020507" pitchFamily="18" charset="2"/>
              </a:rPr>
              <a:t>g</a:t>
            </a:r>
            <a:r>
              <a:rPr lang="en-US" dirty="0"/>
              <a:t> - </a:t>
            </a:r>
            <a:r>
              <a:rPr lang="en-US" dirty="0" err="1"/>
              <a:t>lnL</a:t>
            </a:r>
            <a:r>
              <a:rPr lang="en-US" baseline="-25000" dirty="0" err="1"/>
              <a:t>p</a:t>
            </a:r>
            <a:endParaRPr lang="en-US" baseline="-25000" dirty="0"/>
          </a:p>
          <a:p>
            <a:pPr marL="0" indent="0">
              <a:buNone/>
            </a:pPr>
            <a:r>
              <a:rPr lang="en-US" dirty="0"/>
              <a:t>In order to feed the Delta method, we need to compute first derivatives of </a:t>
            </a:r>
            <a:r>
              <a:rPr lang="en-US" dirty="0" err="1"/>
              <a:t>lnL</a:t>
            </a:r>
            <a:r>
              <a:rPr lang="en-US" baseline="-25000" dirty="0" err="1">
                <a:latin typeface="Symbol" panose="05050102010706020507" pitchFamily="18" charset="2"/>
              </a:rPr>
              <a:t>g</a:t>
            </a:r>
            <a:r>
              <a:rPr lang="en-US" dirty="0"/>
              <a:t> and </a:t>
            </a:r>
            <a:r>
              <a:rPr lang="en-US" dirty="0" err="1"/>
              <a:t>lnL</a:t>
            </a:r>
            <a:r>
              <a:rPr lang="en-US" baseline="-25000" dirty="0" err="1"/>
              <a:t>p</a:t>
            </a:r>
            <a:r>
              <a:rPr lang="en-US" dirty="0"/>
              <a:t> over the 5+5 MLE of the shower parameters, to get the gradient terms; and then to compute again derivatives of all the five expressions over all parameters a second time, to get the Hessian terms. There are 60 distinct terms in total for a 10x10 Hessian matrix, but only 15 + 15 are non-null.</a:t>
            </a:r>
          </a:p>
          <a:p>
            <a:pPr marL="0" indent="0">
              <a:buNone/>
            </a:pPr>
            <a:endParaRPr lang="en-US" dirty="0"/>
          </a:p>
          <a:p>
            <a:pPr marL="0" indent="0">
              <a:buNone/>
            </a:pPr>
            <a:r>
              <a:rPr lang="en-US" dirty="0"/>
              <a:t>To get e.g. d </a:t>
            </a:r>
            <a:r>
              <a:rPr lang="en-US" dirty="0" err="1"/>
              <a:t>lnLR</a:t>
            </a:r>
            <a:r>
              <a:rPr lang="en-US" dirty="0"/>
              <a:t>/</a:t>
            </a:r>
            <a:r>
              <a:rPr lang="en-US" dirty="0" err="1"/>
              <a:t>dX</a:t>
            </a:r>
            <a:r>
              <a:rPr lang="en-US" baseline="-25000" dirty="0" err="1"/>
              <a:t>p</a:t>
            </a:r>
            <a:r>
              <a:rPr lang="en-US" dirty="0"/>
              <a:t> we need to use the chain rule of partial derivatives, as </a:t>
            </a:r>
            <a:r>
              <a:rPr lang="en-US" dirty="0" err="1"/>
              <a:t>lnLR</a:t>
            </a:r>
            <a:r>
              <a:rPr lang="en-US" dirty="0"/>
              <a:t> depends on </a:t>
            </a:r>
            <a:r>
              <a:rPr lang="en-US" dirty="0" err="1"/>
              <a:t>X</a:t>
            </a:r>
            <a:r>
              <a:rPr lang="en-US" baseline="-25000" dirty="0" err="1"/>
              <a:t>p</a:t>
            </a:r>
            <a:r>
              <a:rPr lang="en-US" dirty="0"/>
              <a:t> through changing R in the flux </a:t>
            </a:r>
            <a:r>
              <a:rPr lang="en-US" dirty="0" err="1">
                <a:latin typeface="Symbol" panose="05050102010706020507" pitchFamily="18" charset="2"/>
              </a:rPr>
              <a:t>l</a:t>
            </a:r>
            <a:r>
              <a:rPr lang="en-US" baseline="-25000" dirty="0" err="1">
                <a:latin typeface="+mj-lt"/>
              </a:rPr>
              <a:t>p</a:t>
            </a:r>
            <a:r>
              <a:rPr lang="en-US" dirty="0">
                <a:latin typeface="+mj-lt"/>
              </a:rPr>
              <a:t>, </a:t>
            </a:r>
            <a:r>
              <a:rPr lang="en-US" dirty="0"/>
              <a:t>so</a:t>
            </a:r>
          </a:p>
          <a:p>
            <a:pPr marL="0" indent="0">
              <a:buNone/>
            </a:pPr>
            <a:r>
              <a:rPr lang="en-US" dirty="0"/>
              <a:t>	</a:t>
            </a:r>
            <a:r>
              <a:rPr lang="en-US" dirty="0" err="1">
                <a:solidFill>
                  <a:srgbClr val="00B0F0"/>
                </a:solidFill>
              </a:rPr>
              <a:t>dlnLR</a:t>
            </a:r>
            <a:r>
              <a:rPr lang="en-US" dirty="0">
                <a:solidFill>
                  <a:srgbClr val="00B0F0"/>
                </a:solidFill>
              </a:rPr>
              <a:t>/</a:t>
            </a:r>
            <a:r>
              <a:rPr lang="en-US" dirty="0" err="1">
                <a:solidFill>
                  <a:srgbClr val="00B0F0"/>
                </a:solidFill>
              </a:rPr>
              <a:t>dX</a:t>
            </a:r>
            <a:r>
              <a:rPr lang="en-US" baseline="-25000" dirty="0" err="1">
                <a:solidFill>
                  <a:srgbClr val="00B0F0"/>
                </a:solidFill>
              </a:rPr>
              <a:t>p</a:t>
            </a:r>
            <a:r>
              <a:rPr lang="en-US" dirty="0">
                <a:solidFill>
                  <a:srgbClr val="00B0F0"/>
                </a:solidFill>
              </a:rPr>
              <a:t> = (sum over dets) [- </a:t>
            </a:r>
            <a:r>
              <a:rPr lang="en-US" dirty="0" err="1">
                <a:solidFill>
                  <a:srgbClr val="00B0F0"/>
                </a:solidFill>
              </a:rPr>
              <a:t>dlnL</a:t>
            </a:r>
            <a:r>
              <a:rPr lang="en-US" baseline="-25000" dirty="0" err="1">
                <a:solidFill>
                  <a:srgbClr val="00B0F0"/>
                </a:solidFill>
              </a:rPr>
              <a:t>p</a:t>
            </a:r>
            <a:r>
              <a:rPr lang="en-US" dirty="0">
                <a:solidFill>
                  <a:srgbClr val="00B0F0"/>
                </a:solidFill>
              </a:rPr>
              <a:t>/d</a:t>
            </a:r>
            <a:r>
              <a:rPr lang="en-US" dirty="0">
                <a:solidFill>
                  <a:srgbClr val="00B0F0"/>
                </a:solidFill>
                <a:latin typeface="Symbol" panose="05050102010706020507" pitchFamily="18" charset="2"/>
              </a:rPr>
              <a:t>l * </a:t>
            </a:r>
            <a:r>
              <a:rPr lang="en-US" dirty="0">
                <a:solidFill>
                  <a:srgbClr val="00B0F0"/>
                </a:solidFill>
              </a:rPr>
              <a:t>d</a:t>
            </a:r>
            <a:r>
              <a:rPr lang="en-US" dirty="0">
                <a:solidFill>
                  <a:srgbClr val="00B0F0"/>
                </a:solidFill>
                <a:latin typeface="Symbol" panose="05050102010706020507" pitchFamily="18" charset="2"/>
              </a:rPr>
              <a:t>l</a:t>
            </a:r>
            <a:r>
              <a:rPr lang="en-US" dirty="0">
                <a:solidFill>
                  <a:srgbClr val="00B0F0"/>
                </a:solidFill>
              </a:rPr>
              <a:t>/</a:t>
            </a:r>
            <a:r>
              <a:rPr lang="en-US" dirty="0" err="1">
                <a:solidFill>
                  <a:srgbClr val="00B0F0"/>
                </a:solidFill>
              </a:rPr>
              <a:t>dR</a:t>
            </a:r>
            <a:r>
              <a:rPr lang="en-US" dirty="0">
                <a:solidFill>
                  <a:srgbClr val="00B0F0"/>
                </a:solidFill>
              </a:rPr>
              <a:t> * </a:t>
            </a:r>
            <a:r>
              <a:rPr lang="en-US" dirty="0" err="1">
                <a:solidFill>
                  <a:srgbClr val="00B0F0"/>
                </a:solidFill>
              </a:rPr>
              <a:t>dR</a:t>
            </a:r>
            <a:r>
              <a:rPr lang="en-US" dirty="0">
                <a:solidFill>
                  <a:srgbClr val="00B0F0"/>
                </a:solidFill>
              </a:rPr>
              <a:t>/</a:t>
            </a:r>
            <a:r>
              <a:rPr lang="en-US" dirty="0" err="1">
                <a:solidFill>
                  <a:srgbClr val="00B0F0"/>
                </a:solidFill>
              </a:rPr>
              <a:t>dX</a:t>
            </a:r>
            <a:r>
              <a:rPr lang="en-US" dirty="0">
                <a:solidFill>
                  <a:srgbClr val="00B0F0"/>
                </a:solidFill>
              </a:rPr>
              <a:t>  + </a:t>
            </a:r>
            <a:r>
              <a:rPr lang="en-US" dirty="0" err="1">
                <a:solidFill>
                  <a:srgbClr val="00B0F0"/>
                </a:solidFill>
              </a:rPr>
              <a:t>dlnL</a:t>
            </a:r>
            <a:r>
              <a:rPr lang="en-US" baseline="-25000" dirty="0" err="1">
                <a:solidFill>
                  <a:srgbClr val="00B0F0"/>
                </a:solidFill>
              </a:rPr>
              <a:t>p</a:t>
            </a:r>
            <a:r>
              <a:rPr lang="en-US" dirty="0">
                <a:solidFill>
                  <a:srgbClr val="00B0F0"/>
                </a:solidFill>
              </a:rPr>
              <a:t>/dt * dt/</a:t>
            </a:r>
            <a:r>
              <a:rPr lang="en-US" dirty="0" err="1">
                <a:solidFill>
                  <a:srgbClr val="00B0F0"/>
                </a:solidFill>
              </a:rPr>
              <a:t>dR</a:t>
            </a:r>
            <a:r>
              <a:rPr lang="en-US" dirty="0">
                <a:solidFill>
                  <a:srgbClr val="00B0F0"/>
                </a:solidFill>
              </a:rPr>
              <a:t> * </a:t>
            </a:r>
            <a:r>
              <a:rPr lang="en-US" dirty="0" err="1">
                <a:solidFill>
                  <a:srgbClr val="00B0F0"/>
                </a:solidFill>
              </a:rPr>
              <a:t>dR</a:t>
            </a:r>
            <a:r>
              <a:rPr lang="en-US" dirty="0">
                <a:solidFill>
                  <a:srgbClr val="00B0F0"/>
                </a:solidFill>
              </a:rPr>
              <a:t>/</a:t>
            </a:r>
            <a:r>
              <a:rPr lang="en-US" dirty="0" err="1">
                <a:solidFill>
                  <a:srgbClr val="00B0F0"/>
                </a:solidFill>
              </a:rPr>
              <a:t>dX</a:t>
            </a:r>
            <a:r>
              <a:rPr lang="en-US" dirty="0">
                <a:solidFill>
                  <a:srgbClr val="00B0F0"/>
                </a:solidFill>
              </a:rPr>
              <a:t>]</a:t>
            </a:r>
          </a:p>
          <a:p>
            <a:pPr marL="0" indent="0">
              <a:buNone/>
            </a:pPr>
            <a:r>
              <a:rPr lang="en-US" dirty="0"/>
              <a:t>This looks easy, but when you put together all pieces things get cumbersome…</a:t>
            </a:r>
          </a:p>
        </p:txBody>
      </p:sp>
    </p:spTree>
    <p:extLst>
      <p:ext uri="{BB962C8B-B14F-4D97-AF65-F5344CB8AC3E}">
        <p14:creationId xmlns:p14="http://schemas.microsoft.com/office/powerpoint/2010/main" val="2986827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816A-0536-4537-CA64-60C541C452BF}"/>
              </a:ext>
            </a:extLst>
          </p:cNvPr>
          <p:cNvSpPr>
            <a:spLocks noGrp="1"/>
          </p:cNvSpPr>
          <p:nvPr>
            <p:ph type="title"/>
          </p:nvPr>
        </p:nvSpPr>
        <p:spPr/>
        <p:txBody>
          <a:bodyPr/>
          <a:lstStyle/>
          <a:p>
            <a:r>
              <a:rPr lang="en-US" dirty="0">
                <a:solidFill>
                  <a:srgbClr val="FF0000"/>
                </a:solidFill>
              </a:rPr>
              <a:t>Coding it up</a:t>
            </a:r>
          </a:p>
        </p:txBody>
      </p:sp>
      <p:sp>
        <p:nvSpPr>
          <p:cNvPr id="3" name="Content Placeholder 2">
            <a:extLst>
              <a:ext uri="{FF2B5EF4-FFF2-40B4-BE49-F238E27FC236}">
                <a16:creationId xmlns:a16="http://schemas.microsoft.com/office/drawing/2014/main" id="{E2EEFF40-AF6B-C321-F5E3-4ABCAACFFDAD}"/>
              </a:ext>
            </a:extLst>
          </p:cNvPr>
          <p:cNvSpPr>
            <a:spLocks noGrp="1"/>
          </p:cNvSpPr>
          <p:nvPr>
            <p:ph idx="1"/>
          </p:nvPr>
        </p:nvSpPr>
        <p:spPr/>
        <p:txBody>
          <a:bodyPr/>
          <a:lstStyle/>
          <a:p>
            <a:pPr marL="0" indent="0">
              <a:buNone/>
            </a:pPr>
            <a:r>
              <a:rPr lang="en-US" dirty="0"/>
              <a:t>I provide the code that does the full optimization and instructions on how to install and run it in the following slides</a:t>
            </a:r>
          </a:p>
          <a:p>
            <a:pPr marL="0" indent="0">
              <a:buNone/>
            </a:pPr>
            <a:endParaRPr lang="en-US" dirty="0"/>
          </a:p>
          <a:p>
            <a:pPr marL="0" indent="0">
              <a:buNone/>
            </a:pPr>
            <a:r>
              <a:rPr lang="en-US" dirty="0"/>
              <a:t>Then coding it in </a:t>
            </a:r>
            <a:r>
              <a:rPr lang="en-US" dirty="0" err="1"/>
              <a:t>c++</a:t>
            </a:r>
            <a:r>
              <a:rPr lang="en-US" dirty="0"/>
              <a:t> requires you to find proper libraries for the inversion of a 5x5 matrix, and to code the calculations in a way that integrates well in the code.</a:t>
            </a:r>
          </a:p>
          <a:p>
            <a:pPr marL="0" indent="0">
              <a:buNone/>
            </a:pPr>
            <a:endParaRPr lang="en-US" dirty="0"/>
          </a:p>
          <a:p>
            <a:pPr marL="0" indent="0">
              <a:buNone/>
            </a:pPr>
            <a:r>
              <a:rPr lang="en-US" dirty="0"/>
              <a:t>So let us look into that.</a:t>
            </a:r>
          </a:p>
        </p:txBody>
      </p:sp>
    </p:spTree>
    <p:extLst>
      <p:ext uri="{BB962C8B-B14F-4D97-AF65-F5344CB8AC3E}">
        <p14:creationId xmlns:p14="http://schemas.microsoft.com/office/powerpoint/2010/main" val="412061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75D3-C5FA-8CD8-C2C6-485D227EEF57}"/>
              </a:ext>
            </a:extLst>
          </p:cNvPr>
          <p:cNvSpPr>
            <a:spLocks noGrp="1"/>
          </p:cNvSpPr>
          <p:nvPr>
            <p:ph type="title"/>
          </p:nvPr>
        </p:nvSpPr>
        <p:spPr/>
        <p:txBody>
          <a:bodyPr/>
          <a:lstStyle/>
          <a:p>
            <a:r>
              <a:rPr lang="en-US" dirty="0">
                <a:solidFill>
                  <a:srgbClr val="FF0000"/>
                </a:solidFill>
              </a:rPr>
              <a:t>All you need to run the code</a:t>
            </a:r>
          </a:p>
        </p:txBody>
      </p:sp>
      <p:sp>
        <p:nvSpPr>
          <p:cNvPr id="3" name="Content Placeholder 2">
            <a:extLst>
              <a:ext uri="{FF2B5EF4-FFF2-40B4-BE49-F238E27FC236}">
                <a16:creationId xmlns:a16="http://schemas.microsoft.com/office/drawing/2014/main" id="{CA9E0E45-ACA2-9132-AE44-100AD1AF0545}"/>
              </a:ext>
            </a:extLst>
          </p:cNvPr>
          <p:cNvSpPr>
            <a:spLocks noGrp="1"/>
          </p:cNvSpPr>
          <p:nvPr>
            <p:ph idx="1"/>
          </p:nvPr>
        </p:nvSpPr>
        <p:spPr>
          <a:xfrm>
            <a:off x="838200" y="1825625"/>
            <a:ext cx="10515600" cy="4894664"/>
          </a:xfrm>
        </p:spPr>
        <p:txBody>
          <a:bodyPr>
            <a:normAutofit fontScale="70000" lnSpcReduction="20000"/>
          </a:bodyPr>
          <a:lstStyle/>
          <a:p>
            <a:pPr marL="0" indent="0">
              <a:buNone/>
            </a:pPr>
            <a:r>
              <a:rPr lang="en-US" dirty="0"/>
              <a:t>The code can run as a compiled root macro (but only in root 5!) OR as a standalone </a:t>
            </a:r>
            <a:r>
              <a:rPr lang="en-US" dirty="0" err="1"/>
              <a:t>c++</a:t>
            </a:r>
            <a:r>
              <a:rPr lang="en-US" dirty="0"/>
              <a:t> code. A preprocessing directive allows to switch from one to the other seamlessly at the start of the code (beware, these MUST NOT have spaces at the beginning of the line):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code looks for two .txt files in specified </a:t>
            </a:r>
          </a:p>
          <a:p>
            <a:pPr marL="0" indent="0">
              <a:buNone/>
            </a:pPr>
            <a:r>
              <a:rPr lang="en-US" dirty="0"/>
              <a:t>directories, which contain the model of the </a:t>
            </a:r>
          </a:p>
          <a:p>
            <a:pPr marL="0" indent="0">
              <a:buNone/>
            </a:pPr>
            <a:r>
              <a:rPr lang="en-US" dirty="0"/>
              <a:t>showers for photons and protons:</a:t>
            </a:r>
          </a:p>
          <a:p>
            <a:pPr marL="0" indent="0">
              <a:buNone/>
            </a:pPr>
            <a:r>
              <a:rPr lang="en-US" dirty="0"/>
              <a:t>	- fit_photon_10_pars.txt</a:t>
            </a:r>
          </a:p>
          <a:p>
            <a:pPr marL="0" indent="0">
              <a:buNone/>
            </a:pPr>
            <a:r>
              <a:rPr lang="en-US" dirty="0"/>
              <a:t>	- fit_proton_2_pars.txt</a:t>
            </a:r>
          </a:p>
          <a:p>
            <a:pPr marL="0" indent="0">
              <a:buNone/>
            </a:pPr>
            <a:endParaRPr lang="en-US" dirty="0"/>
          </a:p>
          <a:p>
            <a:pPr marL="0" indent="0">
              <a:buNone/>
            </a:pPr>
            <a:r>
              <a:rPr lang="en-US" dirty="0"/>
              <a:t>You need to modify all instances of the directory path where files are located, to those of your own root installation OR to your local disk (if working with standalone </a:t>
            </a:r>
            <a:r>
              <a:rPr lang="en-US" dirty="0" err="1"/>
              <a:t>c++</a:t>
            </a:r>
            <a:r>
              <a:rPr lang="en-US" dirty="0"/>
              <a:t> code).</a:t>
            </a:r>
          </a:p>
        </p:txBody>
      </p:sp>
      <p:pic>
        <p:nvPicPr>
          <p:cNvPr id="5" name="Picture 4">
            <a:extLst>
              <a:ext uri="{FF2B5EF4-FFF2-40B4-BE49-F238E27FC236}">
                <a16:creationId xmlns:a16="http://schemas.microsoft.com/office/drawing/2014/main" id="{C747D400-DD82-AF5C-DDBF-E87F1E98D9FE}"/>
              </a:ext>
            </a:extLst>
          </p:cNvPr>
          <p:cNvPicPr>
            <a:picLocks noChangeAspect="1"/>
          </p:cNvPicPr>
          <p:nvPr/>
        </p:nvPicPr>
        <p:blipFill>
          <a:blip r:embed="rId2"/>
          <a:stretch>
            <a:fillRect/>
          </a:stretch>
        </p:blipFill>
        <p:spPr>
          <a:xfrm>
            <a:off x="1825505" y="2819053"/>
            <a:ext cx="5533762" cy="767056"/>
          </a:xfrm>
          <a:prstGeom prst="rect">
            <a:avLst/>
          </a:prstGeom>
        </p:spPr>
      </p:pic>
      <p:pic>
        <p:nvPicPr>
          <p:cNvPr id="7" name="Picture 6">
            <a:extLst>
              <a:ext uri="{FF2B5EF4-FFF2-40B4-BE49-F238E27FC236}">
                <a16:creationId xmlns:a16="http://schemas.microsoft.com/office/drawing/2014/main" id="{709D78F7-7510-AF78-3194-F806105E483A}"/>
              </a:ext>
            </a:extLst>
          </p:cNvPr>
          <p:cNvPicPr>
            <a:picLocks noChangeAspect="1"/>
          </p:cNvPicPr>
          <p:nvPr/>
        </p:nvPicPr>
        <p:blipFill>
          <a:blip r:embed="rId3"/>
          <a:stretch>
            <a:fillRect/>
          </a:stretch>
        </p:blipFill>
        <p:spPr>
          <a:xfrm>
            <a:off x="6590748" y="3663620"/>
            <a:ext cx="5019304" cy="2186728"/>
          </a:xfrm>
          <a:prstGeom prst="rect">
            <a:avLst/>
          </a:prstGeom>
        </p:spPr>
      </p:pic>
    </p:spTree>
    <p:extLst>
      <p:ext uri="{BB962C8B-B14F-4D97-AF65-F5344CB8AC3E}">
        <p14:creationId xmlns:p14="http://schemas.microsoft.com/office/powerpoint/2010/main" val="637376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BC5F-A6AE-D474-DEB3-6B439F9EFA54}"/>
              </a:ext>
            </a:extLst>
          </p:cNvPr>
          <p:cNvSpPr>
            <a:spLocks noGrp="1"/>
          </p:cNvSpPr>
          <p:nvPr>
            <p:ph type="title"/>
          </p:nvPr>
        </p:nvSpPr>
        <p:spPr/>
        <p:txBody>
          <a:bodyPr/>
          <a:lstStyle/>
          <a:p>
            <a:r>
              <a:rPr lang="en-US" dirty="0">
                <a:solidFill>
                  <a:srgbClr val="FF0000"/>
                </a:solidFill>
              </a:rPr>
              <a:t>Instructions for the standalone version</a:t>
            </a:r>
          </a:p>
        </p:txBody>
      </p:sp>
      <p:sp>
        <p:nvSpPr>
          <p:cNvPr id="3" name="Content Placeholder 2">
            <a:extLst>
              <a:ext uri="{FF2B5EF4-FFF2-40B4-BE49-F238E27FC236}">
                <a16:creationId xmlns:a16="http://schemas.microsoft.com/office/drawing/2014/main" id="{F24E3DB3-7430-B85A-71C4-5C003DD06848}"/>
              </a:ext>
            </a:extLst>
          </p:cNvPr>
          <p:cNvSpPr>
            <a:spLocks noGrp="1"/>
          </p:cNvSpPr>
          <p:nvPr>
            <p:ph idx="1"/>
          </p:nvPr>
        </p:nvSpPr>
        <p:spPr>
          <a:xfrm>
            <a:off x="838200" y="1825625"/>
            <a:ext cx="2402941" cy="4351338"/>
          </a:xfrm>
        </p:spPr>
        <p:txBody>
          <a:bodyPr>
            <a:normAutofit fontScale="92500" lnSpcReduction="10000"/>
          </a:bodyPr>
          <a:lstStyle/>
          <a:p>
            <a:pPr marL="0" indent="0">
              <a:buNone/>
            </a:pPr>
            <a:r>
              <a:rPr lang="en-US" dirty="0"/>
              <a:t>Because the INROOT way of running requires root 5 (root discontinued </a:t>
            </a:r>
            <a:r>
              <a:rPr lang="en-US" dirty="0" err="1"/>
              <a:t>windoze</a:t>
            </a:r>
            <a:r>
              <a:rPr lang="en-US" dirty="0"/>
              <a:t> support from v6), I suggest you work with the standalone version. Here are all instructions:</a:t>
            </a:r>
          </a:p>
        </p:txBody>
      </p:sp>
      <p:pic>
        <p:nvPicPr>
          <p:cNvPr id="5" name="Picture 4">
            <a:extLst>
              <a:ext uri="{FF2B5EF4-FFF2-40B4-BE49-F238E27FC236}">
                <a16:creationId xmlns:a16="http://schemas.microsoft.com/office/drawing/2014/main" id="{458C53D7-20E1-FE96-A7BE-CF676284AACF}"/>
              </a:ext>
            </a:extLst>
          </p:cNvPr>
          <p:cNvPicPr>
            <a:picLocks noChangeAspect="1"/>
          </p:cNvPicPr>
          <p:nvPr/>
        </p:nvPicPr>
        <p:blipFill>
          <a:blip r:embed="rId2"/>
          <a:stretch>
            <a:fillRect/>
          </a:stretch>
        </p:blipFill>
        <p:spPr>
          <a:xfrm>
            <a:off x="3340582" y="1886691"/>
            <a:ext cx="8851418" cy="4078723"/>
          </a:xfrm>
          <a:prstGeom prst="rect">
            <a:avLst/>
          </a:prstGeom>
        </p:spPr>
      </p:pic>
    </p:spTree>
    <p:extLst>
      <p:ext uri="{BB962C8B-B14F-4D97-AF65-F5344CB8AC3E}">
        <p14:creationId xmlns:p14="http://schemas.microsoft.com/office/powerpoint/2010/main" val="312101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07C8-66D4-4F9F-2648-63DF7CBEB4F1}"/>
              </a:ext>
            </a:extLst>
          </p:cNvPr>
          <p:cNvSpPr>
            <a:spLocks noGrp="1"/>
          </p:cNvSpPr>
          <p:nvPr>
            <p:ph type="title"/>
          </p:nvPr>
        </p:nvSpPr>
        <p:spPr/>
        <p:txBody>
          <a:bodyPr/>
          <a:lstStyle/>
          <a:p>
            <a:r>
              <a:rPr lang="en-US" dirty="0">
                <a:solidFill>
                  <a:srgbClr val="FF0000"/>
                </a:solidFill>
              </a:rPr>
              <a:t>Differentiability</a:t>
            </a:r>
          </a:p>
        </p:txBody>
      </p:sp>
      <p:sp>
        <p:nvSpPr>
          <p:cNvPr id="3" name="Content Placeholder 2">
            <a:extLst>
              <a:ext uri="{FF2B5EF4-FFF2-40B4-BE49-F238E27FC236}">
                <a16:creationId xmlns:a16="http://schemas.microsoft.com/office/drawing/2014/main" id="{DCD1B1E8-8879-12C3-AF48-B3D1D2EBC837}"/>
              </a:ext>
            </a:extLst>
          </p:cNvPr>
          <p:cNvSpPr>
            <a:spLocks noGrp="1"/>
          </p:cNvSpPr>
          <p:nvPr>
            <p:ph idx="1"/>
          </p:nvPr>
        </p:nvSpPr>
        <p:spPr>
          <a:xfrm>
            <a:off x="838200" y="1777034"/>
            <a:ext cx="6066183" cy="4351338"/>
          </a:xfrm>
        </p:spPr>
        <p:txBody>
          <a:bodyPr>
            <a:normAutofit fontScale="92500" lnSpcReduction="20000"/>
          </a:bodyPr>
          <a:lstStyle/>
          <a:p>
            <a:pPr marL="0" indent="0">
              <a:buNone/>
            </a:pPr>
            <a:r>
              <a:rPr lang="en-US" dirty="0"/>
              <a:t>In the simulation pipeline for the SWGO optimization, </a:t>
            </a:r>
            <a:r>
              <a:rPr lang="en-US" dirty="0">
                <a:solidFill>
                  <a:srgbClr val="00B0F0"/>
                </a:solidFill>
              </a:rPr>
              <a:t>everything needs to be differentiable </a:t>
            </a:r>
            <a:r>
              <a:rPr lang="en-US" dirty="0"/>
              <a:t>if we are to navigate the parameter space with gradient descent.</a:t>
            </a:r>
          </a:p>
          <a:p>
            <a:pPr marL="0" indent="0">
              <a:buNone/>
            </a:pPr>
            <a:r>
              <a:rPr lang="en-US" dirty="0"/>
              <a:t>One of the “realistic” conditions we had to implement was the one concerning the reconstruction of showers: in real life, we require to have at least a few detector units recording a signal in order to consider the event as </a:t>
            </a:r>
            <a:r>
              <a:rPr lang="en-US" dirty="0" err="1"/>
              <a:t>reconstructable</a:t>
            </a:r>
            <a:r>
              <a:rPr lang="en-US" dirty="0"/>
              <a:t> and valid.</a:t>
            </a:r>
          </a:p>
          <a:p>
            <a:pPr marL="0" indent="0">
              <a:buNone/>
            </a:pPr>
            <a:r>
              <a:rPr lang="en-US" dirty="0"/>
              <a:t>The number, call it </a:t>
            </a:r>
            <a:r>
              <a:rPr lang="en-US" dirty="0" err="1">
                <a:solidFill>
                  <a:srgbClr val="FF0000"/>
                </a:solidFill>
              </a:rPr>
              <a:t>N</a:t>
            </a:r>
            <a:r>
              <a:rPr lang="en-US" baseline="-25000" dirty="0" err="1">
                <a:solidFill>
                  <a:srgbClr val="FF0000"/>
                </a:solidFill>
              </a:rPr>
              <a:t>tr</a:t>
            </a:r>
            <a:r>
              <a:rPr lang="en-US" dirty="0"/>
              <a:t>, could be of the order of 10-30 units in coincidence</a:t>
            </a:r>
          </a:p>
          <a:p>
            <a:pPr marL="0" indent="0">
              <a:buNone/>
            </a:pPr>
            <a:r>
              <a:rPr lang="en-US" dirty="0"/>
              <a:t> </a:t>
            </a:r>
          </a:p>
        </p:txBody>
      </p:sp>
      <p:sp>
        <p:nvSpPr>
          <p:cNvPr id="4" name="Rectangle 3">
            <a:extLst>
              <a:ext uri="{FF2B5EF4-FFF2-40B4-BE49-F238E27FC236}">
                <a16:creationId xmlns:a16="http://schemas.microsoft.com/office/drawing/2014/main" id="{692C2682-96DC-6A2F-C1FD-ADBE1E40F045}"/>
              </a:ext>
            </a:extLst>
          </p:cNvPr>
          <p:cNvSpPr/>
          <p:nvPr/>
        </p:nvSpPr>
        <p:spPr>
          <a:xfrm>
            <a:off x="7635291" y="2652538"/>
            <a:ext cx="3794710" cy="3791129"/>
          </a:xfrm>
          <a:prstGeom prst="rect">
            <a:avLst/>
          </a:prstGeom>
          <a:solidFill>
            <a:schemeClr val="accent2">
              <a:lumMod val="75000"/>
            </a:schemeClr>
          </a:solidFill>
          <a:ln>
            <a:noFill/>
          </a:ln>
          <a:scene3d>
            <a:camera prst="orthographicFront">
              <a:rot lat="1800000" lon="3600000" rev="420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08BB0316-63CC-DE33-7670-349805EB685C}"/>
              </a:ext>
            </a:extLst>
          </p:cNvPr>
          <p:cNvSpPr/>
          <p:nvPr/>
        </p:nvSpPr>
        <p:spPr>
          <a:xfrm>
            <a:off x="9690233" y="4129724"/>
            <a:ext cx="502417" cy="49739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5">
            <a:extLst>
              <a:ext uri="{FF2B5EF4-FFF2-40B4-BE49-F238E27FC236}">
                <a16:creationId xmlns:a16="http://schemas.microsoft.com/office/drawing/2014/main" id="{E68D2748-697D-4F0B-9546-7C36039F21F9}"/>
              </a:ext>
            </a:extLst>
          </p:cNvPr>
          <p:cNvSpPr/>
          <p:nvPr/>
        </p:nvSpPr>
        <p:spPr>
          <a:xfrm>
            <a:off x="8806912" y="4627118"/>
            <a:ext cx="502417" cy="497394"/>
          </a:xfrm>
          <a:prstGeom prst="ca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B0CDE7BD-411E-BD9B-4143-0C1515307D84}"/>
              </a:ext>
            </a:extLst>
          </p:cNvPr>
          <p:cNvSpPr/>
          <p:nvPr/>
        </p:nvSpPr>
        <p:spPr>
          <a:xfrm>
            <a:off x="8174799" y="4378421"/>
            <a:ext cx="502417" cy="49739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0896440D-6ED0-CE53-D3B8-DB95D6324F9A}"/>
              </a:ext>
            </a:extLst>
          </p:cNvPr>
          <p:cNvSpPr/>
          <p:nvPr/>
        </p:nvSpPr>
        <p:spPr>
          <a:xfrm>
            <a:off x="9516721" y="4436733"/>
            <a:ext cx="502417" cy="49739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D9E10821-A483-F36D-DF3C-F80456D26EDD}"/>
              </a:ext>
            </a:extLst>
          </p:cNvPr>
          <p:cNvSpPr/>
          <p:nvPr/>
        </p:nvSpPr>
        <p:spPr>
          <a:xfrm>
            <a:off x="10287286" y="4202075"/>
            <a:ext cx="502417" cy="497394"/>
          </a:xfrm>
          <a:prstGeom prst="ca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AB07F125-2DAA-80D5-68DB-2AB9D93CC8CD}"/>
              </a:ext>
            </a:extLst>
          </p:cNvPr>
          <p:cNvSpPr/>
          <p:nvPr/>
        </p:nvSpPr>
        <p:spPr>
          <a:xfrm>
            <a:off x="9113623" y="3841519"/>
            <a:ext cx="502417" cy="497394"/>
          </a:xfrm>
          <a:prstGeom prst="ca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D9D1F3CB-612A-8C58-A05B-FEFA7E0A39E5}"/>
              </a:ext>
            </a:extLst>
          </p:cNvPr>
          <p:cNvSpPr/>
          <p:nvPr/>
        </p:nvSpPr>
        <p:spPr>
          <a:xfrm>
            <a:off x="8746156" y="4050708"/>
            <a:ext cx="502417" cy="49739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CF2F94E3-5597-6878-BD53-81384911092F}"/>
              </a:ext>
            </a:extLst>
          </p:cNvPr>
          <p:cNvSpPr/>
          <p:nvPr/>
        </p:nvSpPr>
        <p:spPr>
          <a:xfrm rot="2026964">
            <a:off x="10079500" y="1405038"/>
            <a:ext cx="1252652" cy="1883826"/>
          </a:xfrm>
          <a:prstGeom prst="downArrow">
            <a:avLst/>
          </a:prstGeom>
          <a:solidFill>
            <a:srgbClr val="92D050"/>
          </a:solidFill>
          <a:ln w="38100">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800" dirty="0">
                <a:solidFill>
                  <a:schemeClr val="tx1"/>
                </a:solidFill>
              </a:rPr>
              <a:t>γ</a:t>
            </a:r>
            <a:endParaRPr lang="en-US" sz="2800" dirty="0">
              <a:solidFill>
                <a:schemeClr val="tx1"/>
              </a:solidFill>
            </a:endParaRPr>
          </a:p>
        </p:txBody>
      </p:sp>
      <p:cxnSp>
        <p:nvCxnSpPr>
          <p:cNvPr id="14" name="Straight Arrow Connector 13">
            <a:extLst>
              <a:ext uri="{FF2B5EF4-FFF2-40B4-BE49-F238E27FC236}">
                <a16:creationId xmlns:a16="http://schemas.microsoft.com/office/drawing/2014/main" id="{901061D4-8E24-EF1D-AB17-1E2EBF434057}"/>
              </a:ext>
            </a:extLst>
          </p:cNvPr>
          <p:cNvCxnSpPr/>
          <p:nvPr/>
        </p:nvCxnSpPr>
        <p:spPr>
          <a:xfrm flipH="1">
            <a:off x="9279281" y="3129824"/>
            <a:ext cx="902799" cy="124859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E3610B-4F48-E967-9536-031EE2F65450}"/>
              </a:ext>
            </a:extLst>
          </p:cNvPr>
          <p:cNvSpPr/>
          <p:nvPr/>
        </p:nvSpPr>
        <p:spPr>
          <a:xfrm rot="4140171">
            <a:off x="8707641" y="3221954"/>
            <a:ext cx="1143281" cy="2381919"/>
          </a:xfrm>
          <a:prstGeom prst="ellipse">
            <a:avLst/>
          </a:prstGeom>
          <a:noFill/>
          <a:ln w="254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BE1FB29B-CB3B-4EFF-F949-EE0A252534B6}"/>
              </a:ext>
            </a:extLst>
          </p:cNvPr>
          <p:cNvSpPr/>
          <p:nvPr/>
        </p:nvSpPr>
        <p:spPr>
          <a:xfrm>
            <a:off x="9679663" y="5029454"/>
            <a:ext cx="502417" cy="497394"/>
          </a:xfrm>
          <a:prstGeom prst="ca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518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EC27-53E2-E350-4BBA-FF573B89D8FC}"/>
              </a:ext>
            </a:extLst>
          </p:cNvPr>
          <p:cNvSpPr>
            <a:spLocks noGrp="1"/>
          </p:cNvSpPr>
          <p:nvPr>
            <p:ph type="title"/>
          </p:nvPr>
        </p:nvSpPr>
        <p:spPr/>
        <p:txBody>
          <a:bodyPr/>
          <a:lstStyle/>
          <a:p>
            <a:r>
              <a:rPr lang="en-US" dirty="0">
                <a:solidFill>
                  <a:srgbClr val="FF0000"/>
                </a:solidFill>
              </a:rPr>
              <a:t>More instructions</a:t>
            </a:r>
          </a:p>
        </p:txBody>
      </p:sp>
      <p:sp>
        <p:nvSpPr>
          <p:cNvPr id="3" name="Content Placeholder 2">
            <a:extLst>
              <a:ext uri="{FF2B5EF4-FFF2-40B4-BE49-F238E27FC236}">
                <a16:creationId xmlns:a16="http://schemas.microsoft.com/office/drawing/2014/main" id="{0719924F-52EF-6362-1B17-20FE39DCA89B}"/>
              </a:ext>
            </a:extLst>
          </p:cNvPr>
          <p:cNvSpPr>
            <a:spLocks noGrp="1"/>
          </p:cNvSpPr>
          <p:nvPr>
            <p:ph idx="1"/>
          </p:nvPr>
        </p:nvSpPr>
        <p:spPr>
          <a:xfrm>
            <a:off x="838200" y="1825625"/>
            <a:ext cx="10432055" cy="3049196"/>
          </a:xfrm>
        </p:spPr>
        <p:txBody>
          <a:bodyPr>
            <a:normAutofit fontScale="77500" lnSpcReduction="20000"/>
          </a:bodyPr>
          <a:lstStyle/>
          <a:p>
            <a:pPr marL="0" indent="0">
              <a:buNone/>
            </a:pPr>
            <a:r>
              <a:rPr lang="en-US" dirty="0"/>
              <a:t>Once you have created the directory path, changed all directory names in the code to those of your computer system, populated the ./Model subdirectory with the two model files, and compiled the code, you are ready to run it.</a:t>
            </a:r>
          </a:p>
          <a:p>
            <a:pPr marL="0" indent="0">
              <a:buNone/>
            </a:pPr>
            <a:endParaRPr lang="en-US" dirty="0"/>
          </a:p>
          <a:p>
            <a:pPr marL="0" indent="0">
              <a:buNone/>
            </a:pPr>
            <a:r>
              <a:rPr lang="en-US" dirty="0"/>
              <a:t>There are however a large number of parameters that determine the </a:t>
            </a:r>
            <a:r>
              <a:rPr lang="en-US" dirty="0" err="1"/>
              <a:t>behaviour</a:t>
            </a:r>
            <a:r>
              <a:rPr lang="en-US" dirty="0"/>
              <a:t> of the code. For the sake of testing the calculations of the delta method, and compare results, we might agree on three sets of parameters, of increasing complexity.</a:t>
            </a:r>
          </a:p>
          <a:p>
            <a:pPr marL="0" indent="0">
              <a:buNone/>
            </a:pPr>
            <a:endParaRPr lang="en-US" dirty="0"/>
          </a:p>
          <a:p>
            <a:pPr marL="0" indent="0">
              <a:buNone/>
            </a:pPr>
            <a:r>
              <a:rPr lang="en-US" dirty="0"/>
              <a:t>Below is the command one may use to run the program (</a:t>
            </a:r>
            <a:r>
              <a:rPr lang="en-US" dirty="0" err="1"/>
              <a:t>nohup</a:t>
            </a:r>
            <a:r>
              <a:rPr lang="en-US" dirty="0"/>
              <a:t> prevents abort if you log off, and the parameter choices specified below are just an example).</a:t>
            </a:r>
          </a:p>
        </p:txBody>
      </p:sp>
      <p:pic>
        <p:nvPicPr>
          <p:cNvPr id="6" name="Picture 5">
            <a:extLst>
              <a:ext uri="{FF2B5EF4-FFF2-40B4-BE49-F238E27FC236}">
                <a16:creationId xmlns:a16="http://schemas.microsoft.com/office/drawing/2014/main" id="{D4E186A7-BB2C-EC02-EA54-ED0D2AC44DD4}"/>
              </a:ext>
            </a:extLst>
          </p:cNvPr>
          <p:cNvPicPr>
            <a:picLocks noChangeAspect="1"/>
          </p:cNvPicPr>
          <p:nvPr/>
        </p:nvPicPr>
        <p:blipFill>
          <a:blip r:embed="rId2"/>
          <a:stretch>
            <a:fillRect/>
          </a:stretch>
        </p:blipFill>
        <p:spPr>
          <a:xfrm>
            <a:off x="977240" y="5045464"/>
            <a:ext cx="10237520" cy="1447411"/>
          </a:xfrm>
          <a:prstGeom prst="rect">
            <a:avLst/>
          </a:prstGeom>
        </p:spPr>
      </p:pic>
    </p:spTree>
    <p:extLst>
      <p:ext uri="{BB962C8B-B14F-4D97-AF65-F5344CB8AC3E}">
        <p14:creationId xmlns:p14="http://schemas.microsoft.com/office/powerpoint/2010/main" val="1817443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D5D4-7D4E-51B9-41BC-E8F546854B1A}"/>
              </a:ext>
            </a:extLst>
          </p:cNvPr>
          <p:cNvSpPr>
            <a:spLocks noGrp="1"/>
          </p:cNvSpPr>
          <p:nvPr>
            <p:ph type="title"/>
          </p:nvPr>
        </p:nvSpPr>
        <p:spPr/>
        <p:txBody>
          <a:bodyPr/>
          <a:lstStyle/>
          <a:p>
            <a:r>
              <a:rPr lang="en-US" dirty="0">
                <a:solidFill>
                  <a:srgbClr val="FF0000"/>
                </a:solidFill>
              </a:rPr>
              <a:t>Parameters of the code</a:t>
            </a:r>
          </a:p>
        </p:txBody>
      </p:sp>
      <p:sp>
        <p:nvSpPr>
          <p:cNvPr id="3" name="Content Placeholder 2">
            <a:extLst>
              <a:ext uri="{FF2B5EF4-FFF2-40B4-BE49-F238E27FC236}">
                <a16:creationId xmlns:a16="http://schemas.microsoft.com/office/drawing/2014/main" id="{06C1751C-F7F2-C719-BBC6-36D5690CC163}"/>
              </a:ext>
            </a:extLst>
          </p:cNvPr>
          <p:cNvSpPr>
            <a:spLocks noGrp="1"/>
          </p:cNvSpPr>
          <p:nvPr>
            <p:ph idx="1"/>
          </p:nvPr>
        </p:nvSpPr>
        <p:spPr>
          <a:xfrm>
            <a:off x="838200" y="1825625"/>
            <a:ext cx="4231741" cy="4351338"/>
          </a:xfrm>
        </p:spPr>
        <p:txBody>
          <a:bodyPr/>
          <a:lstStyle/>
          <a:p>
            <a:pPr marL="0" indent="0">
              <a:buNone/>
            </a:pPr>
            <a:r>
              <a:rPr lang="en-US" dirty="0"/>
              <a:t>On the right are shown all parameters that can be passed by the command line, with a minimal explanation.</a:t>
            </a:r>
          </a:p>
          <a:p>
            <a:pPr marL="0" indent="0">
              <a:buNone/>
            </a:pPr>
            <a:r>
              <a:rPr lang="en-US" dirty="0"/>
              <a:t>You can also do</a:t>
            </a:r>
          </a:p>
          <a:p>
            <a:pPr>
              <a:buFont typeface="Wingdings" panose="05000000000000000000" pitchFamily="2" charset="2"/>
              <a:buChar char="Ø"/>
            </a:pPr>
            <a:r>
              <a:rPr lang="en-US" dirty="0"/>
              <a:t> swgolo76 –h</a:t>
            </a:r>
          </a:p>
          <a:p>
            <a:pPr marL="0" indent="0">
              <a:buNone/>
            </a:pPr>
            <a:r>
              <a:rPr lang="en-US" dirty="0"/>
              <a:t>to get a dump from the command line.</a:t>
            </a:r>
          </a:p>
        </p:txBody>
      </p:sp>
      <p:pic>
        <p:nvPicPr>
          <p:cNvPr id="5" name="Picture 4">
            <a:extLst>
              <a:ext uri="{FF2B5EF4-FFF2-40B4-BE49-F238E27FC236}">
                <a16:creationId xmlns:a16="http://schemas.microsoft.com/office/drawing/2014/main" id="{4FB4FC3D-7866-812D-8013-C99FC1B0E5FF}"/>
              </a:ext>
            </a:extLst>
          </p:cNvPr>
          <p:cNvPicPr>
            <a:picLocks noChangeAspect="1"/>
          </p:cNvPicPr>
          <p:nvPr/>
        </p:nvPicPr>
        <p:blipFill>
          <a:blip r:embed="rId2"/>
          <a:stretch>
            <a:fillRect/>
          </a:stretch>
        </p:blipFill>
        <p:spPr>
          <a:xfrm>
            <a:off x="5137220" y="1520328"/>
            <a:ext cx="7054779" cy="5337672"/>
          </a:xfrm>
          <a:prstGeom prst="rect">
            <a:avLst/>
          </a:prstGeom>
        </p:spPr>
      </p:pic>
    </p:spTree>
    <p:extLst>
      <p:ext uri="{BB962C8B-B14F-4D97-AF65-F5344CB8AC3E}">
        <p14:creationId xmlns:p14="http://schemas.microsoft.com/office/powerpoint/2010/main" val="860471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E405-A33B-BB85-A07C-5734AE62632D}"/>
              </a:ext>
            </a:extLst>
          </p:cNvPr>
          <p:cNvSpPr>
            <a:spLocks noGrp="1"/>
          </p:cNvSpPr>
          <p:nvPr>
            <p:ph type="title"/>
          </p:nvPr>
        </p:nvSpPr>
        <p:spPr/>
        <p:txBody>
          <a:bodyPr/>
          <a:lstStyle/>
          <a:p>
            <a:r>
              <a:rPr lang="en-US" dirty="0">
                <a:solidFill>
                  <a:srgbClr val="FF0000"/>
                </a:solidFill>
              </a:rPr>
              <a:t>Suggested sets for testing of delta method</a:t>
            </a:r>
          </a:p>
        </p:txBody>
      </p:sp>
      <p:sp>
        <p:nvSpPr>
          <p:cNvPr id="3" name="Content Placeholder 2">
            <a:extLst>
              <a:ext uri="{FF2B5EF4-FFF2-40B4-BE49-F238E27FC236}">
                <a16:creationId xmlns:a16="http://schemas.microsoft.com/office/drawing/2014/main" id="{4EFE0A8A-59ED-B80E-6868-1F8F6D63BE64}"/>
              </a:ext>
            </a:extLst>
          </p:cNvPr>
          <p:cNvSpPr>
            <a:spLocks noGrp="1"/>
          </p:cNvSpPr>
          <p:nvPr>
            <p:ph idx="1"/>
          </p:nvPr>
        </p:nvSpPr>
        <p:spPr>
          <a:xfrm>
            <a:off x="938085" y="1857509"/>
            <a:ext cx="4670234" cy="3142982"/>
          </a:xfrm>
        </p:spPr>
        <p:txBody>
          <a:bodyPr>
            <a:normAutofit fontScale="92500" lnSpcReduction="10000"/>
          </a:bodyPr>
          <a:lstStyle/>
          <a:p>
            <a:pPr marL="0" indent="0">
              <a:buNone/>
            </a:pPr>
            <a:r>
              <a:rPr lang="en-US" dirty="0"/>
              <a:t>The delta method should provide a better approximation of the LR variance than what exists in the code. Hence we should test it by running the original version and the modified one on parameter sets which can gauge the difference. Below are three proposed sets.</a:t>
            </a:r>
          </a:p>
        </p:txBody>
      </p:sp>
      <p:pic>
        <p:nvPicPr>
          <p:cNvPr id="5" name="Picture 4">
            <a:extLst>
              <a:ext uri="{FF2B5EF4-FFF2-40B4-BE49-F238E27FC236}">
                <a16:creationId xmlns:a16="http://schemas.microsoft.com/office/drawing/2014/main" id="{7D296AFD-31D3-6F84-12A2-5DDBD91EF8A5}"/>
              </a:ext>
            </a:extLst>
          </p:cNvPr>
          <p:cNvPicPr>
            <a:picLocks noChangeAspect="1"/>
          </p:cNvPicPr>
          <p:nvPr/>
        </p:nvPicPr>
        <p:blipFill>
          <a:blip r:embed="rId2"/>
          <a:stretch>
            <a:fillRect/>
          </a:stretch>
        </p:blipFill>
        <p:spPr>
          <a:xfrm>
            <a:off x="938085" y="5605459"/>
            <a:ext cx="10658553" cy="1143008"/>
          </a:xfrm>
          <a:prstGeom prst="rect">
            <a:avLst/>
          </a:prstGeom>
        </p:spPr>
      </p:pic>
      <p:sp>
        <p:nvSpPr>
          <p:cNvPr id="6" name="TextBox 5">
            <a:extLst>
              <a:ext uri="{FF2B5EF4-FFF2-40B4-BE49-F238E27FC236}">
                <a16:creationId xmlns:a16="http://schemas.microsoft.com/office/drawing/2014/main" id="{08781834-5476-DA9A-83AA-AEF60F1EBE0F}"/>
              </a:ext>
            </a:extLst>
          </p:cNvPr>
          <p:cNvSpPr txBox="1"/>
          <p:nvPr/>
        </p:nvSpPr>
        <p:spPr>
          <a:xfrm>
            <a:off x="6583683" y="1635141"/>
            <a:ext cx="4918385" cy="3416320"/>
          </a:xfrm>
          <a:prstGeom prst="rect">
            <a:avLst/>
          </a:prstGeom>
          <a:noFill/>
        </p:spPr>
        <p:txBody>
          <a:bodyPr wrap="square" rtlCol="0">
            <a:spAutoFit/>
          </a:bodyPr>
          <a:lstStyle/>
          <a:p>
            <a:r>
              <a:rPr lang="en-US" dirty="0"/>
              <a:t>While we can check how the program works</a:t>
            </a:r>
          </a:p>
          <a:p>
            <a:r>
              <a:rPr lang="en-US" dirty="0"/>
              <a:t>with different approximations for </a:t>
            </a:r>
            <a:r>
              <a:rPr lang="en-US" dirty="0" err="1"/>
              <a:t>sigma_LR</a:t>
            </a:r>
            <a:r>
              <a:rPr lang="en-US" dirty="0"/>
              <a:t>,</a:t>
            </a:r>
          </a:p>
          <a:p>
            <a:r>
              <a:rPr lang="en-US" dirty="0"/>
              <a:t>its output will not tell us much about the precision.</a:t>
            </a:r>
          </a:p>
          <a:p>
            <a:endParaRPr lang="en-US" dirty="0"/>
          </a:p>
          <a:p>
            <a:r>
              <a:rPr lang="en-US" dirty="0"/>
              <a:t>I suggest that you come up with a way to verify </a:t>
            </a:r>
          </a:p>
          <a:p>
            <a:r>
              <a:rPr lang="en-US" dirty="0"/>
              <a:t>the accuracy of </a:t>
            </a:r>
            <a:r>
              <a:rPr lang="en-US" dirty="0" err="1"/>
              <a:t>sigma_LR</a:t>
            </a:r>
            <a:r>
              <a:rPr lang="en-US" dirty="0"/>
              <a:t> by resampling the Poisson variates N</a:t>
            </a:r>
            <a:r>
              <a:rPr lang="en-US" baseline="-25000" dirty="0"/>
              <a:t>m</a:t>
            </a:r>
            <a:r>
              <a:rPr lang="en-US" dirty="0"/>
              <a:t>, N</a:t>
            </a:r>
            <a:r>
              <a:rPr lang="en-US" baseline="-25000" dirty="0"/>
              <a:t>e</a:t>
            </a:r>
            <a:r>
              <a:rPr lang="en-US" dirty="0"/>
              <a:t> in each detector, and recomputing the LR many times, getting the variance of the result, then computing the relative difference, </a:t>
            </a:r>
          </a:p>
          <a:p>
            <a:r>
              <a:rPr lang="en-US" dirty="0" err="1">
                <a:solidFill>
                  <a:srgbClr val="0070C0"/>
                </a:solidFill>
              </a:rPr>
              <a:t>sigma_LR</a:t>
            </a:r>
            <a:r>
              <a:rPr lang="en-US" dirty="0">
                <a:solidFill>
                  <a:srgbClr val="0070C0"/>
                </a:solidFill>
              </a:rPr>
              <a:t>()-</a:t>
            </a:r>
            <a:r>
              <a:rPr lang="en-US" dirty="0" err="1">
                <a:solidFill>
                  <a:srgbClr val="0070C0"/>
                </a:solidFill>
              </a:rPr>
              <a:t>sigma_LR</a:t>
            </a:r>
            <a:r>
              <a:rPr lang="en-US" dirty="0">
                <a:solidFill>
                  <a:srgbClr val="0070C0"/>
                </a:solidFill>
              </a:rPr>
              <a:t>(</a:t>
            </a:r>
            <a:r>
              <a:rPr lang="en-US" dirty="0" err="1">
                <a:solidFill>
                  <a:srgbClr val="0070C0"/>
                </a:solidFill>
              </a:rPr>
              <a:t>resampl</a:t>
            </a:r>
            <a:r>
              <a:rPr lang="en-US" dirty="0">
                <a:solidFill>
                  <a:srgbClr val="0070C0"/>
                </a:solidFill>
              </a:rPr>
              <a:t>)/</a:t>
            </a:r>
            <a:r>
              <a:rPr lang="en-US" dirty="0" err="1">
                <a:solidFill>
                  <a:srgbClr val="0070C0"/>
                </a:solidFill>
              </a:rPr>
              <a:t>sigma_LR</a:t>
            </a:r>
            <a:r>
              <a:rPr lang="en-US" dirty="0">
                <a:solidFill>
                  <a:srgbClr val="0070C0"/>
                </a:solidFill>
              </a:rPr>
              <a:t>(</a:t>
            </a:r>
            <a:r>
              <a:rPr lang="en-US" dirty="0" err="1">
                <a:solidFill>
                  <a:srgbClr val="0070C0"/>
                </a:solidFill>
              </a:rPr>
              <a:t>resampl</a:t>
            </a:r>
            <a:r>
              <a:rPr lang="en-US" dirty="0">
                <a:solidFill>
                  <a:srgbClr val="0070C0"/>
                </a:solidFill>
              </a:rPr>
              <a:t>)</a:t>
            </a:r>
          </a:p>
        </p:txBody>
      </p:sp>
    </p:spTree>
    <p:extLst>
      <p:ext uri="{BB962C8B-B14F-4D97-AF65-F5344CB8AC3E}">
        <p14:creationId xmlns:p14="http://schemas.microsoft.com/office/powerpoint/2010/main" val="3740125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FBF6-0C7D-C2F1-356F-D46C76B0A297}"/>
              </a:ext>
            </a:extLst>
          </p:cNvPr>
          <p:cNvSpPr>
            <a:spLocks noGrp="1"/>
          </p:cNvSpPr>
          <p:nvPr>
            <p:ph type="title"/>
          </p:nvPr>
        </p:nvSpPr>
        <p:spPr/>
        <p:txBody>
          <a:bodyPr/>
          <a:lstStyle/>
          <a:p>
            <a:r>
              <a:rPr lang="en-US" dirty="0">
                <a:solidFill>
                  <a:srgbClr val="FF0000"/>
                </a:solidFill>
              </a:rPr>
              <a:t>Details of the code</a:t>
            </a:r>
          </a:p>
        </p:txBody>
      </p:sp>
      <p:sp>
        <p:nvSpPr>
          <p:cNvPr id="3" name="Content Placeholder 2">
            <a:extLst>
              <a:ext uri="{FF2B5EF4-FFF2-40B4-BE49-F238E27FC236}">
                <a16:creationId xmlns:a16="http://schemas.microsoft.com/office/drawing/2014/main" id="{37FFB4EF-F22E-94EA-3351-2219AD44C392}"/>
              </a:ext>
            </a:extLst>
          </p:cNvPr>
          <p:cNvSpPr>
            <a:spLocks noGrp="1"/>
          </p:cNvSpPr>
          <p:nvPr>
            <p:ph idx="1"/>
          </p:nvPr>
        </p:nvSpPr>
        <p:spPr/>
        <p:txBody>
          <a:bodyPr/>
          <a:lstStyle/>
          <a:p>
            <a:pPr marL="0" indent="0">
              <a:buNone/>
            </a:pPr>
            <a:r>
              <a:rPr lang="en-US" dirty="0"/>
              <a:t>The routine you are asked to write replaces this one (cont’d to next slides):</a:t>
            </a:r>
          </a:p>
        </p:txBody>
      </p:sp>
      <p:pic>
        <p:nvPicPr>
          <p:cNvPr id="5" name="Picture 4">
            <a:extLst>
              <a:ext uri="{FF2B5EF4-FFF2-40B4-BE49-F238E27FC236}">
                <a16:creationId xmlns:a16="http://schemas.microsoft.com/office/drawing/2014/main" id="{0921DBDA-D928-22E4-4264-98F14631B30E}"/>
              </a:ext>
            </a:extLst>
          </p:cNvPr>
          <p:cNvPicPr>
            <a:picLocks noChangeAspect="1"/>
          </p:cNvPicPr>
          <p:nvPr/>
        </p:nvPicPr>
        <p:blipFill>
          <a:blip r:embed="rId2"/>
          <a:stretch>
            <a:fillRect/>
          </a:stretch>
        </p:blipFill>
        <p:spPr>
          <a:xfrm>
            <a:off x="414296" y="2816199"/>
            <a:ext cx="11239582" cy="3495701"/>
          </a:xfrm>
          <a:prstGeom prst="rect">
            <a:avLst/>
          </a:prstGeom>
        </p:spPr>
      </p:pic>
    </p:spTree>
    <p:extLst>
      <p:ext uri="{BB962C8B-B14F-4D97-AF65-F5344CB8AC3E}">
        <p14:creationId xmlns:p14="http://schemas.microsoft.com/office/powerpoint/2010/main" val="3747019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87B0-4272-939A-9F3A-FE645A8239A4}"/>
              </a:ext>
            </a:extLst>
          </p:cNvPr>
          <p:cNvSpPr>
            <a:spLocks noGrp="1"/>
          </p:cNvSpPr>
          <p:nvPr>
            <p:ph type="title"/>
          </p:nvPr>
        </p:nvSpPr>
        <p:spPr/>
        <p:txBody>
          <a:bodyPr/>
          <a:lstStyle/>
          <a:p>
            <a:r>
              <a:rPr lang="en-US" dirty="0">
                <a:solidFill>
                  <a:srgbClr val="FF0000"/>
                </a:solidFill>
              </a:rPr>
              <a:t>Details of the code / 2</a:t>
            </a:r>
          </a:p>
        </p:txBody>
      </p:sp>
      <p:pic>
        <p:nvPicPr>
          <p:cNvPr id="5" name="Picture 4">
            <a:extLst>
              <a:ext uri="{FF2B5EF4-FFF2-40B4-BE49-F238E27FC236}">
                <a16:creationId xmlns:a16="http://schemas.microsoft.com/office/drawing/2014/main" id="{31E63D4D-F6E9-EEC1-82B6-BFE73B138EE0}"/>
              </a:ext>
            </a:extLst>
          </p:cNvPr>
          <p:cNvPicPr>
            <a:picLocks noChangeAspect="1"/>
          </p:cNvPicPr>
          <p:nvPr/>
        </p:nvPicPr>
        <p:blipFill>
          <a:blip r:embed="rId2"/>
          <a:stretch>
            <a:fillRect/>
          </a:stretch>
        </p:blipFill>
        <p:spPr>
          <a:xfrm>
            <a:off x="600093" y="1690688"/>
            <a:ext cx="3524276" cy="3981479"/>
          </a:xfrm>
          <a:prstGeom prst="rect">
            <a:avLst/>
          </a:prstGeom>
        </p:spPr>
      </p:pic>
      <p:sp>
        <p:nvSpPr>
          <p:cNvPr id="6" name="TextBox 5">
            <a:extLst>
              <a:ext uri="{FF2B5EF4-FFF2-40B4-BE49-F238E27FC236}">
                <a16:creationId xmlns:a16="http://schemas.microsoft.com/office/drawing/2014/main" id="{08221B5A-06A4-9FF4-44D6-00B63B512B52}"/>
              </a:ext>
            </a:extLst>
          </p:cNvPr>
          <p:cNvSpPr txBox="1"/>
          <p:nvPr/>
        </p:nvSpPr>
        <p:spPr>
          <a:xfrm>
            <a:off x="4632177" y="3135232"/>
            <a:ext cx="7320274" cy="2246769"/>
          </a:xfrm>
          <a:prstGeom prst="rect">
            <a:avLst/>
          </a:prstGeom>
          <a:noFill/>
        </p:spPr>
        <p:txBody>
          <a:bodyPr wrap="none" rtlCol="0">
            <a:spAutoFit/>
          </a:bodyPr>
          <a:lstStyle/>
          <a:p>
            <a:r>
              <a:rPr lang="en-US" sz="2000" dirty="0"/>
              <a:t>The measured shower parameters are static doubles</a:t>
            </a:r>
          </a:p>
          <a:p>
            <a:r>
              <a:rPr lang="en-US" sz="2000" dirty="0"/>
              <a:t>(</a:t>
            </a:r>
            <a:r>
              <a:rPr lang="en-US" sz="2000" dirty="0" err="1">
                <a:solidFill>
                  <a:srgbClr val="0070C0"/>
                </a:solidFill>
              </a:rPr>
              <a:t>Emeas</a:t>
            </a:r>
            <a:r>
              <a:rPr lang="en-US" sz="2000" dirty="0">
                <a:solidFill>
                  <a:srgbClr val="0070C0"/>
                </a:solidFill>
              </a:rPr>
              <a:t>, x0meas, y0meas, </a:t>
            </a:r>
            <a:r>
              <a:rPr lang="en-US" sz="2000" dirty="0" err="1">
                <a:solidFill>
                  <a:srgbClr val="0070C0"/>
                </a:solidFill>
              </a:rPr>
              <a:t>thmeas</a:t>
            </a:r>
            <a:r>
              <a:rPr lang="en-US" sz="2000" dirty="0">
                <a:solidFill>
                  <a:srgbClr val="0070C0"/>
                </a:solidFill>
              </a:rPr>
              <a:t>, </a:t>
            </a:r>
            <a:r>
              <a:rPr lang="en-US" sz="2000" dirty="0" err="1">
                <a:solidFill>
                  <a:srgbClr val="0070C0"/>
                </a:solidFill>
              </a:rPr>
              <a:t>phmeas</a:t>
            </a:r>
            <a:r>
              <a:rPr lang="en-US" sz="2000" dirty="0"/>
              <a:t>)</a:t>
            </a:r>
          </a:p>
          <a:p>
            <a:r>
              <a:rPr lang="en-US" sz="2000" dirty="0"/>
              <a:t>and they have indices defining the shower number, </a:t>
            </a:r>
            <a:r>
              <a:rPr lang="en-US" sz="2000" dirty="0">
                <a:solidFill>
                  <a:srgbClr val="0070C0"/>
                </a:solidFill>
              </a:rPr>
              <a:t>is</a:t>
            </a:r>
            <a:r>
              <a:rPr lang="en-US" sz="2000" dirty="0"/>
              <a:t>,</a:t>
            </a:r>
          </a:p>
          <a:p>
            <a:r>
              <a:rPr lang="en-US" sz="2000" dirty="0"/>
              <a:t>and the hypothesis, 0=gamma, 1=proton.</a:t>
            </a:r>
          </a:p>
          <a:p>
            <a:r>
              <a:rPr lang="en-US" sz="2000" dirty="0"/>
              <a:t>You might also need the true shower parameters, also static.</a:t>
            </a:r>
          </a:p>
          <a:p>
            <a:r>
              <a:rPr lang="en-US" sz="2000" dirty="0"/>
              <a:t>This code snippet is useful as we need speed, and defining non-array</a:t>
            </a:r>
          </a:p>
          <a:p>
            <a:r>
              <a:rPr lang="en-US" sz="2000" dirty="0"/>
              <a:t>values inside the routine speeds calculations up.</a:t>
            </a:r>
          </a:p>
        </p:txBody>
      </p:sp>
    </p:spTree>
    <p:extLst>
      <p:ext uri="{BB962C8B-B14F-4D97-AF65-F5344CB8AC3E}">
        <p14:creationId xmlns:p14="http://schemas.microsoft.com/office/powerpoint/2010/main" val="243819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87B0-4272-939A-9F3A-FE645A8239A4}"/>
              </a:ext>
            </a:extLst>
          </p:cNvPr>
          <p:cNvSpPr>
            <a:spLocks noGrp="1"/>
          </p:cNvSpPr>
          <p:nvPr>
            <p:ph type="title"/>
          </p:nvPr>
        </p:nvSpPr>
        <p:spPr/>
        <p:txBody>
          <a:bodyPr/>
          <a:lstStyle/>
          <a:p>
            <a:r>
              <a:rPr lang="en-US" dirty="0">
                <a:solidFill>
                  <a:srgbClr val="FF0000"/>
                </a:solidFill>
              </a:rPr>
              <a:t>Details of the code / 3</a:t>
            </a:r>
          </a:p>
        </p:txBody>
      </p:sp>
      <p:pic>
        <p:nvPicPr>
          <p:cNvPr id="3" name="Picture 2">
            <a:extLst>
              <a:ext uri="{FF2B5EF4-FFF2-40B4-BE49-F238E27FC236}">
                <a16:creationId xmlns:a16="http://schemas.microsoft.com/office/drawing/2014/main" id="{435B44A2-FBA4-B060-298A-8F254AF0E36F}"/>
              </a:ext>
            </a:extLst>
          </p:cNvPr>
          <p:cNvPicPr>
            <a:picLocks noChangeAspect="1"/>
          </p:cNvPicPr>
          <p:nvPr/>
        </p:nvPicPr>
        <p:blipFill>
          <a:blip r:embed="rId2"/>
          <a:stretch>
            <a:fillRect/>
          </a:stretch>
        </p:blipFill>
        <p:spPr>
          <a:xfrm>
            <a:off x="5931273" y="2065056"/>
            <a:ext cx="6016046" cy="3686496"/>
          </a:xfrm>
          <a:prstGeom prst="rect">
            <a:avLst/>
          </a:prstGeom>
        </p:spPr>
      </p:pic>
      <p:sp>
        <p:nvSpPr>
          <p:cNvPr id="4" name="TextBox 3">
            <a:extLst>
              <a:ext uri="{FF2B5EF4-FFF2-40B4-BE49-F238E27FC236}">
                <a16:creationId xmlns:a16="http://schemas.microsoft.com/office/drawing/2014/main" id="{024EDA4C-7BE1-13CC-C53B-677ED86BF301}"/>
              </a:ext>
            </a:extLst>
          </p:cNvPr>
          <p:cNvSpPr txBox="1"/>
          <p:nvPr/>
        </p:nvSpPr>
        <p:spPr>
          <a:xfrm>
            <a:off x="516264" y="2065056"/>
            <a:ext cx="5415009" cy="4401205"/>
          </a:xfrm>
          <a:prstGeom prst="rect">
            <a:avLst/>
          </a:prstGeom>
          <a:noFill/>
        </p:spPr>
        <p:txBody>
          <a:bodyPr wrap="none" rtlCol="0">
            <a:spAutoFit/>
          </a:bodyPr>
          <a:lstStyle/>
          <a:p>
            <a:r>
              <a:rPr lang="en-US" sz="2000" dirty="0"/>
              <a:t>The derivatives are evaluated by</a:t>
            </a:r>
          </a:p>
          <a:p>
            <a:r>
              <a:rPr lang="en-US" sz="2000" dirty="0"/>
              <a:t>summing over all detectors, so there</a:t>
            </a:r>
          </a:p>
          <a:p>
            <a:r>
              <a:rPr lang="en-US" sz="2000" dirty="0"/>
              <a:t>will be for loops from </a:t>
            </a:r>
            <a:r>
              <a:rPr lang="en-US" sz="2000" dirty="0">
                <a:solidFill>
                  <a:srgbClr val="0070C0"/>
                </a:solidFill>
              </a:rPr>
              <a:t>id=0</a:t>
            </a:r>
            <a:r>
              <a:rPr lang="en-US" sz="2000" dirty="0"/>
              <a:t> to </a:t>
            </a:r>
            <a:r>
              <a:rPr lang="en-US" sz="2000" dirty="0">
                <a:solidFill>
                  <a:srgbClr val="0070C0"/>
                </a:solidFill>
              </a:rPr>
              <a:t>id=</a:t>
            </a:r>
            <a:r>
              <a:rPr lang="en-US" sz="2000" dirty="0" err="1">
                <a:solidFill>
                  <a:srgbClr val="0070C0"/>
                </a:solidFill>
              </a:rPr>
              <a:t>Nunits</a:t>
            </a:r>
            <a:endParaRPr lang="en-US" sz="2000" dirty="0">
              <a:solidFill>
                <a:srgbClr val="0070C0"/>
              </a:solidFill>
            </a:endParaRPr>
          </a:p>
          <a:p>
            <a:endParaRPr lang="en-US" sz="2000" dirty="0"/>
          </a:p>
          <a:p>
            <a:r>
              <a:rPr lang="en-US" sz="2000" dirty="0"/>
              <a:t>Like in this example, one first has to</a:t>
            </a:r>
          </a:p>
          <a:p>
            <a:r>
              <a:rPr lang="en-US" sz="2000" dirty="0"/>
              <a:t>determine what the number of particles</a:t>
            </a:r>
          </a:p>
          <a:p>
            <a:r>
              <a:rPr lang="en-US" sz="2000" dirty="0"/>
              <a:t>and times measured in each detector are,</a:t>
            </a:r>
          </a:p>
          <a:p>
            <a:r>
              <a:rPr lang="en-US" sz="2000" dirty="0"/>
              <a:t>and then compute the fluxes that are </a:t>
            </a:r>
          </a:p>
          <a:p>
            <a:r>
              <a:rPr lang="en-US" sz="2000" dirty="0"/>
              <a:t>predicted for the current distance of the</a:t>
            </a:r>
          </a:p>
          <a:p>
            <a:r>
              <a:rPr lang="en-US" sz="2000" dirty="0"/>
              <a:t>detector from the assumed shower </a:t>
            </a:r>
          </a:p>
          <a:p>
            <a:r>
              <a:rPr lang="en-US" sz="2000" dirty="0"/>
              <a:t>position (the estimated one!)</a:t>
            </a:r>
          </a:p>
          <a:p>
            <a:endParaRPr lang="en-US" sz="2000" dirty="0"/>
          </a:p>
          <a:p>
            <a:r>
              <a:rPr lang="en-US" sz="2000" dirty="0">
                <a:solidFill>
                  <a:srgbClr val="0070C0"/>
                </a:solidFill>
              </a:rPr>
              <a:t>Nm[id][is], Tm[id][is] </a:t>
            </a:r>
            <a:r>
              <a:rPr lang="en-US" sz="2000" dirty="0"/>
              <a:t>and the electron observables</a:t>
            </a:r>
          </a:p>
          <a:p>
            <a:r>
              <a:rPr lang="en-US" sz="2000" dirty="0"/>
              <a:t>are also static floats in the code</a:t>
            </a:r>
          </a:p>
        </p:txBody>
      </p:sp>
    </p:spTree>
    <p:extLst>
      <p:ext uri="{BB962C8B-B14F-4D97-AF65-F5344CB8AC3E}">
        <p14:creationId xmlns:p14="http://schemas.microsoft.com/office/powerpoint/2010/main" val="3997539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2383-BB7F-DBA7-462F-4DB7D6A088F9}"/>
              </a:ext>
            </a:extLst>
          </p:cNvPr>
          <p:cNvSpPr>
            <a:spLocks noGrp="1"/>
          </p:cNvSpPr>
          <p:nvPr>
            <p:ph type="title"/>
          </p:nvPr>
        </p:nvSpPr>
        <p:spPr>
          <a:xfrm>
            <a:off x="838200" y="365125"/>
            <a:ext cx="11009624" cy="1325563"/>
          </a:xfrm>
        </p:spPr>
        <p:txBody>
          <a:bodyPr/>
          <a:lstStyle/>
          <a:p>
            <a:r>
              <a:rPr lang="en-US" dirty="0">
                <a:solidFill>
                  <a:srgbClr val="FF0000"/>
                </a:solidFill>
              </a:rPr>
              <a:t>There is already a placeholder in the code…</a:t>
            </a:r>
          </a:p>
        </p:txBody>
      </p:sp>
      <p:pic>
        <p:nvPicPr>
          <p:cNvPr id="5" name="Picture 4">
            <a:extLst>
              <a:ext uri="{FF2B5EF4-FFF2-40B4-BE49-F238E27FC236}">
                <a16:creationId xmlns:a16="http://schemas.microsoft.com/office/drawing/2014/main" id="{ACF4F042-AE2A-268B-D0E3-DE42518E7DBC}"/>
              </a:ext>
            </a:extLst>
          </p:cNvPr>
          <p:cNvPicPr>
            <a:picLocks noChangeAspect="1"/>
          </p:cNvPicPr>
          <p:nvPr/>
        </p:nvPicPr>
        <p:blipFill>
          <a:blip r:embed="rId2"/>
          <a:stretch>
            <a:fillRect/>
          </a:stretch>
        </p:blipFill>
        <p:spPr>
          <a:xfrm>
            <a:off x="1318987" y="1531882"/>
            <a:ext cx="9554025" cy="5326118"/>
          </a:xfrm>
          <a:prstGeom prst="rect">
            <a:avLst/>
          </a:prstGeom>
        </p:spPr>
      </p:pic>
    </p:spTree>
    <p:extLst>
      <p:ext uri="{BB962C8B-B14F-4D97-AF65-F5344CB8AC3E}">
        <p14:creationId xmlns:p14="http://schemas.microsoft.com/office/powerpoint/2010/main" val="263325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2FC8-15C6-BD27-CA15-6FCF7A79BC8D}"/>
              </a:ext>
            </a:extLst>
          </p:cNvPr>
          <p:cNvSpPr>
            <a:spLocks noGrp="1"/>
          </p:cNvSpPr>
          <p:nvPr>
            <p:ph type="title"/>
          </p:nvPr>
        </p:nvSpPr>
        <p:spPr/>
        <p:txBody>
          <a:bodyPr/>
          <a:lstStyle/>
          <a:p>
            <a:r>
              <a:rPr lang="en-US" dirty="0">
                <a:solidFill>
                  <a:srgbClr val="FF0000"/>
                </a:solidFill>
              </a:rPr>
              <a:t>Things to deliver</a:t>
            </a:r>
          </a:p>
        </p:txBody>
      </p:sp>
      <p:sp>
        <p:nvSpPr>
          <p:cNvPr id="3" name="Content Placeholder 2">
            <a:extLst>
              <a:ext uri="{FF2B5EF4-FFF2-40B4-BE49-F238E27FC236}">
                <a16:creationId xmlns:a16="http://schemas.microsoft.com/office/drawing/2014/main" id="{49498853-44D6-1D69-602D-7D6140CCB2B2}"/>
              </a:ext>
            </a:extLst>
          </p:cNvPr>
          <p:cNvSpPr>
            <a:spLocks noGrp="1"/>
          </p:cNvSpPr>
          <p:nvPr>
            <p:ph idx="1"/>
          </p:nvPr>
        </p:nvSpPr>
        <p:spPr/>
        <p:txBody>
          <a:bodyPr>
            <a:normAutofit/>
          </a:bodyPr>
          <a:lstStyle/>
          <a:p>
            <a:r>
              <a:rPr lang="en-US" dirty="0"/>
              <a:t>A table with the first and second derivatives fully computed</a:t>
            </a:r>
          </a:p>
          <a:p>
            <a:r>
              <a:rPr lang="en-US" dirty="0"/>
              <a:t>A routine integrated in the code, with comments describing all parts of the calculation (in the style of those already present)</a:t>
            </a:r>
          </a:p>
          <a:p>
            <a:pPr lvl="1"/>
            <a:r>
              <a:rPr lang="en-US" dirty="0"/>
              <a:t>Once ready, to try it you need to rename it to </a:t>
            </a:r>
            <a:r>
              <a:rPr lang="en-US" dirty="0" err="1">
                <a:solidFill>
                  <a:srgbClr val="0070C0"/>
                </a:solidFill>
              </a:rPr>
              <a:t>FindLogLR</a:t>
            </a:r>
            <a:r>
              <a:rPr lang="en-US" dirty="0">
                <a:solidFill>
                  <a:srgbClr val="0070C0"/>
                </a:solidFill>
              </a:rPr>
              <a:t>(int is) </a:t>
            </a:r>
            <a:r>
              <a:rPr lang="en-US" dirty="0"/>
              <a:t>and rename the old one to </a:t>
            </a:r>
            <a:r>
              <a:rPr lang="en-US" dirty="0" err="1">
                <a:solidFill>
                  <a:srgbClr val="0070C0"/>
                </a:solidFill>
              </a:rPr>
              <a:t>FindLogLR_old</a:t>
            </a:r>
            <a:r>
              <a:rPr lang="en-US" dirty="0">
                <a:solidFill>
                  <a:srgbClr val="0070C0"/>
                </a:solidFill>
              </a:rPr>
              <a:t>(int is)</a:t>
            </a:r>
          </a:p>
          <a:p>
            <a:pPr lvl="1"/>
            <a:r>
              <a:rPr lang="en-US" dirty="0"/>
              <a:t>Be aware that </a:t>
            </a:r>
            <a:r>
              <a:rPr lang="en-US" dirty="0">
                <a:solidFill>
                  <a:srgbClr val="FFC000"/>
                </a:solidFill>
              </a:rPr>
              <a:t>to also work in multithreading (</a:t>
            </a:r>
            <a:r>
              <a:rPr lang="en-US" dirty="0">
                <a:solidFill>
                  <a:srgbClr val="0070C0"/>
                </a:solidFill>
              </a:rPr>
              <a:t>-nth 2 </a:t>
            </a:r>
            <a:r>
              <a:rPr lang="en-US" dirty="0">
                <a:solidFill>
                  <a:srgbClr val="FFC000"/>
                </a:solidFill>
              </a:rPr>
              <a:t>or larger), it must not modify static variables other than those with the index being worked on [is]</a:t>
            </a:r>
          </a:p>
          <a:p>
            <a:r>
              <a:rPr lang="en-US" dirty="0"/>
              <a:t>Plots of comparison of the computed sigma(LLR) in TH2D scatterplots, versus in turn the other two estimates that the present code computes, for the three specific use cases</a:t>
            </a:r>
          </a:p>
          <a:p>
            <a:pPr marL="0" indent="0">
              <a:buNone/>
            </a:pPr>
            <a:endParaRPr lang="en-US" dirty="0"/>
          </a:p>
        </p:txBody>
      </p:sp>
    </p:spTree>
    <p:extLst>
      <p:ext uri="{BB962C8B-B14F-4D97-AF65-F5344CB8AC3E}">
        <p14:creationId xmlns:p14="http://schemas.microsoft.com/office/powerpoint/2010/main" val="355086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E92238-CF99-6506-8EC9-95BB16BE4CD9}"/>
              </a:ext>
            </a:extLst>
          </p:cNvPr>
          <p:cNvSpPr/>
          <p:nvPr/>
        </p:nvSpPr>
        <p:spPr>
          <a:xfrm>
            <a:off x="7635291" y="2652538"/>
            <a:ext cx="3794710" cy="3791129"/>
          </a:xfrm>
          <a:prstGeom prst="rect">
            <a:avLst/>
          </a:prstGeom>
          <a:solidFill>
            <a:schemeClr val="accent2">
              <a:lumMod val="75000"/>
            </a:schemeClr>
          </a:solidFill>
          <a:ln>
            <a:noFill/>
          </a:ln>
          <a:scene3d>
            <a:camera prst="orthographicFront">
              <a:rot lat="1800000" lon="3600000" rev="420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B580-F4BF-C076-9F76-CFA71F79ACB1}"/>
              </a:ext>
            </a:extLst>
          </p:cNvPr>
          <p:cNvSpPr>
            <a:spLocks noGrp="1"/>
          </p:cNvSpPr>
          <p:nvPr>
            <p:ph type="title"/>
          </p:nvPr>
        </p:nvSpPr>
        <p:spPr/>
        <p:txBody>
          <a:bodyPr/>
          <a:lstStyle/>
          <a:p>
            <a:r>
              <a:rPr lang="en-US" dirty="0">
                <a:solidFill>
                  <a:srgbClr val="FF0000"/>
                </a:solidFill>
              </a:rPr>
              <a:t>What the N&gt;=</a:t>
            </a:r>
            <a:r>
              <a:rPr lang="en-US" dirty="0" err="1">
                <a:solidFill>
                  <a:srgbClr val="FF0000"/>
                </a:solidFill>
              </a:rPr>
              <a:t>N</a:t>
            </a:r>
            <a:r>
              <a:rPr lang="en-US" baseline="-25000" dirty="0" err="1">
                <a:solidFill>
                  <a:srgbClr val="FF0000"/>
                </a:solidFill>
              </a:rPr>
              <a:t>tr</a:t>
            </a:r>
            <a:r>
              <a:rPr lang="en-US" dirty="0">
                <a:solidFill>
                  <a:srgbClr val="FF0000"/>
                </a:solidFill>
              </a:rPr>
              <a:t> threshold does</a:t>
            </a:r>
          </a:p>
        </p:txBody>
      </p:sp>
      <p:sp>
        <p:nvSpPr>
          <p:cNvPr id="3" name="Content Placeholder 2">
            <a:extLst>
              <a:ext uri="{FF2B5EF4-FFF2-40B4-BE49-F238E27FC236}">
                <a16:creationId xmlns:a16="http://schemas.microsoft.com/office/drawing/2014/main" id="{A88EF564-7D75-2E16-0976-6BD0A0CA8216}"/>
              </a:ext>
            </a:extLst>
          </p:cNvPr>
          <p:cNvSpPr>
            <a:spLocks noGrp="1"/>
          </p:cNvSpPr>
          <p:nvPr>
            <p:ph idx="1"/>
          </p:nvPr>
        </p:nvSpPr>
        <p:spPr>
          <a:xfrm>
            <a:off x="694662" y="1837500"/>
            <a:ext cx="7104270" cy="4532674"/>
          </a:xfrm>
        </p:spPr>
        <p:txBody>
          <a:bodyPr>
            <a:normAutofit fontScale="85000" lnSpcReduction="20000"/>
          </a:bodyPr>
          <a:lstStyle/>
          <a:p>
            <a:pPr marL="0" indent="0">
              <a:buNone/>
            </a:pPr>
            <a:r>
              <a:rPr lang="en-US" dirty="0"/>
              <a:t>If we disregard showers that produce secondaries in too few detectors, we are going to estimate the utility using a </a:t>
            </a:r>
            <a:r>
              <a:rPr lang="en-US" dirty="0">
                <a:solidFill>
                  <a:srgbClr val="0070C0"/>
                </a:solidFill>
              </a:rPr>
              <a:t>subset</a:t>
            </a:r>
            <a:r>
              <a:rPr lang="en-US" dirty="0"/>
              <a:t> of the batch events. That is fine… But the subset may change!</a:t>
            </a:r>
          </a:p>
          <a:p>
            <a:pPr marL="0" indent="0">
              <a:buNone/>
            </a:pPr>
            <a:r>
              <a:rPr lang="en-US" dirty="0"/>
              <a:t>In fact, when we move a detector unit to follow the gradient of U, the move could bring under threshold some of the considered showers, or bring over threshold rejected showers. </a:t>
            </a:r>
            <a:r>
              <a:rPr lang="en-US" dirty="0">
                <a:solidFill>
                  <a:srgbClr val="00B0F0"/>
                </a:solidFill>
              </a:rPr>
              <a:t>This would affect the utility in a way that the derivative knows nothing about</a:t>
            </a:r>
            <a:r>
              <a:rPr lang="en-US" dirty="0"/>
              <a:t>!</a:t>
            </a:r>
          </a:p>
          <a:p>
            <a:pPr marL="0" indent="0">
              <a:buNone/>
            </a:pPr>
            <a:endParaRPr lang="en-US" dirty="0"/>
          </a:p>
          <a:p>
            <a:pPr marL="0" indent="0">
              <a:buNone/>
            </a:pPr>
            <a:endParaRPr lang="en-US" dirty="0"/>
          </a:p>
          <a:p>
            <a:pPr marL="0" indent="0">
              <a:buNone/>
            </a:pPr>
            <a:r>
              <a:rPr lang="en-US" dirty="0"/>
              <a:t>To overcome this problem, we need include in U and </a:t>
            </a:r>
            <a:r>
              <a:rPr lang="en-US" dirty="0" err="1"/>
              <a:t>dU</a:t>
            </a:r>
            <a:r>
              <a:rPr lang="en-US" dirty="0"/>
              <a:t>/dx the effect of the (discrete, non differentiable) selection </a:t>
            </a:r>
            <a:r>
              <a:rPr lang="en-US" dirty="0">
                <a:solidFill>
                  <a:srgbClr val="FF0000"/>
                </a:solidFill>
              </a:rPr>
              <a:t>N&gt;=</a:t>
            </a:r>
            <a:r>
              <a:rPr lang="en-US" dirty="0" err="1">
                <a:solidFill>
                  <a:srgbClr val="FF0000"/>
                </a:solidFill>
              </a:rPr>
              <a:t>N</a:t>
            </a:r>
            <a:r>
              <a:rPr lang="en-US" baseline="-25000" dirty="0" err="1">
                <a:solidFill>
                  <a:srgbClr val="FF0000"/>
                </a:solidFill>
              </a:rPr>
              <a:t>tr</a:t>
            </a:r>
            <a:r>
              <a:rPr lang="en-US" dirty="0"/>
              <a:t>, by producing an “analytical continuation” in the reals of the number of hit tanks.</a:t>
            </a:r>
          </a:p>
        </p:txBody>
      </p:sp>
      <p:sp>
        <p:nvSpPr>
          <p:cNvPr id="6" name="Arrow: Down 5">
            <a:extLst>
              <a:ext uri="{FF2B5EF4-FFF2-40B4-BE49-F238E27FC236}">
                <a16:creationId xmlns:a16="http://schemas.microsoft.com/office/drawing/2014/main" id="{F2EF2B10-76BB-2AC3-EF34-4CDE84A583B3}"/>
              </a:ext>
            </a:extLst>
          </p:cNvPr>
          <p:cNvSpPr/>
          <p:nvPr/>
        </p:nvSpPr>
        <p:spPr>
          <a:xfrm rot="2026964">
            <a:off x="10079500" y="1405038"/>
            <a:ext cx="1252652" cy="1883826"/>
          </a:xfrm>
          <a:prstGeom prst="downArrow">
            <a:avLst/>
          </a:prstGeom>
          <a:solidFill>
            <a:srgbClr val="92D050"/>
          </a:solidFill>
          <a:ln w="38100">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800" dirty="0">
                <a:solidFill>
                  <a:schemeClr val="tx1"/>
                </a:solidFill>
              </a:rPr>
              <a:t>γ</a:t>
            </a:r>
            <a:endParaRPr lang="en-US" sz="2800" dirty="0">
              <a:solidFill>
                <a:schemeClr val="tx1"/>
              </a:solidFill>
            </a:endParaRPr>
          </a:p>
        </p:txBody>
      </p:sp>
      <p:sp>
        <p:nvSpPr>
          <p:cNvPr id="7" name="Oval 6">
            <a:extLst>
              <a:ext uri="{FF2B5EF4-FFF2-40B4-BE49-F238E27FC236}">
                <a16:creationId xmlns:a16="http://schemas.microsoft.com/office/drawing/2014/main" id="{59CB6629-8B85-CCAF-916C-98D27C7A2D75}"/>
              </a:ext>
            </a:extLst>
          </p:cNvPr>
          <p:cNvSpPr/>
          <p:nvPr/>
        </p:nvSpPr>
        <p:spPr>
          <a:xfrm rot="4140171">
            <a:off x="8707641" y="3221954"/>
            <a:ext cx="1143281" cy="2381919"/>
          </a:xfrm>
          <a:prstGeom prst="ellipse">
            <a:avLst/>
          </a:prstGeom>
          <a:noFill/>
          <a:ln w="254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4246EA6-7ADC-C926-4F4D-31396644DD58}"/>
              </a:ext>
            </a:extLst>
          </p:cNvPr>
          <p:cNvCxnSpPr>
            <a:cxnSpLocks/>
          </p:cNvCxnSpPr>
          <p:nvPr/>
        </p:nvCxnSpPr>
        <p:spPr>
          <a:xfrm>
            <a:off x="9881156" y="4459113"/>
            <a:ext cx="411983" cy="3129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ylinder 10">
            <a:extLst>
              <a:ext uri="{FF2B5EF4-FFF2-40B4-BE49-F238E27FC236}">
                <a16:creationId xmlns:a16="http://schemas.microsoft.com/office/drawing/2014/main" id="{05B5300E-579D-A9B3-AF25-95DCEEC8709C}"/>
              </a:ext>
            </a:extLst>
          </p:cNvPr>
          <p:cNvSpPr/>
          <p:nvPr/>
        </p:nvSpPr>
        <p:spPr>
          <a:xfrm>
            <a:off x="10313242" y="4633745"/>
            <a:ext cx="502417" cy="497394"/>
          </a:xfrm>
          <a:prstGeom prst="ca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DDDAD321-B50F-8379-DFEA-3DAC282F0455}"/>
              </a:ext>
            </a:extLst>
          </p:cNvPr>
          <p:cNvSpPr/>
          <p:nvPr/>
        </p:nvSpPr>
        <p:spPr>
          <a:xfrm>
            <a:off x="9690233" y="4129724"/>
            <a:ext cx="502417" cy="49739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EC4A123-E81B-13B9-869F-43B6E130ECBF}"/>
              </a:ext>
            </a:extLst>
          </p:cNvPr>
          <p:cNvCxnSpPr>
            <a:stCxn id="6" idx="2"/>
          </p:cNvCxnSpPr>
          <p:nvPr/>
        </p:nvCxnSpPr>
        <p:spPr>
          <a:xfrm flipH="1">
            <a:off x="9279281" y="3129824"/>
            <a:ext cx="902799" cy="124859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C1F5E0C-5E1D-F170-F4DF-366F7216E390}"/>
              </a:ext>
            </a:extLst>
          </p:cNvPr>
          <p:cNvSpPr/>
          <p:nvPr/>
        </p:nvSpPr>
        <p:spPr>
          <a:xfrm>
            <a:off x="581891" y="5034405"/>
            <a:ext cx="7217041" cy="13511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83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E92238-CF99-6506-8EC9-95BB16BE4CD9}"/>
              </a:ext>
            </a:extLst>
          </p:cNvPr>
          <p:cNvSpPr/>
          <p:nvPr/>
        </p:nvSpPr>
        <p:spPr>
          <a:xfrm>
            <a:off x="7635291" y="2652538"/>
            <a:ext cx="3794710" cy="3791129"/>
          </a:xfrm>
          <a:prstGeom prst="rect">
            <a:avLst/>
          </a:prstGeom>
          <a:solidFill>
            <a:schemeClr val="accent2">
              <a:lumMod val="75000"/>
            </a:schemeClr>
          </a:solidFill>
          <a:ln>
            <a:noFill/>
          </a:ln>
          <a:scene3d>
            <a:camera prst="orthographicFront">
              <a:rot lat="1800000" lon="3600000" rev="420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B580-F4BF-C076-9F76-CFA71F79ACB1}"/>
              </a:ext>
            </a:extLst>
          </p:cNvPr>
          <p:cNvSpPr>
            <a:spLocks noGrp="1"/>
          </p:cNvSpPr>
          <p:nvPr>
            <p:ph type="title"/>
          </p:nvPr>
        </p:nvSpPr>
        <p:spPr/>
        <p:txBody>
          <a:bodyPr/>
          <a:lstStyle/>
          <a:p>
            <a:r>
              <a:rPr lang="en-US" dirty="0">
                <a:solidFill>
                  <a:srgbClr val="FF0000"/>
                </a:solidFill>
              </a:rPr>
              <a:t>What the N&gt;=</a:t>
            </a:r>
            <a:r>
              <a:rPr lang="en-US" dirty="0" err="1">
                <a:solidFill>
                  <a:srgbClr val="FF0000"/>
                </a:solidFill>
              </a:rPr>
              <a:t>N</a:t>
            </a:r>
            <a:r>
              <a:rPr lang="en-US" baseline="-25000" dirty="0" err="1">
                <a:solidFill>
                  <a:srgbClr val="FF0000"/>
                </a:solidFill>
              </a:rPr>
              <a:t>tr</a:t>
            </a:r>
            <a:r>
              <a:rPr lang="en-US" dirty="0">
                <a:solidFill>
                  <a:srgbClr val="FF0000"/>
                </a:solidFill>
              </a:rPr>
              <a:t> threshold does</a:t>
            </a:r>
          </a:p>
        </p:txBody>
      </p:sp>
      <p:sp>
        <p:nvSpPr>
          <p:cNvPr id="3" name="Content Placeholder 2">
            <a:extLst>
              <a:ext uri="{FF2B5EF4-FFF2-40B4-BE49-F238E27FC236}">
                <a16:creationId xmlns:a16="http://schemas.microsoft.com/office/drawing/2014/main" id="{A88EF564-7D75-2E16-0976-6BD0A0CA8216}"/>
              </a:ext>
            </a:extLst>
          </p:cNvPr>
          <p:cNvSpPr>
            <a:spLocks noGrp="1"/>
          </p:cNvSpPr>
          <p:nvPr>
            <p:ph idx="1"/>
          </p:nvPr>
        </p:nvSpPr>
        <p:spPr>
          <a:xfrm>
            <a:off x="694662" y="1837500"/>
            <a:ext cx="7104270" cy="4351338"/>
          </a:xfrm>
        </p:spPr>
        <p:txBody>
          <a:bodyPr>
            <a:normAutofit fontScale="85000" lnSpcReduction="20000"/>
          </a:bodyPr>
          <a:lstStyle/>
          <a:p>
            <a:pPr marL="0" indent="0">
              <a:buNone/>
            </a:pPr>
            <a:r>
              <a:rPr lang="en-US" dirty="0"/>
              <a:t>If we disregard showers that produce secondaries in too few detectors, we are going to estimate the utility using a </a:t>
            </a:r>
            <a:r>
              <a:rPr lang="en-US" dirty="0">
                <a:solidFill>
                  <a:srgbClr val="0070C0"/>
                </a:solidFill>
              </a:rPr>
              <a:t>subset</a:t>
            </a:r>
            <a:r>
              <a:rPr lang="en-US" dirty="0"/>
              <a:t> of the batch events. That is fine… But the subset may change!</a:t>
            </a:r>
          </a:p>
          <a:p>
            <a:pPr marL="0" indent="0">
              <a:buNone/>
            </a:pPr>
            <a:r>
              <a:rPr lang="en-US" dirty="0"/>
              <a:t>In fact, when we move a detector unit to follow the gradient of U, the move could bring under threshold some of the considered showers, or bring over threshold rejected showers. </a:t>
            </a:r>
            <a:r>
              <a:rPr lang="en-US" dirty="0">
                <a:solidFill>
                  <a:srgbClr val="00B0F0"/>
                </a:solidFill>
              </a:rPr>
              <a:t>This would affect the utility in a way that the derivative knows nothing about</a:t>
            </a:r>
            <a:r>
              <a:rPr lang="en-US" dirty="0"/>
              <a:t>!</a:t>
            </a:r>
          </a:p>
          <a:p>
            <a:pPr marL="0" indent="0">
              <a:buNone/>
            </a:pPr>
            <a:endParaRPr lang="en-US" dirty="0"/>
          </a:p>
          <a:p>
            <a:pPr marL="0" indent="0">
              <a:buNone/>
            </a:pPr>
            <a:r>
              <a:rPr lang="en-US" dirty="0"/>
              <a:t>To overcome this problem, we need include in U and </a:t>
            </a:r>
            <a:r>
              <a:rPr lang="en-US" dirty="0" err="1"/>
              <a:t>dU</a:t>
            </a:r>
            <a:r>
              <a:rPr lang="en-US" dirty="0"/>
              <a:t>/dx the effect of the (discrete, non differentiable) selection </a:t>
            </a:r>
            <a:r>
              <a:rPr lang="en-US" dirty="0">
                <a:solidFill>
                  <a:srgbClr val="FF0000"/>
                </a:solidFill>
              </a:rPr>
              <a:t>N&gt;=</a:t>
            </a:r>
            <a:r>
              <a:rPr lang="en-US" dirty="0" err="1">
                <a:solidFill>
                  <a:srgbClr val="FF0000"/>
                </a:solidFill>
              </a:rPr>
              <a:t>N</a:t>
            </a:r>
            <a:r>
              <a:rPr lang="en-US" baseline="-25000" dirty="0" err="1">
                <a:solidFill>
                  <a:srgbClr val="FF0000"/>
                </a:solidFill>
              </a:rPr>
              <a:t>tr</a:t>
            </a:r>
            <a:r>
              <a:rPr lang="en-US" dirty="0"/>
              <a:t>, by producing an “analytical continuation” in the reals of the number of hit tanks.</a:t>
            </a:r>
          </a:p>
        </p:txBody>
      </p:sp>
      <p:sp>
        <p:nvSpPr>
          <p:cNvPr id="6" name="Arrow: Down 5">
            <a:extLst>
              <a:ext uri="{FF2B5EF4-FFF2-40B4-BE49-F238E27FC236}">
                <a16:creationId xmlns:a16="http://schemas.microsoft.com/office/drawing/2014/main" id="{F2EF2B10-76BB-2AC3-EF34-4CDE84A583B3}"/>
              </a:ext>
            </a:extLst>
          </p:cNvPr>
          <p:cNvSpPr/>
          <p:nvPr/>
        </p:nvSpPr>
        <p:spPr>
          <a:xfrm rot="2026964">
            <a:off x="10079500" y="1405038"/>
            <a:ext cx="1252652" cy="1883826"/>
          </a:xfrm>
          <a:prstGeom prst="downArrow">
            <a:avLst/>
          </a:prstGeom>
          <a:solidFill>
            <a:srgbClr val="92D050"/>
          </a:solidFill>
          <a:ln w="38100">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800" dirty="0">
                <a:solidFill>
                  <a:schemeClr val="tx1"/>
                </a:solidFill>
              </a:rPr>
              <a:t>γ</a:t>
            </a:r>
            <a:endParaRPr lang="en-US" sz="2800" dirty="0">
              <a:solidFill>
                <a:schemeClr val="tx1"/>
              </a:solidFill>
            </a:endParaRPr>
          </a:p>
        </p:txBody>
      </p:sp>
      <p:sp>
        <p:nvSpPr>
          <p:cNvPr id="7" name="Oval 6">
            <a:extLst>
              <a:ext uri="{FF2B5EF4-FFF2-40B4-BE49-F238E27FC236}">
                <a16:creationId xmlns:a16="http://schemas.microsoft.com/office/drawing/2014/main" id="{59CB6629-8B85-CCAF-916C-98D27C7A2D75}"/>
              </a:ext>
            </a:extLst>
          </p:cNvPr>
          <p:cNvSpPr/>
          <p:nvPr/>
        </p:nvSpPr>
        <p:spPr>
          <a:xfrm rot="4140171">
            <a:off x="8707641" y="3221954"/>
            <a:ext cx="1143281" cy="2381919"/>
          </a:xfrm>
          <a:prstGeom prst="ellipse">
            <a:avLst/>
          </a:prstGeom>
          <a:noFill/>
          <a:ln w="254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4246EA6-7ADC-C926-4F4D-31396644DD58}"/>
              </a:ext>
            </a:extLst>
          </p:cNvPr>
          <p:cNvCxnSpPr>
            <a:cxnSpLocks/>
          </p:cNvCxnSpPr>
          <p:nvPr/>
        </p:nvCxnSpPr>
        <p:spPr>
          <a:xfrm>
            <a:off x="9881156" y="4459113"/>
            <a:ext cx="411983" cy="3129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ylinder 10">
            <a:extLst>
              <a:ext uri="{FF2B5EF4-FFF2-40B4-BE49-F238E27FC236}">
                <a16:creationId xmlns:a16="http://schemas.microsoft.com/office/drawing/2014/main" id="{05B5300E-579D-A9B3-AF25-95DCEEC8709C}"/>
              </a:ext>
            </a:extLst>
          </p:cNvPr>
          <p:cNvSpPr/>
          <p:nvPr/>
        </p:nvSpPr>
        <p:spPr>
          <a:xfrm>
            <a:off x="10313242" y="4633745"/>
            <a:ext cx="502417" cy="497394"/>
          </a:xfrm>
          <a:prstGeom prst="ca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DDDAD321-B50F-8379-DFEA-3DAC282F0455}"/>
              </a:ext>
            </a:extLst>
          </p:cNvPr>
          <p:cNvSpPr/>
          <p:nvPr/>
        </p:nvSpPr>
        <p:spPr>
          <a:xfrm>
            <a:off x="9690233" y="4129724"/>
            <a:ext cx="502417" cy="49739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EC4A123-E81B-13B9-869F-43B6E130ECBF}"/>
              </a:ext>
            </a:extLst>
          </p:cNvPr>
          <p:cNvCxnSpPr>
            <a:stCxn id="6" idx="2"/>
          </p:cNvCxnSpPr>
          <p:nvPr/>
        </p:nvCxnSpPr>
        <p:spPr>
          <a:xfrm flipH="1">
            <a:off x="9279281" y="3129824"/>
            <a:ext cx="902799" cy="124859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1469693-4CDA-5C02-1587-B4EE72A956AF}"/>
              </a:ext>
            </a:extLst>
          </p:cNvPr>
          <p:cNvSpPr/>
          <p:nvPr/>
        </p:nvSpPr>
        <p:spPr>
          <a:xfrm>
            <a:off x="688312" y="1671390"/>
            <a:ext cx="7020650" cy="2401845"/>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5A2C23-1C5B-3632-D0FD-57769E6C7403}"/>
              </a:ext>
            </a:extLst>
          </p:cNvPr>
          <p:cNvSpPr/>
          <p:nvPr/>
        </p:nvSpPr>
        <p:spPr>
          <a:xfrm>
            <a:off x="738931" y="4073235"/>
            <a:ext cx="6238005" cy="268887"/>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84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608E-2006-5D45-12CB-98DD4654F8A7}"/>
              </a:ext>
            </a:extLst>
          </p:cNvPr>
          <p:cNvSpPr>
            <a:spLocks noGrp="1"/>
          </p:cNvSpPr>
          <p:nvPr>
            <p:ph type="title"/>
          </p:nvPr>
        </p:nvSpPr>
        <p:spPr/>
        <p:txBody>
          <a:bodyPr/>
          <a:lstStyle/>
          <a:p>
            <a:r>
              <a:rPr lang="en-US" dirty="0">
                <a:solidFill>
                  <a:srgbClr val="FF0000"/>
                </a:solidFill>
              </a:rPr>
              <a:t>The Utility and the problem with triggering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F81361-31A9-00F4-FE63-885E9AD8CAC2}"/>
                  </a:ext>
                </a:extLst>
              </p:cNvPr>
              <p:cNvSpPr>
                <a:spLocks noGrp="1"/>
              </p:cNvSpPr>
              <p:nvPr>
                <p:ph idx="1"/>
              </p:nvPr>
            </p:nvSpPr>
            <p:spPr>
              <a:xfrm>
                <a:off x="838200" y="1825625"/>
                <a:ext cx="10515600" cy="4900996"/>
              </a:xfrm>
            </p:spPr>
            <p:txBody>
              <a:bodyPr>
                <a:normAutofit fontScale="92500" lnSpcReduction="20000"/>
              </a:bodyPr>
              <a:lstStyle/>
              <a:p>
                <a:pPr marL="0" indent="0">
                  <a:buNone/>
                </a:pPr>
                <a:r>
                  <a:rPr lang="en-US" dirty="0"/>
                  <a:t>The SWGO optimization utility function is made up of two terms:</a:t>
                </a:r>
              </a:p>
              <a:p>
                <a:pPr marL="0" indent="0">
                  <a:buNone/>
                </a:pPr>
                <a:r>
                  <a:rPr lang="en-US" dirty="0"/>
                  <a:t>				</a:t>
                </a:r>
                <a:r>
                  <a:rPr lang="en-US" dirty="0">
                    <a:solidFill>
                      <a:srgbClr val="00B0F0"/>
                    </a:solidFill>
                  </a:rPr>
                  <a:t>U</a:t>
                </a:r>
                <a:r>
                  <a:rPr lang="en-US" baseline="-25000" dirty="0">
                    <a:solidFill>
                      <a:srgbClr val="00B0F0"/>
                    </a:solidFill>
                  </a:rPr>
                  <a:t>1</a:t>
                </a:r>
                <a:r>
                  <a:rPr lang="en-US" dirty="0">
                    <a:solidFill>
                      <a:srgbClr val="00B0F0"/>
                    </a:solidFill>
                  </a:rPr>
                  <a:t> = </a:t>
                </a:r>
                <a:r>
                  <a:rPr lang="en-US" dirty="0" err="1">
                    <a:solidFill>
                      <a:srgbClr val="00B0F0"/>
                    </a:solidFill>
                    <a:latin typeface="Symbol" panose="05050102010706020507" pitchFamily="18" charset="2"/>
                  </a:rPr>
                  <a:t>f</a:t>
                </a:r>
                <a:r>
                  <a:rPr lang="en-US" baseline="-25000" dirty="0" err="1">
                    <a:solidFill>
                      <a:srgbClr val="00B0F0"/>
                    </a:solidFill>
                    <a:latin typeface="Symbol" panose="05050102010706020507" pitchFamily="18" charset="2"/>
                  </a:rPr>
                  <a:t>g</a:t>
                </a:r>
                <a:r>
                  <a:rPr lang="en-US" dirty="0">
                    <a:solidFill>
                      <a:srgbClr val="00B0F0"/>
                    </a:solidFill>
                    <a:latin typeface="Symbol" panose="05050102010706020507" pitchFamily="18" charset="2"/>
                  </a:rPr>
                  <a:t>/</a:t>
                </a:r>
                <a:r>
                  <a:rPr lang="en-US" dirty="0" err="1">
                    <a:solidFill>
                      <a:srgbClr val="00B0F0"/>
                    </a:solidFill>
                    <a:latin typeface="Symbol" panose="05050102010706020507" pitchFamily="18" charset="2"/>
                  </a:rPr>
                  <a:t>s</a:t>
                </a:r>
                <a:r>
                  <a:rPr lang="en-US" baseline="-25000" dirty="0" err="1">
                    <a:solidFill>
                      <a:srgbClr val="00B0F0"/>
                    </a:solidFill>
                    <a:latin typeface="Symbol" panose="05050102010706020507" pitchFamily="18" charset="2"/>
                  </a:rPr>
                  <a:t>f</a:t>
                </a:r>
                <a:r>
                  <a:rPr lang="en-US" baseline="-50000" dirty="0" err="1">
                    <a:solidFill>
                      <a:srgbClr val="00B0F0"/>
                    </a:solidFill>
                    <a:latin typeface="Symbol" panose="05050102010706020507" pitchFamily="18" charset="2"/>
                  </a:rPr>
                  <a:t>g</a:t>
                </a:r>
                <a:r>
                  <a:rPr lang="en-US" baseline="-50000" dirty="0">
                    <a:solidFill>
                      <a:srgbClr val="00B0F0"/>
                    </a:solidFill>
                    <a:latin typeface="Symbol" panose="05050102010706020507" pitchFamily="18" charset="2"/>
                  </a:rPr>
                  <a:t>  </a:t>
                </a:r>
                <a:endParaRPr lang="en-US" dirty="0">
                  <a:solidFill>
                    <a:srgbClr val="00B0F0"/>
                  </a:solidFill>
                </a:endParaRPr>
              </a:p>
              <a:p>
                <a:pPr marL="0" indent="0">
                  <a:buNone/>
                </a:pPr>
                <a:r>
                  <a:rPr lang="en-US" dirty="0"/>
                  <a:t>is a term that assesses how precisely we measure the flux of photons; </a:t>
                </a:r>
              </a:p>
              <a:p>
                <a:pPr marL="0" indent="0">
                  <a:buNone/>
                </a:pPr>
                <a:endParaRPr lang="en-US" dirty="0"/>
              </a:p>
              <a:p>
                <a:pPr marL="0" indent="0">
                  <a:buNone/>
                </a:pPr>
                <a:r>
                  <a:rPr lang="en-US" dirty="0"/>
                  <a:t>				</a:t>
                </a:r>
                <a14:m>
                  <m:oMath xmlns:m="http://schemas.openxmlformats.org/officeDocument/2006/math">
                    <m:sSub>
                      <m:sSubPr>
                        <m:ctrlPr>
                          <a:rPr lang="en-US"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𝑈</m:t>
                        </m:r>
                      </m:e>
                      <m:sub>
                        <m:r>
                          <a:rPr lang="en-US" b="0" i="1" smtClean="0">
                            <a:solidFill>
                              <a:srgbClr val="00B0F0"/>
                            </a:solidFill>
                            <a:latin typeface="Cambria Math" panose="02040503050406030204" pitchFamily="18" charset="0"/>
                          </a:rPr>
                          <m:t>2</m:t>
                        </m:r>
                      </m:sub>
                    </m:sSub>
                    <m:r>
                      <a:rPr lang="en-US" b="0" i="1" smtClean="0">
                        <a:solidFill>
                          <a:srgbClr val="00B0F0"/>
                        </a:solidFill>
                        <a:latin typeface="Cambria Math" panose="02040503050406030204" pitchFamily="18" charset="0"/>
                      </a:rPr>
                      <m:t>=</m:t>
                    </m:r>
                    <m:f>
                      <m:fPr>
                        <m:ctrlPr>
                          <a:rPr lang="en-US" b="0" i="1" smtClean="0">
                            <a:solidFill>
                              <a:srgbClr val="00B0F0"/>
                            </a:solidFill>
                            <a:latin typeface="Cambria Math" panose="02040503050406030204" pitchFamily="18" charset="0"/>
                          </a:rPr>
                        </m:ctrlPr>
                      </m:fPr>
                      <m:num>
                        <m:nary>
                          <m:naryPr>
                            <m:chr m:val="∑"/>
                            <m:ctrlPr>
                              <a:rPr lang="en-US" i="1">
                                <a:solidFill>
                                  <a:srgbClr val="00B0F0"/>
                                </a:solidFill>
                                <a:latin typeface="Cambria Math" panose="02040503050406030204" pitchFamily="18" charset="0"/>
                              </a:rPr>
                            </m:ctrlPr>
                          </m:naryPr>
                          <m:sub>
                            <m:r>
                              <m:rPr>
                                <m:brk m:alnAt="23"/>
                              </m:rPr>
                              <a:rPr lang="en-US" i="1">
                                <a:solidFill>
                                  <a:srgbClr val="00B0F0"/>
                                </a:solidFill>
                                <a:latin typeface="Cambria Math" panose="02040503050406030204" pitchFamily="18" charset="0"/>
                              </a:rPr>
                              <m:t>𝑖</m:t>
                            </m:r>
                            <m:r>
                              <a:rPr lang="en-US" i="1">
                                <a:solidFill>
                                  <a:srgbClr val="00B0F0"/>
                                </a:solidFill>
                                <a:latin typeface="Cambria Math" panose="02040503050406030204" pitchFamily="18" charset="0"/>
                              </a:rPr>
                              <m:t>=1</m:t>
                            </m:r>
                          </m:sub>
                          <m:sup>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𝑁</m:t>
                                </m:r>
                              </m:e>
                              <m:sub>
                                <m:r>
                                  <a:rPr lang="en-US" i="1">
                                    <a:solidFill>
                                      <a:srgbClr val="00B0F0"/>
                                    </a:solidFill>
                                    <a:latin typeface="Cambria Math" panose="02040503050406030204" pitchFamily="18" charset="0"/>
                                  </a:rPr>
                                  <m:t>𝑏𝑎𝑡𝑐h</m:t>
                                </m:r>
                              </m:sub>
                            </m:sSub>
                          </m:sup>
                          <m:e>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𝐼</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𝑡𝑟</m:t>
                                    </m:r>
                                  </m:sub>
                                </m:sSub>
                                <m:r>
                                  <a:rPr lang="en-US" i="1">
                                    <a:solidFill>
                                      <a:srgbClr val="00B0F0"/>
                                    </a:solidFill>
                                    <a:latin typeface="Cambria Math" panose="02040503050406030204" pitchFamily="18" charset="0"/>
                                  </a:rPr>
                                  <m:t>𝑤</m:t>
                                </m:r>
                                <m:r>
                                  <a:rPr lang="en-US" i="1">
                                    <a:solidFill>
                                      <a:srgbClr val="00B0F0"/>
                                    </a:solidFill>
                                    <a:latin typeface="Cambria Math" panose="02040503050406030204" pitchFamily="18" charset="0"/>
                                  </a:rPr>
                                  <m:t>(</m:t>
                                </m:r>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𝑡</m:t>
                                    </m:r>
                                  </m:sub>
                                  <m:sup>
                                    <m:r>
                                      <a:rPr lang="en-US" i="1">
                                        <a:solidFill>
                                          <a:srgbClr val="00B0F0"/>
                                        </a:solidFill>
                                        <a:latin typeface="Cambria Math" panose="02040503050406030204" pitchFamily="18" charset="0"/>
                                      </a:rPr>
                                      <m:t>𝑖</m:t>
                                    </m:r>
                                  </m:sup>
                                </m:sSubSup>
                                <m:r>
                                  <a:rPr lang="en-US" i="1">
                                    <a:solidFill>
                                      <a:srgbClr val="00B0F0"/>
                                    </a:solidFill>
                                    <a:latin typeface="Cambria Math" panose="02040503050406030204" pitchFamily="18" charset="0"/>
                                  </a:rPr>
                                  <m:t>)</m:t>
                                </m:r>
                                <m:f>
                                  <m:fPr>
                                    <m:ctrlPr>
                                      <a:rPr lang="en-US" i="1" smtClean="0">
                                        <a:solidFill>
                                          <a:srgbClr val="00B0F0"/>
                                        </a:solidFill>
                                        <a:latin typeface="Cambria Math" panose="02040503050406030204" pitchFamily="18" charset="0"/>
                                      </a:rPr>
                                    </m:ctrlPr>
                                  </m:fPr>
                                  <m:num>
                                    <m:sSubSup>
                                      <m:sSubSupPr>
                                        <m:ctrlPr>
                                          <a:rPr lang="en-US"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𝐸</m:t>
                                        </m:r>
                                      </m:e>
                                      <m:sub>
                                        <m:r>
                                          <a:rPr lang="en-US" i="1" smtClean="0">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rPr>
                                          <m:t>𝑡</m:t>
                                        </m:r>
                                      </m:sub>
                                      <m:sup>
                                        <m:r>
                                          <a:rPr lang="en-US" b="0" i="1" smtClean="0">
                                            <a:solidFill>
                                              <a:srgbClr val="00B0F0"/>
                                            </a:solidFill>
                                            <a:latin typeface="Cambria Math" panose="02040503050406030204" pitchFamily="18" charset="0"/>
                                          </a:rPr>
                                          <m:t>2</m:t>
                                        </m:r>
                                      </m:sup>
                                    </m:sSubSup>
                                  </m:num>
                                  <m:den>
                                    <m:d>
                                      <m:dPr>
                                        <m:ctrlPr>
                                          <a:rPr lang="en-US" i="1" smtClean="0">
                                            <a:solidFill>
                                              <a:srgbClr val="00B0F0"/>
                                            </a:solidFill>
                                            <a:latin typeface="Cambria Math" panose="02040503050406030204" pitchFamily="18" charset="0"/>
                                          </a:rPr>
                                        </m:ctrlPr>
                                      </m:dPr>
                                      <m:e>
                                        <m:sSup>
                                          <m:sSupPr>
                                            <m:ctrlPr>
                                              <a:rPr lang="en-US" i="1" smtClean="0">
                                                <a:solidFill>
                                                  <a:srgbClr val="00B0F0"/>
                                                </a:solidFill>
                                                <a:latin typeface="Cambria Math" panose="02040503050406030204" pitchFamily="18" charset="0"/>
                                              </a:rPr>
                                            </m:ctrlPr>
                                          </m:sSupPr>
                                          <m:e>
                                            <m:r>
                                              <a:rPr lang="en-US" i="1" smtClean="0">
                                                <a:solidFill>
                                                  <a:srgbClr val="00B0F0"/>
                                                </a:solidFill>
                                                <a:latin typeface="Cambria Math" panose="02040503050406030204" pitchFamily="18" charset="0"/>
                                                <a:ea typeface="Cambria Math" panose="02040503050406030204" pitchFamily="18" charset="0"/>
                                              </a:rPr>
                                              <m:t>𝛿</m:t>
                                            </m:r>
                                          </m:e>
                                          <m:sup>
                                            <m:r>
                                              <a:rPr lang="en-US" b="0" i="1" smtClean="0">
                                                <a:solidFill>
                                                  <a:srgbClr val="00B0F0"/>
                                                </a:solidFill>
                                                <a:latin typeface="Cambria Math" panose="02040503050406030204" pitchFamily="18" charset="0"/>
                                              </a:rPr>
                                              <m:t>2</m:t>
                                            </m:r>
                                          </m:sup>
                                        </m:sSup>
                                        <m:r>
                                          <a:rPr lang="en-US" b="0" i="1" smtClean="0">
                                            <a:solidFill>
                                              <a:srgbClr val="00B0F0"/>
                                            </a:solidFill>
                                            <a:latin typeface="Cambria Math" panose="02040503050406030204" pitchFamily="18" charset="0"/>
                                          </a:rPr>
                                          <m:t>+</m:t>
                                        </m:r>
                                        <m:sSup>
                                          <m:sSupPr>
                                            <m:ctrlPr>
                                              <a:rPr lang="en-US" b="0" i="1" smtClean="0">
                                                <a:solidFill>
                                                  <a:srgbClr val="00B0F0"/>
                                                </a:solidFill>
                                                <a:latin typeface="Cambria Math" panose="02040503050406030204" pitchFamily="18" charset="0"/>
                                              </a:rPr>
                                            </m:ctrlPr>
                                          </m:sSupPr>
                                          <m:e>
                                            <m:d>
                                              <m:dPr>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𝑡</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𝑚</m:t>
                                                    </m:r>
                                                  </m:sub>
                                                </m:sSub>
                                              </m:e>
                                            </m:d>
                                          </m:e>
                                          <m:sup>
                                            <m:r>
                                              <a:rPr lang="en-US" b="0" i="1" smtClean="0">
                                                <a:solidFill>
                                                  <a:srgbClr val="00B0F0"/>
                                                </a:solidFill>
                                                <a:latin typeface="Cambria Math" panose="02040503050406030204" pitchFamily="18" charset="0"/>
                                              </a:rPr>
                                              <m:t>2</m:t>
                                            </m:r>
                                          </m:sup>
                                        </m:sSup>
                                      </m:e>
                                    </m:d>
                                  </m:den>
                                </m:f>
                              </m:e>
                            </m:d>
                          </m:e>
                        </m:nary>
                        <m:r>
                          <m:rPr>
                            <m:nor/>
                          </m:rPr>
                          <a:rPr lang="en-US" dirty="0">
                            <a:solidFill>
                              <a:srgbClr val="00B0F0"/>
                            </a:solidFill>
                          </a:rPr>
                          <m:t> </m:t>
                        </m:r>
                      </m:num>
                      <m:den>
                        <m:nary>
                          <m:naryPr>
                            <m:chr m:val="∑"/>
                            <m:ctrlPr>
                              <a:rPr lang="en-US" i="1">
                                <a:solidFill>
                                  <a:srgbClr val="00B0F0"/>
                                </a:solidFill>
                                <a:latin typeface="Cambria Math" panose="02040503050406030204" pitchFamily="18" charset="0"/>
                              </a:rPr>
                            </m:ctrlPr>
                          </m:naryPr>
                          <m:sub>
                            <m:r>
                              <m:rPr>
                                <m:brk m:alnAt="23"/>
                              </m:rPr>
                              <a:rPr lang="en-US" i="1">
                                <a:solidFill>
                                  <a:srgbClr val="00B0F0"/>
                                </a:solidFill>
                                <a:latin typeface="Cambria Math" panose="02040503050406030204" pitchFamily="18" charset="0"/>
                              </a:rPr>
                              <m:t>𝑖</m:t>
                            </m:r>
                            <m:r>
                              <a:rPr lang="en-US" i="1">
                                <a:solidFill>
                                  <a:srgbClr val="00B0F0"/>
                                </a:solidFill>
                                <a:latin typeface="Cambria Math" panose="02040503050406030204" pitchFamily="18" charset="0"/>
                              </a:rPr>
                              <m:t>=1</m:t>
                            </m:r>
                          </m:sub>
                          <m:sup>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𝑁</m:t>
                                </m:r>
                              </m:e>
                              <m:sub>
                                <m:r>
                                  <a:rPr lang="en-US" i="1">
                                    <a:solidFill>
                                      <a:srgbClr val="00B0F0"/>
                                    </a:solidFill>
                                    <a:latin typeface="Cambria Math" panose="02040503050406030204" pitchFamily="18" charset="0"/>
                                  </a:rPr>
                                  <m:t>𝑏𝑎𝑡𝑐h</m:t>
                                </m:r>
                              </m:sub>
                            </m:sSub>
                          </m:sup>
                          <m:e>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𝐼</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𝑡𝑟</m:t>
                                    </m:r>
                                  </m:sub>
                                </m:sSub>
                                <m:r>
                                  <a:rPr lang="en-US" i="1">
                                    <a:solidFill>
                                      <a:srgbClr val="00B0F0"/>
                                    </a:solidFill>
                                    <a:latin typeface="Cambria Math" panose="02040503050406030204" pitchFamily="18" charset="0"/>
                                  </a:rPr>
                                  <m:t>𝑤</m:t>
                                </m:r>
                                <m:r>
                                  <a:rPr lang="en-US" i="1">
                                    <a:solidFill>
                                      <a:srgbClr val="00B0F0"/>
                                    </a:solidFill>
                                    <a:latin typeface="Cambria Math" panose="02040503050406030204" pitchFamily="18" charset="0"/>
                                  </a:rPr>
                                  <m:t>(</m:t>
                                </m:r>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sub>
                                  <m:sup>
                                    <m:r>
                                      <a:rPr lang="en-US" i="1">
                                        <a:solidFill>
                                          <a:srgbClr val="00B0F0"/>
                                        </a:solidFill>
                                        <a:latin typeface="Cambria Math" panose="02040503050406030204" pitchFamily="18" charset="0"/>
                                      </a:rPr>
                                      <m:t>𝑖</m:t>
                                    </m:r>
                                  </m:sup>
                                </m:sSubSup>
                                <m:r>
                                  <a:rPr lang="en-US" i="1">
                                    <a:solidFill>
                                      <a:srgbClr val="00B0F0"/>
                                    </a:solidFill>
                                    <a:latin typeface="Cambria Math" panose="02040503050406030204" pitchFamily="18" charset="0"/>
                                  </a:rPr>
                                  <m:t>)</m:t>
                                </m:r>
                              </m:e>
                            </m:d>
                          </m:e>
                        </m:nary>
                      </m:den>
                    </m:f>
                  </m:oMath>
                </a14:m>
                <a:endParaRPr lang="en-US" dirty="0"/>
              </a:p>
              <a:p>
                <a:pPr marL="0" indent="0">
                  <a:buNone/>
                </a:pPr>
                <a:r>
                  <a:rPr lang="en-US" dirty="0"/>
                  <a:t>appraises the precision of the energy measurement </a:t>
                </a:r>
                <a:r>
                  <a:rPr lang="en-US" dirty="0" err="1"/>
                  <a:t>E</a:t>
                </a:r>
                <a:r>
                  <a:rPr lang="en-US" baseline="-25000" dirty="0" err="1">
                    <a:latin typeface="Symbol" panose="05050102010706020507" pitchFamily="18" charset="2"/>
                  </a:rPr>
                  <a:t>g,</a:t>
                </a:r>
                <a:r>
                  <a:rPr lang="en-US" baseline="-25000" dirty="0" err="1"/>
                  <a:t>m</a:t>
                </a:r>
                <a:r>
                  <a:rPr lang="en-US" dirty="0"/>
                  <a:t> for photons in a batch. </a:t>
                </a:r>
              </a:p>
              <a:p>
                <a:pPr marL="0" indent="0">
                  <a:buNone/>
                </a:pPr>
                <a:endParaRPr lang="en-US" dirty="0"/>
              </a:p>
              <a:p>
                <a:pPr marL="0" indent="0">
                  <a:lnSpc>
                    <a:spcPct val="110000"/>
                  </a:lnSpc>
                  <a:buNone/>
                </a:pPr>
                <a:r>
                  <a:rPr lang="en-US" dirty="0"/>
                  <a:t>If we change the indicator </a:t>
                </a:r>
                <a:r>
                  <a:rPr lang="en-US" dirty="0" err="1"/>
                  <a:t>I</a:t>
                </a:r>
                <a:r>
                  <a:rPr lang="en-US" baseline="-25000" dirty="0" err="1">
                    <a:latin typeface="Symbol" panose="05050102010706020507" pitchFamily="18" charset="2"/>
                  </a:rPr>
                  <a:t>g</a:t>
                </a:r>
                <a:r>
                  <a:rPr lang="en-US" baseline="-25000" dirty="0" err="1"/>
                  <a:t>,tr</a:t>
                </a:r>
                <a:r>
                  <a:rPr lang="en-US" dirty="0"/>
                  <a:t> for an event because it fails the triggering condition, U</a:t>
                </a:r>
                <a:r>
                  <a:rPr lang="en-US" baseline="-25000" dirty="0"/>
                  <a:t>2</a:t>
                </a:r>
                <a:r>
                  <a:rPr lang="en-US" dirty="0"/>
                  <a:t> changes in a discontinuous way.</a:t>
                </a:r>
              </a:p>
              <a:p>
                <a:pPr marL="0" indent="0">
                  <a:buNone/>
                </a:pPr>
                <a:endParaRPr lang="en-US" dirty="0"/>
              </a:p>
            </p:txBody>
          </p:sp>
        </mc:Choice>
        <mc:Fallback>
          <p:sp>
            <p:nvSpPr>
              <p:cNvPr id="3" name="Content Placeholder 2">
                <a:extLst>
                  <a:ext uri="{FF2B5EF4-FFF2-40B4-BE49-F238E27FC236}">
                    <a16:creationId xmlns:a16="http://schemas.microsoft.com/office/drawing/2014/main" id="{3EF81361-31A9-00F4-FE63-885E9AD8CAC2}"/>
                  </a:ext>
                </a:extLst>
              </p:cNvPr>
              <p:cNvSpPr>
                <a:spLocks noGrp="1" noRot="1" noChangeAspect="1" noMove="1" noResize="1" noEditPoints="1" noAdjustHandles="1" noChangeArrowheads="1" noChangeShapeType="1" noTextEdit="1"/>
              </p:cNvSpPr>
              <p:nvPr>
                <p:ph idx="1"/>
              </p:nvPr>
            </p:nvSpPr>
            <p:spPr>
              <a:xfrm>
                <a:off x="838200" y="1825625"/>
                <a:ext cx="10515600" cy="4900996"/>
              </a:xfrm>
              <a:blipFill>
                <a:blip r:embed="rId2"/>
                <a:stretch>
                  <a:fillRect l="-1043" t="-310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996B27F-5B21-4FDF-8ED0-0ADD3C288B2B}"/>
              </a:ext>
            </a:extLst>
          </p:cNvPr>
          <p:cNvSpPr/>
          <p:nvPr/>
        </p:nvSpPr>
        <p:spPr>
          <a:xfrm>
            <a:off x="629187" y="5223591"/>
            <a:ext cx="10406675" cy="13511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81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608E-2006-5D45-12CB-98DD4654F8A7}"/>
              </a:ext>
            </a:extLst>
          </p:cNvPr>
          <p:cNvSpPr>
            <a:spLocks noGrp="1"/>
          </p:cNvSpPr>
          <p:nvPr>
            <p:ph type="title"/>
          </p:nvPr>
        </p:nvSpPr>
        <p:spPr/>
        <p:txBody>
          <a:bodyPr/>
          <a:lstStyle/>
          <a:p>
            <a:r>
              <a:rPr lang="en-US" dirty="0">
                <a:solidFill>
                  <a:srgbClr val="FF0000"/>
                </a:solidFill>
              </a:rPr>
              <a:t>The Utility and the problem with triggering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F81361-31A9-00F4-FE63-885E9AD8CAC2}"/>
                  </a:ext>
                </a:extLst>
              </p:cNvPr>
              <p:cNvSpPr>
                <a:spLocks noGrp="1"/>
              </p:cNvSpPr>
              <p:nvPr>
                <p:ph idx="1"/>
              </p:nvPr>
            </p:nvSpPr>
            <p:spPr>
              <a:xfrm>
                <a:off x="838200" y="1825625"/>
                <a:ext cx="10515600" cy="4900996"/>
              </a:xfrm>
            </p:spPr>
            <p:txBody>
              <a:bodyPr>
                <a:normAutofit fontScale="92500" lnSpcReduction="20000"/>
              </a:bodyPr>
              <a:lstStyle/>
              <a:p>
                <a:pPr marL="0" indent="0">
                  <a:buNone/>
                </a:pPr>
                <a:r>
                  <a:rPr lang="en-US" dirty="0"/>
                  <a:t>The SWGO optimization utility function is made up of two terms:</a:t>
                </a:r>
              </a:p>
              <a:p>
                <a:pPr marL="0" indent="0">
                  <a:buNone/>
                </a:pPr>
                <a:r>
                  <a:rPr lang="en-US" dirty="0"/>
                  <a:t>				</a:t>
                </a:r>
                <a:r>
                  <a:rPr lang="en-US" dirty="0">
                    <a:solidFill>
                      <a:srgbClr val="00B0F0"/>
                    </a:solidFill>
                  </a:rPr>
                  <a:t>U</a:t>
                </a:r>
                <a:r>
                  <a:rPr lang="en-US" baseline="-25000" dirty="0">
                    <a:solidFill>
                      <a:srgbClr val="00B0F0"/>
                    </a:solidFill>
                  </a:rPr>
                  <a:t>1</a:t>
                </a:r>
                <a:r>
                  <a:rPr lang="en-US" dirty="0">
                    <a:solidFill>
                      <a:srgbClr val="00B0F0"/>
                    </a:solidFill>
                  </a:rPr>
                  <a:t> = </a:t>
                </a:r>
                <a:r>
                  <a:rPr lang="en-US" dirty="0" err="1">
                    <a:solidFill>
                      <a:srgbClr val="00B0F0"/>
                    </a:solidFill>
                    <a:latin typeface="Symbol" panose="05050102010706020507" pitchFamily="18" charset="2"/>
                  </a:rPr>
                  <a:t>f</a:t>
                </a:r>
                <a:r>
                  <a:rPr lang="en-US" baseline="-25000" dirty="0" err="1">
                    <a:solidFill>
                      <a:srgbClr val="00B0F0"/>
                    </a:solidFill>
                    <a:latin typeface="Symbol" panose="05050102010706020507" pitchFamily="18" charset="2"/>
                  </a:rPr>
                  <a:t>g</a:t>
                </a:r>
                <a:r>
                  <a:rPr lang="en-US" dirty="0">
                    <a:solidFill>
                      <a:srgbClr val="00B0F0"/>
                    </a:solidFill>
                    <a:latin typeface="Symbol" panose="05050102010706020507" pitchFamily="18" charset="2"/>
                  </a:rPr>
                  <a:t>/</a:t>
                </a:r>
                <a:r>
                  <a:rPr lang="en-US" dirty="0" err="1">
                    <a:solidFill>
                      <a:srgbClr val="00B0F0"/>
                    </a:solidFill>
                    <a:latin typeface="Symbol" panose="05050102010706020507" pitchFamily="18" charset="2"/>
                  </a:rPr>
                  <a:t>s</a:t>
                </a:r>
                <a:r>
                  <a:rPr lang="en-US" baseline="-25000" dirty="0" err="1">
                    <a:solidFill>
                      <a:srgbClr val="00B0F0"/>
                    </a:solidFill>
                    <a:latin typeface="Symbol" panose="05050102010706020507" pitchFamily="18" charset="2"/>
                  </a:rPr>
                  <a:t>f</a:t>
                </a:r>
                <a:r>
                  <a:rPr lang="en-US" baseline="-50000" dirty="0" err="1">
                    <a:solidFill>
                      <a:srgbClr val="00B0F0"/>
                    </a:solidFill>
                    <a:latin typeface="Symbol" panose="05050102010706020507" pitchFamily="18" charset="2"/>
                  </a:rPr>
                  <a:t>g</a:t>
                </a:r>
                <a:r>
                  <a:rPr lang="en-US" baseline="-50000" dirty="0">
                    <a:solidFill>
                      <a:srgbClr val="00B0F0"/>
                    </a:solidFill>
                    <a:latin typeface="Symbol" panose="05050102010706020507" pitchFamily="18" charset="2"/>
                  </a:rPr>
                  <a:t>  </a:t>
                </a:r>
                <a:endParaRPr lang="en-US" dirty="0">
                  <a:solidFill>
                    <a:srgbClr val="00B0F0"/>
                  </a:solidFill>
                </a:endParaRPr>
              </a:p>
              <a:p>
                <a:pPr marL="0" indent="0">
                  <a:buNone/>
                </a:pPr>
                <a:r>
                  <a:rPr lang="en-US" dirty="0"/>
                  <a:t>is a term that assesses how precisely we measure the flux of photons; </a:t>
                </a:r>
              </a:p>
              <a:p>
                <a:pPr marL="0" indent="0">
                  <a:buNone/>
                </a:pPr>
                <a:endParaRPr lang="en-US" dirty="0"/>
              </a:p>
              <a:p>
                <a:pPr marL="0" indent="0">
                  <a:buNone/>
                </a:pPr>
                <a:r>
                  <a:rPr lang="en-US" dirty="0"/>
                  <a:t>				</a:t>
                </a:r>
                <a14:m>
                  <m:oMath xmlns:m="http://schemas.openxmlformats.org/officeDocument/2006/math">
                    <m:sSub>
                      <m:sSubPr>
                        <m:ctrlPr>
                          <a:rPr lang="en-US"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𝑈</m:t>
                        </m:r>
                      </m:e>
                      <m:sub>
                        <m:r>
                          <a:rPr lang="en-US" b="0" i="1" smtClean="0">
                            <a:solidFill>
                              <a:srgbClr val="00B0F0"/>
                            </a:solidFill>
                            <a:latin typeface="Cambria Math" panose="02040503050406030204" pitchFamily="18" charset="0"/>
                          </a:rPr>
                          <m:t>2</m:t>
                        </m:r>
                      </m:sub>
                    </m:sSub>
                    <m:r>
                      <a:rPr lang="en-US" b="0" i="1" smtClean="0">
                        <a:solidFill>
                          <a:srgbClr val="00B0F0"/>
                        </a:solidFill>
                        <a:latin typeface="Cambria Math" panose="02040503050406030204" pitchFamily="18" charset="0"/>
                      </a:rPr>
                      <m:t>=</m:t>
                    </m:r>
                    <m:f>
                      <m:fPr>
                        <m:ctrlPr>
                          <a:rPr lang="en-US" b="0" i="1" smtClean="0">
                            <a:solidFill>
                              <a:srgbClr val="00B0F0"/>
                            </a:solidFill>
                            <a:latin typeface="Cambria Math" panose="02040503050406030204" pitchFamily="18" charset="0"/>
                          </a:rPr>
                        </m:ctrlPr>
                      </m:fPr>
                      <m:num>
                        <m:nary>
                          <m:naryPr>
                            <m:chr m:val="∑"/>
                            <m:ctrlPr>
                              <a:rPr lang="en-US" i="1">
                                <a:solidFill>
                                  <a:srgbClr val="00B0F0"/>
                                </a:solidFill>
                                <a:latin typeface="Cambria Math" panose="02040503050406030204" pitchFamily="18" charset="0"/>
                              </a:rPr>
                            </m:ctrlPr>
                          </m:naryPr>
                          <m:sub>
                            <m:r>
                              <m:rPr>
                                <m:brk m:alnAt="23"/>
                              </m:rPr>
                              <a:rPr lang="en-US" i="1">
                                <a:solidFill>
                                  <a:srgbClr val="00B0F0"/>
                                </a:solidFill>
                                <a:latin typeface="Cambria Math" panose="02040503050406030204" pitchFamily="18" charset="0"/>
                              </a:rPr>
                              <m:t>𝑖</m:t>
                            </m:r>
                            <m:r>
                              <a:rPr lang="en-US" i="1">
                                <a:solidFill>
                                  <a:srgbClr val="00B0F0"/>
                                </a:solidFill>
                                <a:latin typeface="Cambria Math" panose="02040503050406030204" pitchFamily="18" charset="0"/>
                              </a:rPr>
                              <m:t>=1</m:t>
                            </m:r>
                          </m:sub>
                          <m:sup>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𝑁</m:t>
                                </m:r>
                              </m:e>
                              <m:sub>
                                <m:r>
                                  <a:rPr lang="en-US" i="1">
                                    <a:solidFill>
                                      <a:srgbClr val="00B0F0"/>
                                    </a:solidFill>
                                    <a:latin typeface="Cambria Math" panose="02040503050406030204" pitchFamily="18" charset="0"/>
                                  </a:rPr>
                                  <m:t>𝑏𝑎𝑡𝑐h</m:t>
                                </m:r>
                              </m:sub>
                            </m:sSub>
                          </m:sup>
                          <m:e>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𝐼</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𝑡𝑟</m:t>
                                    </m:r>
                                  </m:sub>
                                </m:sSub>
                                <m:r>
                                  <a:rPr lang="en-US" i="1">
                                    <a:solidFill>
                                      <a:srgbClr val="00B0F0"/>
                                    </a:solidFill>
                                    <a:latin typeface="Cambria Math" panose="02040503050406030204" pitchFamily="18" charset="0"/>
                                  </a:rPr>
                                  <m:t>𝑤</m:t>
                                </m:r>
                                <m:r>
                                  <a:rPr lang="en-US" i="1">
                                    <a:solidFill>
                                      <a:srgbClr val="00B0F0"/>
                                    </a:solidFill>
                                    <a:latin typeface="Cambria Math" panose="02040503050406030204" pitchFamily="18" charset="0"/>
                                  </a:rPr>
                                  <m:t>(</m:t>
                                </m:r>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𝑡</m:t>
                                    </m:r>
                                  </m:sub>
                                  <m:sup>
                                    <m:r>
                                      <a:rPr lang="en-US" i="1">
                                        <a:solidFill>
                                          <a:srgbClr val="00B0F0"/>
                                        </a:solidFill>
                                        <a:latin typeface="Cambria Math" panose="02040503050406030204" pitchFamily="18" charset="0"/>
                                      </a:rPr>
                                      <m:t>𝑖</m:t>
                                    </m:r>
                                  </m:sup>
                                </m:sSubSup>
                                <m:r>
                                  <a:rPr lang="en-US" i="1">
                                    <a:solidFill>
                                      <a:srgbClr val="00B0F0"/>
                                    </a:solidFill>
                                    <a:latin typeface="Cambria Math" panose="02040503050406030204" pitchFamily="18" charset="0"/>
                                  </a:rPr>
                                  <m:t>)</m:t>
                                </m:r>
                                <m:f>
                                  <m:fPr>
                                    <m:ctrlPr>
                                      <a:rPr lang="en-US" i="1" smtClean="0">
                                        <a:solidFill>
                                          <a:srgbClr val="00B0F0"/>
                                        </a:solidFill>
                                        <a:latin typeface="Cambria Math" panose="02040503050406030204" pitchFamily="18" charset="0"/>
                                      </a:rPr>
                                    </m:ctrlPr>
                                  </m:fPr>
                                  <m:num>
                                    <m:sSubSup>
                                      <m:sSubSupPr>
                                        <m:ctrlPr>
                                          <a:rPr lang="en-US"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𝐸</m:t>
                                        </m:r>
                                      </m:e>
                                      <m:sub>
                                        <m:r>
                                          <a:rPr lang="en-US" i="1" smtClean="0">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rPr>
                                          <m:t>𝑡</m:t>
                                        </m:r>
                                      </m:sub>
                                      <m:sup>
                                        <m:r>
                                          <a:rPr lang="en-US" b="0" i="1" smtClean="0">
                                            <a:solidFill>
                                              <a:srgbClr val="00B0F0"/>
                                            </a:solidFill>
                                            <a:latin typeface="Cambria Math" panose="02040503050406030204" pitchFamily="18" charset="0"/>
                                          </a:rPr>
                                          <m:t>2</m:t>
                                        </m:r>
                                      </m:sup>
                                    </m:sSubSup>
                                  </m:num>
                                  <m:den>
                                    <m:d>
                                      <m:dPr>
                                        <m:ctrlPr>
                                          <a:rPr lang="en-US" i="1" smtClean="0">
                                            <a:solidFill>
                                              <a:srgbClr val="00B0F0"/>
                                            </a:solidFill>
                                            <a:latin typeface="Cambria Math" panose="02040503050406030204" pitchFamily="18" charset="0"/>
                                          </a:rPr>
                                        </m:ctrlPr>
                                      </m:dPr>
                                      <m:e>
                                        <m:sSup>
                                          <m:sSupPr>
                                            <m:ctrlPr>
                                              <a:rPr lang="en-US" i="1" smtClean="0">
                                                <a:solidFill>
                                                  <a:srgbClr val="00B0F0"/>
                                                </a:solidFill>
                                                <a:latin typeface="Cambria Math" panose="02040503050406030204" pitchFamily="18" charset="0"/>
                                              </a:rPr>
                                            </m:ctrlPr>
                                          </m:sSupPr>
                                          <m:e>
                                            <m:r>
                                              <a:rPr lang="en-US" i="1" smtClean="0">
                                                <a:solidFill>
                                                  <a:srgbClr val="00B0F0"/>
                                                </a:solidFill>
                                                <a:latin typeface="Cambria Math" panose="02040503050406030204" pitchFamily="18" charset="0"/>
                                                <a:ea typeface="Cambria Math" panose="02040503050406030204" pitchFamily="18" charset="0"/>
                                              </a:rPr>
                                              <m:t>𝛿</m:t>
                                            </m:r>
                                          </m:e>
                                          <m:sup>
                                            <m:r>
                                              <a:rPr lang="en-US" b="0" i="1" smtClean="0">
                                                <a:solidFill>
                                                  <a:srgbClr val="00B0F0"/>
                                                </a:solidFill>
                                                <a:latin typeface="Cambria Math" panose="02040503050406030204" pitchFamily="18" charset="0"/>
                                              </a:rPr>
                                              <m:t>2</m:t>
                                            </m:r>
                                          </m:sup>
                                        </m:sSup>
                                        <m:r>
                                          <a:rPr lang="en-US" b="0" i="1" smtClean="0">
                                            <a:solidFill>
                                              <a:srgbClr val="00B0F0"/>
                                            </a:solidFill>
                                            <a:latin typeface="Cambria Math" panose="02040503050406030204" pitchFamily="18" charset="0"/>
                                          </a:rPr>
                                          <m:t>+</m:t>
                                        </m:r>
                                        <m:sSup>
                                          <m:sSupPr>
                                            <m:ctrlPr>
                                              <a:rPr lang="en-US" b="0" i="1" smtClean="0">
                                                <a:solidFill>
                                                  <a:srgbClr val="00B0F0"/>
                                                </a:solidFill>
                                                <a:latin typeface="Cambria Math" panose="02040503050406030204" pitchFamily="18" charset="0"/>
                                              </a:rPr>
                                            </m:ctrlPr>
                                          </m:sSupPr>
                                          <m:e>
                                            <m:d>
                                              <m:dPr>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𝑡</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𝑚</m:t>
                                                    </m:r>
                                                  </m:sub>
                                                </m:sSub>
                                              </m:e>
                                            </m:d>
                                          </m:e>
                                          <m:sup>
                                            <m:r>
                                              <a:rPr lang="en-US" b="0" i="1" smtClean="0">
                                                <a:solidFill>
                                                  <a:srgbClr val="00B0F0"/>
                                                </a:solidFill>
                                                <a:latin typeface="Cambria Math" panose="02040503050406030204" pitchFamily="18" charset="0"/>
                                              </a:rPr>
                                              <m:t>2</m:t>
                                            </m:r>
                                          </m:sup>
                                        </m:sSup>
                                      </m:e>
                                    </m:d>
                                  </m:den>
                                </m:f>
                              </m:e>
                            </m:d>
                          </m:e>
                        </m:nary>
                        <m:r>
                          <m:rPr>
                            <m:nor/>
                          </m:rPr>
                          <a:rPr lang="en-US" dirty="0">
                            <a:solidFill>
                              <a:srgbClr val="00B0F0"/>
                            </a:solidFill>
                          </a:rPr>
                          <m:t> </m:t>
                        </m:r>
                      </m:num>
                      <m:den>
                        <m:nary>
                          <m:naryPr>
                            <m:chr m:val="∑"/>
                            <m:ctrlPr>
                              <a:rPr lang="en-US" i="1">
                                <a:solidFill>
                                  <a:srgbClr val="00B0F0"/>
                                </a:solidFill>
                                <a:latin typeface="Cambria Math" panose="02040503050406030204" pitchFamily="18" charset="0"/>
                              </a:rPr>
                            </m:ctrlPr>
                          </m:naryPr>
                          <m:sub>
                            <m:r>
                              <m:rPr>
                                <m:brk m:alnAt="23"/>
                              </m:rPr>
                              <a:rPr lang="en-US" i="1">
                                <a:solidFill>
                                  <a:srgbClr val="00B0F0"/>
                                </a:solidFill>
                                <a:latin typeface="Cambria Math" panose="02040503050406030204" pitchFamily="18" charset="0"/>
                              </a:rPr>
                              <m:t>𝑖</m:t>
                            </m:r>
                            <m:r>
                              <a:rPr lang="en-US" i="1">
                                <a:solidFill>
                                  <a:srgbClr val="00B0F0"/>
                                </a:solidFill>
                                <a:latin typeface="Cambria Math" panose="02040503050406030204" pitchFamily="18" charset="0"/>
                              </a:rPr>
                              <m:t>=1</m:t>
                            </m:r>
                          </m:sub>
                          <m:sup>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𝑁</m:t>
                                </m:r>
                              </m:e>
                              <m:sub>
                                <m:r>
                                  <a:rPr lang="en-US" i="1">
                                    <a:solidFill>
                                      <a:srgbClr val="00B0F0"/>
                                    </a:solidFill>
                                    <a:latin typeface="Cambria Math" panose="02040503050406030204" pitchFamily="18" charset="0"/>
                                  </a:rPr>
                                  <m:t>𝑏𝑎𝑡𝑐h</m:t>
                                </m:r>
                              </m:sub>
                            </m:sSub>
                          </m:sup>
                          <m:e>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𝐼</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𝑡𝑟</m:t>
                                    </m:r>
                                  </m:sub>
                                </m:sSub>
                                <m:r>
                                  <a:rPr lang="en-US" i="1">
                                    <a:solidFill>
                                      <a:srgbClr val="00B0F0"/>
                                    </a:solidFill>
                                    <a:latin typeface="Cambria Math" panose="02040503050406030204" pitchFamily="18" charset="0"/>
                                  </a:rPr>
                                  <m:t>𝑤</m:t>
                                </m:r>
                                <m:r>
                                  <a:rPr lang="en-US" i="1">
                                    <a:solidFill>
                                      <a:srgbClr val="00B0F0"/>
                                    </a:solidFill>
                                    <a:latin typeface="Cambria Math" panose="02040503050406030204" pitchFamily="18" charset="0"/>
                                  </a:rPr>
                                  <m:t>(</m:t>
                                </m:r>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sub>
                                  <m:sup>
                                    <m:r>
                                      <a:rPr lang="en-US" i="1">
                                        <a:solidFill>
                                          <a:srgbClr val="00B0F0"/>
                                        </a:solidFill>
                                        <a:latin typeface="Cambria Math" panose="02040503050406030204" pitchFamily="18" charset="0"/>
                                      </a:rPr>
                                      <m:t>𝑖</m:t>
                                    </m:r>
                                  </m:sup>
                                </m:sSubSup>
                                <m:r>
                                  <a:rPr lang="en-US" i="1">
                                    <a:solidFill>
                                      <a:srgbClr val="00B0F0"/>
                                    </a:solidFill>
                                    <a:latin typeface="Cambria Math" panose="02040503050406030204" pitchFamily="18" charset="0"/>
                                  </a:rPr>
                                  <m:t>)</m:t>
                                </m:r>
                              </m:e>
                            </m:d>
                          </m:e>
                        </m:nary>
                      </m:den>
                    </m:f>
                  </m:oMath>
                </a14:m>
                <a:endParaRPr lang="en-US" dirty="0"/>
              </a:p>
              <a:p>
                <a:pPr marL="0" indent="0">
                  <a:buNone/>
                </a:pPr>
                <a:r>
                  <a:rPr lang="en-US" dirty="0"/>
                  <a:t>appraises the precision of the energy measurement </a:t>
                </a:r>
                <a:r>
                  <a:rPr lang="en-US" dirty="0" err="1"/>
                  <a:t>E</a:t>
                </a:r>
                <a:r>
                  <a:rPr lang="en-US" baseline="-25000" dirty="0" err="1">
                    <a:latin typeface="Symbol" panose="05050102010706020507" pitchFamily="18" charset="2"/>
                  </a:rPr>
                  <a:t>g,</a:t>
                </a:r>
                <a:r>
                  <a:rPr lang="en-US" baseline="-25000" dirty="0" err="1"/>
                  <a:t>m</a:t>
                </a:r>
                <a:r>
                  <a:rPr lang="en-US" dirty="0"/>
                  <a:t> for photons in a batch. </a:t>
                </a:r>
              </a:p>
              <a:p>
                <a:pPr marL="0" indent="0">
                  <a:buNone/>
                </a:pPr>
                <a:endParaRPr lang="en-US" dirty="0"/>
              </a:p>
              <a:p>
                <a:pPr marL="0" indent="0">
                  <a:lnSpc>
                    <a:spcPct val="110000"/>
                  </a:lnSpc>
                  <a:buNone/>
                </a:pPr>
                <a:r>
                  <a:rPr lang="en-US" dirty="0"/>
                  <a:t>If we change the indicator </a:t>
                </a:r>
                <a:r>
                  <a:rPr lang="en-US" dirty="0" err="1"/>
                  <a:t>I</a:t>
                </a:r>
                <a:r>
                  <a:rPr lang="en-US" baseline="-25000" dirty="0" err="1">
                    <a:latin typeface="Symbol" panose="05050102010706020507" pitchFamily="18" charset="2"/>
                  </a:rPr>
                  <a:t>g</a:t>
                </a:r>
                <a:r>
                  <a:rPr lang="en-US" baseline="-25000" dirty="0" err="1"/>
                  <a:t>,tr</a:t>
                </a:r>
                <a:r>
                  <a:rPr lang="en-US" dirty="0"/>
                  <a:t> for an event because it fails the triggering condition, U</a:t>
                </a:r>
                <a:r>
                  <a:rPr lang="en-US" baseline="-25000" dirty="0"/>
                  <a:t>2</a:t>
                </a:r>
                <a:r>
                  <a:rPr lang="en-US" dirty="0"/>
                  <a:t> changes in a discontinuous way.</a:t>
                </a:r>
              </a:p>
              <a:p>
                <a:pPr marL="0" indent="0">
                  <a:buNone/>
                </a:pPr>
                <a:endParaRPr lang="en-US" dirty="0"/>
              </a:p>
            </p:txBody>
          </p:sp>
        </mc:Choice>
        <mc:Fallback>
          <p:sp>
            <p:nvSpPr>
              <p:cNvPr id="3" name="Content Placeholder 2">
                <a:extLst>
                  <a:ext uri="{FF2B5EF4-FFF2-40B4-BE49-F238E27FC236}">
                    <a16:creationId xmlns:a16="http://schemas.microsoft.com/office/drawing/2014/main" id="{3EF81361-31A9-00F4-FE63-885E9AD8CAC2}"/>
                  </a:ext>
                </a:extLst>
              </p:cNvPr>
              <p:cNvSpPr>
                <a:spLocks noGrp="1" noRot="1" noChangeAspect="1" noMove="1" noResize="1" noEditPoints="1" noAdjustHandles="1" noChangeArrowheads="1" noChangeShapeType="1" noTextEdit="1"/>
              </p:cNvSpPr>
              <p:nvPr>
                <p:ph idx="1"/>
              </p:nvPr>
            </p:nvSpPr>
            <p:spPr>
              <a:xfrm>
                <a:off x="838200" y="1825625"/>
                <a:ext cx="10515600" cy="4900996"/>
              </a:xfrm>
              <a:blipFill>
                <a:blip r:embed="rId2"/>
                <a:stretch>
                  <a:fillRect l="-1043" t="-310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DD2AEE9-09F8-DA6E-11B5-0408A8FDC90A}"/>
              </a:ext>
            </a:extLst>
          </p:cNvPr>
          <p:cNvSpPr/>
          <p:nvPr/>
        </p:nvSpPr>
        <p:spPr>
          <a:xfrm>
            <a:off x="838200" y="1690687"/>
            <a:ext cx="10406675" cy="1383589"/>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0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41BA-3ED5-0C38-6FD7-18E4C5AFD385}"/>
              </a:ext>
            </a:extLst>
          </p:cNvPr>
          <p:cNvSpPr>
            <a:spLocks noGrp="1"/>
          </p:cNvSpPr>
          <p:nvPr>
            <p:ph type="title"/>
          </p:nvPr>
        </p:nvSpPr>
        <p:spPr/>
        <p:txBody>
          <a:bodyPr/>
          <a:lstStyle/>
          <a:p>
            <a:r>
              <a:rPr lang="en-US" dirty="0">
                <a:solidFill>
                  <a:srgbClr val="FF0000"/>
                </a:solidFill>
              </a:rPr>
              <a:t>A challenge for you</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4FF52A-AB43-0DF8-AA00-10955ACB82E0}"/>
                  </a:ext>
                </a:extLst>
              </p:cNvPr>
              <p:cNvSpPr>
                <a:spLocks noGrp="1"/>
              </p:cNvSpPr>
              <p:nvPr>
                <p:ph idx="1"/>
              </p:nvPr>
            </p:nvSpPr>
            <p:spPr>
              <a:xfrm>
                <a:off x="838200" y="1830041"/>
                <a:ext cx="10515600" cy="4853471"/>
              </a:xfrm>
            </p:spPr>
            <p:txBody>
              <a:bodyPr>
                <a:normAutofit fontScale="92500" lnSpcReduction="20000"/>
              </a:bodyPr>
              <a:lstStyle/>
              <a:p>
                <a:pPr marL="0" indent="0">
                  <a:buNone/>
                </a:pPr>
                <a:r>
                  <a:rPr lang="en-US" dirty="0"/>
                  <a:t>Let us define the triggering conditions as </a:t>
                </a:r>
                <a:r>
                  <a:rPr lang="en-US" dirty="0">
                    <a:solidFill>
                      <a:srgbClr val="FF0000"/>
                    </a:solidFill>
                  </a:rPr>
                  <a:t>N&gt;=</a:t>
                </a:r>
                <a:r>
                  <a:rPr lang="en-US" dirty="0" err="1">
                    <a:solidFill>
                      <a:srgbClr val="FF0000"/>
                    </a:solidFill>
                  </a:rPr>
                  <a:t>N</a:t>
                </a:r>
                <a:r>
                  <a:rPr lang="en-US" baseline="-25000" dirty="0" err="1">
                    <a:solidFill>
                      <a:srgbClr val="FF0000"/>
                    </a:solidFill>
                  </a:rPr>
                  <a:t>tr</a:t>
                </a:r>
                <a:r>
                  <a:rPr lang="en-US" baseline="-25000" dirty="0">
                    <a:solidFill>
                      <a:srgbClr val="FF0000"/>
                    </a:solidFill>
                  </a:rPr>
                  <a:t> </a:t>
                </a:r>
                <a:r>
                  <a:rPr lang="en-US" dirty="0"/>
                  <a:t>. We may also use </a:t>
                </a:r>
                <a:r>
                  <a:rPr lang="en-US" dirty="0" err="1"/>
                  <a:t>N</a:t>
                </a:r>
                <a:r>
                  <a:rPr lang="en-US" baseline="-25000" dirty="0" err="1"/>
                  <a:t>tr</a:t>
                </a:r>
                <a:r>
                  <a:rPr lang="en-US" dirty="0"/>
                  <a:t>=10 as a baseline.</a:t>
                </a:r>
              </a:p>
              <a:p>
                <a:pPr marL="0" indent="0">
                  <a:buNone/>
                </a:pPr>
                <a:r>
                  <a:rPr lang="en-US" dirty="0"/>
                  <a:t>For each of the </a:t>
                </a:r>
                <a:r>
                  <a:rPr lang="en-US" dirty="0" err="1"/>
                  <a:t>N</a:t>
                </a:r>
                <a:r>
                  <a:rPr lang="en-US" sz="3200" baseline="-25000" dirty="0" err="1"/>
                  <a:t>det</a:t>
                </a:r>
                <a:r>
                  <a:rPr lang="en-US" dirty="0"/>
                  <a:t> detector units we have estimates of the number of muons and electrons hitting it by a shower. These are obtained by likelihood maximization:</a:t>
                </a:r>
              </a:p>
              <a:p>
                <a:pPr marL="0" indent="0">
                  <a:lnSpc>
                    <a:spcPct val="120000"/>
                  </a:lnSpc>
                  <a:buNone/>
                </a:pP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𝜆</m:t>
                            </m:r>
                          </m:e>
                        </m:acc>
                      </m:e>
                      <m:sub>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sub>
                            <m:r>
                              <a:rPr lang="en-US" b="0" i="1" smtClean="0">
                                <a:latin typeface="Cambria Math" panose="02040503050406030204" pitchFamily="18" charset="0"/>
                              </a:rPr>
                              <m:t>𝑝</m:t>
                            </m:r>
                          </m:sub>
                        </m:sSub>
                        <m:r>
                          <a:rPr lang="en-US" b="0" i="1" smtClean="0">
                            <a:latin typeface="Cambria Math" panose="02040503050406030204" pitchFamily="18" charset="0"/>
                          </a:rPr>
                          <m:t> </m:t>
                        </m:r>
                      </m:e>
                    </m:d>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e>
                      <m:sub>
                        <m:r>
                          <a:rPr lang="en-US" b="0" i="1" smtClean="0">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sub>
                        <m:r>
                          <a:rPr lang="en-US" i="1">
                            <a:latin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m:t>
                    </m:r>
                  </m:oMath>
                </a14:m>
                <a:r>
                  <a:rPr lang="en-US" dirty="0"/>
                  <a:t>,</a:t>
                </a:r>
              </a:p>
              <a:p>
                <a:pPr marL="0" indent="0">
                  <a:lnSpc>
                    <a:spcPct val="120000"/>
                  </a:lnSpc>
                  <a:buNone/>
                </a:pP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𝜆</m:t>
                            </m:r>
                          </m:e>
                        </m:acc>
                      </m:e>
                      <m:sub>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e>
                          <m:sub>
                            <m:r>
                              <a:rPr lang="en-US" b="0" i="1" smtClean="0">
                                <a:latin typeface="Cambria Math" panose="02040503050406030204" pitchFamily="18" charset="0"/>
                                <a:ea typeface="Cambria Math" panose="02040503050406030204" pitchFamily="18" charset="0"/>
                              </a:rPr>
                              <m:t>𝛾</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sub>
                            <m:r>
                              <a:rPr lang="en-US" b="0" i="1" smtClean="0">
                                <a:latin typeface="Cambria Math" panose="02040503050406030204" pitchFamily="18" charset="0"/>
                                <a:ea typeface="Cambria Math" panose="02040503050406030204" pitchFamily="18" charset="0"/>
                              </a:rPr>
                              <m:t>𝛾</m:t>
                            </m:r>
                          </m:sub>
                        </m:sSub>
                        <m:r>
                          <a:rPr lang="en-US" b="0" i="1" smtClean="0">
                            <a:latin typeface="Cambria Math" panose="02040503050406030204" pitchFamily="18" charset="0"/>
                          </a:rPr>
                          <m:t> </m:t>
                        </m:r>
                      </m:e>
                    </m:d>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e>
                      <m:sub>
                        <m:r>
                          <a:rPr lang="en-US" b="0" i="1" smtClean="0">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𝛾</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i="1" smtClean="0">
                            <a:latin typeface="Cambria Math" panose="02040503050406030204" pitchFamily="18" charset="0"/>
                            <a:ea typeface="Cambria Math" panose="02040503050406030204" pitchFamily="18" charset="0"/>
                          </a:rPr>
                          <m:t>𝛾</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sub>
                        <m:r>
                          <a:rPr lang="en-US" i="1" smtClean="0">
                            <a:latin typeface="Cambria Math" panose="02040503050406030204" pitchFamily="18" charset="0"/>
                            <a:ea typeface="Cambria Math" panose="02040503050406030204" pitchFamily="18" charset="0"/>
                          </a:rPr>
                          <m:t>𝛾</m:t>
                        </m:r>
                      </m:sub>
                    </m:sSub>
                    <m:r>
                      <a:rPr lang="en-US" b="0" i="1" smtClean="0">
                        <a:latin typeface="Cambria Math" panose="02040503050406030204" pitchFamily="18" charset="0"/>
                        <a:ea typeface="Cambria Math" panose="02040503050406030204" pitchFamily="18" charset="0"/>
                      </a:rPr>
                      <m:t>)</m:t>
                    </m:r>
                  </m:oMath>
                </a14:m>
                <a:r>
                  <a:rPr lang="en-US" dirty="0"/>
                  <a:t> </a:t>
                </a:r>
              </a:p>
              <a:p>
                <a:pPr marL="0" indent="0">
                  <a:buNone/>
                </a:pPr>
                <a:endParaRPr lang="en-US" dirty="0"/>
              </a:p>
              <a:p>
                <a:pPr marL="0" indent="0">
                  <a:buNone/>
                </a:pPr>
                <a:r>
                  <a:rPr lang="en-US" dirty="0"/>
                  <a:t>Idea: </a:t>
                </a:r>
                <a:r>
                  <a:rPr lang="en-US" dirty="0">
                    <a:solidFill>
                      <a:srgbClr val="00B0F0"/>
                    </a:solidFill>
                  </a:rPr>
                  <a:t>if we compute the probability that a shower passes the triggering condition, and modify U</a:t>
                </a:r>
                <a:r>
                  <a:rPr lang="en-US" baseline="-25000" dirty="0">
                    <a:solidFill>
                      <a:srgbClr val="00B0F0"/>
                    </a:solidFill>
                  </a:rPr>
                  <a:t>2</a:t>
                </a:r>
                <a:r>
                  <a:rPr lang="en-US" dirty="0">
                    <a:solidFill>
                      <a:srgbClr val="00B0F0"/>
                    </a:solidFill>
                  </a:rPr>
                  <a:t> such that it considers this probability in all sums over tanks</a:t>
                </a:r>
                <a:r>
                  <a:rPr lang="en-US" dirty="0"/>
                  <a:t>, we are then able to assess the effect of a movement dx of each detector on the utility (when the probability of a shower contributing to the utility calculation would change in a continuous way).</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04FF52A-AB43-0DF8-AA00-10955ACB82E0}"/>
                  </a:ext>
                </a:extLst>
              </p:cNvPr>
              <p:cNvSpPr>
                <a:spLocks noGrp="1" noRot="1" noChangeAspect="1" noMove="1" noResize="1" noEditPoints="1" noAdjustHandles="1" noChangeArrowheads="1" noChangeShapeType="1" noTextEdit="1"/>
              </p:cNvSpPr>
              <p:nvPr>
                <p:ph idx="1"/>
              </p:nvPr>
            </p:nvSpPr>
            <p:spPr>
              <a:xfrm>
                <a:off x="838200" y="1830041"/>
                <a:ext cx="10515600" cy="4853471"/>
              </a:xfrm>
              <a:blipFill>
                <a:blip r:embed="rId2"/>
                <a:stretch>
                  <a:fillRect l="-1043" t="-3141" r="-232" b="-503"/>
                </a:stretch>
              </a:blipFill>
            </p:spPr>
            <p:txBody>
              <a:bodyPr/>
              <a:lstStyle/>
              <a:p>
                <a:r>
                  <a:rPr lang="en-US">
                    <a:noFill/>
                  </a:rPr>
                  <a:t> </a:t>
                </a:r>
              </a:p>
            </p:txBody>
          </p:sp>
        </mc:Fallback>
      </mc:AlternateContent>
    </p:spTree>
    <p:extLst>
      <p:ext uri="{BB962C8B-B14F-4D97-AF65-F5344CB8AC3E}">
        <p14:creationId xmlns:p14="http://schemas.microsoft.com/office/powerpoint/2010/main" val="311654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608E-2006-5D45-12CB-98DD4654F8A7}"/>
              </a:ext>
            </a:extLst>
          </p:cNvPr>
          <p:cNvSpPr>
            <a:spLocks noGrp="1"/>
          </p:cNvSpPr>
          <p:nvPr>
            <p:ph type="title"/>
          </p:nvPr>
        </p:nvSpPr>
        <p:spPr/>
        <p:txBody>
          <a:bodyPr/>
          <a:lstStyle/>
          <a:p>
            <a:r>
              <a:rPr lang="en-US" dirty="0">
                <a:solidFill>
                  <a:srgbClr val="FF0000"/>
                </a:solidFill>
              </a:rPr>
              <a:t>Inserting a probability of detection in U</a:t>
            </a:r>
            <a:r>
              <a:rPr lang="en-US" baseline="-25000" dirty="0">
                <a:solidFill>
                  <a:srgbClr val="FF0000"/>
                </a:solidFill>
              </a:rPr>
              <a:t>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F81361-31A9-00F4-FE63-885E9AD8CAC2}"/>
                  </a:ext>
                </a:extLst>
              </p:cNvPr>
              <p:cNvSpPr>
                <a:spLocks noGrp="1"/>
              </p:cNvSpPr>
              <p:nvPr>
                <p:ph idx="1"/>
              </p:nvPr>
            </p:nvSpPr>
            <p:spPr/>
            <p:txBody>
              <a:bodyPr>
                <a:normAutofit lnSpcReduction="10000"/>
              </a:bodyPr>
              <a:lstStyle/>
              <a:p>
                <a:pPr marL="0" indent="0">
                  <a:buNone/>
                </a:pPr>
                <a:r>
                  <a:rPr lang="en-US" dirty="0"/>
                  <a:t>				</a:t>
                </a:r>
                <a14:m>
                  <m:oMath xmlns:m="http://schemas.openxmlformats.org/officeDocument/2006/math">
                    <m:sSub>
                      <m:sSubPr>
                        <m:ctrlPr>
                          <a:rPr lang="en-US"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𝑈</m:t>
                        </m:r>
                      </m:e>
                      <m:sub>
                        <m:r>
                          <a:rPr lang="en-US" b="0" i="1" smtClean="0">
                            <a:solidFill>
                              <a:srgbClr val="00B0F0"/>
                            </a:solidFill>
                            <a:latin typeface="Cambria Math" panose="02040503050406030204" pitchFamily="18" charset="0"/>
                          </a:rPr>
                          <m:t>2</m:t>
                        </m:r>
                      </m:sub>
                    </m:sSub>
                    <m:r>
                      <a:rPr lang="en-US" b="0" i="1" smtClean="0">
                        <a:solidFill>
                          <a:srgbClr val="00B0F0"/>
                        </a:solidFill>
                        <a:latin typeface="Cambria Math" panose="02040503050406030204" pitchFamily="18" charset="0"/>
                      </a:rPr>
                      <m:t>=</m:t>
                    </m:r>
                    <m:f>
                      <m:fPr>
                        <m:ctrlPr>
                          <a:rPr lang="en-US" b="0" i="1" smtClean="0">
                            <a:solidFill>
                              <a:srgbClr val="00B0F0"/>
                            </a:solidFill>
                            <a:latin typeface="Cambria Math" panose="02040503050406030204" pitchFamily="18" charset="0"/>
                          </a:rPr>
                        </m:ctrlPr>
                      </m:fPr>
                      <m:num>
                        <m:nary>
                          <m:naryPr>
                            <m:chr m:val="∑"/>
                            <m:ctrlPr>
                              <a:rPr lang="en-US" i="1">
                                <a:solidFill>
                                  <a:srgbClr val="00B0F0"/>
                                </a:solidFill>
                                <a:latin typeface="Cambria Math" panose="02040503050406030204" pitchFamily="18" charset="0"/>
                              </a:rPr>
                            </m:ctrlPr>
                          </m:naryPr>
                          <m:sub>
                            <m:r>
                              <m:rPr>
                                <m:brk m:alnAt="23"/>
                              </m:rPr>
                              <a:rPr lang="en-US" i="1">
                                <a:solidFill>
                                  <a:srgbClr val="00B0F0"/>
                                </a:solidFill>
                                <a:latin typeface="Cambria Math" panose="02040503050406030204" pitchFamily="18" charset="0"/>
                              </a:rPr>
                              <m:t>𝑖</m:t>
                            </m:r>
                            <m:r>
                              <a:rPr lang="en-US" i="1">
                                <a:solidFill>
                                  <a:srgbClr val="00B0F0"/>
                                </a:solidFill>
                                <a:latin typeface="Cambria Math" panose="02040503050406030204" pitchFamily="18" charset="0"/>
                              </a:rPr>
                              <m:t>=1</m:t>
                            </m:r>
                          </m:sub>
                          <m:sup>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𝑁</m:t>
                                </m:r>
                              </m:e>
                              <m:sub>
                                <m:r>
                                  <a:rPr lang="en-US" i="1">
                                    <a:solidFill>
                                      <a:srgbClr val="00B0F0"/>
                                    </a:solidFill>
                                    <a:latin typeface="Cambria Math" panose="02040503050406030204" pitchFamily="18" charset="0"/>
                                  </a:rPr>
                                  <m:t>𝑏𝑎𝑡𝑐h</m:t>
                                </m:r>
                              </m:sub>
                            </m:sSub>
                          </m:sup>
                          <m:e>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𝐼</m:t>
                                    </m:r>
                                  </m:e>
                                  <m:sub>
                                    <m:r>
                                      <a:rPr lang="en-US" i="1">
                                        <a:solidFill>
                                          <a:srgbClr val="00B0F0"/>
                                        </a:solidFill>
                                        <a:latin typeface="Cambria Math" panose="02040503050406030204" pitchFamily="18" charset="0"/>
                                        <a:ea typeface="Cambria Math" panose="02040503050406030204" pitchFamily="18" charset="0"/>
                                      </a:rPr>
                                      <m:t>𝛾</m:t>
                                    </m:r>
                                  </m:sub>
                                </m:sSub>
                                <m:sSub>
                                  <m:sSubPr>
                                    <m:ctrlPr>
                                      <a:rPr lang="en-US"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𝑃</m:t>
                                    </m:r>
                                  </m:e>
                                  <m:sub>
                                    <m:r>
                                      <a:rPr lang="en-US" i="1" smtClean="0">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𝑡𝑟</m:t>
                                    </m:r>
                                  </m:sub>
                                </m:sSub>
                                <m:r>
                                  <a:rPr lang="en-US" i="1">
                                    <a:solidFill>
                                      <a:srgbClr val="00B0F0"/>
                                    </a:solidFill>
                                    <a:latin typeface="Cambria Math" panose="02040503050406030204" pitchFamily="18" charset="0"/>
                                  </a:rPr>
                                  <m:t>𝑤</m:t>
                                </m:r>
                                <m:r>
                                  <a:rPr lang="en-US" i="1">
                                    <a:solidFill>
                                      <a:srgbClr val="00B0F0"/>
                                    </a:solidFill>
                                    <a:latin typeface="Cambria Math" panose="02040503050406030204" pitchFamily="18" charset="0"/>
                                  </a:rPr>
                                  <m:t>(</m:t>
                                </m:r>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𝑡</m:t>
                                    </m:r>
                                  </m:sub>
                                  <m:sup>
                                    <m:r>
                                      <a:rPr lang="en-US" i="1">
                                        <a:solidFill>
                                          <a:srgbClr val="00B0F0"/>
                                        </a:solidFill>
                                        <a:latin typeface="Cambria Math" panose="02040503050406030204" pitchFamily="18" charset="0"/>
                                      </a:rPr>
                                      <m:t>𝑖</m:t>
                                    </m:r>
                                  </m:sup>
                                </m:sSubSup>
                                <m:r>
                                  <a:rPr lang="en-US" i="1">
                                    <a:solidFill>
                                      <a:srgbClr val="00B0F0"/>
                                    </a:solidFill>
                                    <a:latin typeface="Cambria Math" panose="02040503050406030204" pitchFamily="18" charset="0"/>
                                  </a:rPr>
                                  <m:t>)</m:t>
                                </m:r>
                                <m:f>
                                  <m:fPr>
                                    <m:ctrlPr>
                                      <a:rPr lang="en-US" i="1" smtClean="0">
                                        <a:solidFill>
                                          <a:srgbClr val="00B0F0"/>
                                        </a:solidFill>
                                        <a:latin typeface="Cambria Math" panose="02040503050406030204" pitchFamily="18" charset="0"/>
                                      </a:rPr>
                                    </m:ctrlPr>
                                  </m:fPr>
                                  <m:num>
                                    <m:sSubSup>
                                      <m:sSubSupPr>
                                        <m:ctrlPr>
                                          <a:rPr lang="en-US" i="1" smtClean="0">
                                            <a:solidFill>
                                              <a:srgbClr val="00B0F0"/>
                                            </a:solidFill>
                                            <a:latin typeface="Cambria Math" panose="02040503050406030204" pitchFamily="18" charset="0"/>
                                          </a:rPr>
                                        </m:ctrlPr>
                                      </m:sSubSupPr>
                                      <m:e>
                                        <m:r>
                                          <a:rPr lang="en-US" b="0" i="1" smtClean="0">
                                            <a:solidFill>
                                              <a:srgbClr val="00B0F0"/>
                                            </a:solidFill>
                                            <a:latin typeface="Cambria Math" panose="02040503050406030204" pitchFamily="18" charset="0"/>
                                          </a:rPr>
                                          <m:t>𝐸</m:t>
                                        </m:r>
                                      </m:e>
                                      <m:sub>
                                        <m:r>
                                          <a:rPr lang="en-US" i="1" smtClean="0">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rPr>
                                          <m:t>𝑡</m:t>
                                        </m:r>
                                      </m:sub>
                                      <m:sup>
                                        <m:r>
                                          <a:rPr lang="en-US" b="0" i="1" smtClean="0">
                                            <a:solidFill>
                                              <a:srgbClr val="00B0F0"/>
                                            </a:solidFill>
                                            <a:latin typeface="Cambria Math" panose="02040503050406030204" pitchFamily="18" charset="0"/>
                                          </a:rPr>
                                          <m:t>2</m:t>
                                        </m:r>
                                      </m:sup>
                                    </m:sSubSup>
                                  </m:num>
                                  <m:den>
                                    <m:d>
                                      <m:dPr>
                                        <m:ctrlPr>
                                          <a:rPr lang="en-US" i="1" smtClean="0">
                                            <a:solidFill>
                                              <a:srgbClr val="00B0F0"/>
                                            </a:solidFill>
                                            <a:latin typeface="Cambria Math" panose="02040503050406030204" pitchFamily="18" charset="0"/>
                                          </a:rPr>
                                        </m:ctrlPr>
                                      </m:dPr>
                                      <m:e>
                                        <m:sSup>
                                          <m:sSupPr>
                                            <m:ctrlPr>
                                              <a:rPr lang="en-US" i="1" smtClean="0">
                                                <a:solidFill>
                                                  <a:srgbClr val="00B0F0"/>
                                                </a:solidFill>
                                                <a:latin typeface="Cambria Math" panose="02040503050406030204" pitchFamily="18" charset="0"/>
                                              </a:rPr>
                                            </m:ctrlPr>
                                          </m:sSupPr>
                                          <m:e>
                                            <m:r>
                                              <a:rPr lang="en-US" i="1" smtClean="0">
                                                <a:solidFill>
                                                  <a:srgbClr val="00B0F0"/>
                                                </a:solidFill>
                                                <a:latin typeface="Cambria Math" panose="02040503050406030204" pitchFamily="18" charset="0"/>
                                                <a:ea typeface="Cambria Math" panose="02040503050406030204" pitchFamily="18" charset="0"/>
                                              </a:rPr>
                                              <m:t>𝛿</m:t>
                                            </m:r>
                                          </m:e>
                                          <m:sup>
                                            <m:r>
                                              <a:rPr lang="en-US" b="0" i="1" smtClean="0">
                                                <a:solidFill>
                                                  <a:srgbClr val="00B0F0"/>
                                                </a:solidFill>
                                                <a:latin typeface="Cambria Math" panose="02040503050406030204" pitchFamily="18" charset="0"/>
                                              </a:rPr>
                                              <m:t>2</m:t>
                                            </m:r>
                                          </m:sup>
                                        </m:sSup>
                                        <m:r>
                                          <a:rPr lang="en-US" b="0" i="1" smtClean="0">
                                            <a:solidFill>
                                              <a:srgbClr val="00B0F0"/>
                                            </a:solidFill>
                                            <a:latin typeface="Cambria Math" panose="02040503050406030204" pitchFamily="18" charset="0"/>
                                          </a:rPr>
                                          <m:t>+</m:t>
                                        </m:r>
                                        <m:sSup>
                                          <m:sSupPr>
                                            <m:ctrlPr>
                                              <a:rPr lang="en-US" b="0" i="1" smtClean="0">
                                                <a:solidFill>
                                                  <a:srgbClr val="00B0F0"/>
                                                </a:solidFill>
                                                <a:latin typeface="Cambria Math" panose="02040503050406030204" pitchFamily="18" charset="0"/>
                                              </a:rPr>
                                            </m:ctrlPr>
                                          </m:sSupPr>
                                          <m:e>
                                            <m:d>
                                              <m:dPr>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𝑡</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𝑚</m:t>
                                                    </m:r>
                                                  </m:sub>
                                                </m:sSub>
                                              </m:e>
                                            </m:d>
                                          </m:e>
                                          <m:sup>
                                            <m:r>
                                              <a:rPr lang="en-US" b="0" i="1" smtClean="0">
                                                <a:solidFill>
                                                  <a:srgbClr val="00B0F0"/>
                                                </a:solidFill>
                                                <a:latin typeface="Cambria Math" panose="02040503050406030204" pitchFamily="18" charset="0"/>
                                              </a:rPr>
                                              <m:t>2</m:t>
                                            </m:r>
                                          </m:sup>
                                        </m:sSup>
                                      </m:e>
                                    </m:d>
                                  </m:den>
                                </m:f>
                              </m:e>
                            </m:d>
                          </m:e>
                        </m:nary>
                      </m:num>
                      <m:den>
                        <m:nary>
                          <m:naryPr>
                            <m:chr m:val="∑"/>
                            <m:ctrlPr>
                              <a:rPr lang="en-US" i="1">
                                <a:solidFill>
                                  <a:srgbClr val="00B0F0"/>
                                </a:solidFill>
                                <a:latin typeface="Cambria Math" panose="02040503050406030204" pitchFamily="18" charset="0"/>
                              </a:rPr>
                            </m:ctrlPr>
                          </m:naryPr>
                          <m:sub>
                            <m:r>
                              <m:rPr>
                                <m:brk m:alnAt="23"/>
                              </m:rPr>
                              <a:rPr lang="en-US" i="1">
                                <a:solidFill>
                                  <a:srgbClr val="00B0F0"/>
                                </a:solidFill>
                                <a:latin typeface="Cambria Math" panose="02040503050406030204" pitchFamily="18" charset="0"/>
                              </a:rPr>
                              <m:t>𝑖</m:t>
                            </m:r>
                            <m:r>
                              <a:rPr lang="en-US" i="1">
                                <a:solidFill>
                                  <a:srgbClr val="00B0F0"/>
                                </a:solidFill>
                                <a:latin typeface="Cambria Math" panose="02040503050406030204" pitchFamily="18" charset="0"/>
                              </a:rPr>
                              <m:t>=1</m:t>
                            </m:r>
                          </m:sub>
                          <m:sup>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𝑁</m:t>
                                </m:r>
                              </m:e>
                              <m:sub>
                                <m:r>
                                  <a:rPr lang="en-US" i="1">
                                    <a:solidFill>
                                      <a:srgbClr val="00B0F0"/>
                                    </a:solidFill>
                                    <a:latin typeface="Cambria Math" panose="02040503050406030204" pitchFamily="18" charset="0"/>
                                  </a:rPr>
                                  <m:t>𝑏𝑎𝑡𝑐h</m:t>
                                </m:r>
                              </m:sub>
                            </m:sSub>
                          </m:sup>
                          <m:e>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𝐼</m:t>
                                    </m:r>
                                  </m:e>
                                  <m:sub>
                                    <m:r>
                                      <a:rPr lang="en-US" i="1">
                                        <a:solidFill>
                                          <a:srgbClr val="00B0F0"/>
                                        </a:solidFill>
                                        <a:latin typeface="Cambria Math" panose="02040503050406030204" pitchFamily="18" charset="0"/>
                                        <a:ea typeface="Cambria Math" panose="02040503050406030204" pitchFamily="18" charset="0"/>
                                      </a:rPr>
                                      <m:t>𝛾</m:t>
                                    </m:r>
                                  </m:sub>
                                </m:sSub>
                                <m:sSub>
                                  <m:sSubPr>
                                    <m:ctrlPr>
                                      <a:rPr lang="en-US"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𝑃</m:t>
                                    </m:r>
                                  </m:e>
                                  <m:sub>
                                    <m:r>
                                      <a:rPr lang="en-US" i="1" smtClean="0">
                                        <a:solidFill>
                                          <a:srgbClr val="00B0F0"/>
                                        </a:solidFill>
                                        <a:latin typeface="Cambria Math" panose="02040503050406030204" pitchFamily="18" charset="0"/>
                                        <a:ea typeface="Cambria Math" panose="02040503050406030204" pitchFamily="18" charset="0"/>
                                      </a:rPr>
                                      <m:t>𝛾</m:t>
                                    </m:r>
                                    <m:r>
                                      <a:rPr lang="en-US" b="0" i="1" smtClean="0">
                                        <a:solidFill>
                                          <a:srgbClr val="00B0F0"/>
                                        </a:solidFill>
                                        <a:latin typeface="Cambria Math" panose="02040503050406030204" pitchFamily="18" charset="0"/>
                                        <a:ea typeface="Cambria Math" panose="02040503050406030204" pitchFamily="18" charset="0"/>
                                      </a:rPr>
                                      <m:t>,</m:t>
                                    </m:r>
                                    <m:r>
                                      <a:rPr lang="en-US" b="0" i="1" smtClean="0">
                                        <a:solidFill>
                                          <a:srgbClr val="00B0F0"/>
                                        </a:solidFill>
                                        <a:latin typeface="Cambria Math" panose="02040503050406030204" pitchFamily="18" charset="0"/>
                                        <a:ea typeface="Cambria Math" panose="02040503050406030204" pitchFamily="18" charset="0"/>
                                      </a:rPr>
                                      <m:t>𝑡𝑟</m:t>
                                    </m:r>
                                  </m:sub>
                                </m:sSub>
                                <m:r>
                                  <a:rPr lang="en-US" i="1">
                                    <a:solidFill>
                                      <a:srgbClr val="00B0F0"/>
                                    </a:solidFill>
                                    <a:latin typeface="Cambria Math" panose="02040503050406030204" pitchFamily="18" charset="0"/>
                                  </a:rPr>
                                  <m:t>𝑤</m:t>
                                </m:r>
                                <m:r>
                                  <a:rPr lang="en-US" i="1">
                                    <a:solidFill>
                                      <a:srgbClr val="00B0F0"/>
                                    </a:solidFill>
                                    <a:latin typeface="Cambria Math" panose="02040503050406030204" pitchFamily="18" charset="0"/>
                                  </a:rPr>
                                  <m:t>(</m:t>
                                </m:r>
                                <m:sSubSup>
                                  <m:sSubSupPr>
                                    <m:ctrlPr>
                                      <a:rPr lang="en-US" i="1">
                                        <a:solidFill>
                                          <a:srgbClr val="00B0F0"/>
                                        </a:solidFill>
                                        <a:latin typeface="Cambria Math" panose="02040503050406030204" pitchFamily="18" charset="0"/>
                                      </a:rPr>
                                    </m:ctrlPr>
                                  </m:sSubSupPr>
                                  <m:e>
                                    <m:r>
                                      <a:rPr lang="en-US" i="1">
                                        <a:solidFill>
                                          <a:srgbClr val="00B0F0"/>
                                        </a:solidFill>
                                        <a:latin typeface="Cambria Math" panose="02040503050406030204" pitchFamily="18" charset="0"/>
                                      </a:rPr>
                                      <m:t>𝐸</m:t>
                                    </m:r>
                                  </m:e>
                                  <m:sub>
                                    <m:r>
                                      <a:rPr lang="en-US" i="1">
                                        <a:solidFill>
                                          <a:srgbClr val="00B0F0"/>
                                        </a:solidFill>
                                        <a:latin typeface="Cambria Math" panose="02040503050406030204" pitchFamily="18" charset="0"/>
                                        <a:ea typeface="Cambria Math" panose="02040503050406030204" pitchFamily="18" charset="0"/>
                                      </a:rPr>
                                      <m:t>𝛾</m:t>
                                    </m:r>
                                  </m:sub>
                                  <m:sup>
                                    <m:r>
                                      <a:rPr lang="en-US" i="1">
                                        <a:solidFill>
                                          <a:srgbClr val="00B0F0"/>
                                        </a:solidFill>
                                        <a:latin typeface="Cambria Math" panose="02040503050406030204" pitchFamily="18" charset="0"/>
                                      </a:rPr>
                                      <m:t>𝑖</m:t>
                                    </m:r>
                                  </m:sup>
                                </m:sSubSup>
                                <m:r>
                                  <a:rPr lang="en-US" i="1">
                                    <a:solidFill>
                                      <a:srgbClr val="00B0F0"/>
                                    </a:solidFill>
                                    <a:latin typeface="Cambria Math" panose="02040503050406030204" pitchFamily="18" charset="0"/>
                                  </a:rPr>
                                  <m:t>)</m:t>
                                </m:r>
                              </m:e>
                            </m:d>
                          </m:e>
                        </m:nary>
                      </m:den>
                    </m:f>
                  </m:oMath>
                </a14:m>
                <a:endParaRPr lang="en-US" dirty="0"/>
              </a:p>
              <a:p>
                <a:pPr marL="0" indent="0">
                  <a:buNone/>
                </a:pPr>
                <a:r>
                  <a:rPr lang="en-US" dirty="0"/>
                  <a:t>now contains a probability term multiplying each event in numerator and denominator. </a:t>
                </a:r>
              </a:p>
              <a:p>
                <a:pPr marL="0" indent="0">
                  <a:buNone/>
                </a:pPr>
                <a:r>
                  <a:rPr lang="en-US" dirty="0"/>
                  <a:t>The indicator I</a:t>
                </a:r>
                <a:r>
                  <a:rPr lang="en-US" baseline="-25000" dirty="0">
                    <a:latin typeface="Symbol" panose="05050102010706020507" pitchFamily="18" charset="2"/>
                  </a:rPr>
                  <a:t>g</a:t>
                </a:r>
                <a:r>
                  <a:rPr lang="en-US" dirty="0"/>
                  <a:t> now needs not deal with the triggering, as we have a continuous parametrization of that.</a:t>
                </a:r>
              </a:p>
              <a:p>
                <a:pPr marL="0" indent="0">
                  <a:buNone/>
                </a:pPr>
                <a:endParaRPr lang="en-US" dirty="0"/>
              </a:p>
              <a:p>
                <a:pPr marL="0" indent="0">
                  <a:buNone/>
                </a:pPr>
                <a:r>
                  <a:rPr lang="en-US" dirty="0">
                    <a:sym typeface="Wingdings" panose="05000000000000000000" pitchFamily="2" charset="2"/>
                  </a:rPr>
                  <a:t> </a:t>
                </a:r>
                <a:r>
                  <a:rPr lang="en-US" dirty="0"/>
                  <a:t>We have shifted the problem to one of computing the probability of triggering, and its derivatives.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EF81361-31A9-00F4-FE63-885E9AD8CAC2}"/>
                  </a:ext>
                </a:extLst>
              </p:cNvPr>
              <p:cNvSpPr>
                <a:spLocks noGrp="1" noRot="1" noChangeAspect="1" noMove="1" noResize="1" noEditPoints="1" noAdjustHandles="1" noChangeArrowheads="1" noChangeShapeType="1" noTextEdit="1"/>
              </p:cNvSpPr>
              <p:nvPr>
                <p:ph idx="1"/>
              </p:nvPr>
            </p:nvSpPr>
            <p:spPr>
              <a:blipFill>
                <a:blip r:embed="rId2"/>
                <a:stretch>
                  <a:fillRect l="-1217" t="-3361" r="-812" b="-420"/>
                </a:stretch>
              </a:blipFill>
            </p:spPr>
            <p:txBody>
              <a:bodyPr/>
              <a:lstStyle/>
              <a:p>
                <a:r>
                  <a:rPr lang="en-US">
                    <a:noFill/>
                  </a:rPr>
                  <a:t> </a:t>
                </a:r>
              </a:p>
            </p:txBody>
          </p:sp>
        </mc:Fallback>
      </mc:AlternateContent>
    </p:spTree>
    <p:extLst>
      <p:ext uri="{BB962C8B-B14F-4D97-AF65-F5344CB8AC3E}">
        <p14:creationId xmlns:p14="http://schemas.microsoft.com/office/powerpoint/2010/main" val="10332392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3826</Words>
  <Application>Microsoft Office PowerPoint</Application>
  <PresentationFormat>Widescreen</PresentationFormat>
  <Paragraphs>270</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Symbol</vt:lpstr>
      <vt:lpstr>Wingdings</vt:lpstr>
      <vt:lpstr>Office Theme</vt:lpstr>
      <vt:lpstr>Hands-on session: SWGO optimization</vt:lpstr>
      <vt:lpstr>Abstract of hands-on session</vt:lpstr>
      <vt:lpstr>Differentiability</vt:lpstr>
      <vt:lpstr>What the N&gt;=Ntr threshold does</vt:lpstr>
      <vt:lpstr>What the N&gt;=Ntr threshold does</vt:lpstr>
      <vt:lpstr>The Utility and the problem with triggering</vt:lpstr>
      <vt:lpstr>The Utility and the problem with triggering</vt:lpstr>
      <vt:lpstr>A challenge for you</vt:lpstr>
      <vt:lpstr>Inserting a probability of detection in U2</vt:lpstr>
      <vt:lpstr>What we need</vt:lpstr>
      <vt:lpstr>The preprint solution</vt:lpstr>
      <vt:lpstr>The preprint solution</vt:lpstr>
      <vt:lpstr>More detail</vt:lpstr>
      <vt:lpstr>CheckProb()</vt:lpstr>
      <vt:lpstr>Downloading the code</vt:lpstr>
      <vt:lpstr>A second (offline) challenge for you</vt:lpstr>
      <vt:lpstr>The SWGO preprint</vt:lpstr>
      <vt:lpstr>The likelihood ratio</vt:lpstr>
      <vt:lpstr>The problem: estimate sLR</vt:lpstr>
      <vt:lpstr>PowerPoint Presentation</vt:lpstr>
      <vt:lpstr>The likelihoods</vt:lpstr>
      <vt:lpstr>The Delta method</vt:lpstr>
      <vt:lpstr>The result</vt:lpstr>
      <vt:lpstr>Something is already there…</vt:lpstr>
      <vt:lpstr>The functions</vt:lpstr>
      <vt:lpstr>What you need to compute</vt:lpstr>
      <vt:lpstr>Coding it up</vt:lpstr>
      <vt:lpstr>All you need to run the code</vt:lpstr>
      <vt:lpstr>Instructions for the standalone version</vt:lpstr>
      <vt:lpstr>More instructions</vt:lpstr>
      <vt:lpstr>Parameters of the code</vt:lpstr>
      <vt:lpstr>Suggested sets for testing of delta method</vt:lpstr>
      <vt:lpstr>Details of the code</vt:lpstr>
      <vt:lpstr>Details of the code / 2</vt:lpstr>
      <vt:lpstr>Details of the code / 3</vt:lpstr>
      <vt:lpstr>There is already a placeholder in the code…</vt:lpstr>
      <vt:lpstr>Things to deliver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 of the likelihood ratio for SWGO optimization</dc:title>
  <dc:creator>Tommaso Dorigo</dc:creator>
  <cp:lastModifiedBy>tommaso dorigo</cp:lastModifiedBy>
  <cp:revision>18</cp:revision>
  <dcterms:created xsi:type="dcterms:W3CDTF">2023-09-01T07:05:11Z</dcterms:created>
  <dcterms:modified xsi:type="dcterms:W3CDTF">2023-11-21T10:55:36Z</dcterms:modified>
</cp:coreProperties>
</file>