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2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3727-DBD0-6348-ABD2-B56F9802BB9D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20D2F-62D1-8542-8CFF-55F9E1573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3727-DBD0-6348-ABD2-B56F9802BB9D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20D2F-62D1-8542-8CFF-55F9E1573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4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3727-DBD0-6348-ABD2-B56F9802BB9D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20D2F-62D1-8542-8CFF-55F9E1573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0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3727-DBD0-6348-ABD2-B56F9802BB9D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20D2F-62D1-8542-8CFF-55F9E1573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4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3727-DBD0-6348-ABD2-B56F9802BB9D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20D2F-62D1-8542-8CFF-55F9E1573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5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3727-DBD0-6348-ABD2-B56F9802BB9D}" type="datetimeFigureOut">
              <a:rPr lang="en-US" smtClean="0"/>
              <a:t>11/7/13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20D2F-62D1-8542-8CFF-55F9E1573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9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3727-DBD0-6348-ABD2-B56F9802BB9D}" type="datetimeFigureOut">
              <a:rPr lang="en-US" smtClean="0"/>
              <a:t>11/7/13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20D2F-62D1-8542-8CFF-55F9E1573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9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3727-DBD0-6348-ABD2-B56F9802BB9D}" type="datetimeFigureOut">
              <a:rPr lang="en-US" smtClean="0"/>
              <a:t>11/7/13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20D2F-62D1-8542-8CFF-55F9E1573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1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3727-DBD0-6348-ABD2-B56F9802BB9D}" type="datetimeFigureOut">
              <a:rPr lang="en-US" smtClean="0"/>
              <a:t>11/7/13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20D2F-62D1-8542-8CFF-55F9E1573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7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3727-DBD0-6348-ABD2-B56F9802BB9D}" type="datetimeFigureOut">
              <a:rPr lang="en-US" smtClean="0"/>
              <a:t>11/7/13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20D2F-62D1-8542-8CFF-55F9E1573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4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3727-DBD0-6348-ABD2-B56F9802BB9D}" type="datetimeFigureOut">
              <a:rPr lang="en-US" smtClean="0"/>
              <a:t>11/7/13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20D2F-62D1-8542-8CFF-55F9E1573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5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D3727-DBD0-6348-ABD2-B56F9802BB9D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20D2F-62D1-8542-8CFF-55F9E1573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9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pubmed/?term=Gerstein%20M%5Bauth%5D" TargetMode="External"/><Relationship Id="rId4" Type="http://schemas.openxmlformats.org/officeDocument/2006/relationships/hyperlink" Target="http://www.ncbi.nlm.nih.gov/pubmed/?term=Snyder%20M%5Bauth%5D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ncbi.nlm.nih.gov/pubmed/?term=Wang%20Z%5Bauth%5D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RNA-</a:t>
            </a:r>
            <a:r>
              <a:rPr lang="en-US" b="1" dirty="0" err="1" smtClean="0"/>
              <a:t>Seq</a:t>
            </a:r>
            <a:r>
              <a:rPr lang="en-US" b="1" dirty="0" smtClean="0"/>
              <a:t>: a revolutionary tool for </a:t>
            </a:r>
            <a:r>
              <a:rPr lang="en-US" b="1" dirty="0" err="1" smtClean="0"/>
              <a:t>transcriptomics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Zhong Wang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Mark Gerstein</a:t>
            </a:r>
            <a:r>
              <a:rPr lang="en-US" dirty="0" smtClean="0"/>
              <a:t>, and </a:t>
            </a:r>
            <a:r>
              <a:rPr lang="en-US" dirty="0" smtClean="0">
                <a:hlinkClick r:id="rId4"/>
              </a:rPr>
              <a:t>Michael Snyder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2088" y="5880463"/>
            <a:ext cx="660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Presentation by Christos </a:t>
            </a:r>
            <a:r>
              <a:rPr lang="en-US" sz="2800" dirty="0" err="1" smtClean="0"/>
              <a:t>Kozanitis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564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findings due to RNA </a:t>
            </a:r>
            <a:r>
              <a:rPr lang="en-US" dirty="0" err="1" smtClean="0"/>
              <a:t>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Mapping gene and exon boundaries</a:t>
            </a:r>
          </a:p>
          <a:p>
            <a:pPr lvl="1"/>
            <a:r>
              <a:rPr lang="en-US" dirty="0" smtClean="0"/>
              <a:t>85% of all yeast genes have been mapped</a:t>
            </a:r>
          </a:p>
          <a:p>
            <a:r>
              <a:rPr lang="en-US" dirty="0" smtClean="0"/>
              <a:t>Examine splicing diversity</a:t>
            </a:r>
          </a:p>
          <a:p>
            <a:pPr lvl="1"/>
            <a:r>
              <a:rPr lang="en-US" dirty="0" smtClean="0"/>
              <a:t>94K splice junctions confirmed in human. 4K novel</a:t>
            </a:r>
          </a:p>
          <a:p>
            <a:r>
              <a:rPr lang="en-US" dirty="0" smtClean="0"/>
              <a:t>Novel transcript units</a:t>
            </a:r>
          </a:p>
          <a:p>
            <a:pPr lvl="1"/>
            <a:r>
              <a:rPr lang="en-US" dirty="0" smtClean="0"/>
              <a:t>30-40% of reads map to </a:t>
            </a:r>
            <a:r>
              <a:rPr lang="en-US" dirty="0" err="1" smtClean="0"/>
              <a:t>unannotated</a:t>
            </a:r>
            <a:r>
              <a:rPr lang="en-US" dirty="0" smtClean="0"/>
              <a:t> regions</a:t>
            </a:r>
          </a:p>
          <a:p>
            <a:r>
              <a:rPr lang="en-US" dirty="0" smtClean="0"/>
              <a:t>Defining transcription level</a:t>
            </a:r>
          </a:p>
          <a:p>
            <a:pPr lvl="1"/>
            <a:r>
              <a:rPr lang="en-US" dirty="0" smtClean="0"/>
              <a:t>It can capture </a:t>
            </a:r>
            <a:r>
              <a:rPr lang="en-US" dirty="0" err="1" smtClean="0"/>
              <a:t>transcriptome</a:t>
            </a:r>
            <a:r>
              <a:rPr lang="en-US" dirty="0" smtClean="0"/>
              <a:t> dynamics across different tissues or conditions</a:t>
            </a:r>
          </a:p>
          <a:p>
            <a:pPr lvl="1"/>
            <a:r>
              <a:rPr lang="en-US" dirty="0" smtClean="0"/>
              <a:t>This will allow comparison between diseased and normal tissues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234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 more complex </a:t>
            </a:r>
            <a:r>
              <a:rPr lang="en-US" dirty="0" err="1" smtClean="0"/>
              <a:t>transcriptomes</a:t>
            </a:r>
            <a:endParaRPr lang="en-US" dirty="0" smtClean="0"/>
          </a:p>
          <a:p>
            <a:r>
              <a:rPr lang="en-US" dirty="0" smtClean="0"/>
              <a:t>Identify rare </a:t>
            </a:r>
            <a:r>
              <a:rPr lang="en-US" smtClean="0"/>
              <a:t>RNA isoforms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2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</a:t>
            </a:r>
            <a:r>
              <a:rPr lang="en-US" dirty="0" err="1" smtClean="0"/>
              <a:t>transcriptomics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catalog all pieces of transcript (mRNA, </a:t>
            </a:r>
            <a:r>
              <a:rPr lang="en-US" dirty="0" err="1" smtClean="0"/>
              <a:t>ncRNAS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 quantify gene expression levels </a:t>
            </a:r>
          </a:p>
          <a:p>
            <a:r>
              <a:rPr lang="en-US" dirty="0" smtClean="0"/>
              <a:t>To determine the transcriptional structure of genes</a:t>
            </a:r>
          </a:p>
          <a:p>
            <a:pPr lvl="1"/>
            <a:r>
              <a:rPr lang="en-US" dirty="0" smtClean="0"/>
              <a:t>Start sites</a:t>
            </a:r>
          </a:p>
          <a:p>
            <a:pPr lvl="1"/>
            <a:r>
              <a:rPr lang="en-US" dirty="0" smtClean="0"/>
              <a:t>5’ and 3’ ends </a:t>
            </a:r>
          </a:p>
          <a:p>
            <a:pPr lvl="1"/>
            <a:r>
              <a:rPr lang="en-US" dirty="0" smtClean="0"/>
              <a:t>Splicing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3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old 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Microarray based solutions</a:t>
            </a:r>
          </a:p>
          <a:p>
            <a:pPr lvl="1"/>
            <a:r>
              <a:rPr lang="en-US" dirty="0" smtClean="0"/>
              <a:t>Reliance upon existing knowledge about genome</a:t>
            </a:r>
          </a:p>
          <a:p>
            <a:pPr lvl="1"/>
            <a:r>
              <a:rPr lang="en-US" dirty="0" smtClean="0"/>
              <a:t>Limited </a:t>
            </a:r>
            <a:r>
              <a:rPr lang="en-US" dirty="0" smtClean="0"/>
              <a:t>range of </a:t>
            </a:r>
            <a:r>
              <a:rPr lang="en-US" dirty="0" smtClean="0"/>
              <a:t>expression level detection (due to background signals)</a:t>
            </a:r>
            <a:endParaRPr lang="en-US" dirty="0" smtClean="0"/>
          </a:p>
          <a:p>
            <a:r>
              <a:rPr lang="en-US" dirty="0" smtClean="0"/>
              <a:t>Sanger sequencing based solutions</a:t>
            </a:r>
          </a:p>
          <a:p>
            <a:pPr lvl="1"/>
            <a:r>
              <a:rPr lang="en-US" dirty="0" smtClean="0"/>
              <a:t>Expensive</a:t>
            </a:r>
          </a:p>
          <a:p>
            <a:pPr lvl="1"/>
            <a:r>
              <a:rPr lang="en-US" dirty="0" smtClean="0"/>
              <a:t>Low coverage</a:t>
            </a:r>
          </a:p>
          <a:p>
            <a:pPr lvl="1"/>
            <a:r>
              <a:rPr lang="en-US" dirty="0" smtClean="0"/>
              <a:t>Only a portion of a transcript gets analyzed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07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738" y="1166215"/>
            <a:ext cx="5176705" cy="532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06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Applies to non-model organisms</a:t>
            </a:r>
          </a:p>
          <a:p>
            <a:r>
              <a:rPr lang="en-US" dirty="0" smtClean="0"/>
              <a:t>Base level resolution</a:t>
            </a:r>
          </a:p>
          <a:p>
            <a:r>
              <a:rPr lang="en-US" dirty="0" smtClean="0"/>
              <a:t>Reveals connectivity of how exons are connected</a:t>
            </a:r>
          </a:p>
          <a:p>
            <a:r>
              <a:rPr lang="en-US" dirty="0" smtClean="0"/>
              <a:t>Sensitivity on extremely low and high gene expression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03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5800"/>
            <a:ext cx="9144000" cy="294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79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construction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Bias from different fragmentation methods</a:t>
            </a:r>
          </a:p>
          <a:p>
            <a:pPr lvl="1"/>
            <a:r>
              <a:rPr lang="en-US" dirty="0" smtClean="0"/>
              <a:t>RNA fragmentation is depleted at transcript ends</a:t>
            </a:r>
          </a:p>
          <a:p>
            <a:pPr lvl="1"/>
            <a:r>
              <a:rPr lang="en-US" dirty="0" err="1" smtClean="0"/>
              <a:t>cDNA</a:t>
            </a:r>
            <a:r>
              <a:rPr lang="en-US" dirty="0" smtClean="0"/>
              <a:t> fragmentation adds strong bias at 3’ ends</a:t>
            </a:r>
          </a:p>
          <a:p>
            <a:r>
              <a:rPr lang="en-US" dirty="0" smtClean="0"/>
              <a:t>PCR artifacts</a:t>
            </a:r>
          </a:p>
          <a:p>
            <a:r>
              <a:rPr lang="en-US" dirty="0" smtClean="0"/>
              <a:t>Strand specific libraries are hard to produce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2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Bioinformatics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Poly(A) tails</a:t>
            </a:r>
          </a:p>
          <a:p>
            <a:pPr lvl="1"/>
            <a:r>
              <a:rPr lang="en-US" dirty="0" smtClean="0"/>
              <a:t>Solution: Look for multiple A’s or T’s at the end of some reads</a:t>
            </a:r>
          </a:p>
          <a:p>
            <a:r>
              <a:rPr lang="en-US" dirty="0" smtClean="0"/>
              <a:t>Exon-exon junctions</a:t>
            </a:r>
          </a:p>
          <a:p>
            <a:pPr lvl="1"/>
            <a:r>
              <a:rPr lang="en-US" dirty="0" smtClean="0"/>
              <a:t>Can be identified by specific context (GT-AG)</a:t>
            </a:r>
          </a:p>
          <a:p>
            <a:pPr lvl="1"/>
            <a:r>
              <a:rPr lang="en-US" dirty="0" smtClean="0"/>
              <a:t>How do we know which exons are involved?</a:t>
            </a:r>
          </a:p>
          <a:p>
            <a:pPr lvl="1"/>
            <a:r>
              <a:rPr lang="en-US" dirty="0" smtClean="0"/>
              <a:t>Map reads against a junction library</a:t>
            </a:r>
          </a:p>
          <a:p>
            <a:r>
              <a:rPr lang="en-US" dirty="0" smtClean="0"/>
              <a:t>Repeated regions</a:t>
            </a:r>
          </a:p>
          <a:p>
            <a:pPr lvl="1"/>
            <a:r>
              <a:rPr lang="en-US" dirty="0" smtClean="0"/>
              <a:t>Use pair ended information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2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</a:t>
            </a:r>
            <a:r>
              <a:rPr lang="en-US" dirty="0" err="1" smtClean="0"/>
              <a:t>vs</a:t>
            </a:r>
            <a:r>
              <a:rPr lang="en-US" dirty="0" smtClean="0"/>
              <a:t>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Coverage=% of transcripts surveyed</a:t>
            </a:r>
          </a:p>
          <a:p>
            <a:r>
              <a:rPr lang="en-US" dirty="0" smtClean="0"/>
              <a:t>Complex </a:t>
            </a:r>
            <a:r>
              <a:rPr lang="en-US" dirty="0" err="1" smtClean="0"/>
              <a:t>transcriptomes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more </a:t>
            </a:r>
            <a:r>
              <a:rPr lang="en-US" dirty="0" err="1" smtClean="0">
                <a:sym typeface="Wingdings"/>
              </a:rPr>
              <a:t>seq</a:t>
            </a:r>
            <a:r>
              <a:rPr lang="en-US" dirty="0" smtClean="0">
                <a:sym typeface="Wingdings"/>
              </a:rPr>
              <a:t> depth</a:t>
            </a:r>
          </a:p>
          <a:p>
            <a:r>
              <a:rPr lang="en-US" dirty="0"/>
              <a:t>How do we calculate coverage?</a:t>
            </a:r>
          </a:p>
          <a:p>
            <a:pPr lvl="1"/>
            <a:r>
              <a:rPr lang="en-US" dirty="0"/>
              <a:t>The true number of isoforms is not known</a:t>
            </a:r>
          </a:p>
          <a:p>
            <a:pPr lvl="1"/>
            <a:r>
              <a:rPr lang="en-US" dirty="0"/>
              <a:t>Transcription activity varies across the genome</a:t>
            </a:r>
          </a:p>
          <a:p>
            <a:r>
              <a:rPr lang="en-US" dirty="0" smtClean="0"/>
              <a:t>Partial solution: # unique start sites</a:t>
            </a:r>
          </a:p>
          <a:p>
            <a:pPr lvl="1"/>
            <a:r>
              <a:rPr lang="en-US" dirty="0" smtClean="0"/>
              <a:t>It does not address alternative splicing</a:t>
            </a:r>
          </a:p>
          <a:p>
            <a:pPr lvl="1"/>
            <a:r>
              <a:rPr lang="en-US" dirty="0" smtClean="0"/>
              <a:t>Complexity in termination sites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54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347</Words>
  <Application>Microsoft Macintosh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RNA-Seq: a revolutionary tool for transcriptomics </vt:lpstr>
      <vt:lpstr>Purpose of transcriptomics</vt:lpstr>
      <vt:lpstr>In the old days</vt:lpstr>
      <vt:lpstr>RNA-Seq</vt:lpstr>
      <vt:lpstr>Benefits</vt:lpstr>
      <vt:lpstr>PowerPoint Presentation</vt:lpstr>
      <vt:lpstr>Library construction challenges</vt:lpstr>
      <vt:lpstr>Bioinformatics challenges</vt:lpstr>
      <vt:lpstr>Coverage vs cost</vt:lpstr>
      <vt:lpstr>Research findings due to RNA seq</vt:lpstr>
      <vt:lpstr>Future directions</vt:lpstr>
    </vt:vector>
  </TitlesOfParts>
  <Company>AMP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RNA-Seq: a revolutionary tool for transcriptomics </dc:title>
  <dc:creator>Christos</dc:creator>
  <cp:lastModifiedBy>Christos</cp:lastModifiedBy>
  <cp:revision>11</cp:revision>
  <dcterms:created xsi:type="dcterms:W3CDTF">2013-11-07T09:47:13Z</dcterms:created>
  <dcterms:modified xsi:type="dcterms:W3CDTF">2013-11-07T23:01:28Z</dcterms:modified>
</cp:coreProperties>
</file>