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59CB-4C83-4F81-8AC0-360CC62138E2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FF20-A90A-4722-95F6-ADEC088C2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0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59CB-4C83-4F81-8AC0-360CC62138E2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FF20-A90A-4722-95F6-ADEC088C2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3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59CB-4C83-4F81-8AC0-360CC62138E2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FF20-A90A-4722-95F6-ADEC088C2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2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59CB-4C83-4F81-8AC0-360CC62138E2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FF20-A90A-4722-95F6-ADEC088C2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59CB-4C83-4F81-8AC0-360CC62138E2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FF20-A90A-4722-95F6-ADEC088C2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5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59CB-4C83-4F81-8AC0-360CC62138E2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FF20-A90A-4722-95F6-ADEC088C2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4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59CB-4C83-4F81-8AC0-360CC62138E2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FF20-A90A-4722-95F6-ADEC088C2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1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59CB-4C83-4F81-8AC0-360CC62138E2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FF20-A90A-4722-95F6-ADEC088C2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8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59CB-4C83-4F81-8AC0-360CC62138E2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FF20-A90A-4722-95F6-ADEC088C2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1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59CB-4C83-4F81-8AC0-360CC62138E2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FF20-A90A-4722-95F6-ADEC088C2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7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59CB-4C83-4F81-8AC0-360CC62138E2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FF20-A90A-4722-95F6-ADEC088C2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7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B59CB-4C83-4F81-8AC0-360CC62138E2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4FF20-A90A-4722-95F6-ADEC088C2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3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MSR/UCB</a:t>
            </a:r>
            <a:br>
              <a:rPr lang="en-US" dirty="0" smtClean="0"/>
            </a:br>
            <a:r>
              <a:rPr lang="en-US" dirty="0" smtClean="0"/>
              <a:t>Genomics Reading Group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65714"/>
            <a:ext cx="9144000" cy="1992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TCGA Pan-Cancer Systems Biology</a:t>
            </a:r>
          </a:p>
          <a:p>
            <a:r>
              <a:rPr lang="en-US" dirty="0" err="1" smtClean="0"/>
              <a:t>Hofree</a:t>
            </a:r>
            <a:r>
              <a:rPr lang="en-US" dirty="0" smtClean="0"/>
              <a:t> et al (Nat Meth 2013)</a:t>
            </a:r>
          </a:p>
          <a:p>
            <a:r>
              <a:rPr lang="en-US" dirty="0" err="1" smtClean="0"/>
              <a:t>Ciriello</a:t>
            </a:r>
            <a:r>
              <a:rPr lang="en-US" dirty="0" smtClean="0"/>
              <a:t> et al (Nat Gen 2013)</a:t>
            </a:r>
          </a:p>
          <a:p>
            <a:r>
              <a:rPr lang="en-US" dirty="0" smtClean="0"/>
              <a:t>Ravi Pandya</a:t>
            </a:r>
          </a:p>
          <a:p>
            <a:r>
              <a:rPr lang="en-US" dirty="0" smtClean="0"/>
              <a:t>11-14-2013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2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Network-based stratification of tumor mutations - </a:t>
            </a:r>
            <a:r>
              <a:rPr lang="en-US" dirty="0" err="1" smtClean="0"/>
              <a:t>Hofree</a:t>
            </a:r>
            <a:r>
              <a:rPr lang="en-US" dirty="0" smtClean="0"/>
              <a:t> et 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Problem:</a:t>
            </a:r>
          </a:p>
          <a:p>
            <a:pPr marL="0" indent="0">
              <a:buNone/>
            </a:pPr>
            <a:r>
              <a:rPr lang="en-US" dirty="0" smtClean="0"/>
              <a:t>Individual mutations are rarely shared among patients</a:t>
            </a:r>
          </a:p>
          <a:p>
            <a:pPr marL="0" indent="0">
              <a:buNone/>
            </a:pPr>
            <a:r>
              <a:rPr lang="en-US" dirty="0" smtClean="0"/>
              <a:t>Solution:</a:t>
            </a:r>
          </a:p>
          <a:p>
            <a:pPr marL="514350" indent="-514350">
              <a:buAutoNum type="arabicParenR"/>
            </a:pPr>
            <a:r>
              <a:rPr lang="en-US" dirty="0" smtClean="0"/>
              <a:t>Create somatic mutation matrix</a:t>
            </a:r>
          </a:p>
          <a:p>
            <a:pPr marL="514350" indent="-514350">
              <a:buAutoNum type="arabicParenR"/>
            </a:pPr>
            <a:r>
              <a:rPr lang="en-US" dirty="0" smtClean="0"/>
              <a:t>Smooth matrix using network proximity</a:t>
            </a:r>
          </a:p>
          <a:p>
            <a:pPr marL="514350" indent="-514350">
              <a:buAutoNum type="arabicParenR"/>
            </a:pPr>
            <a:r>
              <a:rPr lang="en-US" dirty="0" smtClean="0"/>
              <a:t>Cluster matrix using non-negative matrix factorization</a:t>
            </a:r>
          </a:p>
          <a:p>
            <a:pPr marL="514350" indent="-514350">
              <a:buAutoNum type="arabicParenR"/>
            </a:pPr>
            <a:r>
              <a:rPr lang="en-US" dirty="0" smtClean="0"/>
              <a:t>Repeat 1000 times with different subsets, take consensus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4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Network-based matrix smoothing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Combine 3 different public gene-gene interaction networks</a:t>
            </a:r>
          </a:p>
          <a:p>
            <a:pPr marL="0" indent="0">
              <a:buNone/>
            </a:pPr>
            <a:r>
              <a:rPr lang="en-US" dirty="0" smtClean="0"/>
              <a:t>(STRING, </a:t>
            </a:r>
            <a:r>
              <a:rPr lang="en-US" dirty="0" err="1" smtClean="0"/>
              <a:t>HumanNet</a:t>
            </a:r>
            <a:r>
              <a:rPr lang="en-US" dirty="0" smtClean="0"/>
              <a:t>, </a:t>
            </a:r>
            <a:r>
              <a:rPr lang="en-US" dirty="0" err="1" smtClean="0"/>
              <a:t>PathwayCommons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Start with per-patient row of mutation matrix</a:t>
            </a:r>
          </a:p>
          <a:p>
            <a:pPr marL="0" indent="0">
              <a:buNone/>
            </a:pPr>
            <a:r>
              <a:rPr lang="en-US" dirty="0" smtClean="0"/>
              <a:t>Apply random walk to adjacent neighbors</a:t>
            </a:r>
          </a:p>
          <a:p>
            <a:pPr marL="0" indent="0">
              <a:buNone/>
            </a:pPr>
            <a:r>
              <a:rPr lang="en-US" dirty="0" smtClean="0"/>
              <a:t>Repeat until convergence</a:t>
            </a:r>
          </a:p>
          <a:p>
            <a:pPr marL="0" indent="0">
              <a:buNone/>
            </a:pPr>
            <a:r>
              <a:rPr lang="en-US" dirty="0" smtClean="0"/>
              <a:t>Normalize patients to ensure similar mutation profiles for each 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9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NMF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Patient x Gene F = WH</a:t>
            </a:r>
          </a:p>
          <a:p>
            <a:pPr marL="0" indent="0">
              <a:buNone/>
            </a:pPr>
            <a:r>
              <a:rPr lang="en-US" dirty="0" smtClean="0"/>
              <a:t>	W = </a:t>
            </a:r>
            <a:r>
              <a:rPr lang="en-US" dirty="0" err="1" smtClean="0"/>
              <a:t>metagene</a:t>
            </a:r>
            <a:r>
              <a:rPr lang="en-US" dirty="0" smtClean="0"/>
              <a:t> basis vectors</a:t>
            </a:r>
          </a:p>
          <a:p>
            <a:pPr marL="0" indent="0">
              <a:buNone/>
            </a:pPr>
            <a:r>
              <a:rPr lang="en-US" dirty="0" smtClean="0"/>
              <a:t>	H = basis vector loadings per patient</a:t>
            </a:r>
          </a:p>
          <a:p>
            <a:pPr marL="0" indent="0">
              <a:buNone/>
            </a:pPr>
            <a:r>
              <a:rPr lang="en-US" dirty="0" smtClean="0"/>
              <a:t>Regularize by minimizing trace W’KW</a:t>
            </a:r>
          </a:p>
          <a:p>
            <a:pPr marL="0" indent="0">
              <a:buNone/>
            </a:pPr>
            <a:r>
              <a:rPr lang="en-US" dirty="0" smtClean="0"/>
              <a:t>	K is influence matrix derived from network</a:t>
            </a:r>
          </a:p>
          <a:p>
            <a:pPr marL="0" indent="0">
              <a:buNone/>
            </a:pPr>
            <a:r>
              <a:rPr lang="en-US" dirty="0" smtClean="0"/>
              <a:t>	Penalizes picking nearby genes within same basis vector</a:t>
            </a:r>
          </a:p>
          <a:p>
            <a:pPr marL="0" indent="0">
              <a:buNone/>
            </a:pPr>
            <a:r>
              <a:rPr lang="en-US" dirty="0" smtClean="0"/>
              <a:t>Consensus clustering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1000 repeats, 80% of patients/genes each</a:t>
            </a:r>
          </a:p>
          <a:p>
            <a:pPr marL="0" indent="0">
              <a:buNone/>
            </a:pPr>
            <a:r>
              <a:rPr lang="en-US" dirty="0" smtClean="0"/>
              <a:t>	Patient similarity matrix from co-clustering occurrences</a:t>
            </a:r>
          </a:p>
          <a:p>
            <a:pPr marL="0" indent="0">
              <a:buNone/>
            </a:pPr>
            <a:r>
              <a:rPr lang="en-US" dirty="0" smtClean="0"/>
              <a:t>Stratify patients by hierarchical clustering or second NMF step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1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 -&gt; NMF -&gt; Stratification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948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6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Subtypes predictive of survival independently of clinical covariates</a:t>
            </a:r>
          </a:p>
          <a:p>
            <a:pPr marL="0" indent="0">
              <a:buNone/>
            </a:pPr>
            <a:r>
              <a:rPr lang="en-US" dirty="0" smtClean="0"/>
              <a:t>More predictive than subtypes from CNV, methylation, mRNA, …</a:t>
            </a:r>
          </a:p>
          <a:p>
            <a:pPr marL="0" indent="0">
              <a:buNone/>
            </a:pPr>
            <a:r>
              <a:rPr lang="en-US" dirty="0" smtClean="0"/>
              <a:t>Identify molecular regions w/distinct GO term 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Classify new patients by nearest subtype centroid</a:t>
            </a:r>
          </a:p>
          <a:p>
            <a:pPr marL="0" indent="0">
              <a:buNone/>
            </a:pPr>
            <a:r>
              <a:rPr lang="en-US" dirty="0" smtClean="0"/>
              <a:t>RNA-based signature works, but less accurate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293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Tumor subtype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5270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3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Emerging landscape of oncogenic signatures across human cancers - </a:t>
            </a:r>
            <a:r>
              <a:rPr lang="en-US" dirty="0" err="1" smtClean="0"/>
              <a:t>Ciriello</a:t>
            </a:r>
            <a:r>
              <a:rPr lang="en-US" dirty="0" smtClean="0"/>
              <a:t> et 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Extract subset of patient features</a:t>
            </a:r>
          </a:p>
          <a:p>
            <a:pPr marL="457200" lvl="1" indent="0">
              <a:buNone/>
            </a:pPr>
            <a:r>
              <a:rPr lang="en-US" dirty="0" smtClean="0"/>
              <a:t>Most frequent copy number alterations (267)</a:t>
            </a:r>
          </a:p>
          <a:p>
            <a:pPr marL="457200" lvl="1" indent="0">
              <a:buNone/>
            </a:pPr>
            <a:r>
              <a:rPr lang="en-US" dirty="0" smtClean="0"/>
              <a:t>Most frequently mutated genes (199)</a:t>
            </a:r>
          </a:p>
          <a:p>
            <a:pPr marL="457200" lvl="1" indent="0">
              <a:buNone/>
            </a:pPr>
            <a:r>
              <a:rPr lang="en-US" dirty="0" smtClean="0"/>
              <a:t>Most frequently </a:t>
            </a:r>
            <a:r>
              <a:rPr lang="en-US" dirty="0" err="1" smtClean="0"/>
              <a:t>hypermethylated</a:t>
            </a:r>
            <a:r>
              <a:rPr lang="en-US" dirty="0" smtClean="0"/>
              <a:t> genes (13)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Partition bipartite network into modules</a:t>
            </a:r>
          </a:p>
          <a:p>
            <a:pPr marL="457200" lvl="1" indent="0">
              <a:buNone/>
            </a:pPr>
            <a:r>
              <a:rPr lang="en-US" dirty="0" smtClean="0"/>
              <a:t>Agglomerative clustering</a:t>
            </a:r>
          </a:p>
          <a:p>
            <a:pPr marL="457200" lvl="1" indent="0">
              <a:buNone/>
            </a:pPr>
            <a:r>
              <a:rPr lang="en-US" dirty="0" smtClean="0"/>
              <a:t>Greedily maximize modularity score</a:t>
            </a:r>
          </a:p>
          <a:p>
            <a:pPr marL="457200" lvl="1" indent="0">
              <a:buNone/>
            </a:pPr>
            <a:r>
              <a:rPr lang="en-US" dirty="0" smtClean="0"/>
              <a:t>Recursively partition into </a:t>
            </a:r>
            <a:r>
              <a:rPr lang="en-US" dirty="0" err="1" smtClean="0"/>
              <a:t>submodules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776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709" y="365125"/>
            <a:ext cx="6336091" cy="6119949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3559628"/>
            <a:ext cx="10515600" cy="24823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 class – high mutation #</a:t>
            </a:r>
          </a:p>
          <a:p>
            <a:pPr marL="0" indent="0">
              <a:buNone/>
            </a:pPr>
            <a:r>
              <a:rPr lang="en-US" dirty="0" smtClean="0"/>
              <a:t>C class – high copy#</a:t>
            </a:r>
          </a:p>
          <a:p>
            <a:pPr marL="0" indent="0">
              <a:buNone/>
            </a:pPr>
            <a:r>
              <a:rPr lang="en-US" dirty="0" smtClean="0"/>
              <a:t>Mostly tissue-independent</a:t>
            </a:r>
          </a:p>
          <a:p>
            <a:pPr marL="0" indent="0">
              <a:buNone/>
            </a:pPr>
            <a:r>
              <a:rPr lang="en-US" dirty="0" smtClean="0"/>
              <a:t>Specific combinations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Targetable alterations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42" y="1236548"/>
            <a:ext cx="2530125" cy="232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242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MSR/UCB Genomics Reading Group </vt:lpstr>
      <vt:lpstr>Network-based stratification of tumor mutations - Hofree et al</vt:lpstr>
      <vt:lpstr>Network-based matrix smoothing</vt:lpstr>
      <vt:lpstr>Network NMF</vt:lpstr>
      <vt:lpstr>Smooth -&gt; NMF -&gt; Stratification</vt:lpstr>
      <vt:lpstr>Results</vt:lpstr>
      <vt:lpstr>Tumor subtype 1</vt:lpstr>
      <vt:lpstr>Emerging landscape of oncogenic signatures across human cancers - Ciriello et al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MSR/UCB Genomics Reading Group</dc:title>
  <dc:creator>Ravi Pandya</dc:creator>
  <cp:lastModifiedBy>Ravi Pandya</cp:lastModifiedBy>
  <cp:revision>9</cp:revision>
  <dcterms:created xsi:type="dcterms:W3CDTF">2013-11-14T20:31:03Z</dcterms:created>
  <dcterms:modified xsi:type="dcterms:W3CDTF">2013-11-14T21:58:16Z</dcterms:modified>
</cp:coreProperties>
</file>