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C976-8693-C140-98FF-C251633CC10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EB23-CFE5-9E43-88F7-981FDCBD44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Sensitive detection of somatic point mutations in impure and heterogeneous cancer 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Paper by: </a:t>
            </a:r>
            <a:r>
              <a:rPr lang="en-US" dirty="0" err="1" smtClean="0"/>
              <a:t>Kristian</a:t>
            </a:r>
            <a:r>
              <a:rPr lang="en-US" dirty="0" smtClean="0"/>
              <a:t> </a:t>
            </a:r>
            <a:r>
              <a:rPr lang="en-US" dirty="0" err="1" smtClean="0"/>
              <a:t>Cibulskis</a:t>
            </a:r>
            <a:r>
              <a:rPr lang="en-US" dirty="0" smtClean="0"/>
              <a:t>, Michael S Lawrence, Scott L Carter, </a:t>
            </a:r>
            <a:r>
              <a:rPr lang="en-US" dirty="0" err="1" smtClean="0"/>
              <a:t>Andrey</a:t>
            </a:r>
            <a:r>
              <a:rPr lang="en-US" dirty="0" smtClean="0"/>
              <a:t> </a:t>
            </a:r>
            <a:r>
              <a:rPr lang="en-US" dirty="0" err="1" smtClean="0"/>
              <a:t>Sivachenko</a:t>
            </a:r>
            <a:r>
              <a:rPr lang="en-US" dirty="0" smtClean="0"/>
              <a:t>, David Jaffe, Carrie </a:t>
            </a:r>
            <a:r>
              <a:rPr lang="en-US" dirty="0" err="1" smtClean="0"/>
              <a:t>Sougnez</a:t>
            </a:r>
            <a:r>
              <a:rPr lang="en-US" dirty="0" smtClean="0"/>
              <a:t>, Stacey Gabriel, Matthew </a:t>
            </a:r>
            <a:r>
              <a:rPr lang="en-US" dirty="0" err="1" smtClean="0"/>
              <a:t>Meyerson</a:t>
            </a:r>
            <a:r>
              <a:rPr lang="en-US" dirty="0" smtClean="0"/>
              <a:t>, Eric S Lander, &amp; Gad Getz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Nature Biotechnology</a:t>
            </a:r>
            <a:r>
              <a:rPr lang="en-US" dirty="0"/>
              <a:t>;</a:t>
            </a:r>
            <a:r>
              <a:rPr lang="en-US" dirty="0" smtClean="0"/>
              <a:t> vol. 31, no. 3 (March 2013)</a:t>
            </a:r>
          </a:p>
          <a:p>
            <a:r>
              <a:rPr lang="en-US" dirty="0" smtClean="0"/>
              <a:t>Review Presentation by: Frank Austin Nothaft</a:t>
            </a:r>
          </a:p>
          <a:p>
            <a:r>
              <a:rPr lang="en-US" dirty="0" smtClean="0"/>
              <a:t>October 31st, 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Four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low quality reads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Detect variants with Bayesian classifier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to remove false positives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Designate detected variant as </a:t>
            </a:r>
            <a:r>
              <a:rPr lang="en-US" dirty="0" err="1" smtClean="0"/>
              <a:t>germline</a:t>
            </a:r>
            <a:r>
              <a:rPr lang="en-US" dirty="0" smtClean="0"/>
              <a:t>/somatic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r>
              <a:rPr lang="en-US" dirty="0" smtClean="0"/>
              <a:t>Mutations are variants that are conclusively not detected in </a:t>
            </a:r>
            <a:r>
              <a:rPr lang="en-US" dirty="0" err="1" smtClean="0"/>
              <a:t>gemline</a:t>
            </a:r>
            <a:endParaRPr lang="en-US" dirty="0" smtClean="0"/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Use steps 1 and 3 to improve specificity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models:</a:t>
            </a:r>
          </a:p>
          <a:p>
            <a:pPr lvl="1"/>
            <a:r>
              <a:rPr lang="en-US" dirty="0" smtClean="0"/>
              <a:t>Reference model: Assume non-reference bases are due to sequencing errors</a:t>
            </a:r>
          </a:p>
          <a:p>
            <a:pPr lvl="1"/>
            <a:r>
              <a:rPr lang="en-US" dirty="0" smtClean="0"/>
              <a:t>Variant model: Assume site contains a true allele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Variant model:</a:t>
            </a:r>
          </a:p>
          <a:p>
            <a:pPr lvl="1"/>
            <a:r>
              <a:rPr lang="en-US" dirty="0" smtClean="0"/>
              <a:t>Frequency is unknown but is modeled as the fraction of sample reads that support the mutation</a:t>
            </a:r>
          </a:p>
          <a:p>
            <a:endParaRPr lang="en-US" dirty="0" smtClean="0"/>
          </a:p>
          <a:p>
            <a:r>
              <a:rPr lang="en-US" dirty="0" smtClean="0"/>
              <a:t>Detect variant if </a:t>
            </a:r>
            <a:r>
              <a:rPr lang="en-US" dirty="0" err="1" smtClean="0"/>
              <a:t>log(likelihood</a:t>
            </a:r>
            <a:r>
              <a:rPr lang="en-US" dirty="0" smtClean="0"/>
              <a:t> reference/likelihood variant) exceeds threshold</a:t>
            </a:r>
          </a:p>
          <a:p>
            <a:pPr lvl="1"/>
            <a:r>
              <a:rPr lang="en-US" dirty="0" smtClean="0"/>
              <a:t>Use fixed 6.3 threshold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10</a:t>
            </a:r>
            <a:r>
              <a:rPr lang="en-US" baseline="30000" dirty="0" smtClean="0">
                <a:sym typeface="Wingdings"/>
              </a:rPr>
              <a:t>6.3</a:t>
            </a:r>
            <a:r>
              <a:rPr lang="en-US" dirty="0" smtClean="0">
                <a:sym typeface="Wingdings"/>
              </a:rPr>
              <a:t>:1 in favor of reference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Variants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Proximal Gap:</a:t>
            </a:r>
          </a:p>
          <a:p>
            <a:pPr lvl="1"/>
            <a:r>
              <a:rPr lang="en-US" dirty="0" smtClean="0"/>
              <a:t>Remove false positives caused by misaligned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Reject if ≥3 </a:t>
            </a:r>
            <a:r>
              <a:rPr lang="en-US" dirty="0" err="1" smtClean="0"/>
              <a:t>indels</a:t>
            </a:r>
            <a:r>
              <a:rPr lang="en-US" dirty="0" smtClean="0"/>
              <a:t> in 11pb window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Poor mapping:</a:t>
            </a:r>
          </a:p>
          <a:p>
            <a:pPr lvl="1"/>
            <a:r>
              <a:rPr lang="en-US" dirty="0" smtClean="0"/>
              <a:t>Reject if ≥50% of reads have mapping quality of 0, or no observation of SNP variant with </a:t>
            </a:r>
            <a:r>
              <a:rPr lang="en-US" dirty="0" err="1" smtClean="0"/>
              <a:t>mapQ</a:t>
            </a:r>
            <a:r>
              <a:rPr lang="en-US" dirty="0" smtClean="0"/>
              <a:t> ≥ 20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Triallelic</a:t>
            </a:r>
            <a:r>
              <a:rPr lang="en-US" dirty="0" smtClean="0"/>
              <a:t> site:</a:t>
            </a:r>
          </a:p>
          <a:p>
            <a:pPr lvl="1"/>
            <a:r>
              <a:rPr lang="en-US" dirty="0" smtClean="0"/>
              <a:t>Reject if normal sample is heterozygous and mutation considered is a third allele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Variants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Strand bias:</a:t>
            </a:r>
          </a:p>
          <a:p>
            <a:pPr lvl="1"/>
            <a:r>
              <a:rPr lang="en-US" dirty="0" smtClean="0"/>
              <a:t>Separate reads by strand direction and apply test</a:t>
            </a:r>
          </a:p>
          <a:p>
            <a:pPr lvl="1"/>
            <a:r>
              <a:rPr lang="en-US" dirty="0" smtClean="0"/>
              <a:t>Reject if LOD is &lt; 2.0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Clustered position:</a:t>
            </a:r>
          </a:p>
          <a:p>
            <a:pPr lvl="1"/>
            <a:r>
              <a:rPr lang="en-US" dirty="0" smtClean="0"/>
              <a:t>Reject false positives caused by misalignments</a:t>
            </a:r>
          </a:p>
          <a:p>
            <a:pPr lvl="1"/>
            <a:r>
              <a:rPr lang="en-US" dirty="0" smtClean="0"/>
              <a:t>Consistent distance to start/end of alignment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Observed in control:</a:t>
            </a:r>
          </a:p>
          <a:p>
            <a:pPr lvl="1"/>
            <a:r>
              <a:rPr lang="en-US" dirty="0" smtClean="0"/>
              <a:t>Check matched normal data</a:t>
            </a:r>
          </a:p>
          <a:p>
            <a:pPr lvl="1"/>
            <a:r>
              <a:rPr lang="en-US" dirty="0" smtClean="0"/>
              <a:t>Reject if observed in ≥2/3% of reads with quality score summing to greater than 20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classifications:</a:t>
            </a:r>
          </a:p>
          <a:p>
            <a:pPr lvl="1"/>
            <a:r>
              <a:rPr lang="en-US" dirty="0" smtClean="0"/>
              <a:t>Somatic if not in matched normal</a:t>
            </a:r>
          </a:p>
          <a:p>
            <a:pPr lvl="1"/>
            <a:r>
              <a:rPr lang="en-US" dirty="0" smtClean="0"/>
              <a:t>Germ-line if present in matched normal</a:t>
            </a:r>
          </a:p>
          <a:p>
            <a:pPr lvl="1"/>
            <a:r>
              <a:rPr lang="en-US" dirty="0" smtClean="0"/>
              <a:t>Indeterminate if insufficient data in matched normal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Indeterminate if germ line likelihood is &lt;95%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Validated against:</a:t>
            </a:r>
          </a:p>
          <a:p>
            <a:pPr lvl="1"/>
            <a:r>
              <a:rPr lang="en-US" dirty="0" smtClean="0"/>
              <a:t>3753 validated colorectal cancer mutations (100x coverage)</a:t>
            </a:r>
          </a:p>
          <a:p>
            <a:pPr lvl="1"/>
            <a:r>
              <a:rPr lang="en-US" dirty="0" err="1" smtClean="0"/>
              <a:t>Exome</a:t>
            </a:r>
            <a:r>
              <a:rPr lang="en-US" dirty="0" smtClean="0"/>
              <a:t> capture from </a:t>
            </a:r>
            <a:r>
              <a:rPr lang="en-US" dirty="0" err="1" smtClean="0"/>
              <a:t>dbGAP</a:t>
            </a:r>
            <a:r>
              <a:rPr lang="en-US" dirty="0" smtClean="0"/>
              <a:t> (Genotypes and Phenotypes)</a:t>
            </a:r>
          </a:p>
          <a:p>
            <a:pPr lvl="1"/>
            <a:r>
              <a:rPr lang="en-US" dirty="0" smtClean="0"/>
              <a:t>Virtual tumor from deep coverage genome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MuTect</a:t>
            </a:r>
            <a:r>
              <a:rPr lang="en-US" dirty="0" smtClean="0"/>
              <a:t> is highly sensitive</a:t>
            </a:r>
          </a:p>
          <a:p>
            <a:pPr lvl="1"/>
            <a:r>
              <a:rPr lang="en-US" dirty="0" smtClean="0"/>
              <a:t>@30x, detect F=0.2 with 95.6% sensitivity</a:t>
            </a:r>
          </a:p>
          <a:p>
            <a:pPr lvl="2"/>
            <a:r>
              <a:rPr lang="en-US" dirty="0" smtClean="0"/>
              <a:t>F=0.1 with 58.9 sensitivity</a:t>
            </a:r>
          </a:p>
          <a:p>
            <a:pPr lvl="1"/>
            <a:r>
              <a:rPr lang="en-US" dirty="0" smtClean="0"/>
              <a:t>F=0.2 sensitivity hits 99.9% @ 50x coverage</a:t>
            </a:r>
          </a:p>
          <a:p>
            <a:pPr lvl="1"/>
            <a:r>
              <a:rPr lang="en-US" dirty="0" smtClean="0"/>
              <a:t>150x coverage yields 66.4% sensitivity for F=0.03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against 1 </a:t>
            </a:r>
            <a:r>
              <a:rPr lang="en-US" dirty="0" err="1" smtClean="0"/>
              <a:t>Gbp</a:t>
            </a:r>
            <a:r>
              <a:rPr lang="en-US" dirty="0" smtClean="0"/>
              <a:t> of NA12878 data</a:t>
            </a:r>
          </a:p>
          <a:p>
            <a:pPr lvl="1"/>
            <a:r>
              <a:rPr lang="en-US" dirty="0" smtClean="0"/>
              <a:t>Varying depth in virtual tumor, 30x in virtual normal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filters:</a:t>
            </a:r>
          </a:p>
          <a:p>
            <a:pPr lvl="1"/>
            <a:r>
              <a:rPr lang="en-US" dirty="0" smtClean="0"/>
              <a:t>5x coverage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6.7 false positives per </a:t>
            </a:r>
            <a:r>
              <a:rPr lang="en-US" dirty="0" err="1" smtClean="0">
                <a:sym typeface="Wingdings"/>
              </a:rPr>
              <a:t>Mbp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30x coverage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20.1 false positives </a:t>
            </a:r>
            <a:r>
              <a:rPr lang="en-US" dirty="0" err="1" smtClean="0">
                <a:sym typeface="Wingdings"/>
              </a:rPr>
              <a:t>Mpb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Filters:</a:t>
            </a:r>
          </a:p>
          <a:p>
            <a:pPr lvl="1"/>
            <a:r>
              <a:rPr lang="en-US" dirty="0" smtClean="0">
                <a:sym typeface="Wingdings"/>
              </a:rPr>
              <a:t>HC reduces to 1/Mbp</a:t>
            </a:r>
          </a:p>
          <a:p>
            <a:pPr lvl="1"/>
            <a:r>
              <a:rPr lang="en-US" dirty="0" smtClean="0">
                <a:sym typeface="Wingdings"/>
              </a:rPr>
              <a:t>HC+PON filters to 0.5/Mbp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Somatic SNP mutations are common mechanisms that alter gene function in cancer</a:t>
            </a:r>
          </a:p>
          <a:p>
            <a:endParaRPr lang="en-US" dirty="0" smtClean="0"/>
          </a:p>
          <a:p>
            <a:r>
              <a:rPr lang="en-US" dirty="0" smtClean="0"/>
              <a:t>However, hard to call because they occur at a low frequency (0.1–100 mutations/</a:t>
            </a:r>
            <a:r>
              <a:rPr lang="en-US" dirty="0" err="1" smtClean="0"/>
              <a:t>Mbp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May not be present in all DNA from the locus</a:t>
            </a:r>
          </a:p>
          <a:p>
            <a:pPr lvl="1"/>
            <a:r>
              <a:rPr lang="en-US" dirty="0" smtClean="0"/>
              <a:t>Cross contamination from normal cells</a:t>
            </a:r>
          </a:p>
          <a:p>
            <a:pPr lvl="1"/>
            <a:r>
              <a:rPr lang="en-US" dirty="0" smtClean="0"/>
              <a:t>Copy number variation</a:t>
            </a:r>
          </a:p>
          <a:p>
            <a:pPr lvl="1"/>
            <a:r>
              <a:rPr lang="en-US" dirty="0" smtClean="0"/>
              <a:t>Tumor may be </a:t>
            </a:r>
            <a:r>
              <a:rPr lang="en-US" dirty="0" err="1" smtClean="0"/>
              <a:t>subclonal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Tumor has a single set of mutations that cause tumor genesis</a:t>
            </a:r>
          </a:p>
          <a:p>
            <a:endParaRPr lang="en-US" dirty="0" smtClean="0"/>
          </a:p>
          <a:p>
            <a:r>
              <a:rPr lang="en-US" dirty="0" smtClean="0"/>
              <a:t>But, tumor evolves to contain multiple different </a:t>
            </a:r>
            <a:r>
              <a:rPr lang="en-US" dirty="0" err="1" smtClean="0"/>
              <a:t>clonal</a:t>
            </a:r>
            <a:r>
              <a:rPr lang="en-US" dirty="0" smtClean="0"/>
              <a:t> colonies with divergent mutations</a:t>
            </a:r>
          </a:p>
          <a:p>
            <a:endParaRPr lang="en-US" dirty="0" smtClean="0"/>
          </a:p>
          <a:p>
            <a:r>
              <a:rPr lang="en-US" dirty="0" smtClean="0"/>
              <a:t>Can analyze through several approaches:</a:t>
            </a:r>
          </a:p>
          <a:p>
            <a:pPr lvl="1"/>
            <a:r>
              <a:rPr lang="en-US" dirty="0" smtClean="0"/>
              <a:t>Analyze mutations from metastasized tumors</a:t>
            </a:r>
          </a:p>
          <a:p>
            <a:pPr lvl="1"/>
            <a:r>
              <a:rPr lang="en-US" dirty="0" smtClean="0"/>
              <a:t>Perform ultra deep sequencing</a:t>
            </a:r>
          </a:p>
          <a:p>
            <a:pPr lvl="1"/>
            <a:r>
              <a:rPr lang="en-US" dirty="0" smtClean="0"/>
              <a:t>Sequence a small number of cells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Detection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methodology from TGCA</a:t>
            </a:r>
          </a:p>
          <a:p>
            <a:endParaRPr lang="en-US" dirty="0" smtClean="0"/>
          </a:p>
          <a:p>
            <a:r>
              <a:rPr lang="en-US" dirty="0" smtClean="0"/>
              <a:t>Sample tumor </a:t>
            </a:r>
            <a:r>
              <a:rPr lang="en-US" dirty="0" err="1" smtClean="0"/>
              <a:t>exomes</a:t>
            </a:r>
            <a:r>
              <a:rPr lang="en-US" dirty="0" smtClean="0"/>
              <a:t> at 100-150x depth, genome at 30-60x (somatic)</a:t>
            </a:r>
          </a:p>
          <a:p>
            <a:endParaRPr lang="en-US" dirty="0" smtClean="0"/>
          </a:p>
          <a:p>
            <a:r>
              <a:rPr lang="en-US" dirty="0" smtClean="0"/>
              <a:t>Reference normal sampled at 30-60x (germ-line)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Successful mutation caller will call very rare alleles but will not call false positives</a:t>
            </a:r>
          </a:p>
          <a:p>
            <a:endParaRPr lang="en-US" dirty="0" smtClean="0"/>
          </a:p>
          <a:p>
            <a:r>
              <a:rPr lang="en-US" dirty="0" smtClean="0"/>
              <a:t>Tradeoff between sensitivity and specificity:</a:t>
            </a:r>
          </a:p>
          <a:p>
            <a:pPr lvl="1"/>
            <a:r>
              <a:rPr lang="en-US" dirty="0" smtClean="0"/>
              <a:t>Need to amplify signal (sensitivity) while not amplifying noise (specificity)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lose specificity by calling too many variants in tumor, or too few in </a:t>
            </a:r>
            <a:r>
              <a:rPr lang="en-US" dirty="0" err="1" smtClean="0"/>
              <a:t>germline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Downsampling</a:t>
            </a:r>
            <a:r>
              <a:rPr lang="en-US" dirty="0" smtClean="0"/>
              <a:t> -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subset of reads with known mutations</a:t>
            </a:r>
          </a:p>
          <a:p>
            <a:endParaRPr lang="en-US" dirty="0" smtClean="0"/>
          </a:p>
          <a:p>
            <a:r>
              <a:rPr lang="en-US" dirty="0" smtClean="0"/>
              <a:t>Randomly remove reads until desired coverage is reached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Sensitivity at allele frequency is determined by percentage that can still be called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Downsampling</a:t>
            </a:r>
            <a:r>
              <a:rPr lang="en-US" dirty="0" smtClean="0"/>
              <a:t>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us to measure sensitivity at arbitrary coverage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Small number of validated events</a:t>
            </a:r>
          </a:p>
          <a:p>
            <a:pPr lvl="1"/>
            <a:r>
              <a:rPr lang="en-US" dirty="0" smtClean="0"/>
              <a:t>Allele fractions are preserved, so only previously validated fractions can be explored</a:t>
            </a:r>
          </a:p>
          <a:p>
            <a:pPr lvl="1"/>
            <a:r>
              <a:rPr lang="en-US" dirty="0" smtClean="0"/>
              <a:t>Excludes mutations that were not previously detected</a:t>
            </a:r>
          </a:p>
          <a:p>
            <a:pPr lvl="1"/>
            <a:r>
              <a:rPr lang="en-US" dirty="0" smtClean="0"/>
              <a:t>Cannot measure specificity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Tumor -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generate a virtual tumor which contains only false positives</a:t>
            </a:r>
          </a:p>
          <a:p>
            <a:pPr lvl="1"/>
            <a:r>
              <a:rPr lang="en-US" dirty="0" smtClean="0"/>
              <a:t>Generated from two runs of sequencing from same normal sample</a:t>
            </a:r>
          </a:p>
          <a:p>
            <a:endParaRPr lang="en-US" dirty="0" smtClean="0"/>
          </a:p>
          <a:p>
            <a:r>
              <a:rPr lang="en-US" dirty="0" smtClean="0"/>
              <a:t>Then, inject high confidence heterozygous event reads from another sample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Tumor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Specificity: “True” mutations are known (heterozygous events injected), so all other called mutations are false positives</a:t>
            </a:r>
          </a:p>
          <a:p>
            <a:endParaRPr lang="en-US" dirty="0" smtClean="0"/>
          </a:p>
          <a:p>
            <a:r>
              <a:rPr lang="en-US" dirty="0" smtClean="0"/>
              <a:t>Sensitivity: Measured by percentage of heterozygous events detected and weight of reads injected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Heterozygous event signature does not match signature of a mutation event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836</Words>
  <Application>Microsoft Macintosh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Sensitive detection of somatic point mutations in impure and heterogeneous cancer samples</vt:lpstr>
      <vt:lpstr>Problem Statement</vt:lpstr>
      <vt:lpstr>Subclonality</vt:lpstr>
      <vt:lpstr>Mutation Detection Setup</vt:lpstr>
      <vt:lpstr>Measuring Success</vt:lpstr>
      <vt:lpstr>Downsampling - Methodology</vt:lpstr>
      <vt:lpstr>Downsampling - Discussion</vt:lpstr>
      <vt:lpstr>Virtual Tumor - Methodology</vt:lpstr>
      <vt:lpstr>Virtual Tumor - Discussion</vt:lpstr>
      <vt:lpstr>Detecting Mutations</vt:lpstr>
      <vt:lpstr>Variant Detection</vt:lpstr>
      <vt:lpstr>Filter Variants (1/2)</vt:lpstr>
      <vt:lpstr>Filter Variants (2/2)</vt:lpstr>
      <vt:lpstr>Variant Classification</vt:lpstr>
      <vt:lpstr>Results - Sensitivity</vt:lpstr>
      <vt:lpstr>Results - Specificity</vt:lpstr>
    </vt:vector>
  </TitlesOfParts>
  <Company>Stanford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detection of somatic point mutations in impure and heterogeneous cancer samples</dc:title>
  <dc:creator>Frank Nothaft</dc:creator>
  <cp:lastModifiedBy>Frank Nothaft</cp:lastModifiedBy>
  <cp:revision>2</cp:revision>
  <dcterms:created xsi:type="dcterms:W3CDTF">2013-10-31T20:44:05Z</dcterms:created>
  <dcterms:modified xsi:type="dcterms:W3CDTF">2013-10-31T22:07:53Z</dcterms:modified>
</cp:coreProperties>
</file>