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4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5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6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7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8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1" r:id="rId1"/>
  </p:sldMasterIdLst>
  <p:sldIdLst>
    <p:sldId id="276" r:id="rId2"/>
    <p:sldId id="258" r:id="rId3"/>
    <p:sldId id="272" r:id="rId4"/>
    <p:sldId id="260" r:id="rId5"/>
    <p:sldId id="261" r:id="rId6"/>
    <p:sldId id="263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3" r:id="rId15"/>
    <p:sldId id="274" r:id="rId16"/>
    <p:sldId id="275" r:id="rId17"/>
    <p:sldId id="27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A94B3C-A55F-4212-AF1A-403722F2A48A}" v="368" dt="2024-01-14T06:05:06.8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2981d8fd2f9e0ff/Documents/Andrea/Data/Project%20week%201/Solution/Results_AndreaStrough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2981d8fd2f9e0ff/Documents/Andrea/Data/Project%20week%201/Solution/Results_AndreaStrough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2981d8fd2f9e0ff/Documents/Andrea/Data/Project%20week%201/Solution/Results_AndreaStrough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2981d8fd2f9e0ff/Documents/Andrea/Data/Project%20week%201/Solution/Results_AndreaStrough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tts\OneDrive\Documents\Andrea\Data\Project%20week%201\Solution\Q9-new_wheels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2981d8fd2f9e0ff/Documents/Andrea/Data/Project%20week%201/Solution/Results_AndreaStrough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'Q2'!$C$1</c:f>
              <c:strCache>
                <c:ptCount val="1"/>
                <c:pt idx="0">
                  <c:v>Av_Customer_Feedback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'Q2'!$B$2:$B$5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'Q2'!$C$2:$C$5</c:f>
              <c:numCache>
                <c:formatCode>General</c:formatCode>
                <c:ptCount val="4"/>
                <c:pt idx="0">
                  <c:v>3.5548000000000002</c:v>
                </c:pt>
                <c:pt idx="1">
                  <c:v>3.355</c:v>
                </c:pt>
                <c:pt idx="2">
                  <c:v>2.9563000000000001</c:v>
                </c:pt>
                <c:pt idx="3">
                  <c:v>2.3969999999999998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441-42C6-9FBC-0D84E18D110C}"/>
            </c:ext>
          </c:extLst>
        </c:ser>
        <c:ser>
          <c:idx val="1"/>
          <c:order val="1"/>
          <c:tx>
            <c:strRef>
              <c:f>'Q2'!$D$1</c:f>
              <c:strCache>
                <c:ptCount val="1"/>
                <c:pt idx="0">
                  <c:v>Total_average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'Q2'!$D$2:$D$5</c:f>
              <c:numCache>
                <c:formatCode>General</c:formatCode>
                <c:ptCount val="4"/>
                <c:pt idx="0">
                  <c:v>3.1349999999999998</c:v>
                </c:pt>
                <c:pt idx="1">
                  <c:v>3.1349999999999998</c:v>
                </c:pt>
                <c:pt idx="2">
                  <c:v>3.1349999999999998</c:v>
                </c:pt>
                <c:pt idx="3">
                  <c:v>3.1349999999999998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441-42C6-9FBC-0D84E18D11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68767392"/>
        <c:axId val="668767752"/>
      </c:lineChart>
      <c:catAx>
        <c:axId val="6687673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Quarters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8767752"/>
        <c:crosses val="autoZero"/>
        <c:auto val="1"/>
        <c:lblAlgn val="ctr"/>
        <c:lblOffset val="100"/>
        <c:noMultiLvlLbl val="0"/>
      </c:catAx>
      <c:valAx>
        <c:axId val="668767752"/>
        <c:scaling>
          <c:orientation val="minMax"/>
          <c:min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kern="1200" baseline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Customer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8767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'Q3'!$D$1</c:f>
              <c:strCache>
                <c:ptCount val="1"/>
                <c:pt idx="0">
                  <c:v>Porcentage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'Q3'!$B$2:$C$21</c:f>
              <c:multiLvlStrCache>
                <c:ptCount val="20"/>
                <c:lvl>
                  <c:pt idx="0">
                    <c:v>Very Bad</c:v>
                  </c:pt>
                  <c:pt idx="1">
                    <c:v>Bad</c:v>
                  </c:pt>
                  <c:pt idx="2">
                    <c:v>Okay</c:v>
                  </c:pt>
                  <c:pt idx="3">
                    <c:v>Good</c:v>
                  </c:pt>
                  <c:pt idx="4">
                    <c:v>Very Good</c:v>
                  </c:pt>
                  <c:pt idx="5">
                    <c:v>Very Bad</c:v>
                  </c:pt>
                  <c:pt idx="6">
                    <c:v>Bad</c:v>
                  </c:pt>
                  <c:pt idx="7">
                    <c:v>Okay</c:v>
                  </c:pt>
                  <c:pt idx="8">
                    <c:v>Good</c:v>
                  </c:pt>
                  <c:pt idx="9">
                    <c:v>Very Good</c:v>
                  </c:pt>
                  <c:pt idx="10">
                    <c:v>Very Bad</c:v>
                  </c:pt>
                  <c:pt idx="11">
                    <c:v>Bad</c:v>
                  </c:pt>
                  <c:pt idx="12">
                    <c:v>Okay</c:v>
                  </c:pt>
                  <c:pt idx="13">
                    <c:v>Good</c:v>
                  </c:pt>
                  <c:pt idx="14">
                    <c:v>Very Good</c:v>
                  </c:pt>
                  <c:pt idx="15">
                    <c:v>Very Bad</c:v>
                  </c:pt>
                  <c:pt idx="16">
                    <c:v>Bad</c:v>
                  </c:pt>
                  <c:pt idx="17">
                    <c:v>Okay</c:v>
                  </c:pt>
                  <c:pt idx="18">
                    <c:v>Good</c:v>
                  </c:pt>
                  <c:pt idx="19">
                    <c:v>Very Good</c:v>
                  </c:pt>
                </c:lvl>
                <c:lvl>
                  <c:pt idx="0">
                    <c:v>1</c:v>
                  </c:pt>
                  <c:pt idx="1">
                    <c:v>1</c:v>
                  </c:pt>
                  <c:pt idx="2">
                    <c:v>1</c:v>
                  </c:pt>
                  <c:pt idx="3">
                    <c:v>1</c:v>
                  </c:pt>
                  <c:pt idx="4">
                    <c:v>1</c:v>
                  </c:pt>
                  <c:pt idx="5">
                    <c:v>2</c:v>
                  </c:pt>
                  <c:pt idx="6">
                    <c:v>2</c:v>
                  </c:pt>
                  <c:pt idx="7">
                    <c:v>2</c:v>
                  </c:pt>
                  <c:pt idx="8">
                    <c:v>2</c:v>
                  </c:pt>
                  <c:pt idx="9">
                    <c:v>2</c:v>
                  </c:pt>
                  <c:pt idx="10">
                    <c:v>3</c:v>
                  </c:pt>
                  <c:pt idx="11">
                    <c:v>3</c:v>
                  </c:pt>
                  <c:pt idx="12">
                    <c:v>3</c:v>
                  </c:pt>
                  <c:pt idx="13">
                    <c:v>3</c:v>
                  </c:pt>
                  <c:pt idx="14">
                    <c:v>3</c:v>
                  </c:pt>
                  <c:pt idx="15">
                    <c:v>4</c:v>
                  </c:pt>
                  <c:pt idx="16">
                    <c:v>4</c:v>
                  </c:pt>
                  <c:pt idx="17">
                    <c:v>4</c:v>
                  </c:pt>
                  <c:pt idx="18">
                    <c:v>4</c:v>
                  </c:pt>
                  <c:pt idx="19">
                    <c:v>4</c:v>
                  </c:pt>
                </c:lvl>
              </c:multiLvlStrCache>
            </c:multiLvlStrRef>
          </c:cat>
          <c:val>
            <c:numRef>
              <c:f>'Q3'!$D$2:$D$21</c:f>
              <c:numCache>
                <c:formatCode>0.00</c:formatCode>
                <c:ptCount val="20"/>
                <c:pt idx="0">
                  <c:v>10.967700000000001</c:v>
                </c:pt>
                <c:pt idx="1">
                  <c:v>11.2903</c:v>
                </c:pt>
                <c:pt idx="2">
                  <c:v>19.032299999999999</c:v>
                </c:pt>
                <c:pt idx="3">
                  <c:v>28.709700000000002</c:v>
                </c:pt>
                <c:pt idx="4">
                  <c:v>30</c:v>
                </c:pt>
                <c:pt idx="5">
                  <c:v>14.8855</c:v>
                </c:pt>
                <c:pt idx="6">
                  <c:v>14.1221</c:v>
                </c:pt>
                <c:pt idx="7">
                  <c:v>20.228999999999999</c:v>
                </c:pt>
                <c:pt idx="8">
                  <c:v>22.1374</c:v>
                </c:pt>
                <c:pt idx="9">
                  <c:v>28.626000000000001</c:v>
                </c:pt>
                <c:pt idx="10">
                  <c:v>17.9039</c:v>
                </c:pt>
                <c:pt idx="11">
                  <c:v>22.7074</c:v>
                </c:pt>
                <c:pt idx="12">
                  <c:v>21.834099999999999</c:v>
                </c:pt>
                <c:pt idx="13">
                  <c:v>20.960699999999999</c:v>
                </c:pt>
                <c:pt idx="14">
                  <c:v>16.593900000000001</c:v>
                </c:pt>
                <c:pt idx="15">
                  <c:v>30.653300000000002</c:v>
                </c:pt>
                <c:pt idx="16">
                  <c:v>29.145700000000001</c:v>
                </c:pt>
                <c:pt idx="17">
                  <c:v>20.1005</c:v>
                </c:pt>
                <c:pt idx="18">
                  <c:v>10.0503</c:v>
                </c:pt>
                <c:pt idx="19">
                  <c:v>10.0503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1F-4439-99BE-1FC6E10EC67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668770272"/>
        <c:axId val="668772432"/>
      </c:barChart>
      <c:catAx>
        <c:axId val="668770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8772432"/>
        <c:crosses val="autoZero"/>
        <c:auto val="1"/>
        <c:lblAlgn val="ctr"/>
        <c:lblOffset val="100"/>
        <c:noMultiLvlLbl val="0"/>
      </c:catAx>
      <c:valAx>
        <c:axId val="6687724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Porcentage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8770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'Q4'!$D$12</c:f>
              <c:strCache>
                <c:ptCount val="1"/>
                <c:pt idx="0">
                  <c:v>Porcentage by customer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'Q4'!$C$13:$C$17</c:f>
              <c:strCache>
                <c:ptCount val="5"/>
                <c:pt idx="0">
                  <c:v>Chevrolet</c:v>
                </c:pt>
                <c:pt idx="1">
                  <c:v>Ford</c:v>
                </c:pt>
                <c:pt idx="2">
                  <c:v>Toyota</c:v>
                </c:pt>
                <c:pt idx="3">
                  <c:v>Pontiac</c:v>
                </c:pt>
                <c:pt idx="4">
                  <c:v>Dodge</c:v>
                </c:pt>
              </c:strCache>
            </c:strRef>
          </c:cat>
          <c:val>
            <c:numRef>
              <c:f>'Q4'!$D$13:$D$17</c:f>
              <c:numCache>
                <c:formatCode>0.00</c:formatCode>
                <c:ptCount val="5"/>
                <c:pt idx="0">
                  <c:v>8.3500999999999994</c:v>
                </c:pt>
                <c:pt idx="1">
                  <c:v>6.3380000000000001</c:v>
                </c:pt>
                <c:pt idx="2">
                  <c:v>5.2313999999999998</c:v>
                </c:pt>
                <c:pt idx="3">
                  <c:v>5.0301999999999998</c:v>
                </c:pt>
                <c:pt idx="4">
                  <c:v>5.0301999999999998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0B-4E5F-821D-831445CA8877}"/>
            </c:ext>
          </c:extLst>
        </c:ser>
        <c:ser>
          <c:idx val="1"/>
          <c:order val="1"/>
          <c:tx>
            <c:strRef>
              <c:f>'Q4'!$E$12</c:f>
              <c:strCache>
                <c:ptCount val="1"/>
                <c:pt idx="0">
                  <c:v>Porcentage by quantity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'Q4'!$C$13:$C$17</c:f>
              <c:strCache>
                <c:ptCount val="5"/>
                <c:pt idx="0">
                  <c:v>Chevrolet</c:v>
                </c:pt>
                <c:pt idx="1">
                  <c:v>Ford</c:v>
                </c:pt>
                <c:pt idx="2">
                  <c:v>Toyota</c:v>
                </c:pt>
                <c:pt idx="3">
                  <c:v>Pontiac</c:v>
                </c:pt>
                <c:pt idx="4">
                  <c:v>Dodge</c:v>
                </c:pt>
              </c:strCache>
            </c:strRef>
          </c:cat>
          <c:val>
            <c:numRef>
              <c:f>'Q4'!$E$13:$E$17</c:f>
              <c:numCache>
                <c:formatCode>General</c:formatCode>
                <c:ptCount val="5"/>
                <c:pt idx="0">
                  <c:v>12.5</c:v>
                </c:pt>
                <c:pt idx="1">
                  <c:v>9.6999999999999993</c:v>
                </c:pt>
                <c:pt idx="2">
                  <c:v>7.8</c:v>
                </c:pt>
                <c:pt idx="3">
                  <c:v>7.5</c:v>
                </c:pt>
                <c:pt idx="4">
                  <c:v>7.2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C0B-4E5F-821D-831445CA88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98077600"/>
        <c:axId val="798080840"/>
      </c:barChart>
      <c:catAx>
        <c:axId val="7980776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8080840"/>
        <c:crosses val="autoZero"/>
        <c:auto val="1"/>
        <c:lblAlgn val="ctr"/>
        <c:lblOffset val="100"/>
        <c:noMultiLvlLbl val="0"/>
      </c:catAx>
      <c:valAx>
        <c:axId val="798080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8077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strRef>
              <c:f>'Q6'!$C$1</c:f>
              <c:strCache>
                <c:ptCount val="1"/>
                <c:pt idx="0">
                  <c:v>Total_orders</c:v>
                </c:pt>
              </c:strCache>
            </c:strRef>
          </c:tx>
          <c:spPr>
            <a:ln w="28575" cap="rnd">
              <a:solidFill>
                <a:schemeClr val="tx2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'Q6'!$C$2:$C$5</c:f>
              <c:numCache>
                <c:formatCode>General</c:formatCode>
                <c:ptCount val="4"/>
                <c:pt idx="0">
                  <c:v>310</c:v>
                </c:pt>
                <c:pt idx="1">
                  <c:v>262</c:v>
                </c:pt>
                <c:pt idx="2">
                  <c:v>229</c:v>
                </c:pt>
                <c:pt idx="3">
                  <c:v>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05F-4F13-8EC2-49E2490CAA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14406168"/>
        <c:axId val="798082280"/>
      </c:lineChart>
      <c:catAx>
        <c:axId val="8144061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Quarter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8082280"/>
        <c:crosses val="autoZero"/>
        <c:auto val="1"/>
        <c:lblAlgn val="ctr"/>
        <c:lblOffset val="100"/>
        <c:noMultiLvlLbl val="0"/>
      </c:catAx>
      <c:valAx>
        <c:axId val="798082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Total orders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44061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'Q7'!$B$1</c:f>
              <c:strCache>
                <c:ptCount val="1"/>
                <c:pt idx="0">
                  <c:v>quarter_number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3"/>
              <c:pt idx="0">
                <c:v>2</c:v>
              </c:pt>
              <c:pt idx="1">
                <c:v>3</c:v>
              </c:pt>
              <c:pt idx="2">
                <c:v>4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'Q7'!$F$3:$F$5</c:f>
              <c:numCache>
                <c:formatCode>General</c:formatCode>
                <c:ptCount val="3"/>
                <c:pt idx="0">
                  <c:v>-17.010000000000002</c:v>
                </c:pt>
                <c:pt idx="1">
                  <c:v>-10.66</c:v>
                </c:pt>
                <c:pt idx="2">
                  <c:v>-20.13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0-BCF9-478A-A5F7-7D254F3A044A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808160496"/>
        <c:axId val="553482704"/>
      </c:lineChart>
      <c:catAx>
        <c:axId val="8081604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Quarter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482704"/>
        <c:crosses val="autoZero"/>
        <c:auto val="1"/>
        <c:lblAlgn val="ctr"/>
        <c:lblOffset val="100"/>
        <c:noMultiLvlLbl val="0"/>
      </c:catAx>
      <c:valAx>
        <c:axId val="553482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Porcentage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8160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'Q8'!$C$1</c:f>
              <c:strCache>
                <c:ptCount val="1"/>
                <c:pt idx="0">
                  <c:v>quarter_number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'Q8'!$C$2:$C$5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41-4353-BD2A-003BFCF6B583}"/>
            </c:ext>
          </c:extLst>
        </c:ser>
        <c:ser>
          <c:idx val="1"/>
          <c:order val="1"/>
          <c:tx>
            <c:strRef>
              <c:f>'Q8'!$D$1</c:f>
              <c:strCache>
                <c:ptCount val="1"/>
                <c:pt idx="0">
                  <c:v>Revenue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'Q8'!$D$2:$D$5</c:f>
              <c:numCache>
                <c:formatCode>_("$"* #,##0.00_);_("$"* \(#,##0.00\);_("$"* "-"??_);_(@_)</c:formatCode>
                <c:ptCount val="4"/>
                <c:pt idx="0">
                  <c:v>39421580.159999996</c:v>
                </c:pt>
                <c:pt idx="1">
                  <c:v>32715830.34</c:v>
                </c:pt>
                <c:pt idx="2">
                  <c:v>29229896.190000001</c:v>
                </c:pt>
                <c:pt idx="3">
                  <c:v>23346779.629999999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E41-4353-BD2A-003BFCF6B5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27535168"/>
        <c:axId val="827537328"/>
      </c:barChart>
      <c:lineChart>
        <c:grouping val="standard"/>
        <c:varyColors val="0"/>
        <c:ser>
          <c:idx val="2"/>
          <c:order val="2"/>
          <c:tx>
            <c:strRef>
              <c:f>'Q8'!$E$1</c:f>
              <c:strCache>
                <c:ptCount val="1"/>
                <c:pt idx="0">
                  <c:v>Total_Orders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'Q8'!$E$2:$E$5</c:f>
              <c:numCache>
                <c:formatCode>General</c:formatCode>
                <c:ptCount val="4"/>
                <c:pt idx="0">
                  <c:v>310</c:v>
                </c:pt>
                <c:pt idx="1">
                  <c:v>262</c:v>
                </c:pt>
                <c:pt idx="2">
                  <c:v>229</c:v>
                </c:pt>
                <c:pt idx="3">
                  <c:v>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E41-4353-BD2A-003BFCF6B5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41236256"/>
        <c:axId val="941235536"/>
      </c:lineChart>
      <c:catAx>
        <c:axId val="82753516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7537328"/>
        <c:crosses val="autoZero"/>
        <c:auto val="1"/>
        <c:lblAlgn val="ctr"/>
        <c:lblOffset val="100"/>
        <c:noMultiLvlLbl val="0"/>
      </c:catAx>
      <c:valAx>
        <c:axId val="827537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7535168"/>
        <c:crosses val="autoZero"/>
        <c:crossBetween val="between"/>
      </c:valAx>
      <c:valAx>
        <c:axId val="941235536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1236256"/>
        <c:crosses val="max"/>
        <c:crossBetween val="between"/>
      </c:valAx>
      <c:catAx>
        <c:axId val="941236256"/>
        <c:scaling>
          <c:orientation val="minMax"/>
        </c:scaling>
        <c:delete val="1"/>
        <c:axPos val="b"/>
        <c:majorTickMark val="none"/>
        <c:minorTickMark val="none"/>
        <c:tickLblPos val="nextTo"/>
        <c:crossAx val="94123553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'Q9-new_wheels'!$C$1</c:f>
              <c:strCache>
                <c:ptCount val="1"/>
                <c:pt idx="0">
                  <c:v>Average_Discount</c:v>
                </c:pt>
              </c:strCache>
            </c:strRef>
          </c:tx>
          <c:spPr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'Q9-new_wheels'!$B$2:$B$17</c:f>
              <c:strCache>
                <c:ptCount val="16"/>
                <c:pt idx="0">
                  <c:v>laser</c:v>
                </c:pt>
                <c:pt idx="1">
                  <c:v>mastercard</c:v>
                </c:pt>
                <c:pt idx="2">
                  <c:v>maestro</c:v>
                </c:pt>
                <c:pt idx="3">
                  <c:v>visa-electron</c:v>
                </c:pt>
                <c:pt idx="4">
                  <c:v>china-unionpay</c:v>
                </c:pt>
                <c:pt idx="5">
                  <c:v>instapayment</c:v>
                </c:pt>
                <c:pt idx="6">
                  <c:v>americanexpress</c:v>
                </c:pt>
                <c:pt idx="7">
                  <c:v>diners-club-us-ca</c:v>
                </c:pt>
                <c:pt idx="8">
                  <c:v>diners-club-carte-blanche</c:v>
                </c:pt>
                <c:pt idx="9">
                  <c:v>switch</c:v>
                </c:pt>
                <c:pt idx="10">
                  <c:v>bankcard</c:v>
                </c:pt>
                <c:pt idx="11">
                  <c:v>jcb</c:v>
                </c:pt>
                <c:pt idx="12">
                  <c:v>visa</c:v>
                </c:pt>
                <c:pt idx="13">
                  <c:v>diners-club-enroute</c:v>
                </c:pt>
                <c:pt idx="14">
                  <c:v>solo</c:v>
                </c:pt>
                <c:pt idx="15">
                  <c:v>diners-club-international</c:v>
                </c:pt>
              </c:strCache>
            </c:strRef>
          </c:cat>
          <c:val>
            <c:numRef>
              <c:f>'Q9-new_wheels'!$C$2:$C$17</c:f>
              <c:numCache>
                <c:formatCode>0.000</c:formatCode>
                <c:ptCount val="16"/>
                <c:pt idx="0">
                  <c:v>0.64384600000000003</c:v>
                </c:pt>
                <c:pt idx="1">
                  <c:v>0.62949999999999995</c:v>
                </c:pt>
                <c:pt idx="2">
                  <c:v>0.62421899999999997</c:v>
                </c:pt>
                <c:pt idx="3">
                  <c:v>0.62346900000000005</c:v>
                </c:pt>
                <c:pt idx="4">
                  <c:v>0.622174</c:v>
                </c:pt>
                <c:pt idx="5">
                  <c:v>0.62062499999999998</c:v>
                </c:pt>
                <c:pt idx="6">
                  <c:v>0.61632699999999996</c:v>
                </c:pt>
                <c:pt idx="7">
                  <c:v>0.61461500000000002</c:v>
                </c:pt>
                <c:pt idx="8">
                  <c:v>0.61448999999999998</c:v>
                </c:pt>
                <c:pt idx="9">
                  <c:v>0.61023300000000003</c:v>
                </c:pt>
                <c:pt idx="10">
                  <c:v>0.609545</c:v>
                </c:pt>
                <c:pt idx="11">
                  <c:v>0.60738199999999998</c:v>
                </c:pt>
                <c:pt idx="12">
                  <c:v>0.60083299999999995</c:v>
                </c:pt>
                <c:pt idx="13">
                  <c:v>0.59979199999999999</c:v>
                </c:pt>
                <c:pt idx="14">
                  <c:v>0.58499999999999996</c:v>
                </c:pt>
                <c:pt idx="15">
                  <c:v>0.58399999999999996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89-4962-BC24-D25B58E0E7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98085160"/>
        <c:axId val="798088760"/>
      </c:barChart>
      <c:catAx>
        <c:axId val="798085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8088760"/>
        <c:crosses val="autoZero"/>
        <c:auto val="1"/>
        <c:lblAlgn val="ctr"/>
        <c:lblOffset val="100"/>
        <c:noMultiLvlLbl val="0"/>
      </c:catAx>
      <c:valAx>
        <c:axId val="798088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8085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1"/>
          <c:tx>
            <c:strRef>
              <c:f>'Q10'!$C$1</c:f>
              <c:strCache>
                <c:ptCount val="1"/>
                <c:pt idx="0">
                  <c:v>Averange_Shipping_Days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'Q10'!$C$2:$C$5</c:f>
              <c:numCache>
                <c:formatCode>0</c:formatCode>
                <c:ptCount val="4"/>
                <c:pt idx="0">
                  <c:v>57.167700000000004</c:v>
                </c:pt>
                <c:pt idx="1">
                  <c:v>71.110699999999994</c:v>
                </c:pt>
                <c:pt idx="2">
                  <c:v>117.7555</c:v>
                </c:pt>
                <c:pt idx="3">
                  <c:v>174.09549999999999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DBF-4D32-B719-9CF3F3AE774B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818610520"/>
        <c:axId val="818615560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'Q10'!$B$1</c15:sqref>
                        </c15:formulaRef>
                      </c:ext>
                    </c:extLst>
                    <c:strCache>
                      <c:ptCount val="1"/>
                      <c:pt idx="0">
                        <c:v>quarter_number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val>
                  <c:numRef>
                    <c:extLst>
                      <c:ext uri="{02D57815-91ED-43cb-92C2-25804820EDAC}">
                        <c15:formulaRef>
                          <c15:sqref>'Q10'!$B$2:$B$5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7DBF-4D32-B719-9CF3F3AE774B}"/>
                  </c:ext>
                </c:extLst>
              </c15:ser>
            </c15:filteredLineSeries>
          </c:ext>
        </c:extLst>
      </c:lineChart>
      <c:catAx>
        <c:axId val="8186105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Quarter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8615560"/>
        <c:crosses val="autoZero"/>
        <c:auto val="1"/>
        <c:lblAlgn val="ctr"/>
        <c:lblOffset val="100"/>
        <c:noMultiLvlLbl val="0"/>
      </c:catAx>
      <c:valAx>
        <c:axId val="818615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Days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86105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'Q1'!$B$2:$B$50</cx:f>
        <cx:nf>'Q1'!$B$1</cx:nf>
        <cx:lvl ptCount="49" name="state">
          <cx:pt idx="0">California</cx:pt>
          <cx:pt idx="1">Texas</cx:pt>
          <cx:pt idx="2">Florida</cx:pt>
          <cx:pt idx="3">New York</cx:pt>
          <cx:pt idx="4">District of Columbia</cx:pt>
          <cx:pt idx="5">Colorado</cx:pt>
          <cx:pt idx="6">Ohio</cx:pt>
          <cx:pt idx="7">Alabama</cx:pt>
          <cx:pt idx="8">Washington</cx:pt>
          <cx:pt idx="9">Arizona</cx:pt>
          <cx:pt idx="10">Illinois</cx:pt>
          <cx:pt idx="11">Pennsylvania</cx:pt>
          <cx:pt idx="12">Virginia</cx:pt>
          <cx:pt idx="13">Tennessee</cx:pt>
          <cx:pt idx="14">Missouri</cx:pt>
          <cx:pt idx="15">Connecticut</cx:pt>
          <cx:pt idx="16">Indiana</cx:pt>
          <cx:pt idx="17">Louisiana</cx:pt>
          <cx:pt idx="18">North Carolina</cx:pt>
          <cx:pt idx="19">Georgia</cx:pt>
          <cx:pt idx="20">Minnesota</cx:pt>
          <cx:pt idx="21">Nevada</cx:pt>
          <cx:pt idx="22">Michigan</cx:pt>
          <cx:pt idx="23">Oklahoma</cx:pt>
          <cx:pt idx="24">Massachusetts</cx:pt>
          <cx:pt idx="25">Maryland</cx:pt>
          <cx:pt idx="26">Kansas</cx:pt>
          <cx:pt idx="27">Iowa</cx:pt>
          <cx:pt idx="28">Utah</cx:pt>
          <cx:pt idx="29">West Virginia</cx:pt>
          <cx:pt idx="30">Alaska</cx:pt>
          <cx:pt idx="31">New Jersey</cx:pt>
          <cx:pt idx="32">South Carolina</cx:pt>
          <cx:pt idx="33">Wisconsin</cx:pt>
          <cx:pt idx="34">Kentucky</cx:pt>
          <cx:pt idx="35">Nebraska</cx:pt>
          <cx:pt idx="36">Idaho</cx:pt>
          <cx:pt idx="37">Oregon</cx:pt>
          <cx:pt idx="38">Arkansas</cx:pt>
          <cx:pt idx="39">Hawaii</cx:pt>
          <cx:pt idx="40">Delaware</cx:pt>
          <cx:pt idx="41">New Mexico</cx:pt>
          <cx:pt idx="42">New Hampshire</cx:pt>
          <cx:pt idx="43">Montana</cx:pt>
          <cx:pt idx="44">North Dakota</cx:pt>
          <cx:pt idx="45">Mississippi</cx:pt>
          <cx:pt idx="46">Maine</cx:pt>
          <cx:pt idx="47">Wyoming</cx:pt>
          <cx:pt idx="48">Vermont</cx:pt>
        </cx:lvl>
      </cx:strDim>
      <cx:numDim type="colorVal">
        <cx:f>'Q1'!$C$2:$C$50</cx:f>
        <cx:lvl ptCount="49" formatCode="0.00">
          <cx:pt idx="0">9.7585999999999995</cx:pt>
          <cx:pt idx="1">9.7585999999999995</cx:pt>
          <cx:pt idx="2">8.6518999999999995</cx:pt>
          <cx:pt idx="3">6.9416000000000002</cx:pt>
          <cx:pt idx="4">3.5211000000000001</cx:pt>
          <cx:pt idx="5">3.3199000000000001</cx:pt>
          <cx:pt idx="6">3.3199000000000001</cx:pt>
          <cx:pt idx="7">2.9175</cx:pt>
          <cx:pt idx="8">2.8169</cx:pt>
          <cx:pt idx="9">2.6156999999999999</cx:pt>
          <cx:pt idx="10">2.5150999999999999</cx:pt>
          <cx:pt idx="11">2.5150999999999999</cx:pt>
          <cx:pt idx="12">2.4144999999999999</cx:pt>
          <cx:pt idx="13">2.3138999999999998</cx:pt>
          <cx:pt idx="14">2.3138999999999998</cx:pt>
          <cx:pt idx="15">2.2132999999999998</cx:pt>
          <cx:pt idx="16">2.1126999999999998</cx:pt>
          <cx:pt idx="17">2.0121000000000002</cx:pt>
          <cx:pt idx="18">2.0121000000000002</cx:pt>
          <cx:pt idx="19">1.8109</cx:pt>
          <cx:pt idx="20">1.7102999999999999</cx:pt>
          <cx:pt idx="21">1.7102999999999999</cx:pt>
          <cx:pt idx="22">1.7102999999999999</cx:pt>
          <cx:pt idx="23">1.6096999999999999</cx:pt>
          <cx:pt idx="24">1.4085000000000001</cx:pt>
          <cx:pt idx="25">1.4085000000000001</cx:pt>
          <cx:pt idx="26">1.3078000000000001</cx:pt>
          <cx:pt idx="27">1.1066</cx:pt>
          <cx:pt idx="28">1.006</cx:pt>
          <cx:pt idx="29">1.006</cx:pt>
          <cx:pt idx="30">1.006</cx:pt>
          <cx:pt idx="31">0.90539999999999998</cx:pt>
          <cx:pt idx="32">0.90539999999999998</cx:pt>
          <cx:pt idx="33">0.80479999999999996</cx:pt>
          <cx:pt idx="34">0.80479999999999996</cx:pt>
          <cx:pt idx="35">0.70420000000000005</cx:pt>
          <cx:pt idx="36">0.70420000000000005</cx:pt>
          <cx:pt idx="37">0.70420000000000005</cx:pt>
          <cx:pt idx="38">0.60360000000000003</cx:pt>
          <cx:pt idx="39">0.60360000000000003</cx:pt>
          <cx:pt idx="40">0.60360000000000003</cx:pt>
          <cx:pt idx="41">0.503</cx:pt>
          <cx:pt idx="42">0.30180000000000001</cx:pt>
          <cx:pt idx="43">0.30180000000000001</cx:pt>
          <cx:pt idx="44">0.20119999999999999</cx:pt>
          <cx:pt idx="45">0.20119999999999999</cx:pt>
          <cx:pt idx="46">0.10059999999999999</cx:pt>
          <cx:pt idx="47">0.10059999999999999</cx:pt>
          <cx:pt idx="48">0.10059999999999999</cx:pt>
        </cx:lvl>
      </cx:numDim>
    </cx:data>
  </cx:chartData>
  <cx:chart>
    <cx:plotArea>
      <cx:plotAreaRegion>
        <cx:series layoutId="regionMap" uniqueId="{A93CA310-1C24-4B14-93B0-565400DEAAC9}">
          <cx:tx>
            <cx:txData>
              <cx:f>'Q1'!$C$1</cx:f>
              <cx:v>Porcentage</cx:v>
            </cx:txData>
          </cx:tx>
          <cx:dataId val="0"/>
          <cx:layoutPr>
            <cx:geography cultureLanguage="en-US" cultureRegion="US" attribution="Powered by Bing">
              <cx:geoCache provider="{E9337A44-BEBE-4D9F-B70C-5C5E7DAFC167}">
                <cx:binary>1H1pc9y20u5fcfnzpQIQIJZTJ29VSM6+aLUd+wtrLMskuIH79utvz0iyJWYS663MrVvDpBhxSMw0
8aC7n240kP/ed/+5jx92xbsuidPyP/fd7++Dqsr+89tv5X3wkOzKi0TdF7rU36uLe538pr9/V/cP
v30rdq1K/d9MhOlv98GuqB669//zX/g2/0Gv9f2uUjq9rh+K/uahrOOq/Id7R2+9231LVOqqsirU
fYV/f//85zv9/Z2j4zr5qnbv3z2klar6uz57+P39qxbv3/02/t6/yPAuBjGr+hu0JeJCIso5t0x5
OPj7d7FO/afbBucXCDNTCG493reef3u7S6D9/1a6g2y7b9+Kh7KEVz389+++5dV7wUPO+3f3uk6r
fd/60M2/v/+Qqurh27vbalc9lO/fqVI7jw84ev9yH24PvfHba3T+57+jD6B/Rp+8AHDcmb+69Rf8
tg/tu8+6iJ777d9jRs0LSaRJCTHR4SAjzKwLBncshukjZuz5tx8xe4tEx3H62XKEzfbzWWLzURW+
Sk+qT/zCwqZEQtLj2IgLJjkXlD5hN9Knt0h0HJufLUfYfPzjLLFxdrH6rotTo2NalDGJ5SM6+LXm
YCwvGOYmxxQ/qs5rzXmbTMfxedl2hJBzngjdPXQ7sLonc0X4gjIiqMD4KDhSXhAweaA9T65KPP/2
o1n7pTjHcXlqNoLk7s+zVJpPD2X17qclOBk0YLWoaXEBpu1wjFiCQKA2hBOJnqADj/T424/QvFms
4xCNmo+g+vTxLKGaxrpQ305I5UxxYUkLvA+Rr62aMC+o4ISagvzwSS/ReYMkx3H50XCEyHR9logA
u9bF7pt+Hrv/nqnt2bUUloWevf3Y3yDrwqJcEDZSmLeIchyTny1HoDiXZwnKWteqVLv0hIpC0IUU
YKiENSLOEl8IiYVpCvRo5ujzUHg0Y2+S5TgsL5qOcFmfp/O/DNQJFYWiC4oti1DJf5iol2EomDCO
JLGE+cTLwMS9NGG/kuY4KI+tRnhczs9ST9yHeNfuiofnfjmB8ZIXoCOcmeQp9B+5FW4BXxOMEiwe
tWUUyrxFouO4/Gw5wsadnCU2f8S7r7vklBYM1IEBI2PoKY4ZGTLBLgRF+/zAE18bqcsbBDqOzI+G
I2D+OE+P/2lXBpDNq3R6OrWhHEwZJkCW+VGujE10YVmMCkQfyTJwgpem7G0yHYfnZdsRQp/O082s
dml50iBTABemEEHyJ0cDvf/S0UhxQQTCAj0bPYh0XqLza3mOI/PcboTK6vY8DVqhBn1SSkYvTEmA
eD2nLEcBJsb4AgyeJZnFDgRhpDR//Fqg47j8aDgC5o8vZwnMIo5VqlX5PGj/PQsAZoZNiikEMY/m
DLIuLxVGyAtMBQNq9pMlvFSYt0h0HJqfLUfYLM7T2Vw9pGnZx83upClNwEdIyGiKR96M0MigwQSO
IELs7d0P/F7i81apjmP0uvUIp6vzdDl3gBPMTj2ckkpbwMeAiiHxBJM5UiJ2QSiB1PQzn4P7L0F6
k0jHEXrRdATP3fYsTdxGlaWuC/XcQ//exEGWhjBu/SBkaISOhPwZ55CjsZ4CndF82lskOg7Oz5Yj
bDbnkaz55+nYxxH8iM+rJ/+3c9TywgI+xmFG87XawIwAUDUCPPrJ94zI2mh6+O/lOY7OqPmrVziP
uWdHgym7r9R9XZ1OXSi+sLiFLUKsR58z9jgQnBIBVM4cJQTeKM1xMF41HmmLc3eWlmyRfjtxYlNe
wMym5PLJ1ctRxgbSAgCLQEw+ITfKb75BoOPg/Gg4AmZxni5mq4sqeOfsCg1senc6zSGQ7SeScIs8
ATSKcjhwaWFRzAGjwzGiAW+X6zhM4/YjtLbOWarR7EFDFccpYTJhthMMmHieaB7BJMgFpZRwip5g
guzbS7b2BoGO4/Oj4QiY2XkS6Y3aE2ldnRAauifKElPyHO/gESOgF1jCNCekEl5j8iZZjqPyoukI
l82ZmreHr8WujE4JC1ACKJohnD9mZ/7CoOUFTLjt1elJY0bMYPsGiY6D87PlCJvteU4VbB+a3SmL
AggUzUCyGXTmae5/pDAYswsGE2/7woGDy4H7L23Zr+X5O1we32OMynnWamzUfaD83SlnCeiF4JRL
KKn5kZZ5lVazgEQjoHJ7Qrc//hJz/lqi48j8fJcRNpvFWbr/yyjeBfqks2tA0yCqpOyJJY9TahJq
PNG+loY/zfCMZtfeItFxbH62HGFzuTpLbDa7stzdB3X5UFWnzEmbF1CkCQQMVOTZaL1UHg6TBQhS
BkSMEgJvluc4PKPmI4w2f5wnRjqtTlpeAxOg0PUWlkCQDwfQ45foYARFthTq1BgZxZ+bX4vyN8A8
NxxDcp6Jgc2u6ONd+u3ZFZ8kxSmBocGk5mssOIO6GijqJPJpqcAolHmLJH8DyY93GGPinqWaLHR7
SsJsXiAODobT4zoiCbgYhBhGT/dH7v9X0hzH5LHVCI/FeZqtD9UuOKF+AE0GhwLRyc9M8iubtZ9/
5lAZaLIREr+S4zgSj61GSHw4T2sFNUEnDSYZxPAU/AMg8eg/RtMx2DIvTL6P8uXIWv1akuNoPLcb
4fHHeZKu/SKt5UNRPvSn0499FQBU90uLPBX4jzDhdK8eFqyKfIxWJH3+7Z9Lzn4t03F0Xr7PCKHt
8ix9ya2u/9/klwks5gRXbj6voBkxL1imsV+XBgtsjgeVb5frOFLj9iO0bp2zROuTKu91WqrTRv+M
SNAmKOB8PF7TMiiq4bDSybLk8RUbbxLpOEYvmo7g+XSe8f8K0lX1fXRCY0cgvgeubEJ18wgWC+bP
oJAGUgOPqI2s3FtEOY7Kz5YjUFafz1JnFt8gJ/PsAv59+EIpVGVKSCA/L8scAYMx+B9QFoBmlPf/
pSDH8XhqNgJjcZ6hy2an0hMWM1EL5mD2xZgvSmRfcmUmL0wMa88hwDmqJb8U5zgkT81GkGzOM81/
WTz4Jy06B89PBKzGIE+WSb62XI9F5+D4ySi//2tBjqPx3G4Ex+XNWZqrP4ro1HXmkN/fz3aRfRiz
P0YWa19TRiQseYKys8MxmhF7i0THkfnZcoTNH+eJzRyWNSl1Ol9yWOIP65oQgUj+pd0CMPZ+f79U
8zHpMlKVXwtyHJDndiM45ouzVJV9NLZ56NT9Cd07oRcQsxDYdeFp+ngUt2DELjDMuED97AiTt0lz
HJeXbUfYbDdni818l2SwqOmUCwEpuWACdpOB9ZePtmoED0y3WDDzD7ue/EzYvJ5Dbt+9Say/x+lF
8zFU8/OE6lBi5u6i05bHwNoz2EMD1ASiy8MxMnEI1tmy/UKb5zzNs119StO8Uaq/AepV6zFOZ8qd
odp8/2+WndAFEaiQNcEF/VgyM2JrEP7DOicTgpmnTYJGOed92fgbhDqO0qvGI5A2t2epTJ96DXum
+c9j+QTxJuywBSUXJvsb9ga1TLCGc5+lRk8JnOffftrv5NcCHQfnx5uMgPn0+SyB+fhQJDA1+9w5
JwCGwryZZcI/Yx8ENZuAl2TAEg7HiE+/QZLjiPxoOELk493/H0T+fqe6H9v8ubtqNznsD/his7p/
vnt4d9jBcNT0qRTsKG6PHn7x7ff3JoFw/8Wajv2XjIrIXm+B96LRw66sfn9vAIUQUBEAJhGqnwFE
DvC1sJfR/hbkQhkwckYlLENEbL+qIN17mt/fQyYCYVh4CBOlUHwoGIfkT7nPrcMtcHQSCMu+7g3M
LNRc/9il8UrHPQTfPzrk6fpdWidXWqVV+ft7DK+TPT62l9WiQH8IhbptYECWFIwhuH+/uwGjs3/6
/+CG5Q1Cvl70yI8vGxRXN56p7bAO7LZOBnfA3uD0kjq17323WOTPh7gV4BJ/bNZ4TAp6RArYoGTv
OaAvsICY8qUUTYmMIRc4XaSxzKeZ5d02MtkMTY+31kCSaZ8Um4JxpwlMm/nYmPhW9b3vsmAWWENo
U7Mo7H8WyYSCmnHH0L2f4pDtgTICMeqYwiAmzwRKF2afNXYUG5WL6gE7ccy/JVWIruKunue6rGaE
+F+pxbVTW4y5sAuLnVrGjZdyPqnTtp4Ry/LgC5LQ5nKInBSZlsOR0c4ykmOH68qfiMyzXM2LudGW
89bE3tLwuw///EYYfOv4jSzEYbQJGFCwHnnUybmByk6XRbpAckArwjs8EYEuJpnyHJJJOje9Qs3K
qDPnOKOzKKntkjhMV9ladOmd0ty8TE3xyTORnPxCNhjqf5ENBjqk38heSfbj/eUAqMoqLFrBk0Xl
tzdey9yWoHihEetnPpLMLmWgnZ7kny1ZV8vYMhPbbPNFzILOIV40XCbGpY/6X8r1l4EJjhKiZtAR
BhNQsLvBa7lCZHSZWRZyTqNFXqXcIagOHMvoCzvD6bqyKrsPKjkZcBrOTL/9mCWtdnWad/ZgDXiT
NMEvBqa1h+mVxnIoAGPChPQLYGmKvcgvNLYvMRp8r2vmJMTt1Ao9Y8WKZIJMYWxkrIrb2NtEJvGv
8zYO71LMJr3VBc5AmZomRdPZyMu6bUo1t3Vj1G7TxXTZE3+R6gF9Klrf5o1XbAYSD3YsDO5YEb1j
fYfXrEFLWtNpisNig7vLEDaIWnSGtuwhMwdXdcakFx2ZNF7/FXYzbRxhyG5aar2mJW/sIisXFtGf
Ybda0+5KEttxiOfEKLekLYyp1kW/LVJX9P13FebmBAWsdjueNS6naWdXdddNmCyUO8ihtdu0bdze
FHf/PBIh8f4XPYE1YPuV4fuEiUQmHXVwmkjhh0lVz822tpmZ6C3xvVWeSrkyQ1IswtwP7SgXzVXn
ddsupcNqiNL0KgzSK6PuAptVRuSm2PBXsimASPB+2ufQQX39rQ00vHufe6vIG7xV4PH7LA/VTKle
Qv+aLpQ8ty7jRvbZqyInCIR04s4sZ9oz+bI16VUkzDvZB80iKDnaGgWcDn9F0veXFauvGslyhwQ9
m5QGDi4PpziQW+wJvWg19iY10ytepjcAY72Nq66bl5WF7xqa9teBd9nZvL5KqwTPUDTgu6Gsnags
gksZZrnd9siYwOAZ3NJ3maljx6qScJYhq3AwznzH0mU+DcBNLbI0XFA6RJtKZtHGtL72tZm6XYf9
jRkHaDoMdbwAB+ciVodTUG7lILOI5kFf0jVrfTdcR1hXayZA+iqP1Qar0klM379Owk+9UdZzcG2l
HeChX6VFg7epsk2j77eMoyth5YbbZIVwsZnKdRvkxYJami9j1HEb6wwvYG/b0K1Q0tgt7fUKi7q3
WaDKda2kE1ZDvzQC2q3LOJvGSU3mUent0qb5IDItlgeMWBwUTh4Q7PK2rKaEoM9WIPHSz+PY7lrL
WoeVXpDE2PpZlU64EfM1eNWFzLm65pVYJVVC1gGO1LVnNOoahTKwNcq3pND5zDByfFun3APLLFKH
dXQKtYf+2srgHXOR9tvWgNFi0r6z67hfmzzk1PZpfi2ZCheaFGhWZ9UXVfnpuuxw6vayLp2aU0dG
VrfsuWgd0oOXDw0/mYiGmvAjcbim+1PZIzL32mAbDdybSlwFTqAxmFnR3YRtmi4NC6vLDgX+NGxo
5gw1UnbKinjRBGS40qlCVx7LbKVCtcj7etcVeX9VJ0Z31VTJRxlFq6GuyHzAHbmhKDcuVUuBb8AV
oeguHTroZKzlZd+nNstKubTiYVH7kl8eTpZfqIUUcWAfLgeZiscbkQXvUTWtmBw+C0LVcrBQ3Swx
9bA+PAwJOeVaIqUTmSgxTThqnMwv/etif4qTQSxASQL7cNnnYEwLEnQbWrDZ4SOK0sB3WrwsSdI6
SIpgZpqRfxulAZ/5EUUOGBjj5nBCobUM4n7Yov0TgUD1PBaVZ5Nsw0vCrg6nyoQO7Wl/f7hKCjFs
4fXcDojjsi+bzG5UEN8eTl3jfRYDT6c9GG27rKvOs40QYZtXdFLESbIcujy7knFb2VYnq1s/5RNw
sMPayNJlWBP5ESvE7aQt21uiGxdr/2OWJnweWLyf11ZY2ZqV9aSqs9BGsjS2dRnVdj2Y2um8PPss
8sZR7FurIvWh6mEQo6Z0aGx9xFYpHaETvsA0UHadU+7mZncf61peFcKOuflFJKS5amzq1f3HmlUr
yuoZD4JizsLYTlO/mfcVLmxPWm5Yy3gVe+GiA72YGCW1rbqNF1Zs5ZOyrayJSqx1XXjSVrwoZhGN
8cTnQ+v0otC2zNt+FifRMPVb1NlNGOEFytR3E0zbVGYtBctVCzduwU4UpmAOng3aiJ2ApG5SdN51
ECdfKlIHUwrGd56EqZ0Wtdhqowpcw2vtEjXJDGUhdYze/BBWrLfBdOVXLEivFWrvvM5gk9aXwums
wFtKrFM3jmUw8YS/iQNVP/ZmTAdjMaSFDeVhZJFFtLVV+Mmq6+oKVcwN88x/tE9DLMhdD2O5KP8U
yMiuwVNtEzK0K6lk6mDR3XLWqlltrTqIQ2ZDDJ8CdWeTgnTZsm27L7Skw5Sqclubre/ULRgJJoRL
BymdMmsTh4bDPBAin2MSOA18wWc/Hm6Z79O18ks5SVOiZ1Fa2qhr5QRJZSzz3AlwWTgywMkK8LsS
vmpXlc+veDZ0doQ8Psn7yHBEwOcWbFRpG1g4NVDhWeqlqU2Fx4BokH46JCJ3O+Vr2wjSzikM/BUZ
aQF8tZ5kYZg4bVrrVdiQEJ6qgnVH8KoKRLum/oTgdNjiulmlOjQ+DcO8lwl1WzPo50LF0ZyobDvU
Ip1CQBbPeJ6qKTWC5dD20yBqPindA13pvDtEIsePkHUb+b1L6wDZMByNj37tCzfo9EzWDXd7yx+u
RH5dWCFeeqXypzzrMvh5c7BRJcCxNsNKdEW0CPpu7whwfIkSwZYyHjYqDB3fC9pFlCfWMhMJMHAf
PGufabkO9jwgMaZdZRVL5lNrOZQNd5CfhvoeCR25qM3COamzTR6beovkQ9CSZul55E8gNdYisooH
FWrDyREjC6OSl7gmfGn1QzFJWWJN/Dhs5zUn3Q2jA16lnII7FlVuD2bEZ6jqiqui9hK7SRnd6VJk
nxUPPjZRay1JWQinpZly6zgxHNg4lyxo7RfL2lsWrMhmoowtW6gmWqCcbfNmwjPl22mpe9sok3ka
sSscJnpmSDfLMr3IZdbbFdfC5WEY2oJ7xeIgvFH55XVWy432M2OJcqVsq9fIqWqFNjKJZoOf4Gkg
75omL8AMNGpBqg68v6DB3FLh5zzojU0VlTaFN+uNorqkYVDaJVXJqgs64cqw9qYaOGpeN2QuSX4Z
F00x78ppWRrZQjdZM2+6h8JK9abVonUHr/ieDYLYrQ8OPLQyJxnyBQ5zYyp8XcxjTcgSnFo6oQCe
I3GpIFRNczuIOHfLEkxh7XWfzCYjTtDDK0QqSdzI0MbCDGE07b+j8rzUSVOcz2AELUhNLFsOIYH4
1q8mxEttv42sSedX4Ht8KadtzNZJmk88LzPWcVPF7lBYkVuXfALDxHSrylEhe4ipGq6CamIqzhdm
JcWsCKkd014s66w27UCJcKYgV2E3LIRQq4nv6tatjVxM/KzIV23rch2Qu6LGtvALO+lq/ckb2mxa
KXln1l5hq8Fz6zbXDohDbLAbxRQm9cMPdY++F5bPbK/n4U1RJyBcT3ZNYwzOgJNsio1KO4HRtHZY
NdkqVvA7sQWqW9URuKYq3LKSAzclSTg3gi5yD5d13XRr8CzQxY1YBRX4qMaKuts6SRaRISdN3rKN
SIN2lTGrseOeeRugqabLzSj5EwfeldGGzQPh5QJyDxtRZJ1jUhk5RZKylSmktZJlXU9QYy47COMO
n6i2ZSthxr2dDySahLHKChhx8Gx2aFVnq6KR1KYJD5w4Ve26qP3MrVGUOWlStSvGe99WAYRJtDDh
0vC+SWzG07bN0FRZyZcCArJV4yt/ffjrcOJBE7gt4rVj+doo7BxRYyXDxM7Nhi4Pj5QqWnZ5Zcy6
QX7nlancBvVbwwrJkhnMfDylMaCXN7nnqoYPNofwqy9TO3QtpONLMajPKA/7qYG2GEK6a5pfdTFj
V4YF3kd72Q2KTWueQwbHNpo+uzl8Vltd4fhFI2ZlRgyg0gaeDH1Q3OgocERV5VeHKw+beMlEE9qH
S39uwc6FUxjGqZuzRE1gji6bwJAh1xHs2XndR0o7UVwoJxj62i4g27LISR84HcPdFrXVukZ+fuvD
b4DbuIE9B/yl7vNkTimIUxQ4XwsZfcBey9e4EgtBW+5SlPlT5Af4poowugkYdmgJAnqVpFPdIojA
TH8CqanWNuu9+oh0YmZ8DuGGXguwvw5sUa1tyzAucSnRsh8QWraDHhL7cM0zimxOs9wVmtkhBEgr
oxfCMZO4d0pIoi2p4d+QWhSzgXRilQVdu2yA2NVtNywPJx2LOnlxHfR9APrWDRMT+hlcZs8eFC77
CcNzxvMgs3PrOs7qZslBiVbAyxt7iAI7STLpQotwxQO/mHVlvjW9wZ+ayvrTQAOoA0epC7xh0aUs
nKRKxJPaT9ZmHf9ZaPbVK5C/MuJijmTI4NvUutFIAbD+NWrDrRzUtiggHKnMO2B48xDX206BqD2m
8N0JBhNJ4nUFXkBYrWGHffclj4PIyc3wk4GojQdEnDBUdyyF0KsgCwIcrfEYdcpKK1BBeW8NdMcH
Pm9F88FIg9pphs8JYoPLUpU4/l2QecpuqlDP0s6ACFD4MErL3sFlOw9pdQ3k5FOw9zAxbWe9npbI
zN0sn5s4XPjxwiyCqyhl3qzygOGapW/j1E9sr9Up2Ap/bdB+0fLSLfNmiUq00/UN8Hxv4uV9aQ8d
sBpccLwIiWc6VtPNG0qjWdwYeB4z0Kkcq5VCunCQqB+owesps6JdFw2Zjbj4ZGpWLdLM7jxg6MKP
2QJSbU7fxG4IOaUl35vLwymxXFYEbI5D+VAO8J5hXc5ywhZYVGgCczjXTHXSrorIMTXObCPNhAPb
p07bRiR2RAzDzUJzHjLjxiBBOdV5wyedjr92sgYSv0/vJMLJI/ERdls1Jh4Tys7LTrqsH6RtFX5m
axUVNrhORzUQDukEf/egq7PWS93BAL9tYCACVZTvos8kzJKrDCW54+ddMt1nkNNsqL6B4bgEMxTY
GRQGXwrDt+y05fmcJPp7a3XU8ULLnOJOWh99RrYytxZaVRIyoAwv0zigEF8F5AOT2Z9FreKlyiAE
ptJLnEC24drMy1WZZ/w64nv2lRZfYB/B7BNAsjFi72ORN8pWRb5jdRXaMcuHWdlaymFN7DkqiJAN
K2ZvIGiPVpTjzhYxgYQZJ8HWiKVbKbPYVlHMp2VlfGzA/MD/t0eswr4RkywD9yW8rHChAqRwvMIL
5lVsyNmAbuSwrTOlZyXPsmulIGNYdHZSR8ymjHMIypk5a3BvZ9pL1k2cmRAsfUC4QmvUksyFIVxC
LJRDJ5rFiuZVscoKGrtWXOQONlCzkFb1JYXEkd2KcqnNLpiC3QP7ZaFLEmN+FUCCOjXYlQgXDe3R
LkNt7gw+p6swlv08ROmXHLjULGrENRrYZvBM5USwdGUmcIDtuJHWNGqbahLftZBUnhsqbFzIUueX
Ole3nEauMXhiDag1TmhBPsmDJd8TEUFKOdSJy+uBrWgE2r/gXZRPccMr9+A3fMP8IHuLLIAorHXk
t25UgvQxDa8Fa70POkynOus/cklaN/XN1kZ9nUOiutDOoMLUxW10jQ0Jdqvz9RIPtoWzwVFmGztl
6XlODWPaJn5+2ehyGxlJ5gQh3I964LQKeR6ERfm8LXPT8VJP2JCbaKuosw09tK6fdWSJaw1+M+F6
6vHhg7BEtrQgdT04hz9LrLLYLj1iqyr7IurYszt0p1M5NaKWJmCFBF5mSWwugwxiyoxTN86/iiH+
GkKCYjkAB0ztxrTE8nCdmo3dBSpYMJXpZWZ2elnsT4fLw4niQcX23972Mvby6ZbLctq3wa0w0xnO
Widv2Gce5bVT0thkE2bQadKn0bzJEzkv9g9AZmo5aBGCN+ntQhaxWwU8Xx5OTdjjaf8tgBicIKcD
srb24lotYiMB6nVZZzBbU6vmOvWydSRDsUwTEjtxluz6pPNtg5QChn1tLAfzskxkDZGmISY8Kgwb
s6Cd+n443Hh5ktrcG5Ipbv1rPitKL7lVvPlQQOXUrIH1C0tkWcmy86XdFYW56vHgklkmW35bFzCt
IhvxCXWJvpNer+8Gntmp39mqaReGZtGyJaLfBr3KXYsbpRvpzPZljKFr4qWHAjT3KyMD4GrIZPTp
YqCeARntKjFtozOSpSCmDclVetuB4cqyaCn18A3A5mCyDWtB21TYwgwrV2X9n2ZbyW0bDGQWS5ZB
oOiEagBvXJQaIsCeuo0WkNaNIbNSx76+tMJyI7ROV3mdziSMZNdAqYSnFCSIugA7qJyYYoj+ZElS
rLwUkg2eKlO3hPmydRSnW4K18TGTop1y4AiLuPKba2nIYT/9UN13UTDjQzVrhorech7oGahAOveC
IP2oU2+VpqGxqz3I3sH/vKbZdkkQb8FFQ6Akm0kGZHznZ5DjqZWjeUc/N35wzTzFH5KgdZuqcEyw
MZexR5p16oe5XaB+ntOSfU1SIiD0sgBXBIn0uA5uZAcTOk0NSV4IqLmr/TJamEZLXJ7QYV57cpgN
KZiOnsQEfEtVQmpucHXWhjOUdzNIcZTLMi1DuwpqtvVzP4Z8oMauwWpjzQvDd/tSUheC/e8kL+cQ
ULIFy0lo+zy9jHCD7yDZtvQhoQAcRfYrCyK4nujgtqi8erK/4jlMx9VJxbcVTAzbXTIY84LW1YT2
6V0AMYIT1hAF+0WinFA0ekZR5TCvD90amPl152/60OKbsNDghwx2X4iyX1hf0q6qtrWycdcZtrKQ
ucpIBh0DmwEt2rAzpkXW8E1bJBsRpmqNYxnD9GC3gtlJvQCbuWlwWF+bCdtFFCgxjRNXQ8b3KkSl
4ZgBOKn/S9mX7UjKq1s+ES0MZpJafcEQc0Rm5VhZN6hGbAwGjDGYpz8rIqt3Dfucf3dLKQQkwWA8
fN8aDFnidAinh2nEYDxWbpwv8fptHFqzoyWtUwfgagreSm5CFwSuUmxTq4ql0cLHsx+LOa/nCVnC
6qazsGo3TfaNMY0QfVbkcoOl4PjZgjYKH4j7efBpv5FdhyFMxx/DXvQ565l/aPgaAMXoN5PnoY4t
Cqxntb5wO8idZ+dHvC27D2WCHEiYdSO9iaZRbOc0iSZvKyp33RBUMHQRTRbWSbYKoMNjh+OZr14T
HTWZAY00WHc6mkafAHMGp4W8RVN7J4NRfWCrnIBAV/rstGPaUgxpah6XbWDfbDJfEpm4p0roIkDx
HiyXH5s1no8mDI+1V4cXaefXSjrd/TSUp4hNaIFzKDJ3AWUjbHiX9I2TCS9MxVqNdyug7SoCY0Pn
iW/WbmBHzaeHNRRA0oNvg78UMvDqfK4cBNs1tcXoy2umroFMOjHi47aYZj/ahmFQ5cusv7qzZcfV
CXg+mqXbmR20Anzbdst0ZoPxsqYCkuas53mIg61vlZ+7fc+KG3Iwtm2Yl3pgaVLJnYpmuTfCTBmP
B7KzAsWBib8uvI2jN/Vs0SkHpb6znlEHa8RjtXj8UtveOwpN8nCgbrHYJEgF67tz6WQEiqJDAgvx
zqF8wywSTwZAb54md7uOSP8BFfev6O0Rhbv1ZvVr+Umve8v5YfIpv4QOuGYESWOYuqp073iFSCgC
83TPRnSHvtLOqVYOTupV93MAMGBR6zmmJdlN4yQ2BElIUYGVyMIV5YfANjyyLp6OU5c8z0sybAdP
lRlR0n+OqM3R8eBHvQ5yVk6JAaNSe8elrL8bvwk3fVM7Bzk98CWePhrrfpw0RthIrnLLCF4xbSjZ
9mpl+2piNmPg520LaozUob/tItNns+uaS7iAA+4R+NWantaqj/bJ0r1QUrNTMHpDZqWXFE1f+plt
xwqV0BEfYpwi5/Gypp5fl1uXbae1yswS7Tjy/+Oo2ZAGiQ2PHWLGUgM4EsbTW2S4wzlw3OmwMKCm
QUfOnIUvbkunHfqqF1AVDsDzbhg3yzW0IAqErxePwJc81D4v7tsssTNNFz3zAqODo0GaCAAnJdka
DL0Hyr310FNhtpTbE0G4cfKvC+6hR1bVdCxnRIS9Gw/pBFrqwEOQzT0nT3Pb6G1ZOzx3hiOQ1PZY
+ZJk4+z8aMphAD9R9k8+jc2dI8Q2iN/cwAZPo6PCpxWgv57FG3eNPkcNUadgKnfRTFykiHV5QIms
wOn4k7Z9cBmGFXxerEVeAjg7tg1tj6xq4kyqimYDGeRxcTwkiO1ydmqEfMylft4E4bTkXsW/h/XQ
bCYW0EPoNvE+0S9t1YE5IHWZhZEY2zTEwA641cOqaqr1wEXfFyUgizQc0WHgBpeDHMEKpMlINoup
APpFtaWZ51RmXwMXUvNQql0/jUNemmBJO2gp0oBjfFm9svIwIvbzhQUx2dQNiHgj9bPn83kn57K2
YLRBMTXSn88VT9cEXbIYozs1qPFOXxe3bqdBC4YOReyi5Q6kJWL1QcfyEl1parqQ8Rwsd14VsF1c
o4evJUQ91hJxx65rEXe+iw5Jt9RzuJsbAm40MblRDfaV8hx2ZjzRutnGCGOPKlyCol9Fs2d1i0yB
MbCsETLQxH+WqsEwCbdB4dCyxshdhedZL/Vubt2zWPQhGWV7TGbB9oPbmB36vbWAbSQEGNuO26Zb
P7PIr5Aht8njRPgZH0d130p/lTmbQ1m4K7mfRiT+bTv10KCIJRv5ILdUdc6hd5tPM/FYLubk2MtA
Xlnz6CWRTYp4/wCDRPWkNDnyebHHKpi8nNXRlELk89Uyqra27ObCYd6RgTd6W9wqX0Mdpgoh6YX0
VXmmS10hHDYFBYByMAj1SNSRL2IeNitvwR4gCJUx0L92chS4TQ/IztZgGuy0HcbkqZbJNmE6mxG7
npYGeIJpvQMhargb3O4OEH0hhNd/Xoz7Paimr0Enu12ZjPapBzwNaOGJ9z7fzRrg0q0+3GpG6fZb
ipCj6HXT5V7blvumCtHOK44aP4pnqgY3iwFnbEdJ1QeJzNQyr0xd3+psAFQGHuqTYZpkBONGCjJe
naqaPIEAd/NGgs8xyN02QLaQ9oHuzPD9qgcjWrofOiAV9bKK1KhueZFJ8N0ZV+xqGneLONN7XidE
rXL11u2tE/Y7sEo8RkwXLPrrDFnKuVWju7Vm6HIrwWyq2nO2kxMF53WMXljX6SfpJvTMfO9FDB9C
8P+PoQj4U6IIEGrJyZbVCWQCiasOdO57F7AAVm/bPmRN72urTdThtskshcyK8wRjncaQwOtkf/1K
05qJqRkOt4WU8ytRoskXSDBowvvDFPVg7t3G/b+rArT2frZngM3d4bYIrplack27bmvuxDF6dBoA
OJp8ndaxLw+YCzURgEuiUqTv65KHPK2UXweQKDT7kpftQc7k5yKJeSTScDgSPbj70Z++Cd0ORb1a
nGC2qzxoZ5CH2xoRXYg+PHyto4A1qQFodnhfXa6rvPJwoxF6IzYGbQ5euT8QDFqH9bq4bf5aBBHj
xSDA1fJAdIfbCW4nfD/Vv/YpmuRrVHW7FgnYmjWiKYtgmV9uh4nbvtsJhNvhlm638NcJRQ9xFsSM
LwMw0kMXzngRTs2Gw/v2dWfFnBVYs4J2xvhjFjdSZqNBkg/urjvc1n5tlsxBoFppxEo44tf+W/H/
te/X5q/jfNA8Iv115qYKGmAHckJojxfIfr3F27bj9HgTfKwOqPwuiEtODyVV9NDMLPQzHbQQZCRi
O89xAujw8XaAQ78k3tjvl2jpx2NC2p/njVaJ2nG7RNkZCWYY/7mtERaPhVvrr7923fbH18Nua2MS
j1sbdftfp7vtfz9ntwD4oz30c62HThgInj7UY/hz7bZ5+8fEkYE3YqIZ7x8TkJ973TMguCZsisRB
s2qGdjwgLkq9ym/2t9fMbtXt12ttxMZcG9WtJS18Gg63hbmu0dAKsCScFU41L4ehl8vBAzwPUA+b
vxa3fS1bkRk6QM2FLvtUN21X3B6kqtFIbgsbqaqohFogF4nlc1IbSJ2gF2gCEMjQuaj0qmtiS+oL
tYnCvk8tB9yXuLaI22iLSSKh2IqfnHhSKejmbd3KBUN0uGmHAV8tZ89EygdfAIKdl8KCyk8BnTvp
WhHIDuwWAZp3jAOk+ESQzCLDS0EdPjfcu2u9Ot54VnyLE+Q7IMKfww4XbPWVWUSbdmT3Glt/b+RI
M1myajv6/pmiuqVQgZ1FNUB9FCwv3hDcaa+uThWtNmy9gs28PJUiZIcIN5jOaWTHL8DiwJWDGE0h
ABN9iTeDE0KTkY6jtoUugf7bgQLd1AVrmhaiFhHuy9A/l5Sq1J/Oy5UbnnSbjmF950bJkdqxzIDW
GT2AI51sHozTK23UPRCz7VQ+E7ciObPx1z541WEbZp1O9mMlvqK3zkEC4nkqvq2dGHqtwX5dV7D3
tMXrBjEb2yROqz549ubos+Nu3bGtsyXSX2MNnsUmkZNixg8/LUexZq0Fg8M8JAsYxjltUhZMMuOT
oKlTusUEDOhclfzTwIcGqUdDUuIt+w5iixrMjWmRW5blPY/BJ1YWobykZRr1UZ8lud/QKQObA0Am
jr3NDACVame56lFWpG5EQ+oQPzZNmBIfJTciEzuUntk71VRfeQW26VkD/jwhb1249RKkWX6LEL9X
5WY05QeuL7KzftG1IqPJ1Kcx4ppc+5lBTtuMcZ0j/AIRGIIc9Mm2hNgmXYZhAmMFVNLz+DlR/qPV
XpKVoZ4yaCMeAFGd8exj2lsORTFHXhVxlJ5KSFoHq5f2oXxB6/xBdK5X4KT1CIIbAf6eVqhchHi7
cqXgMHy2XQ0finByvyCBGNFkPaJy1O06R3zY5cDl02VT6v7Val8Ck+ZfeD/bFJroHArJsliDaMAD
kwcbBd/KsMyD+dALR2ZKo4wn5XpF6bUWJEpbbtVCdxQir8yFcmfjOoPYaKaXZ6+ZvM3iOLZAlOxt
JZNurobO7OpqSTLKNH1abA9VkiuPa8KgBmjb4GmVZPwAVn2zXtOG265KJKmaZvLgSutgFAqSYhzW
N6/0gnO76mgf1aLNagq4YK28aF8FS/TkTGwAg166G/CKEHQG5dMCdfE+QZKYdoNEA/V5BPAgIJD7
UC8v8QQj7eUHGsr1kbE+71TdQelTIuJxUW0SaPyga4FeyQeNBmRiNE/LYuuL6etnDBTm6bbQy2FZ
Rvex7k68xJnqwf82wOqBHKucnyKqgPa7FYbC9XvD+XTw+Mzvue/E6dxu/L700Fc1yS6K1mszcfhD
xaIDo/6pAzEbm8AchzUAR6AnJ22jB1/70cNC+MY2q7l3J+9xkOorc9sE/7LAqq0v70KqFRJ1Mu9j
Inz0Ggpim44sOWlVX7SJ2nZ09C8EmZ2BCeYI4fdnxDtiUwNGBO63cISLdD5F9Uvb1zGi/1kV5big
FsxPEHro1DPznOLrigideoSFjXsewpieA8/Ss/QgV1yga9iEjg3RkusgA4rdAPaPMl4xcqKEfhiM
AbsUVksBuGpMO+fVX0x49nV8WqC72q3rwPO2ZUsOp0SfK66vavWWFdCHf7eN9whlBXvUgOdZqdvn
cD7adUweAxaiXxGvLbHzqUxsf64d8nBT3QwKqCTv3EO1qp0Jcfl/VhaTq2PgD+E25l0PMFMh3Bwk
dPGJwz+F26vx6oRHfr8TJBa72YD01m3ppNAMPscQLT4u7ahytdpNcBV3LKHm/+EWvH9ze8TxdaoE
l2BO5Ot3FP+Ssycl01MNQf+udSB3KifvLqrQAzgz4zkGsrfGQ3wOQUC/STrDLjSpssRrSeb0ncnG
wW+hjKvY8So2dQ1p70xcPWmQy3ukq+7lqgK9oVH/XHDeVXD9V8HB1Y6PpITQ4VOo3v8sOLgZGr/u
FhRcosOiCUi8r0x5If4K2XvX0G1g4i5fDNmb0LIt0ibxtvo7QsUXPttTOdLk81L0JGZfQs996QDm
APwJvkOgElD0XwiBgcbcj13A05bzFXNz/ZO75erj+bf7T2B6DPE9KzzGTXD+h2K/hmeGhB26OonQ
nTpdzvWIhwgUSDbr7qHKkBkkT2azNtFHE3J0D/Rc60QXndfRAtr+0xx/CUStdmsYf0yuCMhQ929o
eff10vfbpe/mbGxZsNU1vVDdTNntIX6aru7fi/vdOfQV/JpCQ9N/bf6fp67F3/++/uZfx9z8Vb+2
MAez6sbuh/7Ho/A5gKudcPz7oD/OjKv/vLur7eqPjX/zgP0PLq+H7+PU6P/hn/9vFjDMVAUP679e
9785wLLPDf/Rqd++fHbzVd1+9dMCdp3DBwQhifCRPwoPCYXV6KcFDALg/0UxoS+mw8a8Mtfv0P+y
gGEiTXiFME226+E72p4LX+BPCxhctgGmAMbntfHZLcztmJD/HwuYh+f5vXrC9xVCgIMpViJ8XoB6
9Fp9f6ueevW7fpgmcNuznxSkcze9XujJuJBMVz0zzx1d5H6iPM4HHqBXVgHEqpr3WyBbj6ZErWnd
5mvVdiezJGxT+vLCQ5YPLAezL+9aN3GQLNlP3In7LVON2S9wG41J/zzH8XInoRC5S3Qcbn57ET9r
7O/etuCvfuP6YPjumBdFmK8Xn724Wvl+fzDYGXqRsMlcKs9vt3NSZ56mX1eqgh1AXXnqwIhhzJvq
rVQOmONpjE9qXsilZ/S7Zmt/TBZz14X9cvZII6G6dPQm9jAMKdFDIqSm+4hDn5DQWezIUkHMEpfN
uYzLb9BL8p27yIcumshT1EIMQrzRFGXdmyOPpd6GrvyhOyjUFLw+qaW6cOQwo2OT9dGHMhdQPIwX
SzRGW2tFVYQLKY8+m+9Lx4nzsTT+87QgvMZkxezIikA6cPDY2HkERO7vJIWetYKE/D+UafiXLe5W
pmGEngyTuEVu7P01iFGIQeMwsfpSrVZvzMT4JjF0KiodVU+mcrOgv/omQKIefe7wrezrT7qbv8W0
Grc8GTyA3LBTlMK9MwaeCt3pCcJU46VDjdhRBY912IgHApkhChpagQSQsyqDj1WjzcE04ZxCmimP
1eKCEYhXmc71eg2P5yeBr6mkLKwfl4ZJpEkCeUnDegjjf4KjbDsEpcrR6Aj4/hh2x6CEqQ86onwg
UZVabyZPfoSyTCDIZGH7YqsgN1E7g1Ho2RlulDtrpgNUrSLjdtU75gUPgsfrrmawNHj6MgTTcPL9
5pG34Xz4tTAJB+Vka/7eLaOHhWf1v6nj5N8bb0R95GkepqkgIaZ2+7OORxbJtNM340UGX8C2dcdY
KB9FV4O7vFJYNYQdR0OD8LwYyrdCsSIsZTF4oKsGVQMQCi4TgNwThz/FZ8420XkyDO7LP7fFa2Dx
2xDuRiSKSBz5iYc+BotrtfqtjwncpaL9WEmYIJzxUIvgfBMjB2yGmNiGyX+4nPeXSe52PXi34N2M
Mb0H3I5/Xq9H/V8HxboLmHKYoBzyfdACKmTHCwqiCL1YDaUu99fkcUCDSsF552ECdXni6rSaqPuA
WNom1Yv23XYPUQ66s+hLPUxpo7nzApQLgLkqe/iyXFmMiY3OkAKqTe9BWzm6ZYh5WP41qPw37/nW
V/1ZgGhrsIdTHzOUXUeTPx8IX/HjrJItvwTU/xQ1wOIj0J3pEhOF7qqC6CoUbhFFAK1hF3FOPnqi
o1qRc9Xh8HAVN0IUygpN8CNYfrbz2JP720LQ5DuRyJt8jiYIbYWA3HStjssqdTYytfEmhZ4ducEG
HNm8mUHb1uUwH4ZYtRm01+SwOj45uHygm1FFzcWNyiEt1zp6TdoOriF2sKQEtF5PEQG8E095q7Mq
WUd0Af24qfo5TkvId88ORDxEJ24hkdoDtYRUGi6vH3p0IcdSYNuhJKU5AFdyiuOSIDUW664Km/FY
dnJOe6olPmzzT+X+t9sSFQkfisfwiOnHPIqB5Nr+fqu4sKYFEv5d52zjTJegc4gTzB/iQH2cmYOO
19ReNivow+E0+IbAvv6ORBmxNCbdHkREMiVoeMfgz9mL2TFb7UXlQ22BPfDrsfDNLL5jv02TuFDh
7xcvrD/VXWzTNrbsTkACej/Aw5IqmF7ymySfkjJKk/6BggXOGwVPhjVrlHnwVkGAN59WINY54Gdn
X0nyOHuCbqwHmSZbY5Otgyt3TuAOG0mRp/NrOOrIebesAAiQ6TaXCo5W2D/fjFj6u8bv1QuNPihv
XF7jMdBnl/wH5y++T/1XUuJG1y+E+tF1fjd8JBkZ0p9FHKqYu4ppHwrtkoPJa8gxiSdyhF3ZHdIK
yH+DoHd3+8dtscQlSGmAeeSoACgMm1+/IaXztV979duu3w4JopoM6e3kv85mrqCUiWwP1cT1vLd/
lw18te+r70euoeNkkMrSHDXFh8QTd+lAtLF3IOD+7Ye3f7xf8naDrHVhnqP05X2ff7uDXxe3icDL
KCOQDCODRO6/e6ZfR/88L/nWVrE9vN/D9Re3tb8e6/2ebv95v+jUt3c1GD9lpm2gY/fYXZ/hdgCQ
7BiOkev27T+3hb0V/22VosmK4cIwxm+hpFmR7IPU8ssjB3+4C3LejRNkKuj6TAL/bw2wfKPNNGUz
4tgXE6w/1kaLjdXP1pl/mI6S/ST8U03XH+4Cj5OxIHkF+9wses2ZWL70rXu1f5k6myMIBJblOCVu
/1xO0aUePZE2Y1htVyVfPSTsmy5Yz3JyCw4J5HYC74gBH8Jq0phNLZ3C96DWYyVk2b1W8FAMCBNE
6V08b4anfPkwOxjOK1WnvPFSEKNTPpecZ6tGbi6uhsqYNht44zvAesvjLNGNTgbn4DE8/279HdHZ
mg3O6hctP1B4xMfZC1/HGFAm/zbU5mJEVJ+B6ezx2vRGhOqeGO/qVbSFqOHncrWEmyQESxVNzhaW
0DKXYIS2nt89MH/CgBQiM4zNJ9rAPqeQoUNlA31bnAX+SLcDZZAmUZBzXQJCO+5rnCzOegewuBA9
VJYDvMCcJSnmXvgI+bKTxv5B+NGlqkZ2dOCATZsOSDm89Tv4eIpRKu8UDNWA3eKjKF1QSUZkpFm+
wffy6FE15V3oPdSVOiegn2HIbh/WiqKAxx708Mgghj44snwqk77MqwXyMXcu5GS+RsuSq0aKrQa6
BC3y4N/59JPQfVZ2vb8F0+/AgAcZLgxlsM/JbQwV8LFz0TOSHOMl36t+5wzhEbro8IAR+yhAweYT
a/imjlUeCIJyiPD26uUrgOKHNpLO1b5R2I76uz5aNpg+wt3baBhzZ0EFk7GaIbU4tVMH8ZCBoZ1B
90whGVWVhvQ6wPDOhhPEkdvQmnI/DfBvKSFR0nAIQ9VVe6k3MnDIU43opkVXLKJnMjQdHFWVTMGh
tA18CY4HS2W0wnWP+d+BtxlvryLHA+Dp2Gz1lh/RLA7N8kKD+lvYTZtuUaYIaP0AiFad4iA6dK6w
WQf1z2aYp6L2zBc/YqfGAXEFXFBjnE+NICc5iEfjpnHdjzmnUqRktpAeNLvSgV0OLs0FtNvd3NOs
Z6BD+tHcqyFUUH2a59XtHpnfe9nUhWFRqR4uEm8qupobkF9kPkdVsjEDrQ5JSUAXyyff9Fs35lU+
duDDJ2jWQLU28FwtMkg1RdcK8OPbSk2cer2ei0Vnaw/As5dRgKjbXCC4Eymdoczy17RXTrN1bXjB
hOxqE0YJQETmpYmAxWMmdiPr6Itxqjt0WM0hHsWLnRyQbrCR7aTnH2xpZREI99BWmGMDCDAaaVh9
gH9zQdOqC1Z+bkNM5OEj2NhUS7xBtq4ProWOO6zsxTxFdXPnz6xw0SGmdpZgRtZYpGM8zUCaaxhh
YS1uJ6oAwY9Pg0E+SFZycqIOkqUITXmR/W5FfHkVkzwj2NrUNRRKYVVvZNOdiDtihgtveEMdAqIu
43jnixaSnxYez2HG7CLrELw5McpvCYyAxFx4gKOhBW2nxk0XcYpDTNgRwWSRdhN99BChQlEu5c64
ELt5DqysdRJ/h7y5y3CHMnd4dEQ69CUAF9RdS5oH4VrQ2HlxuI/eL6xeTUS3SMWWDGJ9APGg7Hl9
XgZYw00Vuegg4UvoGBIla+kxkOgnQV7law3FdhPzwnh2vB9dcAmK7idVc7wAX0HV1ou8LyeRwmGT
bFZz5SYAoE9afBIGCi8U5BhCXtfoVwYp6CKmOFURXVO1CJUDxb3Y4L4bHG+/lCOsD304FvO6gIsK
P4DviAvfImnUbXJUtoe4I4Ee1wXrvTSuv6VkSiHnhJnqDl4I7wgVeJTo4JHD+1mhP8yYElUG8gVC
LNWCrW0QgWqQRMiLdmVTQjsdfIJyDJ4Y0L5C+k8BILgIjiIIg9k+NizObJmIfOTrozdEHR5uGa4u
jGVj/M9oYGYLnfSzQMeZWTVCQOgNW4aoehVcZjAfk3wR1bZtakDhcONYBdZI1dhUUf8yCPcBPMz6
JpM2BQkPX31SA4X1w49qWC4MXWffrmDnvGkTRf1m6CiDcjWI4S4DLTuLuUwphx+shpYJTIbF9EDw
M7kc3LRPEEH7/iNxGgYAp0MP4DkstxBgTI7vILJxhrx1hmiT6OQIQjbYApi4j+rlEa7WXdexs2vK
75MU3wkUOimB/yVY1xazPywfXUlkSpiLdkfnIeU9C6Abmc6DrtRVKNkht1rBlstX2EXRSaOSp+Aw
YHNB1sSCYc/a05ioDToYSGDo15knO2tL8tELHFMkLoVcs0qcCyylLqhrHHFb3DYFREh3LiaEOZbB
aorbz66/JyiYr3GFa5t1dR70Mi273jRXn35VP3Ht/ridY4TIw+nM9DpgPN3Q1vUOMwjKO+s0Mluv
55DxBwO125ewFjzvAsIui+7GUzP5Ze4nynkzsPLezhWtYMMijOEfPGfp9kjF2u2EiWGOmCLETdeo
+YwJPtQ3IOvHkI/6o0OJLGLP6U6AXeaz44LWSNyp/QQCZHM7FEXfpJOoAI8wY5G9zfAWr6v6AFtI
nL6fzZxrOzZfvciZswbzXd65MtaHGOZK+C8m/7nsk4/B9bruJM6mjNhHO0FeDv0TO82TBrsqMGT0
NLGf1qopgFgP35Zo6FI7DdMjQp7jgqy5sKVJdsYQ8sGFcjy9HebSV4iC6Rc7Om7mc6nubLWQQwCH
HdhWxV8iL365HQln16VumfcKQ/VScKjKj60zVheIuRwKd0dinE+yxRQ6Q6C+wUmuUviY68dEKWfr
WevtIh06cCd6BF48PAsFU6hcOX5ZOkxSpdaY3U1RlxxCKGc2xlUaGXz8dCsg0gz3GK6G1yYY/QLt
YD4OYlCXIJrrvMPUI5+7bsluh/Yhn1LadcFDL8pmF3bU7OTEh4cGLNp7cUNJlMYsLj9DsItJD4hD
L4kfiqPjNE4xxF3wUibs8XY2mMcf5voKGwxuXKg+6I4t6t1FYWIQhGoT/ayb5GdBxs6cQolqHmAZ
HHdxxfodmbX7AJGHeb/wbEDrT3ECBSfOEYwQ/k7E9qfRHehF2wWKVbftvs701Vkb77MpmZsPRrmn
run0xQM6+H6AdI7Kp/ClgDrLHUeVJ+M47GJxj1kJmvBr0iG/nMmXNgT7SencnS2d/bPpCMtvl2iz
xaDC4WNPdY4pLdZzGUbjeZ7CNoeVNPoCjv/9VmAoR8cfJedYK34mEEjmbRdjTMYkQKfS7G5HIeQL
Mo1rXbrF8U+3A+BAjD9bTKZ1vZ+wHN1MWu5eREP1KRkDP5/XdfxsDHC/6zNDSWKyrkvKi+1JfXKH
CKI0HcSfQJ++HwEcQmVx3A536DyDI7NeXejO6k/jMr4/dZBgGgQkneQONhbMY5BEfcHQ470x1Mrb
VUZVwcTgS3ZfxRDttteu6Zrcv4W8w6G4j1Xj9XhJOd6LyofppwFDbmnD3qSdNrdnKf0YQrAu3HFI
Z5EbDOvBcIlJLgJuP9YL3d7OozHFSjpEofgQWAWBFMbcTRg69UdTyf3tPDATLymr1fJhhAr1YON1
wJRQaF4IDw63I0QFZpSjSXxYh57uvdZdNnUXZpMXdS8dwYQ98DN+5rGAS8W1/8XeeSy5rmRZ9l96
jjbAoQc9oRbBYGg1gcUVzyEc2iG/vhZ4X2VWZbZZWc97AqMIMkgQcLifvfc6ybl2S/Hk1ubPwcjG
b04eUuFo/tcAK+TFjClp+MsLTKHuqEu6r0rY0cH0WNhEsRi+rPZ8e6Fw03GrqWucuJ6rrW2SP/Sw
7tyehJ9DonCqvPvBDfT9WLn5n3dNs/lpGMzuJcUrfnRr5WzLLJm+vYHJjSe/oRPku86MsT8ps34V
FPhuH9/09I1kY18K0FhXSyUu6QY+Zt+PX9r1s+cO280pIea0vT1ekJ5VrR4+q6lkdlKk+jCMrnib
fedw+4ilPUm8+5MFwSexH1zksj/v6GWkJEdfBY9E68W5nxirb2/pReEGk0P8EYza2hdGM+8hl2Uf
ZgKHYtmX/RhPG4LWFA5wwT/qCVxR6LFIM4I2fKgKS5O+rK2Hqk3su1kPxvr23aHcHSnzzAR2XNZn
1ujvUuTzz8pkat9N8wMyB5wqJ8q2Y9WIU5I6+XMXGJ9/PpXgQIuScriaietcAgNd4PZEG8/3GdmY
154kw1GHGWvcscu+NSGQ5dN28+Bu6zZxj7Eq5aoUETViUT792Tst1hzsZC1jeeTfu3Eb/3nXxupe
Bwqjz741qNNoq+HPD6iMs+BC/4WRvQOTVHDIjKX3GjQJy1N+YMMyLAAhHGKdHKLr7bCbwMV9CeI/
Iv459ly6pZWNJ5oENTg5rA8dkUUvK9WRPlDVsUm9L8NKkbZtt76UMe5nq7D7vQfo7FJlnrsL/Glm
JOy5qnZPoemWx9S3NUYIFqsWlv/BdCD+hB0+QBJlVwBQT5NunEsZtlszqMJ9wQqWS8wPzG3Gg0gc
HM2D5677Fm5ROHoT7iLjyw8q5BkrsVjZBeVriR8wSQfSn1Ftn8Y+ODQFa8DE1/7Ft1lVS6cTa9JN
W2sW/bOhnC/KGAcFW+2tE0CGhOj7A6AcsYt9ztHWrcZt3DfdadZZfY5qv/qzkTjR8IiF2fKjkSK+
OUpvN0eX8FzXi3Mz1vE+WJyn/3z8X//u9se3jb24Ev/c7Zx4L4v5fHvZ7Q1uj899g8PtdvOfDzKM
h6TFFmHdSbFYtg7G0qyXCl8iAEejpVxAMOrCe4ETwuy17bPiDQwJ9ZeEFVBs6HlfBvotiT9yFC4m
xLnaNB7m1bZzqlO9bLLOZK5LboqURTacrKgdToNO2LmmAdeJHFLALtop79vX5nQ0oFedykbp1eyU
1bbvkMdRHlOQV1ff6bw/f9BPmT6BtdanfNncbmVnk+IUFh8MJWpYu3isTtr8XRoGXyhefKm3zRTC
T3HDeIUaI3bhgPuuy6dtUvcfuICgrSUsACJyo347bB23vua+fefLBqv2sns4y4j5ZUNKYgAXoWew
YEjr/vX25aiOVqc8X+VmtZQcySho50emeVeDlcqu8JNXq18yqa1+MVNs223GC/TQsK/oeTZDMrPu
EmKCu9tjt2eLlim6R9I47ibstqRFYr+pV0Xhb5go4Bq1MT/xwWI7DcngsYorVc43ngGF8aPtmY69
wITCQNsaD3Ee9fgU+nsnxZLTsbQkvLvFDNaegqBrT9Vkk1GWXHjLAs5W5IGLibI421C9cv8cH3/e
3W3wL9/+b55YENhGt1vFjj5aUXpokQxBhXXFVjJUIbGY2LtQrTeeS8khTZSxcmcfKE2ftuteN4+d
U3QEbBBS006Ne9H6d/iNGkLAmY8piITHpq9CYzc3w1tCqskv6+BQYrw5sVh0tJucYjNtTtZiMoea
SBGyT7y1G4zY7xZtr6pKxt9UTFsrJlhojNHPoW1/pT7BdGymGfKafe/0RbWHqXBVcy03Asf0P+Os
7eLovgVbGzQISvzGUGCVc/qtzrz5AA7jbU5C7xIpCHid/2AsEbNZKOaHaQWfbPFDtkPfrxW5x11T
G6zT8bNsU2yCGFWTbh8BFG07nPSrSHhr0WfT3rV6bNg9yAYjmWEhzP2bdrv5rFNbnbGoVk/zVGeb
ZCLPQazb3qU2abyJ3MwaEdLfRWVkn/rOsk/RSJBtGplbjATBfS4NRIwMG7pFWVyDzt0BgonOMmNm
XdUJKe4X6QzRQ1YS3baVKreuqeYno6DKyP+pTrBhKgJnaXKyJhSO1F34BINlHf6EqZ3wMunK33lz
xHBysyJ3dan2rZ2d08Wnftvko/0QtqbFclbcBTfD9eIhjv+xyQyrWA9lCJvBN35KAGbA26Dk2DXI
1bJ782JjCwEVsYGCiG/W7ck0OOX9/ssl3L6bRvEQ26I++S3RmDxID7HNQgf/kJdxXoMaGOKMHYTB
cj/Y5V2uJ3H656b08AjMBLzJqZQ/ojgPCW1NxTr2iIMvXwKIIC78XtmrrgL7UiVpd7ptKDl1p4SM
S9mPx3axdWudXpNCuTslcHrfHir+casPU3wYuO1ngxNQ4UtUK2lxGibLRky2sTX98UNmVrynWvOQ
Q4TjTIRWo7oopRx8izndjnOQpw2joRFO/ck1sLrLGVdfkJGgzce7LCVDZYqIyZHPZbRWYfdnc7uL
B81XOBR4xqR87pUDBMrlm9w2uW24GwhgS7ELPtq8bCrZq21edGplmbG9LubyvuxNQiCM8nHER7ht
AtP/+1b0j1u8mb0qarT8LNUD9nBrON1uOXA2/svd2xNm5W/y1KsOsibHcdvYS/wjq/NX6Yh0F1vk
SG6bfHHCR8zY/ty9PRZkBsp6TO7MqEmekH/mYpASsowDwucMB6+d9GYkUHtaBctLM8FQAhWxXLt5
Pa4Nxx+Pc89KkiTO2QoDBQ0kl/kG1Y3SKB66szAHytBIoGI3D8QK+5lCjWM+RrqwmUtU5RmoWLzS
E+OFXDRYQxMWVc0ilLKvbhuP2TrZx4QY4LJLujwLKeKHVCmXo+L2TbKGcyhiuW4aBzLb3W5Msm+z
c9Oz28tNPVmwwpZx6jZsdZydm5KaIUJI9EB5rVuheqitjDH1uw72fowuEWrAgCl/BpIDs00es7YF
mNszaOc+p5oozPzv+yHuahkBARUDYAeTqtraye11Dhbs1DUFIaSIa3EsONg7seBifVnsSHS+qCXj
Mi3nym04uN36l8ekx4EY6hrFleOi02W4rXAbXNI5T7dQO+N1VmbFHVph2FJkXpBzQbCaTTnu/dzU
qLssxvDevWQF/ApzTIPr6IldxzL3Gw0GI2ToQOfK9MyvEQ3HoTbuajTpS0cKghKw5HFbHjx/zu5s
XDyniHBmMsb1V5iLS4LE+pIDBTkHRFI32XPshuNT0c7hfYHHoLSNHj4EgqAdoy05SOIL9prgRyKn
61BXE/Qdgp1RAJ52hQ0KHqIYkGlUH1OLFe6d5Zb7nPDAQz5k8DBKketNnEtKyumyXPHJU1r+8Cio
8G7HoDY3vRqGR991WUZZZnSIvWknZqN4yCH9TPgyH6KgLtYiRLppiCP4FF8+rNDRq7xeRut0hIST
9dmdhU9sZRGs33lCZXd+JWfUmUBs+lyGL6pPfzXwhy+3e9TimQKWDCoqhb3Vhq7zPhbOeoKq/tU5
0BNtx8J9IfLkfXTq7e1xeMCoCCK2jh5hj7cmx61cpu5TOJSfzSTFJsxsakq19gidY4ARs/tSQad9
d9D5j0RWFXH9on0vrdndjLJAFFqeDTJzXbuKBEkVFrs2lxOENCs2jmbJtdnvp+bd96IT0/nwR+0Q
UfXseZvlZbY3TR1Tytkl+TA+6fvMS4lqLhu7rRLME2MIMRhHOpNF61sbDeYBjO2yizoWBkw8WleB
RUVuZ+3xBsUreLOnNiETml0QUrotPmbxIJdbU4LhNU7IhjdOwanj6uzUZg7QXtWAAnC9aT3NU7nB
+6XZ1W29huM6Qb40sblVc3TySWesVTeBVIxdcWgL9TtvOnPVwbV4C/sMbSNpKbYRwd8IG9NZEDj9
jnmDXplcK3/08jnM+oOsbPNtDJJTC19inXqyfvHFqI7F2MPfcp+pJ5v35KtcPoSfr1LLG/HItTO2
v1FfyKWMW48EGfjnjEthqNvHps6782iV0W+b4Nu2bbESba22Ow5NXb01CBwgFtTVmdMlBm7fe2Hx
hDIlXsDF6ReSdQRxi1UyQQprxq69wol4hraWH7Sti7vbmZ7QYOGcFDt/QuqaeA2/Gpe64klBRrvY
ornc7lk+pj2ACSg3fg3ARMbwxef4ejDAZL/7o9o3c5n/GELqbFGfyvtejZ/1WEHfdRCXLdcmgBC4
4tFdNnM/37kpdfTcdDJWLD7jX81BFqZKP+B9WndYK4BJNcMmibzp0XbnCnwualtkE3QuMYsUE4K2
iJh7Rn1hfwiKlat4NNd+ZcU/gpapxJK/b4ruE9+Vtxnb1j1FoQSGElK28OrgSy6lBEqV1R0CUbf2
85AMfOaaSB/T9DNQ3jaY4/kzDHscUSrONzKwu01llu0OEJZ+JonICEqa6+coEyBAvvfbSOsx20Ht
k3umZ8GprPSWgSz+xAApd3kQ56ehM8PHboL55o7vVijt19o1EwRELgQiNsWrG9V/3709i8KJSOoy
VSwJND17I4PzODkfjt3O+zqSWFaWu3UzfvSNheNODH+1rjnf97FcyT4k54wZ4BykIRNchwqw6+XZ
laplvvYaiVaaTNRNKO+a3s8QF/sKi0f84kQIAagk00GCtnuaLXORYcqanM48vBR715XOX6buf5SI
ye9FMcEcN8b8qiSzJKirhC6wUu/zKUs/hqTZ4U1MX51k/DSzEpTimAXfog0e60DUvwevRJqJyGjN
5YHiDwizNvNXbuUyLJfgqDo3A5kxyRYys+e9EK6S25QZwd7wZ7GRPnQ9QhDDNVHWp0rkfHTmVl+c
2d9YXlq9VYzseeq89oRnn3PO+cJ29DUxYNeBorOOHEQOv0ZQbhszW0CMkPQnxwNf2OvnslYvVm3r
bWrPX5BFYxuoDeuaVidPrdFam6brjYOcq/6d13xkjQORvebEaJCK17U/R3BdqG9NYcUSzXGC95kM
38pp1xnclQ8bhT8vjmNtWlfwLHslAYDXQIApmMYHm1LSgTJTsna9wTkUPdkgrq/l1tDwLmNBXcaO
VHtFFWbB2Itx7WQR3vhC+M/N5ISrtiy8k8oIlN8Q3zrr5JHq0by3lXtJMzP+jGWarWZl/IgtA40u
HVm7ysnYTIzIP9vxlzMOC2fXri624ZRABcCJt2n3BlMgWoE0huTdtV9AtuDry6o6RUt90wsa9zv4
HMuKFN6CUCeVrs4h6PSngosnYYJWMfOFSjHP/jd0t40Rl3rl0fBlC3FLHsF5k3GFfbpv5wVAW9b6
2Luwc9ImZHWmA7VHFuEiZkoSF6OmrkAbhj3qV3lxOig/rmNcUkzaW/Ti6qlqbLibuoQV8ucX1EJt
bClevLwdN+RT2+82SXe4kY29O8TqGJTLXjHt5zpL7KOZqepcRei4ltVubOLMT/E8GveW7ve3e67X
EyFSMIvaQmMBmQsAhRFcMj+xf2Vz+atxLfhS/Ppb2Sbk61r/e8ASOwNQ0vXaL+L6XmuEDGAOr+2I
8cIKEucz7F+LOJ1gvgcThsrWuNgmdIdpahcrkXluc/pV/Nk05d43ut8oGQ9DGmEspE3Hpk/m8WyU
052KLbJXxuSfDexzpMbT8DplXXjlrJwwf1tlu8Kz9Xt0lblOY7hDyFTps8qPTdMGp2by/JM0jWci
jRyFbUuF1BPzfVlkl8JlKdaOBY0UIh3vCL3OOxHXYnVbTLd5p8+REsdhIGSkLAMDTJI8dDm2h9EL
23uGKDC392qAHlEt3xD/k3Eh9vGQ18M2HV5zMGcXihfBfav9nHVF7741cbwHVTRDCrSqI6JxtZnr
ttwmBa/Vbh2eeLvXzBzeExZVb2KUZMSGYnuDdC/K43cS18XGSQeQdu3EDC1HQODbqAsZ4X6lqS+c
jGHSe7cqflLhvWoirY9DJoNdRnlsU7UpBPmApJk7QIbVXnsqnLp980xq6TKP1/lymvRtUa5EUo+P
2eT+MKvcW5bwwyMW+/zsMLVfR7GVbGTZ7nVPgTezo1dpj7iL8LH+jJYZpTEePMIQ2zJx1mXwaNs1
lOu+738EXFi8DmY29SKFPchKHuZ+0e8jY0MKr3s1onSbt2XCpS6iojSXcm0z/u3iIkvhsNjPjo/K
4iXGfBVGQr4XE/ZBhmO0U2gfSPjtdz4gAnVN/hc1GlQ1y88J2zBbEl7yVAfQjoHTlQc36Id1YTNg
z56rzk4O1LizpX80TFUeWmJX7HvQ+qvZGOZVIogqO7GzqfxSvbuFSYmFen2hM675ng5/mFwsQOfn
z5WfXqFqmBun98JrImy9r2C+nqcykefckt4ebnhzBUoKl7H/zMtaIt7m6jz61r4NNdewRH640h/4
wBGub2MDC7IFM21vlUniZFXbffEgUrdb8xHQnyyWQnxtPpT9KjUYh6yQjxV49C0fXW0pYFlPeZ2a
T5zADQBvjTLqOCz8nObuZhXPi7jZGkkLjHfuLcaVONrHldnvuX5gi+pgFto3ZmHCVZ6uHkeJAX/P
jCNaWaFQW7NQDbDBsjk3QLLPrJXvDQ9PVqSH17FRlzrr7CNzk2JTOIIyXxrbAJ+Wq1v7Ges6fRg7
tz6bmQFFXWT3QaY0VzgnvlD5gnupzBg0mto7uW7PVhIdLTM3HiI5w/TqOZUV1bB3KAN1WnRvWu4S
leT3OrBBn9WzddRu/HB7KM8s7LS5IDmspvtKZC8yMf2X3tQW9tLwvU8a7zGp3/txP1I6eUoTEJmG
R7gVfFO7haazBdg9nX3roOMFzADdrbebYi8Npjq5uxfIFV+2h+Kblu6X63X1U1ox2i8wpx8mMDK7
lPQUmHyxtjUxGpl8pV0f7mrXKw5a6vFd40tKC/Kzee6oo2E47TPMjI1C/jgEoYS3REyU0l9u17hd
imf2BkUpWlDBJ6UiNP3QwPdz0/4apSVxakTRYZjD8ZQk2d3UM88pmwD6OMmKb42tuDczWCuANs9d
PBKB7dkT6dSN7wRPZuL7MkVg8sd35iwYKaPmqQPBI8igP7KGKDZD0YRbr/Sag0sBY6kdyMttk4ww
993C6jeh1OvG0f7LbZNR2p0EWdUkH9+HHDNUnUpQ1bDppfTgzw+GeYriTl3aiMuxU+CAsUadHZSO
zVMWDYKIaFt9Ual60Hb0YbjGgbV4z9SKoSDtWL4GXaDuiy8yqTiYOsA7pPjgxSLnYEhRBratXu2n
PISihuzzomeEmpCVQA9SjauUdQ96G3SQ4bBWT/IXI8zKs0m1NpVYtzULmjAzplPStcMaYEx1FkbG
QkWaeMgHxz5qTHuFtqzL1LLMLJVfMzcxUuCgs8sxybptHNRjR2L3kvbhnfRgZYquxGRGgvPTwNTi
+3izdVXnkGrXfdhyomW9fXKyhNl1gEZFETN8Clq9DpX8am0/fOtKvzoppiN4RMvobR7dYvfGIr8g
3aKKKwaTbe+L4S7eW2YprzKus1eXhGhvmcOlFosamLfWFe6Sf6QNyYfVxNYVH8uZ1m012HKvePUL
2K1jnSLI1HKbTGNFsSJNfozTSaf7IRDRC+0ZhhcBU4aeL7/QsaC2ubJ9ZAWco++F0WaMwFTleQna
eEzriz8gvJrtYOPN6pAgTO2vi9ZPDllJNyYGD3XQOgTXumy8FhCytsczyaD8zs2a9MAcyDqP40j5
rHSRhwfTfYm1vsrCyb/ps2Rj/sKQ0sjnyp5BzXVZ+VlUEgHHd3/byOyg68Dm2C6zeDfc10WQnvIF
xUWZyrzkSC0X7Hj6NDTGnQbKXlCW+vR7jLW1jpNzKaN3TU34gIJHuY/lOzXnh6QhxkSu9iXSontc
Yt9uXqDSMw/Nzcb87gzAnMpAM+4sE3MbqunRDXxKRnVuv8HHTHbJBNOzyVzxJkivk/D21fMAHT8q
g/ZXMqtXv8Km03fJzPK1rXaI2vSRGVCSRXTXWn3wnPvVJQZbR9HKPY0lRbKpmQ6Jy0i3oujB7M2U
9k5Q1bmCLJKsCdp3ry2d6+2hGIbbtgCYf3CrkpohV00FZXLLZTVbA7yiqonN8m4S7k+Hkta67Iz3
vJ7HU9TVw0PiyPHBcoFzh0QAUW46TESoySmUrL2CGfnGio/uP01NxrvLDugx/kpjvARrDCs8BoF0
l4r66mOB0IGQl4G41pOmnkGi0Xj1O72bW9fZEU1Ld7Zh+xevS+BYierJoy3WDt7fRhiggkSoEEUm
ipMFRdUDGNxwT7ZRbAxVvgp6adzJOX+oSaZsySgzxgbWq5ck9UHKjAmDVeJlmKoDqhhmxCaJtiXM
7YsiQv1nk4RNeMqKOc8Zp6rvPIdhd9sYUN/A9NPmStih2mDHpoxQ1s+Y/a1Hvyuzg5nAJKoARQMm
Yx2KASJh1j4GzuOUoh00+jFdNjVMeMPBgeTX3kajqm4s6xwPZvZpFVgbwYD1W8jO1onssUWpmzYa
6HkpnptOruDrFwe0aGurgtpdN2MlrkkDzJW0nz70BmXDaaBnXTuN/rahkkqAB55tMcTBzkrq587z
gzMl7eAcyjjdtOlcbw2vzCGSt6APDNAHbfriLOOutJJg3+dD84I1hIV8q8Ua3uev3MNm4kzxvKkG
+pW4CrOGB8TugEt9AS7hgim+YcPC2exvZtCpuw4JJ2Zkvtp9py8RXfq2WS2Mo2HJp2k2/Pux7LyX
SXO+JwTF/qyr+3gCAoVnqJzxwOnmK6zBi48ea1A3stPd7S4GkTuPLlfGSIlgZZZFfBKj5Vwre6qx
l87AXNzqw261/TAMv4bB6h7mVhJlKHEDdZRgL6wldxncMOJUk2J1GoKGx13iOnH0njpjT/TbNI8i
6R440VDyhdlvog6/qNdE/t5aDtUYVC2aznwa+rrdRkAvV3MSOefxthnplgZrRyOtlqsYO88Bv+3J
y4R5nw+J3jRD8ZYLuM8Yje1Pr54P+Wx7j7VHcKAsj2Vpe79gheAr7tLxCSQ3hIoyPAyJid22zNJX
5MDwPlns5IHdnNyGuXVAL8unIgpxalPTy+z4BH83blJQK1GKF9Kuun0x0V9jFsWvpJYseeg2Q8sR
BzBl3B8tCionv+tXNk0Xn/BNp2sri53D7S5mL3q9Ec19mAPrbqwKPGt9Y6+zgHPFNswLbuZyS6UU
3MYEU6I0e/OiBsGInnJJtGzZPo/dZ26I5En4bftcMkU2pPgsPNN8TTx2hTSKv2/dHjP6oFnNub33
tYF9ktDVs63CC2WU/nOeKHFVU4+xyWrWBeAVbyVLhgwLDxJh1A4JUU5fFEaf7aEZn5O6BYqrMgIA
Hoblbsibq9tC9k7VbK/ntndfnQCz5gT+/YOvhDBGr5PvTgevDS3NEk71pZsl9UVTP3Qz8RNkFpbt
OvLmtRuPwY8lJStSH4c24MOjMvE8mQXmHapx0YvT4p0WsXfyYzXe2yZhszhpl+RASSNF3TUnYdJX
MtspG3QH/EE67eku+tZuije+8j564LW7Unu/Bp/Kr9UpnC8CA1atTOOJEnK1NucCWqM23yXi5LmY
eYuB1fjR09gTytCQj4yf2O0zYnwKuxE1SqQCVY/x821jTPD15Rz6JzHkNUCxcN4MlZ/c3TZJh8BR
x/b3rYIb47Okg57cVF33WzBEHmv5oBm9DplB482U+it6Ohh24EZEjQ1jW6K0Ya+2SEEmdYqb3cr3
OLHqVR3liLq97tGzMoMFHu2CAu3rvZka1J8cw917aF8HAJv1OmuQ8eo4ZAmEMnkIfpBBCx81Ba51
Cy5/jxzQbhnS7HUJOP5s2Wd3KQ/XziD+NHr8/8SFl6n6/X/+13/rOvyffZRv/XPJ6hMP/kdK89+Q
C5fvZlLfxa//y4v+s+ku7XMJa5qeZ4KgpJkbceS/iQs03XXwdkH8cum1YC2sjr977tq044XrbPkB
cz2PKCI5xfZPz13b/9+wW2zL91zf8U0Akv8vwAXrXzL0/H/8kKYZACgMqck7/5LZLswubfKYS181
L312erpZds5S9DXXGXjMdTmKbINA4q7rOsRfNg4RxU1W8kHNKm3yfoXY5J1C2yuSff9DHvPfGgLz
4XyYEqYr+JoBq53/nsbEiRxrY/amA8nbk/AdZ6lw0f1ED1cAVbi48uZtcnxW1/3eotMNHCq7/R96
nP4bMYUPEYT8Gg7BdMcS/0oZ0C691WrGPHrB1ckeC5a5qquBjjX0yV370UvloiZL+z5qvN8/0rKo
tm4P6tt4NzM+oqI5mxNaDP8t46WmgURA15CFGqr0l0M4cR22fGYUX/U/xPGF6y60jP8S1ObHtYD7
hFSXA8Gd8F862XbdRAOsydcHlKBNFHbka1S1FbZ9UJGESzXiGAzyhPh2am6k2bgbQq69N4PB5Vtq
Qz0M40BoZNnXc0aQCxfSSniamZhwDlRNgo095K+sxV5QQZsTFqF5jT2ZnWQf0lyffVqZrFlxPOqw
H0g6ALUZ64w2ul1NjEhQB62D5EAehIDawfIbZ+nnRLdVG6lwKuk2VSn6sQTVk3BsmiQ4VobpBtRb
nA40xjBYR0qKyuZMPwlnHVBPGRPoTyaQhDDCK2T1047sIxk5ggIb6Ra0CKuepTQejFFW23lpsady
j1+maLcqcwMgneKQNXx5FSHBj6r68qkO6NGtNz4d9lLgIpQq6WuFNfvkAfIiv7XsyeWvG+bEXvpQ
hRDVqFAsIDpJQavCSt46EQ1hMnmuFi3RMMNN3HrEhtQHDRGTQ0xpdK0IktGNQf6FYJYeh7yn/07g
xnsRdV9ycD7KANBavRzgkQg4sBLiG0Zo92t6oX4NScm+y87wBn8q9D0o30GGPEQRMXavvBwEJ54g
lpU1DbTyaU3KmrY5djXvkvTN6WS9SXwD8CvmHKfED5iSbG3n6qH24pCGadg74EXvgVEo2iGS6mxx
V+MICK6OQ06nBkyoh8pchQNB0MpSVOpoYtNW4rfns5DU2ANprgevMMIacDtLjd78y6Di3wb8E04H
/OsvNTgiOq8N7wABv9wivq8KEC9h9tXg1bNr219HefjS2dZyWXSXhhbtqnEIhUjzQFaAc7KR5wGU
IsoxXC87fR/d7Ov2DNXLfA0JbDcCt5pqfvOwy9fdrCo8irPYZkG36uO+Id9KY6tiaF8d1vebKXXe
DKwKtRepXV/0h8wpyk2QgUiq2Xd+xWmN8vQX3oK7MVWvwgkowLh4GLuSThlBCI4V8ElG6HMWyKu+
vipClhhJGTyaxIixmdX3EQGodQF5YCDnstGOxIVQmEfQ5SMQUothGR/v7RvIBDZIWUzPzjACVQk5
UtMG+dTsk4ds+d3n3vlr8IDtN8OdnQ4vw5wTyWTmMUh+ujLzmP0t3TgYlhpAvU/MQ2MSiaMR+8di
GLpN5DW7wkaID+zqoa1HAciBFnVudEHaYA8HJGOcrN525XJg9L7chjP6m4/xhwlLiQAzzJ9pP+GS
N0WxHuP+Smk/QH/k7+UWk3i9F75b7aKa1EVoTFfiRG8p7V6Yidk/hMUstYYys4Ph89o03pqR47fs
gMGBvLeP6TC8FZPbUi5yMejirrVBhG3TCHMXPnmAr2FBs5Ykf9U5U79ELRS5YqIUTUc6qk/8pEHN
ImoZxkvTpbtELrKdycJqrQcyTyzySDNzKPEzw92EDLkMfjWOs7URias03hwz+Nm5MCGVA6KH9qNx
Qw5Bqx2R5bfOYmQLMDDS1oP/UHUcH2WovgAZRyTq96Wd7utWVDzDSTLALCXByD+IPRQ/q7KAGjg/
mpxLRKYmsQ04d7oJsHs6cjqn194fNB5aLr9Oxql9+0U6zcA8EBRFHvtNGeEJMmm7mgqGdswXi+0C
vwc1hKpbK8m3K6J5TasXzejGu8dDtgffDBSS36gU6V9ldTtMPY5jzU6pypzOCM1mLF/nIf7lwFKd
h+zLsutqe/tHzFL4nniuOltsaw72PdPttzaor3bK5eV2mHBtEFs5yKdZtMlipFtQwXAhw+90iE+o
CB+3Q2QeGM2UKf9qy2Cd05aZVn5yF1g0a/OTp3jgE/pV8RWqhlyhlf0lTC5A1aL4sGikDxb99NY9
7S1dGiWu+8TdggalCLX8gLaX83k3OD6vEZHPtQNCGRfzJlyuFUYOk9kSP6VtkohLYkyzHPt2lDMQ
OIqcaMkOJW/PkxS5V6SZWkV7JprdQuXn+PoPws5ju3FkW9Pv0uPGWvBm0BN6J4lKUcoUJ1gpZQo2
AAQ88PT3C2Sdrtt1uk8PKkuGIkEQiNj7378JJzZvcgS+NKVvIi90O1n0a+XcfLQJLrKBWcP1716W
q8gKWFbsaP5pxdlTXZNAE7JL6CYfp1QXeJOhobZnAUhl9OtOxngxM97xOxIx8P4acKtmJQPOuJsq
nWOMsl3du+8FH11gsqgItUSX9Qza7BpQXYtTIYGil9+REnXC5fUTl79gLZXCkxTr8DSQaSSWkTSp
14FK0mrVE/VYuRbJm6teeSqrDM3fk7CKe8W2ig5nWqV9yASCT8URGvFclQVVBG7NSnfYDSu1cQS9
3LX5PK+iiH0nlenGYPhlADqBMqW/7JDHoIJj/qqvQhr7tdfhZiUdvm3N6FKy9SHC2tT4kZB9geQq
CbzNsmMbxJxtGMb9JkoT2hKfIiP7lKmitbND57Xn3ePQL+5LHaCNXPejzjbJZ0KPbbLeF49TVHbr
ECh3Y4FaSzaVNLO44ZvsK6u698r2ruipCBFvLxOWg6nB6jKn2Vcx3syyhNAkw7s2cnFNXqVKZ6Lp
xnLLVss26O5FRBZyhysM3DVxLHSkcFQtG3XOLD36ycDmsLwRrQImQnafa+xCtNv4edT+J1y0JOhI
meLszgPnNDHNPbT4Ho08J/dPCWIAvZGdhEED6xiORpRa2A4gZQq2DPIqK9wDS+7imNs8GuRL385v
gXsauaGzyH60lOlQ5RF6i3QKxYxDdR/Ig41bGvR9f4O5NjLPkGaWCVnoZA+1hSBP+0VT0nN3cqt0
xMLvcyTN6DS5B+3xe5STcQ6HDR5RzBabVZyduqzuQcRqJy3+ECOKBrK6FWPto85FQyTlphIhiw/U
+rXmDatIUF9ZmH1s0vEUjx40fXXLmgiJI6jYRLxxL2sRT2Z706/I15XiiIW0pRVZU4ih3HO034Gd
MX9DX5vN0t8gG2M9BDVAOIB/2ggtBAnkkH8tEhkn4PopE01QbHzRb+ycKog3NVvwVJigcgfUOmIF
xPKM5gKZjF5P+1nV8aPd7ESb3yqNEbw18SaLMjogZDg2Jquy5njuBh/ynUJxiRCiLIpZQFFxMODK
IuzcwFdxq9XJpRWfTdd9MyWqQZlwm1tMtqrU+Q4mDC9zfjS790Yt7GlKmIBfemt77KZ9N7wxoHRX
sv8Kc26d2Zbgp2N35hYkPtpsnxisF/CL4i9fvb7ocaxlbuzqw7AFxL12dX5P0+JaaR/5mCAbD4On
Ml320fLawow5eD6XiJvd8y73NwWRUZjuQYVNY22dolTdYkFwnhImc/aoY2jBtYr3KQzukhIxK+/L
5YctW4n7FUpLYN9Z/hRztOWmfCD8hstI1XPlKK5LGZSY71Dtw/WyGKeGf1tqkGURTxs2VyOFeGyh
DOuAV1Z6Vt/NCICbjxLPvNdAQSaFwS0C0HirRHIdi+aeklmuUu688XGMXy24L9FMmRFE7M5CR/qG
6fPnUvt6iJu2ocYebmln0VODV7YsD6wHGCkT56RXXPeq4M6b7D2gvVkZROatXZ2IkC75wpP7HpNZ
SWMsnmVorwcUIKUNB6G+Msbfld3E/oeDA/KIBp511pKDQomKO0dAh5UpDjgMKaGqDdBAxurvKJxp
LWqEqY1zzwQbqT25L3mQPRPA1VAC5HevIafbrdcW1Di7Iadr8G8dabgjFIFN17rndnLuy+6ohuo0
cJ0CZU+SEpyGAnQ2da42fi4JuWyr0iOuyaw2cPoocUR4MyPesnrv4xBfgojAdFU3BMKm/my4qcr0
iyqRNoR9z7EZdU28IUNtAcwfLyAfFAHyUjcuXBCK/yhxfprF7y5hkZhL91zk5jXbV1r2e7n2PZUa
Dh0N8oN6RJ5sbGplJmBUMUXXvAhZP3iYVayqDHueIvmh6gXHhs7r03T3CfUw+gcI9Zwbf5gfEg1a
pzNCmmvvmWTDXD7mOX7OsHrjk4zmHROEa2T45AnllwFD3g35Z3ez4VhrFH+JVUFySoJyVzWfijUw
JQaLdfqlWqQNmAoL2ssws9ot17Hah6VtH/SJwxJkuotMXPsBz1TjedLHhOKQEmkyu9+UmnfbdTtc
u62dcPKv1oLR1DPwnGrV5w4xnilRT+KL0kpooOJxRkpXe6l0kTxgx3HWKj4Iu8SDxSUejCicdytx
Xlvd/xkHwaOXl9fc5f4qjWYgbTL/VThev0+5cndPmc4SI/tboqKjsnggawfhGbe9rrqUpDT1dTis
iSE0Haxx5gDzfa8ANyefJsBqYikqFQYALxamjDN2a9uI/jSdZbRzRRxQ5lEQGlXyljnhDw9GVGcx
V/I1SgvIIa8uGyRyDGVtnbFJziRKl6JM9tIGzpTmtIcefSHUr9voIZw7rCCCQxxZT0UefGEYMK1A
djeY92W74MOEq7YPe+6aLgp3zAWT9dgVFzbrC8r+bNdg6m9GsJGCeuZmR0y0SmBwcmamn3rNh6Su
c8/rj7JPsUByqwDH7/aFm5FgDaXFaJcojjFHUVCWGjmthSDgZZw95F4+Rh+LrCSzEFYMV2JCSx0P
eJJ1As3Fdwlh3t//VCq7Q0flRvVvwgKpohIeqxISIbJAcuA5hzIpMH1AcrfIQJaDCE2KlQNiHQIo
lmiQ0Iy5U41ka45o6yB4Pck+cncQtzCmpBA7eU6LV5PlYZa1BHd0Sjmx/KMzNUxyP/4jplh+9Och
vhgCJuC5/9cDtSbGcAQzFzpgTPQyaLYELv3raZav/n7w37/oVUTIqP5ZfrZ8u3z1989wZeKZ//7h
34/5f/7sH8+aENmJw1A9/fX2xPIme0epPP9+neXwGs8LSR/PcDf530cW6jlCrKkENdTqBuE0R5uR
viz++0kJfpU4ZR6tUk4nyAdKS6NlzZqkq3Rr1FYxY5ykEkH6IWzOmU9Sx/J95LnPXeXjpKY0Xwjv
zf2A6E+2RXfS43sH2r/jXA7MnKNqPTbhuM5jhnKdZzOSQLzunjhu57T8cPlHElkMdTJFVhhZ2gkU
jCD7MJvhpo+QBNHnnpavWE49vEr0NXM64+AYzbVl3L4rUSIgwqnMUwwggxK/f8asp99BIjG3TS0/
M/bfKqThOMJdXjdjR/flCaKdiX0xSMBYDXq6577lDeq0IkIbcHKB9lMGhCmhJGJkkWFCai9JgvZr
rrnBr27appN1qutJbqLUb9ZR2GM7W4mt4wp3izwT8wZaedJjZ5UUFGbkpvVQJ0JVg2iYfhM1Dy3e
aULAlEJTjvMmwjzf4qZPKCAaus7euaVZ/1z1qJiNpnjEraiBLhs8hnrJ5OU1giAw5K0Gbb5LWdAI
QmiMOTxYvrabNExU3eGSkFi+yT33swmza2VhHGb4BvS0fqalyYE7MzjLnTNTh4fR06gnz1bHUFDD
ngSR3mHuzJfOz7LzAAuajc4vkJT7vzGX//QREkOe1FAaD+IXGe79qpHtpxRwsvpxO+IoQIWIbWfS
XmF0PjaVQRWMkC2KiXYeXRZe6QwMnWz/yJiAWCpmeg0mOcRyjZuh+5UbU/+taZSBCDmh60p4W4n8
AhDSP/m5dyhDg7wUZ0AohyKhzq3yaRQe7CuDCnCKCBSvkYa3lZEdRBrsoVQWKwgdGdiOR1JbHX8b
mYNTtGT2GV0K48KcqFUG80hhG6iUg/+C7ANLLEHYaIwVCFk5FXMCZUfXVOs5sPDMi9DgjGJ67AWR
1ESUNZtBwlnrcC6DW8XrRe9SIgS1m/4M7aJcl701Hfu83jQVgbugt+gP+rthE6qngeIOwYuZAEMP
1Mfm0MMRyIZL1Vr+tq180toYlFUWyTPCpcmswvYXR0C/YoQB6sLq7GQRkT4u3UgCmQRIw19p097W
41MWEFYZxXXLYcDjTLLjHCXtLQ3M8jGbvUvfboiWpcLPyp/gcZB2oRZDS3GOgfRgKLeQ5pvqk9YQ
UYp5t9ka9xmVGE7KJIaEGbZy+Br0ac1LyWQLnBrv4ghWBMbajwsXEB909BcM/qRErKP3B/yxNt5Q
2junaQm7c4y77+AjBtnpSR+QWzeQkozGELCLhje3ja/ACK9u6O87i8XCjeW1dAPoQN4tDIFElCCC
jv+pgWd70xr9g8YVSMVNz51WfjfiLl4Tf4nnwwiWZWDcY1dYmODtdywC+ZEPKfYv6MrnyeoIjHEf
vRYb62xg+tzWg4O3HmZU1gfQ0Ec8p3gwWiS3I9BLikf3EW+cbsdsmSiHIWEzrvZ+E17gs7DOwM4m
Ov25EdlPg/DGddNEXLZEXrrGI8nKkIPJkAGYhcta6ANbc98faul9h/6RP5mOv1PoXOHODeFg8rcI
xLZXPe9sThfopJdSzMRBBIlcpfNI2EjoXmvMRA+ys7AjjW9tJR6ClLisqVPYY2Dg09WTnzrga8DC
bSUZI/dg5kZFJ+Sk/tFvIijzlclcfU62XRUTDWWvZ7CFY+w0e/yk9UuBouPBHKZjOmrJsRXZlWhn
IkU0Aws7N67Pz1ZvOy9aQneWYqkYxuFVbwPApijPt+3kvjm28zoWJCPQvZTYdWuEz7Xm8DZNwZVK
bhP0rouFmjOtCmIvkuZnOD84Ir1hwLVnqbslA65peGElZfjdY7i39hzze9uD90rn0LrWKejLEwlM
a6vXSFinIMlKJNJQwV4qgYEto6BwOrRJuROMClLo4ZVg1hcnioTa3zA7hljhXXW4FuuMTcx3xme0
up8WKlDIG4+TYGbQTdDk1NhdKEvPTWZgqoqQYJDUKnb3iUUA2IREJNCK4NJJ5wNTVqZhIIxA60xK
tA0uT0zJHufGfKjK6oZkFk8m84nZFqzI9hj24iNgQuioS9rA2+7S+1p8aUuLtKQQ15SQXVpc2qpk
t3w3wnw7eto1qeon37bIMs1uk8ayEZQlpMaN3ZsfsUkZbMr6UOjG2xCZz54rdxEMCAeRBrCWgyDH
oCxv4uRxbOQ5S/HFqsjP6duTOueYYh6S2fxhjNXVIHDPTIYn0wU/cDyA9rk0TyUEzSQXz56eX5AD
nbyWLTZdowrBucFATZfFwFR2Om+a3Ptm0XNhI9ld8xmn3njcpnX9punWWYBHFLb9pj4a9VSJNxwk
K5sPMmbWD6n/w0ZISMeOP2fdvyPQ/Byld2s2xAKxJo/ea87H0Y3V+8Q9hHvRFhqZE2LQ17iHgAyl
MHeYeMVoKHOia2b3BL2UgLBuY2S4k7r2AEvSWNm2sfOBwLuxPWrjfZz6cmMBncLdgikfbewx+gme
8m36NkU5PaOe2hsQT9KAo1XeRzjRQb4RTChYltp9nktaVaJnC/gYnPgpZ2VLvOfGFz+LOYJhdPUB
dfKmPjqpvGspgg6swn82rGR4+mHf6At7MxsGVlxT/oASe18/tKN5wSuGPTBFU2XI7NvoTL/BxL5T
qmxkVX3WCWotLsOC7WoNfnCcSgMVvTiPQhzGnAShoDnPswx3rpH1ygTyeQLg8AYnpsNGmFzb1haa
v1yrxHt7KvR1RysJKCouoQcFRLedswu8prTcsLK0wcbnwPe22BxTV0ebyW3mDfGcdznK3xUGUG7b
BGtMZN0NPsdSaA6OZ/ohrQpWg6JVU6Zq0/rjR5PJD7dh1y9sLkIdyjV76tarLsIYtwYot48SKi69
y9gMX3FfiT20wXXjICUKi4o2yoneByJ/sK8yGKxSHozBsMVCKtoI35k3eke2dufFqFVcedS89NWa
6I+kMPditGkv4qKCmUZLJer8DVMu7+waIMep9g2E+9nVLGud5mz07ghGa2Z88hMuKSkJThRJCnnJ
NvAfAJRpB2NvXU7dcEihzyCLsvesfp+GEb45Ef79bdW/d4UV7cCXxhXUnHvJADVGrYoUo8SikJCD
YdUW7OlwpS72IPZIgxk82nutLL/3JtfIkIrvXQBwmlnY8BQkHJFnz191zgNWBFzzQ/c+xTG8RqSR
+HCgsYH4gNuy9hrlNuckl68qCNslqA1t9sYzvXE1zTgntUNHdrOzH1ykq5P5hFetvvL0iDj3Mtky
LYPPPfdfGE/nq43DrGuF89RNOsF1EP6rDSZnZR/2rOy2rQfXA5WaBL1wJpLndJT7IbQPtlm9990T
GWEwUj8k5rnqvwleBPX6uhtMJnDDznX6F53p+8qvhp1BphQzXkUkKgC7sMKRlr3SB7zz+DOfvdv8
63cJsmmb8r7OgdFT5k6+WDdcIDov4fL06tmUqkBW5PTGP+seXe5ff2rGFasRZBH1kIDZ1Qj9k5cr
neCgnqJDm4XYcD15CId5Oip59a0J095K0KNd1fNGcsKFjCxQHhzyGh0GBqvQyFgJOSpY+W9zRoh0
diNfp4bMWYGdIQGH8WniHutuKr62tHS7fK1+x39VUK8CrhyogKvl5xSpBurlOgWw0D8gHpdQ5614
+X/FeJeuAjqOEgHxdxFOnjX4tbaqDA9OMEkj3I4Br5UWwUPdNwek5XZzNu0n1iH0Y8zvW/1LHRi8
3YwRJTBvMqBnQTRh9buWvzDSc8C3vQiAcPBEHfcV2n31CPV6VVyd4rLYqGN1GkK9ZhHeLYwj1YtX
dbet1BtgcG1l45FZ8oikSj2dOi71spp6OwWhwOq98xzS2Ud0W+qvY1+HJZ9tDQFiwq/rIVyr06Pe
njqF/3qraCY35kg1B24mMXpwLSo4BmvlaG9Zv1E9cLXxs4YJ2OThPcDX6jEl834dqQhtC2aFJ4ys
dk325+FIDPZ6Eq5Dni4LoBKaLdb6FO2YjMXeTv0o4tdl4xMTx/ska2ru6FD0mp0WTz+eSoeiKAyO
BtB9quuPoSyu6inVY4LyMZ+f1CPUMRXl7/jxXwcV8UN1wFHpHNVL8RIPQ5+yUs/btDGWl1NP5w7d
gaexauT16fQtmA9DLKheIP0WSqTyQy8ZYvlFcR1NgEXI6acWmfamSNNV0cEH700mHZGVfBE+cYMA
vE4HzUB+5RIyg4qP7X7C2IQJTdWmX2y3N23kchUOIb6xuEWpGZx1oR/IwWXOQcasm2J114JF6wWX
oh8juQjDcQ8d4asKmsM4Ms2esdPYFch03cGRBwcOPe/1IqOfKYAem42Juj//EEhnGLh7TwsNwpZc
qL14ZJMELFNDEVve7BLpNm7RzaZuppJGvimOxUygiIiPVlS8lH2BSsVfVIv0TcMA3JCfmrJ/Vv+J
AK1CpWhiigrWQBoy02beYfTpERozs4mshzj+0sO+3CXep6bUl7UzfSfqrWdSA0QNhRw/JSo2B2+r
rVV7r9acvluF569dWa9zGoaBcOm+uk9O+5JF1EOzA8jumkybrIk9Q1k646SNXt45TmrDqlNDrSiA
xiTmsHZF+m2Bu+EM88gy8Tbaphbioql5paEmMAB2OXIf5jGJdUDGkByCmsAIMFYub0DhSaCh6RCM
p3n5EGFcsCKSGieiFgZFU2Sfdp002zKiezQHjr/4Xfolw1orf4c/sdW1loqJ4f5xwFFNFwyQzETP
1mgTJGGHRWUUl8HO0k1YJSusMHczuWzs7125tjv9pcrBtBmm3cMSO5oZvQdWupJ7LkwOUik1luEk
tfOhIJqTFDeAbsyE41UbWntEokxic7ZhZPg4SU97yy2LHYzVs17l9rGq9XONjohfJRYm9wwzHROD
aAXh50eB1fcf5lUJVWylVwP8v36XjA1IaQiWjYsLGZgGvLe8fIlCitTlQvc9zAg7Qh1qI3C2GN90
O0EnM3l9ssfyC6cvUTVUWMydO3XJV5rn0o876c6RF3dyrOMEI3rVQRAfMupGDYPqwpmGBxjBG8Yq
Domhp6DU3uYQd3V/NrYJkczLS0u8/lZupiV4cyCS7W0cKnXqa6eQGE+jdEpHq3z8RSuo+koPHiM3
KzQ3RQcrCmxZkmHTRD7GqFwXg+6+5aNfY5QMcNphctQH1C1z8hSW5bRPUDKsPWIDHZyHVjDCbnhV
YKDKGp0mu3bESlAxGfaFI294CflEiquk0Sk8QTNHAtof847PNvnuoJHBdzvAbaCed4URF/th/KTi
LAmBncw9nIZz22DkM5o/dIPhRDzkF/pAB1fsOdt1Q3G14vKTeXe8gnkTQCauTl0orxgjE/CYfvn5
QxBQGsm8VrYmoM7qXggR+kOAGF/hunTrymUNMDJ3ZfY0EYaOs6lxNCJwwjGGvSXwUXcVpe/POFUN
FBeWlCg5Hoq8dTMnd3ewsFUNvnk5FJF2oDwi/TaFQnYUwDZxEOtKFqkzUxwYdfUUenly6vwUCn95
WYYGdc5cjvLjnlEwrUPFalDf4ed+dWYHPWi2Z9jD4IYbuKvMx7az3pyUBq7Q9ugD8fQmI0b50OCA
rRPhBPLXZVhQMREoO1zwy10WXkeS60FE+s2M8zNiWqoy9SIDk+giNL7nVXlvcucli+EBKZYXWwfV
I8OymXAikXADC1f5APn5LhT6bzU/W4g5qFAxzHPzs2PBmwArfohUeC0fD+FY2cYnhd2hwVxm9nhY
GFBaffLzsrtpiKuFsoRxfvxOCmKxIh51ZXapt8sHAkRNvBbbTt84IRs+2r/ugh/CIyqs73GEFlXB
QE4PkyeJHYKFFUcGEsrNmMGICt4hKhpS1GMrQ2wesWVHECuDKPkFQcxiqIpXdgREpkUuN0IHJ8Kt
hwPJtkQ4Y6R1EZq/qxzzYmf9N2zoE6BDLhC3p1lP1IeEoJMyAs/pUiI39UvrpWoClWw+EcjRjSsX
CdMKa5z8GLj2k4XEFMnUJ+a7H3rKDJnsoxBsB/Ozno8gwEVBRmvDI1xG7VNSxHhtmTWkun7YwOkh
sSfDNaP3FU9LjZm6mu7B7vydx0xKMJyro+YtG4M9OgJWdY+Zttd+Fal/+0OeGpqfRfWlDc9JeUSP
dEaiCy9WjfzyxH2YTQMzPC7zRjE9s9gjRsAAN6l6CDVNDWkkKu5qYueqIfvI8AaH7+RLDQVdv3rD
/uglwzOwVf1GP3H1AgQneO64z1w338h3W+loo3bL7KyDJVKVwY96mH8MIwsQ+Qa8+yBmETaqCBFH
uv9vBPX/S3yT9Y/8q4UVbLg0JhY7jwXv/P9kVdcmNxoc2PYQVnAopm4ZijL59X2cr9hBX4jl4ANu
gBFt5S02B+uFu4B3YbUtNKbuih6ltyx8Ixu74irJhKuhrMsr3qn52osoi8IAObr6zglHdbnnd86J
PMWIyM24dR8wLVa7ySnNO/q3nnFkoAZ4EhURDSgRHpy3//zGnX+E+yxvXL1ty3MM3nugTsznz29J
ETX/638Y/xMaV0lGrESuZzqHnIVjnI2HwIM8iuSbaq1+yKqvUimGTLRBK+kb1opnUgqklBuCTg5W
AOVKCf9uUjSfGCbAlsnSF0XIT9moAmwOPnxJXmvv7zqHs7fsogBsazwWEI6zrZmxeOnrkBsBCnKo
JV+qbIrVdZopKvKI8O4vrr0iOBQFUFAopytV1vtQs2KrFU64Ji0RGiZfl4hO43P1WybzU41l6//n
pFn/CHVbThpv1LRcH/Ou4J8nzSfzxus1qzkQ0gABrgpvMzNKomVZy9Qsd6xfWpOx2EKmXOgRTF2O
pQ0cp7YWGpaLVyJXKhzttS+0x0iau4Ucs9Ca5pnFw3OnkjYuVzGDnDl8WHEFj5+BSd//sNls67U3
mePOtEiK3BANyWHO6ue2H9lUsSQud1EMKK3uwP98zXj/fs1YDosGKgwfJuO/SRCiTmZmkETNQdcb
E3n+Rgv9aO3FbBMCk2uIGQnMbdYK3UzBBH3EtYqkRzwCK6NQJHDFJg+n8IkwwgteElsWv8PsstSJ
/thUUCyXgmGU0/MI06BUm0pkizsqdralILgVuJ2uPQO4BQ4E6492DonWimIcVxbqEBbbUOZoK/IK
I1UxEE3hYdwY4XgepSMMj3w8eERtpYT5Kh4S+jeJG351dH0Jt1DtbXZsBERt2MdSEbH8qK/w5mMM
ZAEfJbTgeKzC/szuegj3KJpUlASKKRT9y+7KuKqiIMcJYymUSRbewOMGALOPEibW5j9/Iqbu/fsC
5lkmohULYYblevo/ZCEO2RC4IAz1IS0FKyTF6r71EYWaNpydYnh0Z9data3HVioRIeKCsKn7+Is9
GQEXVlNt9DopTl2leFaFLM5xIB5wFnHXGgZr5JQU32uT5r9gfvVnUWqMo+0S6tzLdKsZ5k99mH95
SXSHe7YbmuSGYPfLz1g4hEbIdcOGWpvMUGCVZbWrrxtsn1O7u8+iqraTDPk83HfsAwT7JtiQhsvW
Np4wm/S0VxxdsOuruuEp8HAtn9uzJlt9l/Xmxq8L51wYg3N2oLtmmSUONWOSmKe+9MTch0Ff85PC
OCq3gQRj+Qas7mCNeUbh1RghRYwOmxzuLLJW4MZcF+Tp+Ig3yrvi4HvSBexkwVPMsIXOZrUw0B3r
l1rx65waSRVpbp1/5UG0a33WJsemClyYVMvvTQo5q9ae9T76KkS+0lKcMM3m11JQRqK64rMH6FAg
8110Foq4VXuEq4f1RfXFUZX88NL6GJQhlurirlpTumhrPSlsiLSRH0Pg/Aj1apM5HZReZNGrmZRw
YMiLnKm4ApzAaI17xH3luyIGUfGvbS2mTHOyL7sf0SZjYqbHLk0iHPoEz0N8Jn5NRfQW1TkSapiq
bfyzjLoPjezwzRzTQ5Dn4BVIIhwhRtpNDaNorpRZOXvrHd5QGZ1oIotL7Xq3TIPBq1hdquJs8sZU
ZBBE/ED0fk5gS4QJuv6H39apvqPouel00dFH1vKApR44vHfzYqAORaCzY8ZOmQ56iKfd2sR7aMfs
Ce69Xd06Az6/RKfrq1aYSnbbQIzcNZ317Iflj1CtQt7Mi+utfEuk+WO5weO6irG4GJ/jtIcBUEUI
YKR5xY4RU8G6NZirKLo2WWp+/d2PhqtjaSw29D1476R7h57c12pKOUH5ZwS0RYanfxtl+a1Kyuuk
dBMto2SUzoib2Pz1MMdTzg5vGuD5JjRIIrQkcUqq7W41gJPeAArADvtqKPpjqfGH6XiMk+HSRT9B
+jVtuWwJmjSMmt2DmVFu+efKheGftlZyrjnJ9lxBkiiKH4OYt9JHyJYNDK6ZjL9in4BpAfQ0B5PH
YciSa2oOx2nyh0NpEmvje8JdDXMf7hCkAVl02bey6NlP9MDZ23N8JVYjPWqZmxMjpDMA9IfLMM0f
TjaZLxmeBFbWX7QYLRgGj7L1Xv1YshzVAmu8FsQpge+pY2ZHnk4LvFUAyLaJvSvihsBG0yKKtw38
DSJ5Ruv53m01h/F/JzYl3kCgpC2dqs3grlXEHkiaxcFrHKwaYCe1yHomZL18EthuYVoLq+xkZZXc
ZVpxmufE3dSjbuGyOj+YoOb7uNcgshTFcXECnoP5IS4wh0ECc9U6o+Lpqnkt5mw/27MOoetHNUls
QRwZ4TTRfI0mP3U0MIaSnMrT4jDsec1fXzE2NDI8jjVTf54NLEqhr2FpiS1W7Fo3N8AvPGjfBpm4
4EtQUYZJOoIKni9bhkEdrrElkXvwFYlLMr0aE48B/+Nw1s6Jl3qnev5avmnUT5avUNQxBK1taLbF
lG7Zxwn5sfyHGfL6wba94Bx2c7r3C+t7IoPsMkYjthmz2ASGcBhNTfo5asqHjv7nUA7zY+R56SFP
cwPlSAfdPJfinGsF8Qd9Uq2BEcnp6M0rJDrSzdVRLkdheWQbFVbzVYZwWMj/rCE/JIxU/MlYh7Sh
63KwnL3w+70ZTfHRzXPmOzK75GEarB089NZ6iROErreHKgc4J7+o2loGPN4GhuDZF2+yg15nOljY
erWLMRpFSGiU8OnGZtwjNnu2o7Y9DI6/9wwglYy6k0HL+Bak+m5Ops1omr+sIc22qbJEspUl0hgb
nxJy+k7gTHCOK/yzYchEu9IlC1Al2HsECJ5xSHfPg2l76zRibMha/BJG/luW9AkiOx06Cy67vXDX
ncpbsqz0PEzPTjuRi8Ttgnj5apLx54OYwB/UmvQwvmDfb5yw7Jw5gG7GR1ekobGH5NTvGyM/RR0u
YLpw6ZLxZmtOjoZlbRdaZCYxRFmnk3Fd3KUh2KfHtAzhHs95AkZo4JlPW5ghMjlhbMpHgkJ9szxH
BJX3MCDLWJseKXh5Ej8mMMQJRwUCpRkj1YrSrGiM08IAxidQhbe0MLM0wiWaCFjdiw+LhKtsWxDg
rP8iDRB8SpOXZdUqVNkHvfpXHruvtphfl+pC9HigMifbDybjvKhtiEuB7egz7oPJTYTixDI1j+1G
V3oGpwRoT218fMPtQo3GLTvZxwiqJuX0UmcfUxSdF3p2Yebu2qOQZlxXczMiWhtc7RF+1G45yoUw
rSCiORTXMd5AajwZsfFo2BKSCfX63AWMv5rbUifVE9vHEIk97uQx9Sye5BgqL9W8AeC9dor5WW2f
C4cc8Qus/pq1n3eBsWT6Df9AKLdNdh8UNViHdk6ZXt9mKe6KD6vY564FAx1hE6PEUeXz3RNEkGE5
k8IFao4PzIZdn1La5ZmqAWpOmV+aEOymRYRoZczhKgTxMj+l4IqrDi8a0gzpKSWkM62TtFb8ZBHJ
zFGlr+4Ltx/b8jbx8NPPwQhENuyNbrjNbdIfC5GRP2fFD3U+lDu92S2arYUgPNbICGqdXrSHZ7/1
JMoyiJRfVhXBKWnAOYVFfyvHGRNVV5yMFuVrWioNamAeRk0+1npwi5yZWaV5pbtFG+IONwfmrsgT
jN1y7lVGUJ12y0YQB9dFO1BP996HodLqcmtO8ipx5ygmF6GJgxEIe6in2MZd4z3BlngaRGPtemXY
2Xr1MV/QNKUHJGi3DuurnoPf4BqMJMIFXSXHIMCtL7decgVoVkpdo6XgMbgJnIe4o2ixLo4Jb4pO
v29QvvD/ZACrnLwiXDEIXae6zHaSBD1Q45OFHywDGSQZUfi7jwfqYnVFzLEFFkkZuUrNCkt/hqoL
2DKG9Cden3/3gnafJvUPpGnHiPkKuuJs2OjpgJKIg26OooOuYmOIyBieushFMGBhPoFEV9wbTds1
ufZ9eYHICSH0sD5YBc7/KfGHSrSDL3nMaiu/q9pzwQ9Cm0pEOqQdUJ83sn7JGF0jkqH2FYA2eF2C
x5J0ltRatfYH71s+WY9Sax8SDxZ0WKtQvTq4YXYGqZb5rRtw6gIdV9EkJRbSBR/n0LAovw1Ojg/Y
+F034EObHqejHfh4Iicx4SHwQAP0ea1P3i/ALfj8gxKBCfzqW9f97fdBue3dJLi0SoqaKClSqFsc
ms2cbmkRNZ7iv9g7jy23kW1Nv0q/AM6CN1N6Jk16KZUTLEkpwXuPp+8vgjpJKau66t55T7AQgQCU
IomIHXv/xnPCk9sHb0pwKuCck61+Vg3/Z6nMCbjJZFtA31mNDrqSUDDvhpy/1Z9iBNJDpH7NvsBC
OV8x+0B1GdN1pATftJzPUESpLNjI8Tiv81C97orJ+6Jm2U9Nhywg3ttWC+9tN9v1bfkj8ZO9JhIg
GZlfoje8pKf6rSdzaoi/cST+LbG3xPoRMb9C8UAO5ew+srlAVb8u95mhAxezTZWNxm5QeHU837RW
ijKswt6A3NhVJpoioHWNMf4pMyIuSIdA8ZulQyJwZVJ0l91KOC38Xnt00bV1R+9MDmot4qWw79Zq
7+JTKVJVkjpUBK85WjfruUt6knqHRGzYL3NZwBc9FPGrNyZf3SD8kYd2RTa6hEndIWru+PlmxGsh
ZCcPSBx8YQNvAuvT0UDwpDW2ZdGxwRGcu0YB0tjjVShIK2I/LrYk1sT2mpiMfwR56gr8zFRMbBUE
vz42vkbJBGFQMDzk/qgMWbWxWYM80/LK996TJE5JBoYmflTVpDznOtAkoQMkEnAyb62LqNlBWy5t
B9g3CCqAK8XLYiDwywSeyhzyZGnwoiYkIncdtiEZatmXAoDk56jwHBc+6C/N6YHSil2HqbvLqMEx
b1+jMYn9Q3HXYywH9/ne9s7d3G6zQkcdCuzJPmo0wFi2SxUnSm+iKcxZWp470+bLsA6xibisiQmq
0TgpFvA2+zGA/5B0lXM/2whk4W1qCVaZ0vZkvY3vk5hlE/agQ4sFjYI0E4sKK2Zil7xE+c4cN2UI
pFWNbGctZP1avkXJiFUjPGQyzMug046p1iyRmwL2MLDbk38C+qOUdPzqi4mp2UK83Igq3aKlyurK
jBSjXbiskOLjg2KOawgOkgHZGX+60yYNAAasi2728r1RIv1VTBCJIGvcSILoEOxMq2Nr1K6geir5
rSxwyk2ujsxsaThHDGKps5N9r7Pii9Eqm6CYz83AiypZt75DvdKqRlypvnXe+OQpQnLHhPsdjQix
xeoAb9F+Q1DR2LSZcyxzALSTQyK/nFRjX/jfTKGVrKlo7gb+Tsp0YEo7nXTzEz6p6jIbeoglIuOD
lDScv8bNj+SmbxwP7sHIFFpPw88CUZsNNmW8dCgipeldHIEScomaCkExlJxlyTwJ52rPjPbkmZjI
ipLbNLHWue30ZfawKlPn+z6b4wVQeBJjHoLuWpCvKi/+ItNWMEVZV8Pum+PPtyO47aFwntoK0+E0
XzuJ/TT4/akurK0r9q8dqQpQY3C2hK6DHyjFOhMsL1FutivIsvzxcj+pqOg1DEqAElSRkPLBBg/h
8QWMA3SixMoXl/Vd01E9ppq5EQxE+XYlxrRBTfbg5jrQpeQZDU2mybjaex0YOixFUhHeVS3Ts3zl
MlGRkUUNUSjq+m8I+mMUCXh3m06fUpO9e8uPy4jvIkt9yzveSwwNNz3KZNQ0UDsQmWMMOpaNim2u
/MPcJPim4EorS5iXkrRW41roLG3Biepm5egreG4KGqr8DoFaUKuPSTrXFEnqst53DrWJxnmi0MTK
ImKkQmVm6lzocuCv9+OIQpYoxiuq8qM3e3zLhnvSYRQc0MtchTt0qQgQSGDIX4NSR+Vavhcyh6BQ
YKHkwwPJT24n1XkQMTOgTVTFROVCFrBa66vvto+SS+RBbV4ogBqtOW5wtA8mEonzJ+kT6Pro3REP
k3vkb8XmBCJ8ai0pNfL4hBQUptXglPD6vSQxW6ICmVQd52MgfpAlVmWEjVQ+DfQU2IPulTq/81zB
7WXi1VImX+zZoVApIB5AexMIjTtDrHgukE+o3OmdiMeMYlxlSNcIviDaECL3JSItjdBTfspIM38e
iDvdkYSPpHhpz86MAnGQqNQlG4VVLFkERDua3x0mM/gpan1RCD5lrs6IPW/lsyxR1Z1LKqlxXT2x
8f+ZKySaRsXBmAr/X0kszsQ8zqxP2m6bNtFW5oBGUCcy34wuKoBTahKi6gL+zF5i3VdTwS03MdzD
amhnPEFImYnqf+3ytWT1HfTml4bN7Vx5z1AfKFyQywBRr5+SFFMz8Q5VmjZsnLGGsIKkWSDc11sY
JkKjRlDi7BGZ8NQN7iSR1hUEfMHmdZS3lCQFLCZvC7eEMEO8mW6fvpI4UvGPu6gbdBS0tWlcJwRK
2JOLD+OTLHHMGaIEpf04hc/dDwshssVosvbg4Acv5zVnS410Ie8rArTHKk9/Gk7+GmWINHoYjqiB
JuvfprPB2WlcSv4kOtskd0tWzqzJj5MQE8icJN+U49aED1CY7BvEj3WKiO1bkZ0SYQs1smiFPOZG
sgpFPIf3JfTRDPqrYCBK2IhlILNmxqSMK4rawKdgayo7wymWNqygNfr5pI1jfrXixaLsc2ONJoYm
1MtUZRo2JmTnoURZLih+SsAAEHtqpuiWD0bQrl7rGjl9sVGL5o4AJbBf4cLsxEfGTPeietNGbGci
wa01m+wudFj5RfFbzHpx2a1B++dsjgJjMYzpm8hBDh0xpGRws358CtDSQcmB37WbQA1W4fqIOL0k
9dvBE519az/YbrSU/4WwH0l75/OiKkIbXPijrGDk4rc5uv6T1LVIoFmzRoL+bYNdgSZAUqodMsr6
qzexXUp5r6KCfLobzA+jQuGsQr2I62gLsA0pdfiqQaPYgIHhtJiwzdlCVLhCVQ/IE2JOzb616fha
vBJ+bGctegUiMT8LGazAhLrLcxcebfhTfKLiXwuNmh2ZYHQ0unrJSWemvqJ6Vi4sKznmZJBnK083
Ms2vsjHVVnmdvXVpdBKR05wQohHbbtI4glWMWSNl8vKTqpGGQa0ZXMkwYN/yucIkY+2Q6LBFIGHp
AFfTYD7IOaMRvPQ4BtCUwJ9cwGM5+PW4IS2+5s9lo0cx/UKLJ7IZO4ets0suV0NhqbbZ4hXjPC2J
NhIoFex2sWASyhekiSjvCIYDWsk/VAoe+Dx5S71nIsl+Ah0lues7+07zyKewAzMF4dZCYA4sWQwH
JJlBY/Tf7RghX37uck5M8KjDtD3eyHqIrcL6Tx1KSoRgMsxUQxcoP07VBRSILjvGZhhiUpj7N9Q0
l0Ol2CuRA5eSBW5kYSzvnqVUARL62TKcyPKi9QzZiBhSvj+h4UDgIM27yNLMWNdzcBSxl+lQD8WV
5zziRbFsohoUn/M8VU0JjPtZJhNkHkNppgAkkP4oxTHqdAJtmzSgPeED9QnTKLLf7KEN5wbjhnsD
eeBpZrGxdTfYNE+zydKdJDCzMreDrvFzMhFAShSop5VlPYZUwBe5Mu/Glt8AtoN8oF6vbRA77YTM
S+YUJwX/SIgy01d3+CFZ6n6VAC/BoG/uyNW4bFKtMjqGMHVdtNkXKCaXW2/QK5ROo58tOyLS8OUy
7XmJCp80ZMg8ZPgVy3XUUlTAAKtbBiEi41TfVXxtI1RFF9hAfGqZkkVmJSvIx2jlrmJn5HiA/gAP
/5Qb6HZuHg2j+9QPo4nxjrJMkjTaSo0ln3KJQtV26IzVOOCsSMZy0QxsMPDx/ZGUxX5KVUJA/MFM
R0B9RaIedNmXKcq+YowCD0JFfmGYVeY6IFu6AzhDgaQTVWuzBMg1pPYh8tUJSJ15nwnERzr056rW
Z+o10dl0wWDhUUNiTICnyoDg3eKtJDm77llagsnG2QgbenQRsfVQEVqWkIvWdolxrOBoE6QsK4/5
2J9/OAS2YHNgveROnqPQRTSqztlLVsHGQBGUapDD88bYWvGGAuxK7LUED2Fpx6wfsD1tfCYlM01f
RgtPEWpaaA5/jdtm2UX8yU79auCMyVdJcCxWclETk8o7kU0BpLJ4qGIqPxVTXcsECl91RVTyWYqr
REklTNsfxbpZgUEncd8dUKiCRi628DHVIUfjNW+C9HvRfZZTqJzP8vg1stkUGCVYSvNz6kVbPyI/
YPf4Eox1fXKovW7Y5r8qobXWsvI+rH70bve1rKiruzHfWaoTskWg6pajAwHTSI6NKcBJTDRSKoRg
vMTnb0n+9VXs7vLA27nRsOgB6hi5TZIn2FbzUe9DIQ/QkK8Bv7xBchULcX+back3KcqRKcxwmUhN
wyFY1AL0Efjuk9cSgfkGEZjLdC6yX2ip/pSYjmEOb9DKfgFxSHJvXMg0Z0mpZwmfcOv1TrSTwlAS
6TVU+KCwDkjggCj+JTYgWjdIfgB5IjLysdAyq+SHFBaybFYUrzBWrMCfu9j8ETfpsxAwEsumWsSQ
NApc24vmBIjyTZbrQPttp6b8PLvEQajulGi7CN0GwGgCM4Tec7FsqOyG4uXD//MJiuZeFoA1h4od
CZqF6Xl3aAHe+sD91pAymGoDMO+t/yi2T+NIeI+MI/hUQTfrHaFgRXSYCYhfZ2YnO/H05ZwrP2Ry
WLcFnXhEbBmpFyokAFktvnetAQmf1y4YayGu0yMEr1Kfg1TUbXrAb0v5I6Uw2i+t3l4iJV6IQvxD
F4KeFZ8+P25wPRQgs7Y8kiY8CqwS7IWdjP3k3q1QzlHmr2eXmmZq41AN7xP+F95PDcBsA4EmILoR
XgLJto3tz5rOlAza9FsoILWhVq+9RqdEShxi1O4D8v7BTdSXn1vNrVaUd5ae3Z7BmgGEF1JiYpc2
Ckkk+H7mwoy+iJxvn6VIBygkP0V6vWieGhPMtdzetEJpTJZRu05/s8w8X3XWW2qNMAqFnITY2Yjs
aMQKmDfoMRgjVhhi95ly2RH0WQEFMYGGxL17O3Uq8sUzUAGD/ZlpVTeodTKN5s5X8ULEGdA0HV6N
iKIlAC5piLScOfpS3cY1G4pM/EdDEQG03a2ys+ssX/tY1S1crbmX+l3JzHIduRtw8y47QJzwmCP1
tQ00HH3WkHfZR79/gjitU7Jalh3ETd1+EtnxuXDecOj+KhStxJ6RwscznJZdlVZ3QlOkiKzjTNKD
JDIx42hSPfUekS19gUUID5OZnOmOeeUOZ5onqX2Yij/fU46jqqjrKoFD3Ag1OpREsq2PE0fRHEhi
fpVZFm1k5ggbFGXV+rkgzw/xNAIGGBkr8RFOc4Lsc9w/uALMU+C4SgEFEAxbLSPNP6WqrKpLCKXY
eMo3dxbqemIPJnNP5ChuDKKX1My+GyJ/Kj5lt5xPWeneOCXlutn+ng0VNBkgumr2cxKaR475pkfj
vfh6DMtONiHlTaZ7igHYSIhvQyHJRM0Gb5ax4zs1qwcofCzolPHEZZ0QbYSlsahEZCU+ZhkRi3S6
3F+PDi+9VCsSoyfU4UCLEzLLHSBSxDrM4+QwiYlCrOBwjpIW5b1ujAFJlDGibFgqweBlKlTWWNlk
W3YNr/CSv+DzAuqhtgm40anhk5hFqO2K9D1al7f2CF9NoDxnRI0XdeU+yJWkB+WD3JFKKE99H0/d
hrpA/MVGsDCbsxvTD9BsY4rqTgnuamKukWs/er9nA+DRGpyoOW2EFFsHHGehB9FPHx2MhaVGB61E
2zDKy5e2eJwM60kqSImg1xb2Wrl3gIEn5AeNaDEHwef2rDbhl1Ix3sp7c4PthbWqS75QEVXIxUZx
YYNO0wZIpOuLUFWkVfRzg1jCwuz7fZwPe2hSt0D0PzWY0y1g1z/lw0OYUUmGEvFU6bpBITFm6kpe
ZXyr5KayzPxF1FjPRV0Nl2ychoMV0TvMRj0wLijI/69ofFE0JoLI23p6+BFERf6HOLGJwu//W8/4
OY/aH2//57H92v5o/nLfL0lj2/6P56iG51Cr0DXXQXb2omisOTqKxlTVbbjEng5c8F3R2NH+Y1im
Y9ggtzShsftLzlhz/+NRtyZU1iiLoLPr/G/kjA1N6BVfJW/B5/F01bMBLDq2ZyCf/CfGM9XiGoRU
Yv2ojOJk5arxzCKuQ6iava2GCNQz6DecWOYawJu4qrqKdrmq13ijyatpmvy6+nf3ykfJwX93L5qG
UVCEKzB01UEeXCitJZuf/7ZRC68Ojjh86EOLqPzvQKU52nk74oIw18frIYWx9VszMjPlwD7FqzwD
IfQ0OyImHaA5QbOCg7pGFtLZ6nZlfqbs/ZYAp7gNmIC0MFwXTh1vknmYXi0qq/i+eJ/7gMSvF7dw
nVUHmd3Un32czyr/IM/s0vMPORE03F5xRbYTHxhIzz6VSkawNh1/wgDSiIMVRTYsTmDDVhsN5deD
bIc262fhq9/KJIp3sJnyYzyHxTEVB3RIHeQfS9gJf16QTXmwo7o4JiQomR7FabnzggF7IDGeWrmC
/e+ILWcw9ZvRmN1z3NT9JgAtcQ7F2TyCm6s9q1jBLyzQXf7kqZVy16ZYpybY4S1GpETO+CYWZ19J
ODhEYviRQSpth6BjV5rZ2Yqtubc12vas4Vh1DkrFfNQKyD96j99kPdZsKcken4KyeQZq5q/UULX6
hySJmxu2YOh6Nw+wS9sH/h/9Lo+i6NInL4h3RWjxB3vZtElsPfzTTfJBqdXvjBobhQFeC9nWqJsO
g3DFvh5kXwlX9WNfb5bPv75zF32/GOVYbUhvayMKH33yzdvGtIk4UAUkwp0gYQ3UJEBPtdsqadGc
13RcwZ2hR2C0is7WGJMNc+fiQR8xsbGUJPycpGgMDqPXH8occ99CH9kMDU38SZ6l72fNoESXvuuZ
Y+j6LgZRgQ4N6ADNya0tDl8IVcj2kPeC4OgFu16bsISaQzYP7G8fnTEh5Vn3OKKMqvtQNgj79koW
v4XjsG4rthatT/EGvf3oZLV4zwTEqiu/nYREG3zMrPTJMBoqFo/86JH+wsPwHE5hcVadGmkDcagg
fy8AX5QbeaHG5U/jveGKErYW+ujld6cb8dVLX/WYChRsy0q5Ec0877GXRmhNuTG64pXXk//Qe7PO
zfoeg1oNmNJhtloDvYHE1A5xnsJ8apOiXRsDNEnZebkOlfGbjTrDzsksQTUms9Zhk+JCf/6utNl4
ShzfOGd4c7mxk86fMFimflhFAdJ+bkDCVLPY/QfA2e48LFIvh9wEuOJFv/cEI9ubqp63vslQQYsf
TZS68MKO7gv8aRb6VGffIyphY9yNn62mPjt5tU3EbCEPzHr+ATGAX81MTibXNl/grT/DC3BqLT62
vZadwtp0Viw380vgq0e70e23MJofzdmKPmcuTHUVPsyxmOvsFHmIg8qhfT6Ts8qKz78thX/DnNA0
48Pq4qGhDovONj0bGrCuflDLd7Qs6kI7dH8kdkTZ00ti9stCkEspBRgPa3ViP3H6sf1x6G/tv5x+
vLchCKc0Cv8WI1j1uauCh8qaxtssiuLnYkATu0H3spj8dSq+ZnnQkElnDsvIfKbtpT+TNpzyqivu
GJXaX8tx19ve77j2W/pMXlne8e//RpXXpyof8sfJhUrboPB0H+l1ffRtfHgsuy2/Bkl/E4xG8CmD
l703XT/bBLVbfu0PLQq6X5sMp180R9ydnSbNJ0XJYI0lYDPbxzGY8zvFbiGAhR2kKqd7mSwLUBYF
ZQCobfdCXok8f92Et8Ahg10dkEjTanhRXj2Fr73fTMtMVcdjn+OtkiXVnSP6G3cM12o2+/sqsvLP
M7A/2d95MK9wcda3fpaEr1p7OyA48+JPubLru9pcy+6gN/dtXKI15bntoRWZfn/AHI+o/F+A73hM
fvz1OVB2DN00XIMI5y9y/jPAxsZW7egt1kCcoqSi3MVqMr+a6mwvh0knZih946GbXZbyAjuY1APS
TpHtODeT8RAGwGd4YTHcKuLVlJKHrA2V7EBZ/zqTfYqb3SVIbew+9MuxY2eP4L7EvdfLsV3d1fjm
7v7ucbJPbeJtGXb3joWR7th1w1FtM+sIahqlJXbmL60d34Jms98s37qrgId8lkP10Pw1tJ8xxnwf
Wjip84ZZ+11cZtpn25+KtVZqSLZi2INYIEm6uczv0Nnc80puhtgEBiPO1BSUwCLowl9nf179OE4Z
o82IYffl3utVzMy0G73uhOWApx4VxL1/O3ilto8NG9Tyn/3XsQnEq6Ns2lZxbMfM3wEEmToI5n99
nOyzivwWNA5ituJW+WDZ//G2zFMflESnrlhAeJzT6YnFE1sjV6tf7InyeQT46VtQtqc5CfCqjpHj
iCIFXGcWlQC2vfpBizLhfZ0/a0gi3ZIE1p/fW7Owzo6i6lnvs/hWWmWLa7KFUKRxHfk/um8W/8L7
U67/XsC/IFvv167/nrh2bb3/ZZR2nH1SRh0JpAiYVBmYQPB1sJeOGZxknzy7HkB4cIGsGGX88de4
vxscCiPKf15HrD8JLAgkG4bYJuk6WULcOZwPDLyymwqHX68LlCvVLGT9NHJFcktRYDTX6cqTbMCK
H6xSeSoju3iMpq995hz8Jg5Otl0TT7w3waQTT8SDf7nqYRx474GoRDtgZ82VfjTMNECIQ9WPFDSC
nSH65Jnsu14tSl/ZXsfJsyEaHrR8xhjJ8YheTX3ctFXd3JLx+nWQFwoAK2wn/tsnh8xMz0t5AY+U
0SLbwX0w6349Ro6WA70ErOI/f8bOn8Y28jPG9oQ9oK3hr8LG8s+N4BhGCrLzhvIWxepjO9fuvevE
8alJ0CGUsyZh13fUZKh0hXZ0qt77Xfqb9/4eMvhS6JGKMO376ETeb+NlP76731P/a1R7Dx5a592C
CVQ7+u+v8uVM9KlzU63jiBqFFzaoVsv3WF6WB/lGyzM5kAjEBH5nigqTeNjl4a7m50scJ4CNFWw8
KkSfF3nv5YdKbDyywlC3oWpEK9lUcze9b7X40irECKqZyEGNWXGIrFcwEKRwJuuQVm1zO+gDCmNo
fXzH7oYUjz2+ZmxF1tcRtvXmWzdN79p7WJbJotVsfnjXdmn8S8Rl//VbdNgcYl/jmRbQDUkF+42y
GVh9pKhjaLxRewmoEApN2PeD3UR8irLdtibRYRmsjTYCLC6GyK4K2iFo795Yz5FlgkpNzHPSAFE1
wuZkTp151sVB9kexma49YF7LDxfk1dED01nr0brtPKXdF3PkpGe16ONVpGcv1Rhpe4v0PViyrhEE
5wb/5OylMNEmu4xNYjO5NbvkQE1Lf571wrtzHKgrQ2k8G8nk3olrFYKH12uNaJnm8FQU6bQG5F3t
m6GMD/IM3Oyvs/T97Hr1ehYMTnwAE19v//kNc/8yi4FwNV3Lcm3LZiozPrxhrR2p8ZTk/nfhp4uX
FRJQHZDvw0xR7gA2PgMqR7OyfI3yHApTBdlb2Fri8oeBMRhVZ3kZLgeNYpAceR0uHymb8pFuad2m
OsCMKIZtEJkGgnw4VnTn8iB7cJOYzonsdsrY3wQDolEpr6C+uF4nj0Vp1knhu2jRhI6MuPzrKRr7
ajAUmYWsx7qsXXL2vdLVRy0uEN2Xp/JAdcM/ZMFaNtQBZ+rfBl+HTeIKYo/U1EDflqIEILsup34X
MbE6hr/xGwRGmjyfRMmPSi3ZiJPskweLvdaIahZjACyjBT3VeztswcRfx8iz0Gt/PUE2vdLybv75
B6B9YJKLORb6r23alot9mOGZ6p9zbAgsKY2R4HlL4DQ1Jqpj3qYOJ7yw3QpF+bHfy9aly9GAZ0D8
m5AYdL1lemmL0fI6qq7TzQCcfcpd5WRkodVvJ6/47THyghwb2bq5aouhRSiqjpGhn5Uvlp4/FGWN
mAcZskkk6+vAQK4nr9B0oPKctrn6qIZIQeaF4p+qUo0xvMyrvUsB8ZQQNa21Ia4fjSyPl1MTBq/i
iWHiQKqtjyTgkwfXCOstnl2QS4cq+47d2xYd3+kF0QJKaVgX3Gip7d/JEWltD3hNQhRo5Xwl5ifk
0tSjIyetoYIzi6Bguuner1wHFnqHrVXQ5yIr39x70HCRUAwfTXQBHvWhg9zpuc1G9r2PaMcK/O7o
P1QigWBBW9zovh+tGtGUfVHqZJvKI/h3ZMoheG/nbNXv5UDZp3gxfqxa3NzLC9dnZTJzkesmOGil
vYFLAvPYzc9dMJIQEWeOnhXn0oKoqmG2/KFfjpAXxZ1y6PUmS9wJe9WCnfTrsXKE7JfDqAhdHiu7
Ptz+52Mbr/iXoE0zP2z+HdXyVJPtF/t/fqCG++HXHnhzbHllq3xLmmTdkrugiFFT79QQuIA0zMpy
XUuA9I9n91V2UHphqFxTJszPUayef42XffLOOZrHc/+dH5J46vVZfz7/8o9GsfOT+vwZlbXmPhOH
3nkIVbO6u0R+IvxjC37tCVzkR8v4aAKZHJmF7pMWZROIssGqMVELRfjDeszBNB6gSiP0La6O2mg9
ihtM9D0vN5Bx5QZEWNMGCykZoeLN1a1YIYqdbAZZ1a30VCt2qkimI/L966rMvF+vysy7vKqKwR/u
1RCnfy6yIdvP5fjTp5h6hxxAfjkoQf82l4m2l13yIq7pFJ30+meGBvRdqurzavR0g/9JVuTdJkbV
rxdRTUwpHFjKZN1Wkwo0o7Gw6gMR8to4yrJGyPplnoGbQrDZ+mMXIsVUh499ZYSPWjKusdNWbmXX
CEWXIAsOLWpFTHHo7gEJ7PJNqESU5DU8hipIHreOOCstkB1kU9L99cKYeOapUmaQ5gy79suHdG0O
5OX9ArlCCobAotIzRrvzoa8rshsJMXlcFneqYn9vJ2d8QXQz3ziaBeipLKcXvytu7c4dHpIw/Jf3
wPlTEMJ0yIqB0lBNSwPfR3j9IQfWoZADzHkev401mX4UKkZKobY5WifitPvCyvxy6bTmT6MPvcMc
q/0jadtml+CFDcqVpjz05ZOdz9WDbOgRvxsTnfaNbIZabp2C2LqXrc7P+8c+8n8madUd9F4pz+RW
zUuea5rwpxkG5SBzWJdcVQoabBPifru8jjNkFsvrkNvyYJukNzIIy0CTb5MyVVcy7ir+bHqTl61Q
/kfITLdOBupWMrkvDyWuDkFfl2fZ8vkK1qnh2OtLNSCu7et4TAaMJVpu5o2J7tRKnmX2CEdkqo+D
yNPIfpy1TNixwGlat/zYbwwqqyHkKYS21MD/l0gO7uefmSW+U9sxbUO1Pdc0TPKbfy7kbqU37dTY
xbdmgjqW+36NZHF3jscpQWckD8dTUNTjSZ4VSd7s7bo5s9dorBs5WDSzwY9xQjAeUjV1Tl4RZbsS
wambFrn4k0OVf+3k2fhIHOUBHQJg5mTjIenwLUJykop/n+hvzjQhqKdaZ+js5Ykkfk6Gy52oK7Eg
VTNK2aAop/wudxLoUPO2y6jUQ8hNoh86lc1VPkHiQFikPl4PNtbDR1ccrn09aA9VG4OFo3va2mN1
bx+KHlayX++QRDY+GzG6TxM4sL2FKddnAGlHX/fKhw7diYe49Q9Mgcmn0rl1nDk58qckR3kmD+5c
g0CJ+/ZQwIzbyb7a66kQwTXYXrZ0FJ6e0rLxt9dNoNw3XpvXPeH7WNklR6D+uvatvt3D3p8O18Pc
l9MBjOUuy1p9ZxhBia7u+5BL2wkpWNn+jIDuYN7ONvzEPKtOhmjJrpZV56C240m2mGN+9fdCcHCC
hrK89skh1HBetW5qtgM53vpbbKj5emhHew+2jO1XOQVfMA7DwsuOpkMxZflnrY4v/YXvg0IMY7jb
ZKS+GEVDLsrWvFszy+17zWyfbdEPPIlqJfSuba6gTV/oWLMP6OKM2nTox8F+zI0iekbZSyaezEaT
DZk/MkM3FFdkAw18UrX9b8OCCElLL/wX61pD/dN7VUyTzI2ODqFDJ3KwP3rXwg/LS1DUxrcs5H0B
meEe5UFx53hTTdinX/tMHKZ7QBv1rzE5lM4jb571fpcc+6Epx1s4vMFC5L/kVO1jqMzTTdx7JEbF
YYLzY5pEItcuG5Qg4u16vqv0wrwMA8IOLUhtAOuKPmNItJVVedUG+Nm4RIw422tj5T1VNngi20Bc
QDaB8dW7pHVDok6uxlNOPbBA4UA2O9fSbnvVPMkWitYFnNjLjbInszGPiGPnLvCi77Ga5YfMJunc
oRS4kCWwScSfH/pU0Zf8Oe7ap1hUri+1tg/3dYY7HawBsBsSQl+6JEs+NX2vrDU9ZEmZAv9kz1je
p1aifsEjbA+N0377c2jisPqYYqhV9T2MrHHYujXsHL/ow7MrDpVKOldV8auI0vCMUDg2WPKqbA/u
eCbWN+Gp6CnaUWKM11vhGYRguzTCKV//dl+l6A7eauAAqjBMb425fZ0dT/0EfS4+mHiOLWWzLgdz
6wC2Wstmo6fR2nAHf3sZnMLm1tO+PshmoFQvjhV2t3ZQa59CwIfIJfzo/I5iomVYj5NVRafS1l7k
Kia7qM0d2N5Et2g4gRBPzAdzKqhzynhcA3GGNC4ZwWugfo3K5VW9Ii34IVxXcOfYj1rk3nho8cPQ
7ab4BvbmPhzh5MWoe1CNbA6GOKAY01Aw5GwukoLZzltdu+SZHCZHyKY8qK3THHwfD3eq7qhjBJ2L
jS7Wu0URRS82uo04S07zKUEe/pM33YaIUr6ovuUfsCHKl7KJLoi5cmw128tm0eaHPtf8h7iOv/iN
/TXRJmcV2P5444VF9tyG6aFO+wmVM/oj0a+b6t/2O+TUMXQyZgxpKIeOtpfAxqUpS6SyGiovXMum
1z54l7tyVvdKoxonXw2LDYsfdE/RvB6896avIrBhVSaQPtEXsPUFrC1O60qPT3O098vKOMVeXK2D
0cxR4kM9Y2QXhmXgAK8vN+clVCP/0JNffi47n5c9gj6ZKOY21tMWbyW1/FLp5iliZX90zdC73D6L
YR9uzzplJfsJlcy1FcXHqHKV3+APRgG2Ls4cAxkGYBJEAtptgy65bE05PGZrJkp0uyC5dbrnaPQB
3JKDYnNAsXE1Rkq97mMKWLLPsjUqGM6zh5/J78Ny6yUZ2PkswlLx7s3pYSa5Vyw1L1dWiW5EG8vo
wkfVq3xxsRLYB7+3b/8le2KJ/Bh5uqDIhbU86X8SVkCkkJYDwmixq/wz6HIyJa+wFC5fMemB3UH8
dVD7KK8XRqRxvJzbPpIjvSNMfUKIs5a8dBkgL10ONXSDeIDUQfGz2vaYU13KCaVouvw213LL5Rfo
ERdIca7lhszui19X4z4r7j1eVYlfkHgGedY13XPtdNH+2n+FQgz/vSjHS0zEdZinDs/x3DwArEX5
I4mek3hEBSCbX7Bf5J2KMsj9QT29eMOM1jY53nPiDZdhyuz0p2xUcPwWiW+iCwEz1fBOE03Zd42E
PmTbr4M/hFMfmtcns07hCfb+ZBleoY17bLHQvvXG9izrkhk63pqSDJ/N2oL8EKdIoyqJd1TQc1kr
Spy9NEZ9xkxo+trJBDHkxuDBZy1daGVb3ZoWse+gqzes2tOLgWPprpngEsmmHKYDZTqWoOYXhT/h
9kKS/u76Ww4mfNbLUb25/JgNZI13RsYeVw6RB/wE2CnbxXM3FOrNtf86Vj7z8tIoVnF5XlxgSdjM
Yb1kk5o8kInWVmNjwaD2rPhBHvQsQrrMnA6y5Q+ae+cnL7Ih7wkdX98brQc9Ttzzd89B7Vr9lxDL
EqjBDy+QoXtkZQAZGSIJ/WHXkoxJk/khWiJtqGf/l7Lzao4cV6L0L2IEvXktlXeSSr5fGK3uaXoP
2l+/H1Gaqb69E/fuvjCYSACkSlUkkJnnnD1R6PCUml5wolAJDno2H3CoW3mzlI3/5pYOUVofTWOW
B7nRFN59awfdRRpJXTdL3XfDjTSVodVOqj9crpvcJFH/qgonOHaALbejZkV3/jBQbR17M1lPVRbL
Hu6HLZTbbxFbn1URIYchpsm7t8xec4iWG29ubsZ72QaA2LuPR4U8kV9tpDWNJiRU/kRtU9+VzWUs
ioaSeqDTj244ISrEzjjTiTyoiQ27wby5hiA6fCRVfWcXQf8ke9Qm3BRFnhY7aVYOFFH9HOiRpmZQ
h1wlUb9JzSk/liaQc1ZLZ7scx/NUCaLqWqj2q6BVxF3owui8lK5GUb95pQuowAumuyAIQogj8g4V
oEG7hE4DsS7BnUuQjN1ymM/iua3wXf2kyGW7Ax8o78iIVHoKw1aokzaZD/B0NPeynU0fCuRYU6Su
yGN7B9dOnIdJ6T7ko6MpQOZ1pZJtAEoHhxakwi7M/UeRDs1JlqwJPU92oQeJgD0/0uVByfzHJHGa
k7RuPWTJmxz1zxyyRxQM48LgF7+4PRflw07XmvAk/J9/NEvT6fTwRKhKGrdHpnw+Sp/f/rw9LOVZ
ZZ66xq3t8/yyKt04ORpkXFHpgRbfjq3+pGoFxTJuOhDvA+I2qFb82oZmt8hEVXyvMvEAibf/yxaf
HeAIqiAALxZUEP5sBJo5tpd/BIlNHTnx7n2ps6HWFcM5jXAknWJHOCfQrrDhaskj8vYG4ppzm3Tk
7pMdsgbsVEi4oT0PYjjr9GBzC80NICtRgzvxLXiERcP88c9JGsTXlvjvk9klNOdeCbvkYKupe1LC
BhWXHgrcBfjCmq0IjZ5GBeeyEn65znsneoxiy9qXs4Jm2Ao1vWtMeF0UNfHWcnHA06d+jMd7aIA2
FUVsx9vzz+HTWLPeQwpJrhe65iJCVwHGSZllHyXpM/3fNd9sP1sIfWCjI9YPc2Czd9TSWFU1KQQH
pQvZo2i1aCnqOjllbeucbd8sQd46Otingpeu61mHkp3rAYiIfZDm7VBX6qY3oAC8NQEM6jfGWEfT
q1YjGEZ6Z0XwLTyjcWY+DGRZH1wlRpMOrUn0a2c+3sKNu3VYQSsp3ebcMRrCmJ1HQCKzgu0sSr2F
0RnQH6f1tEeGkOrYRGjrVqv58pimeddYvvNWOdaPAVTsX2ViACqkjA8AwLhVqnr4hD29BVSAhNJI
UByhkKJ+KqAW93TdBhvqVk8FQI6V2iawWc1OIxLOva94a+mUTYEGKbQgIIkuGD0UeIkOFpQ48HEk
gK+mPn1JYyM9TZA4LUuAE826aqCkjIA8HMKZek01bTKG8lQ2ykMyu69nqm4VizIn1XjrI00et/bG
NQcFoZFQByQCPf8+jOL3oRiQgK8y776bzyo9Uu7UpBxX0tEncAT4NXgkdi8OslYRjxV3GN91ncTJ
4LyVne4fgqFEZpAQTwW99/Q6wdvGF1ePL/IQwDfoV/6DQtD5IqBZPKD+++3mN2p043oEE8A0MUZX
m+9uMcQsFBwKzAAPIfzSB+V3YWWIjdgw8Ue96pw1bezv+KZkP/6lRxmo2hqE+bvB9uwSEP802GS8
SCu2gt+s2cdKg5Tz3LPQlNXNmn2jDTI0I4h7SAEIP7TUzF1/b1VK0H8gEnpdrsvC4xzNPh8JbH6k
2XkUmvJqofQI7Lx79pWmu6haDjsVHP1mbg3Hyki1RT/3isve2cQV6BnpRSqtWYZNOUs8UAgip9YL
mEc00f62Oej6rtjUPlz78hcfB0a2EQF42AbxzeMw6Zc2cyaQLGOUQqdEpk/r3eYiD6TLzkNZWCvh
N/eWLKqoG/LBYQTVpTcv/q6NKURrm04nk+YHMa8wFD9XkZ7kKEN2sEugn3wfhzvZcmu+dQ01CxD/
3D/NtGHuqjqKt+lKsBHbaFbLJkY+EwLZ6V8NxWVa4f/lZC4KW7YQL1bqUbKvtdNxKDXt4Chgm+5Y
JCrLa6EJPPmePXUvauDU+y5wf2s3ByM+wab2mQWZceHlc6emhvcsIy2F6995UV9epBX7zrvW+f41
LqMTBEVcuSr20tkFwluSdk430owMe6bscvSlnM0e63Hv6Mqs2ug3604rYkKaHqlCv7aOqklmpXZg
AurhsP3kt/fYoVT6Yhq8wEo9M9ZqVFSncc5wsZveNLUS/YSZLUNeJm2f/ClQNm04jlsqZLpLOgFa
kl3ihGgLVSDfUkSpoBpEC2XSs+5/xMDNf1lMOqrjaK5h8vUxtD92YwZ1nYHmlahgIw5ld1X7oBlK
c0kgt96XDSQmVNSIi2yDQEfjoZ+2G2lKx2Qg4PSfo9B+2I4F4Ngny+5gubyDpSpDoKy9nZBazx4N
NYAitlPICDuGaA7y4M/aMIWlfp8UpTnkgTOAw3P05qDOB9lFmpBIME6e3gb/NkbOM4z1x//Yvcrc
fvH77tXhPQT6hzpokyqrPz+vpgYl1mdG/6F3ORSSAYJrxrye0OaDPCvDlNd6pIpLDXvnTrZF86Ki
rywc5AGajaOg2i0b2yRyT5kOS1LSQa3kIyMNM7R2/8dZp6f6tW345+z/v1+v12thBdNG5iktCoIX
oUlgTW6LpRmYcXLQ5yymNBNziH8zpffW+TZWFB3EGP/Z+WYGTc2FUsUH9as5R7coint3RH11Tu7L
A/F64y7zDGNDADZ8Sicvv7cd487U1eqzTkYFxcdcPILT0LdlwiYydM2EfYFhLCAztn9CDNDw3/5p
J60C18IQ70uNR7Jdgt91hzR/D0Ye+Uo4aBtp5oPzDOl1/pjrJOOoHDsbnpG9R2BEt6HSAjWQZoz6
kd3746mPu/HVyP8CpQjRbprnB8N05282U4M0iJaFqzZ76R2B9HlhXlMwqg5sJ7gDORnq5cFa3sHV
nCma3S5/bL28ujSddc4CYO6WFUc7tDA1+Gsdi5RG6T9E8Vwji3jqJz+OD8gZAa+rsbGzIy1cN1Zc
f3OdT0U44ecfA/1We/sf33/DNP7ziWFRu+k6OpI5umpQpOb+GeFX1SovnChsqNgkddfCdgHBVqTs
1d4K3qPMo/acRLbr1JR9maxbZXsQt86a0I62hiExfPdUgLnUFdhnSkfGl6yGfGIengPFPcDxjvDg
bPIgaJcNlCM7aFriOzGIcj+p/WcBJ/yvrDx7lgnxaU7Bi9P67keWIb+rk4y/mFBArDO1qo4i7Zw9
0PJ+I2pzeigq9Nr1UdPf5nkQr4WZcvqaR1dYUdoLeFtKME6hzXsZPP3ZN6YTYPyCTZtGW+WaLeUe
QXualJe6b9uz7CWbpTm21YQqpvpdtssm6ZSHsasIJQoLXjZ5BdnYzFNCl9st2jyHkWA2f7uY64gN
seJZcO2fG8h4+hyFWi2tvnK+bkpeyspbdaOnNUp08zTXNtlHseoC1vi0W8rGP+667jsixhQ8bfIm
qHaB2jwY6eDk69hELbN3U7JPCevOY1zq3aFKNB92m1bpDtIu3CK4EwHC7K4xrlICxQXVmgm8Lh6i
KY4tsienDZ3TZPr3Nnj3J9nUppTINUK1dpFnZU/qEJgHxcx+3Xr0lvqrymNnBTyJ19M8UrczZwf/
p7aQc4C4z55SYkat3Von2cNMq2RbsahkwYRTtoFzWjW5EsKjNF8pg1soG0dkhucekBbs/HiiFL/e
RE0yXGSrDk3cCppvZ3WdofCrR4Nartukjjbxy0cAfCNnNVGJOEdpAAkvGZE7BM8hFCoRkyXRLgeJ
wDePg8jeZHfZhIoKBehuN0d+uROf59pegQX5ehXZBr/RWwDTzlGOCtxA2dYl/xN5V7LN0PN9jl7A
WfaPzKjeUHwYsopmynHwv83pxaMLAOG+ruYkoEk+Yz4Y00BkWjO8lbCtMAcbw2o8crJH2aWZHIM3
1RwJ1/VipcPQC3XFerSa9DtIqnQ9TCZYFkUvX1PUxaHHTL8jV90sbVHoB6PvhgtsqZ9a5Sffgxyq
vRS45dkNvORe9yc2d7Mjt4dfsEcqj2jnJgA2EHiTF+is7EA10ftYdOPZSZV25/DuWMmLpP5zUXrG
xyCGdJOWvbdpKD57pwpuFsbz13rawPHjeeZFEYc+ruCoBcHOCrmw4h0i4OqTMvKRlX1OHmeI1Aos
EUFXePoepVezo25pwxS6kWaIWtqxKWD4klPVfIcrSsjOrodEma6O0drXJ9jrZxMkkHofR9b22lcM
MItU2lRQ3mj8kLOhqqRsPLNHQw3I7pMOEeMlI4M439a1hSz/XVaFEI7Oba4i8j2ReXVhzKaRTjwm
4JPbG6zGhqj5+55LREljfwo38j7aQjWpf8+/7hmaq3vRpvn1nuevA+g9C/TIPGVqVdP95Dhbacmr
yPs29b6/3td/u2c5aGigePzjntEqgufeKsJ7kQ9r2OKsTVt7uzKhmHyltKW9VxTKd6A94XRMgRbd
tQLIcoTOCkVaeFzkS/nSQBN+tRVB8iJGOn0FfTbD54G9KvK1H7lviRFKTmTa1LwR4VG6r61sX4Hq
J4S70bEhhoTkafIUNwiyI2I4QN0Sp08URqZPVfbm8n16lB1aRzdWqlvUK2mWaqJfGCw7yiFZCqdp
H/Zwrc2DG0oqiV/DQoWSe9HBDDhf5uoKBbJRbQVfgt6lT2pgiftRQxLonx5ZNbb8mW0BcTxzkfBC
atMk4HRXlSW5WmaSQ+sAzg9qw5udbIPttj+OZvwxVVO7c40qXWqqG29MMVh7NcmzUzDUDRS9S1Rv
dy5UJy+QamSLNCzHvyCPSnOn+TWm049ezfRXpPucZVz7+Rk4mLujttXZaBAlPkJmPM7Brwy5LvcA
WVTzizDIhieC/j220AuJxZRd5JWHsbD2cUwVBHDsTenaiFTok4Psb/iXATXUKrQUddvZrnViKROs
zTLQVkruW8sRHmpIvVz3RWlWlQmZRxr12ndEDM8IGMGUP6gPoTvwISMMu0aQu/iptMGPSu3sd3uA
BMjsR/+pQeOJaHOi3rvG9HXtAHrL/R/XjdrAhdwbzmcnDPvXNiKwoWv+H9eDtN8JF0VTrr2x1NY2
G7d1LQh2+ylctHmnOUtr7LTvSqtBNKI3H16TO+uwHgc0iYvi1TPtPVTxzFp72h0I4fZkDJ12n0cJ
5DNy5Fy3Flbjk+9p5R7+1W4lB2T5BuyX+83U0fDQYLjdzSVoz5NnP0g/dYtQtGtVfw4JD54dhUDf
daAXPE6a6TzzsxO7QQ2hsNZr/5tfr68DDbdb6e3E3hctuKc+rN+vN5JN1kIhYXGfjH130p1KQzaQ
W496ZV9Ebf46oam81SFxX2eibT8IHy1kBwUyHHAZWjajXauL5wI7k5dqrEbA5qNbDwEye9BaqelS
OhSrWXs8Nd8gbkftuERWDgEE5a0w+c/P1yyRtEdnxIUsK5hi5JQ7AN7zx8WSn0ARy76Lrbjtwddq
4zplDUOPTgHzh5jsYDNMZb21ESJ4nQp9J0cmGTRxlFdCRzQp3j2q1fpi4pX0YmX5SzX2+SJyqwwe
lURc0QwS0mAJkS/80M62N5iDFjhPyuDqu/ltWiuxdSnng5uytqsgJVzJ12dElcOldH+EQAevL9Qy
i6YNqV7jTg6Svbo0fBpZTp6kZQ+ttx/cOShWFFL6CGb+tFs4aRm+pKaiPCZBedD8LniD8ZoPB0ro
RaRHwVtda8OmVUm3SK+dBdDVmGNH0AZv15u/0tJVz9KaZ9R7N3iBfoRoxQQlw9zJqrjulNVwoi+o
0kAH3O3cI5ko99haHavTrhr0be+09/rsqH1XqZa/uRXYe3jo29SvxtT1aElG9Zil/306hsRuxTT8
DLRvvRnEW79F1dcqPLT5KKkXQHIaY1NRhQnsN0g3egcyv7GK7DLVakhpvHr/1Rlt2LU1IBRytfXc
QMe1qsSOag0ma/KnwFbjxzTy0ktvWcHBCr2/Wht+sDsdptCVLhq+ZvJCpMN/tKXQCAdS5APvEDWL
hR2/pYFiQ3TlERWbzar3Ua8JE3ilZnMwoKUCv3MxC38uISbhMObJWxASHzdQl5sX0smbi5Loplb9
L2+cDoio5f64k95Odb7DW1zfy6FKsJoMdXitIc14oHDkRV4ny9GskjeVzfMD5fn3m5LerNauN6Uo
ycBiIanIVADR9GcMloz1STPvoZH12Uhc43+yzQ1nXJYrYVyyJ7zjICvmTs4VifXPRNdOcs5o7oTe
xJyuCBC4Rmcx8+KnwEIFgjKwFcHu9iIttS9YokXWo7RczdiB6E6uFmVyR+gs+wfpQxHmPh0L915a
1A0+US5aXC3fMN7awdHO0oce56cWWtHZQUztRfWpN25SE/6J+fKuWsOkldn+UXq1LEAo3hvF8XoR
KHEXkZa6B+nNec8T+Dbrw9VrIy4V6amzp95CfbHJEICfPgm7TnZgwornyXZieDPQ5pFmkKri5Nb+
u0OdH99i1MWQvlQv0qkKLlUYjbfPGwVmNTQ613k8oBU5z9T7BtLBI0+061h01RM3fZZdyV4kC4LU
LNznrmHbdysDvOdaer2G2CV1sWndN+fUMMNlmmTaEihxc7YqGLoX7Xwah263oIDWR112bqxCgF4L
JPse4gwEtx7kI3wn8xxqhYgaIRAQljuSLtMGheX8SfP6DIb58KwqGhpCdTqxYdMMZye9VtSIgz8S
x/WzqniSbQSwv1kkZ4+yKfJ6fys3QiR4mWDUmm2jFw1PX2YftNJe++HULqUpR+jwSiSdepEtWsha
b7RSQL3zBUJI/B/abrx2lz36weFrV1rJVpooRnenuECs0xm+5X4njrJZENJZ8AXt9tIMmsrc+7xh
FtKUh77Wnw2Rpid5JYjtmy2JQXF366FakElCTpqZ6UNvzpxVatuteNJU61wUzlIO7EgtXPq/rn9t
Q0ZuOVLiNMtV5xSAG/p9grClTtHbk+wO8RjK19AGf92+G5jsgaw38AUBmaLJXoMSv5O5Lpn1SqiF
owDD3d+a5FkygNnXYbyQ1rWpR/LIKwe0j6r2K6fWJJFB5RK0ZENAgrgcnFWKKMe1lOiWOfQb96JG
0J5eiy6yBqDDMORf/Qyv7detg6a9F5bRsk8C7aRZqThZCVpPyZCGP/ydRArd/KrZ/Ve/HM+rOWPz
lxZr5GMQsIkKk+S2iQTXnNS5mRKOfTNlgWsxdxa2SucZkH3zyrFN6xbLmmqbnTuU3n1jaL+q0Bjf
bTcM10pd2xurZBnGqu001ql3EaxCZS8/hpe116gKy3pvTSkjY3TtpWsj8QhLVPWYGulrmCbjexkH
7topQYK1vDrfQz4sIofQmKsFBWNkRqo5k5IqNaKXbFGSJCINdOsSzRmUZAhRsoCIeDX2BXWwjpc/
+Ioe7yzyeqdrGxrY/ckeBAUaXh22u3Ko1ZVOhcyms1WXDy0GgDKZKtpPyHEKvzNepDdxoEEpkSpI
qf5bQyqHpfQFSp16AU1g4q20WowPxnwYUYB+oKLwc9TrZC8t2e62+tdQ2SYPqq0MVIxHDumlpANi
CyYX8Yfu2UraZuacQUthNk1Fc3Z2HER30luYMVnI2gT6hlM2lZSXeoaqPUrLL0OoLEcAu3ET/D4b
Gb8oqO1HmX5QklOr55QozTkLBNDqnedD+n7LWdgBFNFgmQkI/ZPH8JKTqFudVHl2vg20R+jcpCkP
t4FGbpF3Z1A/Xynyp68ryQFxlvuIqSGIe85ZGOQ9CSzFDJytouQ6rFG9/X+dscIHWuG/TqogekQk
jSiFqV5sUMp91VlHabXwEx5CzfguLXlwTG28i+Fo3hjQyl66zg0u8PVKn5wGTl3EYqYxWoL4mZCA
Z0YRWtYRoEh4scO1pcAOTwb5VZd/EvLa9tIMbWTa549PHuK6PqSGoZykBSoiOw699iqtGr6jY124
0yYFAHOMglC7HqhU/zqDZL3diKT6kD1Srfpql+aI/JdllvEJ1DNSEzMHF7R4oMJTxTnDNe/dq7Mj
mx2F6ZsLtDCdc1j0JK0H7WtEHHu/plLfdj6iyp2IxMXQJvMRwk5/0psLWuPi4vBoB/dPGEV2kG39
UIEwM8uvQQ0o8kcHKSjnZFvDnZ3o0dESuXmWB9j7AEdPcbDu6pGbnh2hmyAyMc4es9NWg0FITfaT
XqVvnjtIereKlQynHILawLLdQ29DheRpMAwhTYJD2rNX8YMfcHJ3j2EI5CqHM/npdhbA8rgs5zYl
wGvCnvqb99ZvKKwjibZPKDqrD4KzaFby7z97WqRfqtJ7lO01gHnCZk25pYik+gjZJmVDab92LQse
8nRsuef22/C87ALg2U7yIHTyNhPYvDc2Emj5zGf13CbPZJv0yn59V4d/eiEq+hpbQNl/5/WhvlEm
IzhRm0nRWlgP+5EaBNl0a5dnhS2CU+uazcazkunZTP2TUlbDz/kkoXxanoTVV4tTGwhMxEGnPPn8
J9q4DfdKrT2kPnuISP7n5GnjTRVFRmNPgIT/qT0fpMOYdGqO/h7h8pee7SwD8A7dXr11HWpy9GIQ
m96ttGf+lQoc0Mh6SBPKcHG0CNsspNkMCds0VgpBHSH6Yyj6uu/j+FE6vVkGtOKXd1CEoT3Lieu4
IrA6m6HNxF5OrN0nwvusT8DjLeB6ZagPZ4lylOBHRLqXHapyaQl3l2m8qXE8HWYadmp5U/NNsXOi
tVTZboVfGW+wWKKjZqQPAfHP538ZpGio8eSFbp/yFkUiBeIhIuNB0HGC8k0kT9CO4o1lb23DttaZ
ouebMfMz4uPUVEjTaEx2VvPLV5pCeCiDZWH1OI6pSa2bp9zJok8V4VBS7xYa9ggSvGnaKTfN8V32
CkuSZ3XpDe+eOxJBn3sZnSJ7ycH/1stQKkjtNTskGpJ0bybA6nmGUrRfl5XmH5elVzNLoFVKry1H
XaeO459DbCDHWKqUiP3dnGm8xxdg3ijysMqjdACTyM8QzLZHtewgYcr4LfOeeYlEam8zFB7hEFWt
945SyrSpo8/YoYIKChr3GDuOfj90prOApy/6nEf6NeIrsFF8jdRIX8uRsgOQ8a+RlZ4Z15GF5oaf
VUpKtBDbyI+r73OZiuWHvyjlI/pSdvaL1XjNquj6iKJ3JTnUyqCvKccunoi0kNtyOohAYNmQo5Ji
/GjDKXoTBOOhY+/Dc2j6aOdZxO98h8qwuAFUEUBw+hmBlSN2H/1KfCoDlLJ5hwS/WsYWDFRF66DO
XRcfLPqzZTWYxKIo10QCcHS/seDcRiM8uJqlHZO41j/yTJuRJFZEzYuvb5EEsbeFoZEkiogFWno/
fJh2cUKeO37TFP+j5YXQapZ39iuteIZG278rxyTdarDgPqukqra8Laa70gzL537s1XtBsR0/2eJZ
9rAGdxtMY/ogm+zaa+5i1w13sv8UwKpXZVq6lF6C+FAdDs6jvJRscsNhCW1e+ygtERreIonUYC/n
jlBTW9sFLOzStAOIOLug/Cb7DkVWnzM0cRYukAdqq6LsmdDVuUvz4psRUW5mAuLd165bvWpTvm4g
t/42Ip+94lvMl6LM1fdS/ZTdFdQGNoPLwl6arrZ2CtF/FEZbbSGUpEBlnnTs0qUw4+wNuQd9V+hh
tZKTdoq1L/gxAkMV3io2zF1ZF8klKVC6jMycBYTTdQm6nz6vwop3NdHkSymK9D4cuxVR+T65A0fT
biGBV0iQzvb/4+DrVPPV/nUCLegQtRPFjoAHIVHR38V6570gUdqcWg3GZNmeUxK4LIPeuHar8+G3
bsJNf+9ms1jaQUVUn8bIYL2xIIn4M0qEh1iY1h5bMZlvVOATGWiiV1X1wntEs0NIzHmIsj7oNl6c
w3AwmzaSCYuEQMFRmr7x0gW2eA2pajsPWQDp2zxZZ1vQ77fLpISH3c7G9kfT1EtVzwlOsPw/xPDB
fjMNJ555CtVLaTsQdiYCaXMPlFVNTG5tRKVCQadWU3+WxN+sjlSwHI9Ux6Lto/pnmVP8NziifxmM
OlqVvgf9QDm2OyWKqCLyG3GfjUq7LJPQfyVB9FcWowIeqFtLN7iPStNf3NQd3p35t6eUhfEQx5W2
MUy73SPCHZ6aLrdWEWSmz+r8oCCNOXwqdrNWEMBYmYGHRIuh+ttRARcvGt2YyXXdbVkRhJDmaPAE
hFkivpqK7htb3WuSq9kH/EqzXEmXsNVD2q8OZMtR5uX9iimseMC0i2tnh3T1trLj6uq160BsISfl
M507h4XDOi8NxdVb2mRPIOtsr2MRyMm2vknxlJw5swTKFq5Knfd8z55XRttAU8arN50x0Ch1qFfv
lMb+hhQ7FWDzhWqHREhUGcbVCz7c2sCyZV3NMFKNjYqi4dXk3aYhTdu417H50E8b3fK9q1fr9AHu
zgoBiLHZNW4ptpRgvWhigKO16rLmJA/8e7/OYgOGuGk4/tlDdgtDyM1I5KUbaTZlo97lIbp1xeB7
90jBUFA8Iefalf49AAyKtUKSm+sqCJGXnBtlP3lA9ezTiSxtJy3ptBWf0G/Woxf2H11j1C5WVC+y
fZkvczsIXX3W87Tf3+Zupkg5uCH0SeD4KXCaB/gwlC+r2odRdZ5YQ6PIocCnOGdW0BxuF/MLER0q
pXhIhPr7rfYJL1Wq9uOV7Hu7mKMnO0oxy+OtvQ0QH7R95VVe+TZ3lCPSQmBMu87hPPmOVhLTTtrr
QYlQlw+9EJbdEpaEv5vTNLTEQtp6qd5OLVJpBS9eCDSUbKlSFnK8nsquokyRnxaNd/X8l+kEbOO6
H5BamC85zvPYQcuuSNrmCAl5kHtwtsQua7NkAkekebsq4FsuTdtCftMFIHcCQBK81oAdZbsGL+2u
qlWWsSh4v2uNgGSrcdtTWLbmS0Y0QLYnmTfsphC8/nVyuKvJkaCYQQyEBS0I+6M8lCL2jvV8kCaq
UqBmfWh7ZFuP9jAZhtlWIRMlMvV3rX2SNsvWM6YDL2GT2NjssH2nWxH44r0iC/Bl7b30aEDbZe9b
Tf5tKs/XvobJAdexdWDtofYYUtZGzWYcdeVISUPqokEhD6MZ5ad+Psgz2RaRMFoGjgrJwH86Ql7J
vw2LFbgIkNlDtOY/2uUkcihpcn9ds1y+XvHfLibHarVHnag6R+YI/aYUmK3VGbwveZFuzElXOqXU
dr2dHairWlIx3fqgoaXeqZ7Sb/QGUSULIM6TotfBzimzdNOHQfqKPtejAYTqx9T4MV8L8XsPLxT/
o4evVAJJIQHnp6dnR68VBK9EkB911YGUNTaRCfy7yUljSP9v9m1ErSftFoLmkztPItuvnZ1RdZYo
e6h3VtuKh7HkDU3xJbFGYice6b7a2RbQQC2q0RIP18YyB22vA+GUbcXsaGrAv+yxEWifp7k6NIe6
VLDLqxuP1qCMKrqOfnt3a7sScEn7T5auP5m9fvPL/k0DY+of0/05kbT/O6eXJP+SFF/86nixyyFu
Xg133RpqKIp4yLgMC7gMIIYYtYzMTlGphyqGrNwIMaWn9Ru9RSiyBjzPf3ktG+3aNgiLjEa8TOoI
Jc6+uVTUpS6gc3N2rpcQLunr5FF336VPtlSeH0PdgIDtrc22IhMlhXQunrHqS0itwKW4yO7yQMk1
y3bVda7XkG0IjcZ3iRM2W71w+62WqdTAZBmoh6hPTw2xj23Yjm+VX2g9312Xo/TIPqDMxR0aRcZS
m3tLhwMEZY24GCK0KKjsCyvpmmc/i7OVVakgBtzgCRbo4UPLErZpVibIQ1f1ekiBF455M+7HKrE3
LBxR9CujGiIzU3tN2DovejB+P40Y+hbP6oNFCn2qg1YfNUvInCH/0D4rPkm8zqjTc++o6U5Nk3in
zOsutaiKlTGMA+oScMJENkWYmpvsrjPBIUlwxRc/u5afX5rlZ3/KloUhyoNh6eRxnTFFX+YfW57J
QxM1xdZsjLNZBcHJ/udAaC04gaFQjlnk6hvVbT6k89b+R99pqMK5tu1f57gNDRO324sMrap57lu7
PLu1TaUbHSP36dZy63prkzeD/pquuADr/pkQyF+0qezcIflgNSc39IqF4qDpOrhZs4Ior1hO2aPn
COtJKYT7XCIjXjpjcq+SSH1uWg2VO0ekh67PZu2+tlkSd3H4DPCaTW+vDZb/QJEwvXH0duDl0M6c
Z4q7Wjt5YfhdOi1QZBefnwtr7mOdWIgzI5JVwOQ/H/0oA1WTdNQySFueZnyJ9lS0ioM1DN5L5jvf
+FH28L5j6a32lOVqf3+1QpPAljs8XC3b2aIBrT5Ky0uIkNipeUHm8U3Vi2mVIV55Lw/Ag6GQ941Z
rZa2vDK/HDUVlVAeu+5KqFZrL1Lp0epwEcA9uL3NgEQapWdBuMkhfjze2tu+9Fa5QfWl11f5kvpD
cyXgxHkQFN08mIWDIgGobWirS0pL5oNBVOSUZSSqfHYjrEppa41gY9QTxO6zJfvGkYkalh0lW7uN
u4e2XdqxMhzRIkb4jMjWZ7xk72x/1q1ol2qSQciqlM557EirSUdl8WQyGvWj6y2DBLL4y8vAsaFK
Wewzv0PI4bfT2KIEl7Qumj1xoMM6rtnITA6Kv5spIwRYigfbqstnGJAKMmY5VD65WT5nLHA2dWOL
pfRmDoRNdZ+9EoxOxV0L9s5towaqfLKzfRROC8vpYSsKvAxhcRh3F3mbq/sGEr/rIcn7381PZbKz
/0PZmSw5ymRh9okwYx62oBFFSIoxI3OD5fQzg+PMPH0fiKqKsrLuRW8wuYMUCkn4cO93zxdUmhJf
iArFl+1RtNTJfzW3E//TV6zPEG6V1f72FG3p9owt1kmSh8LolIzHXMKKS1R5wQkre9IsOfhJ0za/
2sF+9SbVeM37yYQvZUaHQgzRN6jnhAWE/NUsZY9Ya+6u8EWMx4lsZ0BtW3Wb0kRtj9SszvsKldcd
m53orLWAns1Wj+76emDX1FxHw9w1GeH+PRpYFunteN1ObpcxRf8lfJ2F22tsB0iyiMDjA2kqdGmJ
ubzLpTnEpjH/MIQY9z2J9POEP/oxHVCERyv+IzOy9Fo3SRwAI7OJRND8OpGszdLskD4ZM9KL/zxD
gS/yqCDcdJoKkEfVOh9GHI3seqSDNYcQ38b+l712Q3y1z/0aHCRLgGdVUcUnTS2VB9zaFEykbeWh
RXm9H2N4JduJrW87a2lsc6mw4xrksE3gQS5RKI27eR0KcRc78V/qXDy3TQOmGGnXqV0AjBdNpXxA
Xg22C6DN4H7W5ObD9syoQqoT90wQilo9l5pKfvdTa+OtJr8tbPNbZlv6jYjkeIjxnPuvvu2szJIm
WMMZhxlfzHyfszMa5snlh8lzt4MlC/3q1a9bw6gZIPwS0d95wmzLkXOf71l3F3uzc8vd17Oa9fmx
IQa/nSPnuJ3Y3kqE9sEnA536Gw4KiApqzTZ5n0WX3wYBdJKEPgFnucxHp2md/XaZG5EiwEuAeXc9
+//9LOC3zVvft75i6MMdJ5jhTjXCcAfBc/bIJD189fdpRaJ4WVy2g1y2ncgLFdwkpanbk7Z+/t/5
NHfjGuJyjBvgDCLso2t/Uy31o8Sc7Z/MO4Ikc/4qcZsgDXHFu4NR627w0NcZcdKd28odTiizjJsl
2n89m0/0A/UwNln9X14ufoRkl42+uz50mjJ5TCyJm3xUYEC79n2d6Ibphq+FulIDEQO37uOG/dmY
PtS4HGOVqqCttfWvXdtV3pJEx8/Er17VCP5WSAfuytGTUj4jEk5etgPlM8ouA8572JrIRYkIRM18
bDJqFKlmf2i1br5ZSzm89mTdAxcl4Hk7mWLRc1gSyDrbWdUppktZrTaz61Nl2SfPMzqu7eTWRaUF
Ultzvm0tKyLGELUPEdubCsOhsQw32sCAoHQHl59YxIoq+KISQOvjI9va03pN21Bvv0QmLveOO50l
pKsX14UcqSu6e2DJu1BQC7bL9aa3eW1tXaquv1dNXTxu17f8ZI9Aeph11itcZERPQ4Lt2PpiHsUU
Ut+hFNODZMKt0waVM5YTo48onmbVZvVopo/kpdQdb2h8WiwcPoCfMm4+TXIQiCt1gIrlDC5RGT6Q
W3/EIOTveWgz2Dw5EIWKeSbbWpTOET4g3Bacow5mXSASEAoifVvBek6QIy6qs+LI9MmLGNyxJxh/
uAS6zU6dQTSZBsZz5nTdHikWcqNG6NpBt/laM+BygTSoHy5I6xN/YpYmFEvkjCl5VKM6GNvI3Lm1
ThQ3X5XkJ2d6mr11ReQBgYv5+36FVDc0dLkEb3oaXdwsK0Luf6pDZf57BZQ9C9WIz2A0v3tD/DPJ
Yg+HTs2Dxq8Q22I7zCyZ8ita3qx0Lo74tUe+207nTAr+V8/euekVebvlz6VI7pR4eYekv+uUF1PI
rb32hvYDtxHXV1GE7cw+ItpJkaXEHCZQZ4Q/eA8Fw8jdQ5SgSnZL12bYjPTq3fPwllPJE+JNDM4f
dU23R/TsKKEA27Uj04EFVM+8rBbZZUK26Cd199gTjsfTIP2TW5WGYNDocP3WmgNs09IfTQSmMKMC
XaQIndLvmt0vP7umP0ZWesae9WYIqV48OPQ+k9Ow91JZ+cCT/4n6n7Iq04C9799s0vgs2u8V9i+Z
V30bSsQkuugPBlXHOmo1f5Si9nXlW1zleIE2TCtN9yjrxPxJKZkt8oPBJ1N5kryM0/5VWSbsLPOd
aoAmRHLM7kRi1GxSjnZQFWUM9KUqEFhZP3ScXBF8s6b00hqM+TB/h221FxUT7FwO7bkR+RU/13a/
xOTtLHyE5VRTyhkNP5Wxql776J/GywkkyvZNITrKOmG5ClgjAYVrMOymgsljcXaqpl/RY/KfLE12
guU7I5Ec/xZZLK/abIy7oXjth0F7w5Z4QEEZKFHyqlEXsqtBa4EotdeIp3muZXU1lymsIZo+L3l5
HeFP7zVKZPZLzpdBonc44o0iwzQ+e023d3RhnqNaGlS+jE/wCCSLz645ptgR+sPQ35F+7Ew5j6iQ
zVCrXcVX4S2itOtfnKUmYTnXyw74hwyTbDzLHm2uitUAsOIgU3r1NI7UmNVmhfAVXVdUe2T7U+ct
ril7z7reDcvB6hnO7avrLM2zY+6TvrGPXU99cpVilIoCMqlc+7Qs1DGYcFlgJ1RayLbcDUYKE9EH
Q62mYs1suhkVhxpmEPFDVhGpvm/wfw773J4knFYeNtS94Zr7dW7RVTqq2h6OqDXPtSDQhTqSS7dX
0bbTny8QVxKQve6X0zIeKfaowlGamEd3UE4mkNVh4qX6werVm6qLJkRIvnCHpa68FeyPdy1Iu2Ov
z3+ZxGzKZBbvqcVgLFBYGfjMfnFo64dcqeIgEs7eTQr3z3M19d8zlw3c7DQpzpO/QAS+YFnl6+T0
zrEBNMHJht+i5etJvOUuTDsNVQHknww8lJYA2ax3kwX+Lp17QP2avFbp0uyLHiGy7P9iaU8IA4AG
zDAh9ouSurdBRudycdecv59Ec3rRjP6tsoAeZkJ876oC2EXU8uWVGpqHaHhU7WQghU+iWmvrlzYd
fsTS7A6FldrH3CahIsb+EA2yCni/+aUsp6OX8oGUAq9UvbSGx6bmw9KK5LUcyevrDVuXKDnmWXlY
CCif7KR9KMtaHrBRexuhVyVZVIaLS3KtiD2Md/X80NXRgxTyZcbOba9qw11E2keqO4RqWnlR2W8E
/TIMeyoXrVDRgU8kWm6ei0TFZLhr/km0uvZN0Hmq/EfHqAfIQ4YDaFvsvCh+6ipDO2VlKOMeA8vG
r532RS2S98ZUUyilE1tft7ymjo1nmzECtI7RpkqvPFMSX+xyN//AjBUgSe7OgdM+CFyyXHu2/cSr
dN8phXuoSfdceySLMm67a0VN82UpxSGaWENRd6NiwQohi5h+BqLU+jDwzz3ohJxuieqdxiLoiNCH
tTL/xWxRx4TtuzWWz7lljGe4CojwE9LFTM5TMFvI+WqcRPBe1fCAqfj5O2tFelE2l2zsGIPdyTzY
ka37vTKNO0AL70UhJrSroMtn19tlYij8Mac4NRmzy3YYEiu7kB29FKWk7ohyQmS8w4ubU2BBZAkK
p+L3nfwnM6x3a5x/S70jB5aaD4ixL4IqRGCt4CVtCNhGJL+1oIYhvBavbtpbVzhIEXYJhTyJuC3v
5YwOD6LIU0Lht9mXxb5kUbfTKczagYzCtksb0dKW+JZpbblv9BVRU7v5SZZu/JAlZNna0Ugvi1da
54iVGiyPXAuz0aBCM62WS53l46mashlfE9s4YnA4Pw5pGbOYpawVeUxzGMZRR1LdanuRQREquzjd
x/Kx6SnrMRObZOrcW8+eYElcNUZ1SqFCQF8ovKDLVfLmJpJ4K0msV9vwxgBj6+atbU+DYqdBVWXu
W0fSPpCO1b/LLFV8qIrJN4xvMbhFUf9tadg5ac1QfygNOVEv76azsExrR3Fq63cMlx+TRaVPSl3L
B2XFHeJktA/oVOFp9rCpmcB6v6NU62Oye/xc80T9qFOrh8WAgDO2SvTN9TJ+EE9nw5Y3w4fmRbCB
UEl9eNhK+9biyo+4ZoiYoqL5oIRs8rXBlPdYMcJ0ZoWETaFHQMKJdlszSxb9WilUEU3px9LlK+gG
S5J4jrtDY05MsqYZpjZ74ig2h2vXpSMmsIp6mVx5QHDGXpkJaCe8klJLjJkfWWsTUfLuyiKV1y7n
IxvNYLB5lyLK8qDPp9EXipbv+9hYo6A9Is1EIvuNW34hq/OxjWT8oKpKe8DV6qc7FKSYW8C6jQqc
WV3mw5DFHUByYQcNIVJQPkZxa6zR8eckN/Y5IWDfwFhAr3PvCWbOeFjEdcib+dS3WXRd+F+g7Tyg
WXwr0ii5E0gFwMUmguWGot60uJfc9svdNmcm7FoCR1GBig/JuqiO2MmqQ9YHFDN0B8O1grjHS8BU
jfxmj3199hbNDbV0MXajWH7UfX3oZL0cm3ZkRSG8d8TBu16OGYUv3P/RguJ3btyEf8VGG+KOFI2g
1oYyHeVp7EcFgVZcLWeGfIqxsoySoSSiZAX/xjvckqu+Dt1xQeDKLnu5Qn53ipD4xFPDxs9TwfWz
j3DT9krHV8uaRCTTQ4fvy/MoPILqVnloewNf5pqgRu3F7i6vY9tvySzv21TYO0zehhC2of2YJeAf
RL6gW2gJl2kmA2rFEhpsaPZQGQ0iXeNhVjprP1i4llDb0eAz5Fi8s5uCzf1Jm/NrorTRpeNW9Z1Y
/DadpQ8ssoynQTUe0jQjhDw72h530vpYx0kRmNlba2vNPZ4n3Sei9oPRmwzzmMwh+MphHjC6wVr8
Bnqgv072pPgV6fpHsBVAUXHd7D3VC9OOer6aME/eyTvRbsQNPcKfWnrmqbJEdHQ0DQ4DYAwfz2pX
1fIr5Y0HfhLTtWvJNuaoEsM4cqugLN3HQmUVGCuFP7gqzL822hv2PPtap4SdV78lie08VJ3yV058
UZOlGY+maKp9O+d/WgP9jsR1YZf397qX2UMxjJOvZDP4Im+8dcz7DqXnwBLtMixVM9rP+DDukoFK
6T6KwmoUJdQu5S8m4eMFbr9xnEQapP1kBW3C76QXYPLAblECahAYnaf67M7DSJFO3TxApLuqki2V
gVTEABGlKxksP6oL90lpX+TkTSEehNLX5NAeKbLdpxMMULdJlhP+8i3SSvHatfWTAjgzcHvSjk7b
fteSQscjXjO5wwpuPg/idD9RJQdl142bq73GRHtQSftx1S9ROj8Dm8FU2kuTkBollezV8qNtDbRy
LAt23BTYc8yMyss04avee9+LqDL9zhmIdXSHcSrkZWptmK7ddJ0QGVYMsIfCjd8dMMn7ydNFkAHE
XKbYZjM88AHhxnmwsZfcJ07xXpfTtGsIme0LiaK8SFET1kp8XUpdPFRTuuzbiCmqtKFiOZFXHJRs
cIKuzKDjRemRGFwR5kt1tlXdvrDGx5zW6k4mKDtD05Sj4Ebyo/leIOAYyyx5atnPxjjb7zCcYM6n
rqRrWnasKnBIR2dnJ4x4OpbC1nYZAhs/cQPHym4Y3Vosb1rAoSgkd5aTP6VecsGqRe47rwONZpbq
ARNQ67Q4qkfFb4NlCpazvj7k5QH01H7p7fqQknn2Y4VPLprVfeu40qdcuThgCcFIEiXxvsu679rK
F2z6dnzRSsJC8EUppdQTX/W8KOgMm9hTlE27QpcvfFXuivn7SfizwBJB7OLZ2DkFGpmYoBxqfUfu
x0Jmu0nH/NEAXfaeEp+hzjVQ0AYiau9kMLCkODQWRNMGEgTq8Lp7bgpKuAwSgR45fzmhoC8mc/ZV
VtJmrxXr+PMLzMJ4SbLiSYmaJRhULXpMWuO7bZKHXwYRZn2enKHEm76pIOeqyWYI5+Kwy6T09DIY
6k5bCIc3jaYy7kWUzkXolPI27OCYQgwrfKT7jR/ZlnpU4daFQ2PJz4O1oIIw63LYwRB4irx8OVCj
OQUY8ZYsZBV26lOZIQTwmrOWjX04jckQbo++DrFt9iGOl0Rseu7MySHcjr79OFeFe+TLFaFRqCK0
iXcdugUn2ilfwqRhYshKNm0edUnB9mpuRzKgL6ZjQ4LRdL0L0QvXJ9R/TTRPhnlTvUu3JIBSmaM8
LSkuR0zUP3S3mENgI3M4Gn21H3Cr8WtbK4EIW5XPh2CeB6UYCC8cp3mpQmaRik3QFO2tvn63U1QB
Hd6TvD6hltaC32zWgZLW2NDMbhRuB5avrEPT/GoRdj9EiirDpcdYpxito2Q4DCVUP1gLLEv9Rtav
mBT+bruq//ystkfbx5QulsZKJVpcn8BjcowA3bGjZZ+xPXLX5sSOg+97J0U18aY52FM0hnb8RlGT
YKDba31tsLsgK+s5GWibuNKCVm3yc9ctJNyXHW7iT5riZftq4h8j+WZpYiVBsIJv2ygKGKTWN9AA
lGuvucJwkWScz+cIspUageIumtPYNivNNnJ9sDZjR12iwmINGexkhNs7AOZBXthZ3kjbiZCJYaXq
rA9B2Qu2v5GBdyMiSlAhlH+/1pXH1mo0ide0rhYidNDDhBrzQDjUsTW/3KX4RdzF5ZONJn65uuWy
O6Zd6YOPN14CNIfvSuhTHcr1sDW3gwnMg5/5/+t0JLC3/boa87/2MGO57KKE1sQYNIP9nc1JD6Cx
0O29rZgARqr8hDerR1KHC2LRhQsUQx8XW196En1m4jRI7jgMKP4O858kghcF4FBTugcsvdJzoZSp
b996AZW+T4enKhIPOeNAWJVGERSi/DmX2DkosMZ8wIxKuOi3tvRwFVkUd+/kEqKfnZBOiLPlGfxf
xdi9lDihxk8OWbGofEmd4U2qrnEc1jCBalllOMWeP0mpX2Zt2VHC743OSy+5h73BRS9Z1q/eVgbp
EEKMKaQcxrNS2zm3DvzUZE6B0jhKy6qJOKMHvKEZihBmt3rCSoZlFcVYFz6aMywYxfIXss6+MiHS
cg3dz73YfJksvxIiD716+cOX7QQzotWzOUKrcvWs26WkyPSx865jshhHgsqCqrEgYwuxs2Rb39SS
osaBbVSQFHC1+yKuMXgg41zX+AX21ZFC+wWGJiK0oU4j35gSLVBbUsdL/oHqX16iCpJsBFtj1ypL
85ADzjA0eH6CYfbgTNI9Fx21G57CTnmxlu73lCdHZ+mOA2KZF8dJ6iO3QHWKiKO/1xX28VWm/OxX
aKbpagOK0aS4Kir7ntYb9qJIk58xXrpEkoLamczvA6xQO0qdv2VCPI15Qa8U+1ZELF+qOGt8qc6n
xmztX0TmXWIBjFGO2vUngiXPpAapcekbCq2IluzquM3PukJO0ynN5dRH3nJcSB3sUGkau0Xp2j3L
x10txuyoNmu8AwBoWxFp7ZLeviL0B4yZDM+4OjwZWZ1+j/BpphKcZIL+kgu1XotXAGIa9vLcjur3
rtU+qrFrLtFAwSTZfvIwdUnJc+bBARqrXZxT+ZtkeUlxaz4zSO27uSwuTSmgZK7Ruxmp72jI5uQN
UnlT52yfeAYhVSr2dlFf7OGwxm8oBX8lnbs8mhLbUEPF7nAewPW6fYmy0arTQyEn97skfi09F219
G80XAp8xVGRwSgMZ5JMxE6Gu2FC13mgETu5oN3YAxlmKtD221J69pGZH1TuZ8L9SPZmWl/2RMz8Y
QizGk1cXAmJKaZ48LH+eDBzOg05Jqt+F+AtWICVHmgp/kbb3gtoYH77UoWC4WSoW1PlyI8TwZ9a7
8zIn3cvYdu5TD9girdAzzwPTQpFKhqMt/13wZsMt552TSyv8r/bn6e3KrXNrb4ft8q9nf/X9X19i
O20v0TbOR3qpnHGncKj+SJlVPh/Wo8Yiem1vj7b5ZkhVLtra//Xw6/zX5Vvfdvifvu11tr5Z66qd
oYrJZ29XFD6SYMGkuj5UHZYwhFP/3WsMJguC9XyhINnd6+v5rf351M9jMpMGVCzlEOdJE24HsU6z
o4mtpL+1zXb+d1tJPFaRA57qsx4/W5rK7eCWRoCIKH7e+kRpM7pn5njc+raDSm26mo7Rw2dXaef3
mGHs60nd6HlnU0fm8/Wkql0k+R02/P/VlymQdrVBPX/1sePEVss2brVZaPvUFfHREjFMa6Wxrqow
1WuEUSlT39T9lK72XiJEftFVZQqXKCn3dpXYT/W8sH2KZx/CeP09RXFxzAyRn0iMULVMdeIIak7T
vWE3yIJYSlQ92vXQPsB9PrrMsRdpTyyRlrw4Uzl2zNnyXyrptEfgLm+VLJzV20PdK2y7GFZi+3Hs
powVvvqYT10IDKW8eCNrz4bNzQkV1QJZD1TmrJTw4+rlZ+IYccAH7b0Q0H+sOql+h7dW7ZLRrvbq
okFiTXq2mL0I7DqfsEJtqqMpazI9KkAmTadQjqX3Lh8G9a1xRgSjXb5WUxBJKkoLPbwZGx+Z+GO0
fctOGUFjH1vvy2iKXUnt3HORAikQU/2LWD4WQmuXjPX+6kHr31rbgULh+NBS+r3brt/6ul5/86xB
PmytIa0XMkzTY9fNHjq1LtnVZT4+V0lUUQabjnsFZ4nnrS+tWewijrpuLa9vmkvalH/B0PzrgmWy
HHAYAxqU9TW2Q6n/k45W8rS9jCeW9KxiYet/XTD0Yl3ey+K89TXctw+dEl09fF/rGZcIqnfv2lKq
zwpExYPjxmt4gmF764NP/FRWZFC3LqseFtjC9e9tXN+60nGZA1Vo+nFrZnNbP0Ot/dcrVPlB0REq
bZrXTeSKHPSeicw5ZS3jK8iWf4tuPy9pMb0xtejbV///XkeIHw8F1dAP2+t9XTho6ctENo6dDd5q
EJzqR5CB5tmYVn5Og0/o1rcdhlqtH7v1EGcKRq36vKzMJ0pz/nPi62ItXxyQrer9q2t7hO97/fjV
52blX9WTrH5k6vmubEHQ6qSMkyn916OvPlvpEBFIL9yuUMgwfV5WxU1xUnTEMJ0egc4XZrTSW7q3
mEDQPmLNcNiaWgL8nD0JddeO1WItGK0inzVWuF6cjkl5yhIwwltzTHpxnlJ0JqCa2Hsl9pvhFejb
sOP9bJok1U96i3K/G3v7barkeMK+r9ltF8OPz0+dFPMuNqmVHzrbCSPJosTOic6BgEiApBX2qzNU
bMG85H1rWaUG5Yo8wdZK3ch+xWsNSlJXPm1ddR+zmijF8rA1UUyZQT5Z3xs4Dzt9wkPJSjElUvpU
2Vue575qLI1OasWibmvWoF7gr7HI2S42GC7uVDBctpMRio7Xbzo/6yEYZ4P7Soi7ur5o3rHc7Tyv
etgubAC6BtHce9xYduFvfSMzzz6Bp3/w2N97qRgoomGKm7aJbZubXN2JCHeu26tuoFwkMGx9OTlF
e8Afp0D7GafHClrIazw+CSHLg6c0+aEYV+7laL8QJLBI/mr9vkaV9abkA9GpQv2Gkwuz+1yVb5Y2
zazzGeU8xy5YixvOZUkpd3bW5qDgxNF70TvY3eINiTB+Jb153FqNGOWrY5wZHdO9vTRHB1UQoGLd
o3wr105TFSVv7UQkq2hISVFGo580kLpBQk5gjfI5wYDSZZ8WZn8gjLXGxlyW8zADe6OCvVrGJ0/f
2WsVqq0O8mk76MXJMJWbUclvva6kkPmb+cabBsNRT8SrC/YuikFZZEbyOIhtQamhDkMQalb9s6uG
exQ16msWQ5pEceNL04teSuJaecNaXVUaPp9ZQ120HrZHybrGsGvzMa7i4rNLm6I0VIzhOWuL38J2
jVNrGJSKW/DhZpa4l7IpP1h7t79dM7kOU6n9lfAbcq+12Czd2nnxWZBX5LC7DrmEhaueDn0qXvXX
oFv92NWsNzNrzylC3t9aCRhOuReeZT3rdn2Rmlodao04baVk1R4BiyDpnX5j0YcJDWDaIOm8xI+o
7LqbEOAJBNjpb5n8VOPFPnqttqrzKxfCPDHCCsc9DGtdgrYqylh8C7B/HKvXsc/W6sIiCbcmHpCP
pF60Byrv7XvUz+Sh+rGhVsOY7qk01/qyrD2gCs5ObQMjxFKqkzHkVZAVtjwR9JN7cy0rZ2duPLP0
588v5CBJUOwQQe0zhUQ/SS0swvUuJXhj+6b+NCrdc7wwAhkMtYc40mtIuBWqLzwW3nSna2/w/p8s
dmtvw+JqT12rH7ZzwEW9S4+drj/Zf3oG5zczcbwXXK1829att8Ey5pcFqv92bgIER6xZDbaWCm/x
uRmI3K/Pw01zea70ar+14MCL59bLD0kkLNztGuWJ+P5xO9d7lvrk4GT42RJm89SNy9lUcxWshX7K
m2K5luuhU0ccOjudcA0t0bfDYXAVG5aRbl8nXXPY886lT0QHZsDWieWMfc0s5ph5Li+ljl2FOmqc
jeZu2ZspBqif7e3UdiCBabb1cN0any9VNi0Q97YmjFqOyWkcwGIzGNf4DFgyoWAIctjWrNc/QBLA
5tmr7JmsBXIimlOnc/XiqssZZvjrZ3M7o0kxhKmVX8ti+DDrrD6XRLyuw9D86wAB09mL3G6C/zkx
qt70qPNWvq7tDEczICprjY+AHLTI+ippRzBo0jOAARhH3ozcnQ7JQDGlVqjxjTuJIgF7WOaHFHnV
1rdd584ivm1NtzHvVNwRZVif/9W/NC34ImkrcBljyVIu0nbJHCVUnHKosq5CYEyJ5VgIkshrX2oy
egICipFz2N1raVVvImqS69byvDlapZUVm11Ojl2mHJXRzthIV/2ralf6oy2cbyhGOkQvXIF1BCJP
E9cYGokkx1TKfHnYmlqHlINivAIrHM6KucrO0eihHF6bYDzL2zKmn39467KtOUhlEeOkwwVWORJi
HWGibM10xA3KNtdA9Pa3bEuE1GLYWNJwcaE71l1Sgru1tvfXxfqpsEt53957ueq8JitTcLTh+mYV
Fs06didbUyTqwk+zWg1u1vdml2CQMkBQa2t7tTQa7oUgxEtimdSapVVqoDStDG2SBQSS54ax2gSB
rdpkhmJbK96ciTE6i2PnJwLii+RRQoXJHSOn5R/iFu8zkdDvAoZ1QFI+eanguvlYqtb+wH7lioKj
OInajsLOWBKs6ZT0RB6yOtVAPG96mb0X4Nn+YOWLv14yvTuu+FOVte3XZj6Fmkjtm5uhviH2k/45
k4hvieCzMdBiN7sWU5WhxInjCynSYzYtr/ZSGT44TuQborAfu6WvF79sNH7e3KlDUd62g4INwY1o
qIGg6qcD4TEYcirQ3bEhnxY3A4IrpOfU0KkwNnuqWLxuuiCWX86ybX6JtlAwNS7nV6tv+NlNdy2S
+ru9JL+rxcUDMX8cZhEdEjv52/RlfktxEthrhaMcKNNX34WVaSxau4Pm6vZbYh9JiRXfjGUZD4aS
ZntXKS6x4v1mua6G2Hf8NdP6Vz8lJumdxjlpKEbJsrn7TAAam2RWQGCi+MFLjPzHSJIIKwcXKVJD
stLhxs6bydvpCemlBiHAc10fichnpPzwvOiq7KXooBOTJdC+NUvsnSyPzCfC92LfJOAxTQex0ogW
vm2H6MH64VL1fR0r7dkAd04heoNNUwWxviYiZoG7JPAyEe9VWZtLx7hN0w+9Y5H0VHe2e5rLHvzh
hEBZBsQZlZOmkFejpqk5UDuvgweJjPA3Ug/1WhAB28FXsneVXfkGtMoz0yOITTv+3pSufFl0Jm26
9JtD4h5xt5MQMeWgmFPyMHnZ77lS0sdphJ27LOKfhTIY0enej7iP28DCTeGJ5K0Gbt5KwtiqiMqn
wt3FlWq8o/z8hcW1+MeEgkku6G/a99iDOwnB+loAhxi73leB1OGbG4/Paq2l9waVytbaDo2F6wyF
8wTH1iu2QyR0lC6TtzqHjM9gVDRkf9kJbcQ+s0cWPJqpvsykVveeTq57a1qAFK9l5j1urQF14cto
UIw92cPD1mVQfXB0UrvZtW6uvXiD0aHyREC0trYuTPgAvnVFHm5PWGefs8HMzNolPdVatNI+Rf8y
R0hazVQ8ba261OJ94UbVYWtO7GzIV3d4jXGpp2v9S6oUKAScYf7s02dPOw9eZaPk5ZLtwKLkwK1R
3rcnxK4y7/MGO7TtJKtqXFZ0sg/rqynrYRoJ/CkUDZy3Kwh1j2FUQ4H6eklcoELgq/nne8abrg5S
b36ZM8Ids6XpL23kwJaTSViUCTNd3WX/2J0NV5q107OT2M/F+Ed4i/FKTDOYDWt6Zp4wXsUkfic5
oIntHCFaNQBO6Z1QjJqvttah5xq8cb9dWxl6HDY4agbb2VEl06O2qXWMzDvzvUAMI+cy9BJWEJSi
pc/bAThKvW/yqN7n/+nT57T048YD3m3r6fMcT6i8Ig/2t3ksktR4ceveeMkXhUEfTct5a2aK15+1
BXnIdok22sYLE9jslOnn9VVLGnn6P4ydV3OluLqGfxFV5HC7craXU3f7hupIzplffx7EzMbbZ+bU
uVFJQrBsEEL69AZUWg/mdHrhlTvg7i6C6HDbCqmxnkQShRWjXdX1R8sLracabfRbH0rQzDFWAwXp
wY5ORuI80xlEBP07WnKsadw6XYP6rbbcoH4LsPmv65XNnyyR3C3MfoBR6iA9waVTd5JSNXNR1NV6
uSkVvmeiJHtVth8LAHZzUXU5a0z2LsCNB1GFFxbbeU0or/G1955F3TC6JyXlxRClspbaQ22UGS34
UZG05vCQAw65zlWwII8d8/+VZqXBo2XzmtdoZ5mDqq/Y22WnWOu8J5E4sr+XM228iVLvYp8TlPY+
U+MgWo/VFAUuC2sljmYBX/nYUAmdVVG4W+o0J/rtyDIfvTav7koAq+y31eyMvpKfREI/QsGjZbd6
qXP17rXEMeKCoo/81HpueCkV8+vSIGKdgvJGVe2XOntD2L+fL1q1HYIVyAitjd4cLhhpPdYYr9z4
BiY4mienFhLESZRM7KWwbpoOOLH/pNR6ffxQJ04zquxHWbveRsmLBJBPat1FYpdECS0IATDUqctl
CZAuezFlt4ngqD6XoZs/u1FOeM0Jg72oS4KUWGUIxNxPs3w9FC5ezEHiHkVjXbPfvQyVYk0H/pPL
Zr2NGWZx3gvK53LMn2oChVf0XnHiihC51f3JSAQ6KF4P3dlq9JYbwEEf+NSGjVSQUopZPstDGT5U
oX0UB0UVJjgKwfvKOSpDl98GvT+bpY/tythpr5Xe5SenLxtQQYOXXEsv36b5VpK7fFNVVrlRME4B
eIQDkD55vbSTcUvYutEl0eWtYRZfKs3N4MO3Fzdvr0brodjusycFL+GH24Q7w0fwIDJY6WTMAJxc
KQ59gN2ynYJgK49y68GckHww3XKrbmrmIOuK2UfqvFehmqxGkMBrnF4hkrp8zcVuH/gY2PU6GHRZ
6k4gJl6V0gr2Hh8EAtwykHRAym2rnuURrTksqDQ2F2An2dI+7tU31l0MNqAXNrkm35ImPg6SJV2K
Joce23b2MWkhwGnaa1h1Ics/m3UyaM+k9e3nMTEUVNulE/GOmmCilq2SdKjhTK3kXmvQpCFaD52o
2jh5G63qkW8ki+Gr3N4Vv3IeJxG+ARKDORQ6vEdPu+gVfqdSh1xwFryh6frCjtAmqJV8l5m1fW4T
XMAIBJBdkqFDAd7UijOiZV9AWPRHV67bXW757gqkhntr019cxj8ht6Kt0H3u1hbGTLshk5RLwlw1
MXr5rsVcuSuSEZs2+RkbFnWbSOM2i1Q4efjUVEpXnsrGLbeybnebysL8MrbLcSPX6hevxz8AxFSz
9XDsLeQxvxvAP+6Fqr9KYVAcEtQaL8gkgivhm7KNK6u+5FlGlETt4G+N7torhvYCkODQlAgy1mW0
Tst87yS9c0y1ocCfG0CU2eo+FrlwI8q2ORjFhAj0GmWrd7iYAxD+gVTTd0a55KCzS77mbrVr4HDN
GnU2Inj0G7OSgOtFdX1WSNFJAK6FlgQr9kbja6+ZsG3kH0WkDvDq9PLcATQ4SlPAQ6vuYkatTNNq
pih0o4Z9ELwpC7RYkYwIulp+VZPvrSnd4hieL+Io6zi8g17+M9pacWL/TeZLGJVorsmnISuUJx2G
h063Z7vXLLsI/I1VrLXUDy5NWngnr2eGkSi8v4OfraF35sjtdVPvzbHKY+qBJoUVvA74A2y1iBiq
WZTl3jeHH/ZkH9/buIsTCqx9QqEz2KGC4Fa2pnX0Wh9HCA8yjYIup5KVU6TkC0SAdN2Fwa8qyU+E
kfUD3/I2ArGCvFW544b+KWMsYnrC8Ow+YMpRF8YjgRF1FYIu27hh9YzfGhwzu9J4ibXs6JeMg6Gk
4/nXVuu8ISZQpo9omsqXNgiUSz0llj4YbNVD7UhXvuq5W70BqecrKisUyWoYe41q60WRvQaUtQsy
75fEzgNKDAGKQoQyfrZGl7/VyJrz0T40qYvviQ2nSfXYA5F76KkO0+OrVwHkGe+sSOo1+55Frt/K
Pk5WMjHIOJR9ft4yJgj1ZoBc/NA7BNhLtRnYFfaeEFbh81kXIJRclKJzlKUuPchLrKTBZhGMBTAu
w+HRa4LXY+ztTGdSny3aX57tJgiUacAbbTUGxKCnAA/dvT9a6O1DmF81ClSm+ncHaTAA9rutHOB8
pWkRdbZW+HzJa4Sms62cNSCUGwkDFkWWkI9EL8bzXDYWcvt5KIan3jerC6HGZD02A6JoSf0Ae/mJ
SHO1MtCTPzoDLn6B6hrHyQpWclvnJEWufTImnA5utd8r27nkAcOsXkkMY3FRHEYUlmrFf+8Aou6L
pnnH+0CDE2x6WymPhmuHV9HFInicTQRiL1afY8s+g38YmGX3Lnewe+9ZtRPd8IAvhTjHaQ1mVRkk
iiQsCFTUns6uW24cCrvIVkaE9RzQ9QxQnGMAuuFjsIPMfLJSNqXUDM0tpGOfc6OxifJkyiYKw30+
1Pq+LQvna+y8wGVq5Nr9OZrlBs4731JngshIPwOtXadG4p3U3uvXaiFXG1bqzqEFeLY3wIGCO2FL
SnJZvDUQ7i0sARtX1jfMAK8OBr+PcYdGkUUJMZloW+veS5pI5nlJii6z5qLJzP9ollDEytG4GS5z
R6czwDHaCUDPwnF2ruc6a99BfU1h6FuzZF6psser6OraeSxDtk2ZffyKU3Wb4qZ7kkfkmxCKumNf
+tuYHKKg6lywQBedkdUZH+IpmcRz9LTHTlgv63vX1sOtDqeRm5KTe/W9DJjqFmW8zz1L9texxWME
E3aUatYfTRsz8zCCtyhW0TnUs0dD681dnwasv6fEta+j08BDq5VwWzX32Kqik8/y4BS7VrDRMggA
sLGDs2Hqd9XTYG84PT0KC/cOxBXxvXDbSeV9VF2Ca8Rg6P8InCnJQWDAzGlHGqowsETdmLyuQGD+
J5Ea9oswLz9kDnYZmo+klpuD1OgTpybMgl+Dhez5tBEgjVhsuyepwHALjkSzjRw41l4LGmvwuoEV
p8u5hEYuCEof6ajZudKHR9kfe6gdrrnpUaVZD1MRmYJh3eo8LD22AZpZfgyvpEF6clRAFzl6dgaR
cegGGCnAlW6N3tylGv8nHJ6jjdoUOAAKzJw/EfgN8GdbqxtSOAWjfetjRWEq2CQPDltzp7Aq3kbg
Rq94bYA2zL77mLu/yileME79y85cOreIElhTqKAcVVY6MR3KcmzlKpKBTxgAK0fauKI1GuAek0qR
SoA9XZACQ5nqJ3GZbFRegtJLj0mYM2T3jbUpjRB4CFsKgOCycZ2hmBZYGe7EkrnG306/dgqU3hKg
gNQArIoqfg/JEfcaEmA9RKP/5iMFh/jobvDcfGNZGE1OyLkNAO1NpPB00f+NJdS3yj+sa+pz3SX7
si/5TIIKjKzI3ct4yxJ2hCpYHi3/W5bm2hck5FHk7J/UyDMOcSc9jQQBJnqrvC/0yXggfJcb7RA6
vc9u/cYJRwezeeMWspW2jlXkS2s5RfhPAzFunm1dHS5KHL70MqtUv/CQUfShDE8mTYWLrk1U8XtA
gd5mBQgvKZudyYY3WK7cnIUj4uFP01nKM7BdG2lsaWAhoDNOKxOuPo3bapPFpvMIC8B6kIeXEQTf
owYYwUw9/G7D6EvOxAD5ygBoZc5mqiiOsZow58sTAJqStI8a22f+pMXAX4xN6jXaGnvx9gA7Intp
9LI69LBF1qKo4m0N3rg0Vn4lVZjrFvw/dWNu1Nz7NZjSsM/CeDwj/PHYjoC9dUy1HzykXB68SinZ
GUYK02qteGuUZrHPoYFrHuwMKUJiLuHPm5gadodUsOWzyZh5K2vsky2r6AeNOAej+CZJHhofsBie
Vi+YltXHZMLM5BOuzgdhcdSth2DCjZbaIB8BRvgTklQkgxq8SZLmbsP/VIl60TyZXrvylHvcV6eG
TrdKsphUAD0rFeS0Uhbext0NssbE0H8JK5AC7nNfefHOg85r1hrcoq5/RqgcdUM872ZdDYERErih
RGfBYIcWSt6T9oY40LgxJMn+x2BX3glcljFumazyl4iseKONAi7ZQWSjkQgSLCz+va7MQPvatYqC
UC7thwlSyFwW4FAL3Nqr8HpwV5GkTHEEaj2wWFt2Vb5ZUrqJ8Hi9D7/0tgPFPN24arqiyC34RFOJ
5HEroIqish+TITmIllhqcmeQRcSbXRyrp4uIHG7uw8q0kngj/soIrWk2YBE+m0z19l4l74XCiOWs
Ibl3RzCcP5vp+fV6YB1S1KjFHrBIInH/RTZkicyWFsZ3opgkxd7PJRX/melvSsF9ejhsHMRPij/D
8R78oOgQJ2mLrZPnv8R5ce/BMZ8e4/yERaXAS+F6H7K6hDS61PW52uyRWsGTCdDHjP0VvQHaLTvU
/RD3W1ktvws8sEg6YNRNCb+OeCqSI0nRmZgRFVbMGG9XW7HpPeO8fNl7b2Eubp3K54maSIju6qh6
Fs/ejOyHjrjPbiw1hnUDF/Ej4bhppyw7xRbLvxpnYUCTfz80sMMqEOrK24jHJZ6GyGHPybauyIpe
YPiqy75ys3KyNj3h6+iAPhPZKYGIQN+Q9oXCKgp9wWgEiADMOWZFM24/ZMXZFo4UIJFtLT3N2TFu
QUOZwUH8Xl9VxKirTVhHX8ZePYk7N98lqKWrzIiHjbjX4q5Edcb6v1YQX5kwAOKZiDNETtTN3UGU
RaLFOIZUjQ9EE9HHrnkSD37umuLWLL1BHCmJfK4KMOwbcSvEH6m2Jfen9jJ1TQSdWa5R/Kgn2xDk
Luf7q6dWOwK80nYJswF63bNSpDVMW3+XjhCda3V4UqehQ3y2k9C09qM3ggTGdW8lQ+dECbdCT8iI
0ux//fCHv0Fksb2C7K766txyfnqoyaQgTTR1I4YA8X1vkBs/mACy+qcYLu98c2c4xYe35gOo4vMd
1NjGywJYk2OFfXeqjNvQ9t+lJpG3yx1mEDyplg2lexlc5PYxwcRyJ/6W1i0eYnOUd2g0tuO6SvxL
3akSMI9pHJpea3GmyP1rndPkI8IBfrQRPaEN4x1TGJYuU0dQe6SddDjWS/eZGpjFSANdXXdIsB1E
D+4bozsMqcGypNimVofxkT2BK//1d80sPro+WGEn1YArTICUpe+N4dVWJwCjlpnlJG/D8DYNy6In
ieJSlxH9mUYkQx2trWsVHZiV+NHyJMZI0V4ky9v6oYvOWXF8LJzu4FT6WvSE+RRsBfbSW12xQSDG
Qhbs1R6F7uPyhi99WdSJojf1QrltdxUgvb1vBTtxTBedXbRYzv/cBUVZPDWRm88R5Tn76bgofqqb
u21e4PU+Dz3YyrHBH+tHD67cKgYek8WA3FoThPP04VAdiKaeykJ1UHf4ULBPz7xAPPHOVDEGtR7S
sb5bzA1YH15UIhajnK1qqBMpoJSubM7GhFUd+/yednaz0/WRqUSlyhvZy4jdtAjMrNjg3QlmwZBO
dpH62JUbL8gfrKT48ODFr4p+ML9OS1lULt1k6SuiSdbF9aHFflB0RpGU03AtcmoEfUkP4TyJuy8u
koFnHMCs0O1aF1r9WrwlsNqpFdkPtZ2tfU0NRJTEumXANXgLqe6bKbgUPjesCaX4SBwcakg44Rv6
SH0NWuDuyJhsxT0WiXjs4TQ9QSiXNfIQ/0gH9eSEWrKTx/4c6TkCZU5zEIOMwqhdw9nNUc/d+Jk3
fwG0+hek/OQoLiievMgx0tcTG8YMul9j5zxiL2fPmGU3Mp9dPM92qegRy2AgK7J15Lzl71PrXtm0
A8T75S7micVIGk2fmcROjI1rQBcSpBJ4AV/BJWvMxB3kR0UT9tagnGjoovSKsZ11zMRkC7xusR9s
6zgAzGE/dw89Eo3iwFwnOIbNs6t5FRUoXsaem6rMgzBc6lupRdpOXF/8Xa4Z9MdafRi1tN7JunYX
T3V5tCKXNs3PUBuCVZ9lKP1DIf9rgbYMHJL49ovyPLFjeZrjSMPyAYz/VknMFHZ+nXZXBNn1A9C0
4iRYO13QFCf6wp/cT5L5+YonsYwxy4PhA/07hp6pD065MSBII4uB5XcoZ7wENiP4BoXAbc4tE09G
dGtPJvZoAA92M3xD/jOYiwbLiL48yblDT+P9chOWoyInmvzfl2Ku1sNeuor3ScwUxB8jivNcfCmL
3Fw5Bth+MKFFmEFMdKXGPMh4LIom4mfnKZfI4rDJqzZn2df+C1Y/fyjF3/lhljGfm6f2GljAhQ1B
7DH40Iv5K5sjhK7FazJmyMGsvUF/R2uFeLLfRoes8n15K5rPWXf6ggaAQfAOn+dxoqeKGd2SLHXD
mLDloKAUqQATmyZh4t9ZkhklKcof5rLzX5+PPUyca5+h69aSr4Cn70x2qcY1er0Zm1A/bPGH6OVJ
tVX5KG62mNSJ3HLvlzo2gtC89iCALI3Fry/F5VyRWx7jcmC53qdzg/S1QaiDMYwxUwycSLiBLRJl
8eZxxyOW8dPx+Y8fcyVbBVInf5hGikc497zxuwfR/ii6a6DKFqDp6Rn4TYPkhugp/5wVZ89DFaCc
6mDn8eYzFcSDKbIs4T5xQgTBQxxdDixrQHFAJEs7Uezcn51Spsf5r5968kz2WN6ZeT4zd2ZR66hp
w/7Jf947kZtbieznsjhpvuqHVp9/4PNZksLGRm2+KCNSs2JcWWYP4tx/qluaiKPzPFtkl0Q8j6Uo
cuK8f73qh+WMaC0afvqpf6r7dNVPv+RNAz5Gc2Xjw+ibXnE8nNmrKMZ5rSpeeJEQSoGcCY2IxfsU
ZluSpW5M8ASFfkebotbIzo3EcCsuvjT9cERkXd0DIcQW/NyjxcuyvPGfXqrlBVpeNFG3nCbO+Ne6
T6f90+Xn13VMJ3J/FoL26zc2Dm1Ma6e5sPhwLcm8kl3KH2IV/9T8U928npguO/+CuM6nNvMvdJFz
UaTuj9w4/loMDWINKnLLN1qMIUtR5JYJ2dL4U92nomjntggGtD+VEkmEKDMh8vFysvfO9FZ04Tkr
akV5JJTNsjopkp3qZM/L8A6YCtr4UpbGiUYuymLkZy7kEVEyEsOeQ0euZ9TjWgwPRP+RZK1QBv6L
rjYPGqZMDEGMLlk+QsJE/G0jnqRIluFWFEVXsMSif2mzdIOl7lMXWi7Te1VMyMKG6dXJo75pLDUe
12L9GwEwIFwU9S9e3QW7+Y0XN2VJ5mF1KYvb9a9FcWB5dUXRI5Dy1/Atyp+uIOrGJAI7oUS8Rstg
P0+s5+Pi+SxnVniVsHhLjgaBEW2KkHxYOS7NxLkiERODpShyn9qJQXSp+/CPiyOfTumcQtqO2hVU
4GMJlQLXANGCSLmmgOSYPlw5jnj1sxi63CRKkoO4M3nUpslhlK1VlVjGQTzh5YnO7/6HYOaHqcLS
VOTEww+yloje3GgOcqUWoidaGCCToqKV3Y1OznYMai7KcBOv6BynFD2gH9Ww+ipe5L+iWqXsbbHO
ZuukYnMwTZNjhEQwLHFIayIpK3YrV0vZNTwJ/TPfWOWT7rA1GhiQMSAvkQ9DVby9rrpnwdk22AAI
ZLRrxF0Vz6VMoDKpRfaSh/BMBJ9cnR7wWCO6U8/xzE+3X9zUD49oXrrOd12sWUR2fs0DNidHRx+2
4i6Ln10S8QcsRXFjP9XNqzpx5DOZc2kpDi//kur76trEWm+FjSFWcV7qvjVZ2O81hAC3KoxZilDP
ECDNjvhMctRQ2TvTLGR6pqOOA8xTjSK8m0rvOVCSvTJdQ47K5Jp7Zb0SrcYm6Q/SmOsbuU0A6XVd
tqoCXnWROImtr00HgKcCpugSR/ZODnwj3SIZhOEyK/stUUlQw4N1rFSveoCTxV4zorEQzxML96JQ
vsRu/zIh2p88SClP8G/KDapxPaocFEVdguBRErE9UfaoQIRmET+FjoWyoN5chxAtBAvYwk5lb3/v
GO74GBfVT/iOh1ZX8rc+1XHVit33NGdKXuIDf3I9GaR4Ur20zmh8d4jWs7Premw4KDXqOF238qqy
/FKOYHpZkuevqhybaxR1gFcFyHbJ2WQLoBNKHlOjQL9JlpEyCtlkqnJw3BgxFrd+OkIoCTOBDkcB
P1L2VWbmt3GIipvIiSTJMgvdszRFWJggvJGF3iYvkB9yh+6bzubZvpYnKb9ELjTsSFDi2EwB4JXt
snILsxDVaxnCp+ZiJCqjYLipkwxMkFN3rIerzD6B1GB7zSHYXqP6NbRD8NhNCUSX4NGVo3dkNaWj
qMoTTLrRXUSVK0P4TDPYrbG8xwo17EeZndDHWFKU9dD3HisIDoSmA7QqNrmXKZaieMiuhq5rbkrU
OA/jlJQJsD2TvgW7mhbLAV9N4rWSW7iidezO6ANmc32vogvj/h6iYLzNJdAcKP9a9Lnl/CIwnAdU
ZoJ14dcrdE+1raUY+mYYqhSNN8D0maboJ9MC6gysVdmophrVK6zgkcHAATx3/PxSQLW7VFOyFOmf
+ygjhtohbWTCTcvVUzrqsbZWdE05iSQbvL8rs7aQ1oMDy93xY4LNiBq8tC6AUdvs229Rl37V2EoH
Fw7dn3dLh88MMhG0QlagEtOOv9nu/OKnkfptqCLQCgjivHh9AuwaHayHUWEv2Rgi41zYaXtS27A+
xHGY3XgECpT/Wn6qeonOlcT6VdbalxLVoKsdRA+dWVRQX6XyKWzZOLIQe9yKojjAVugr8uvptuxX
LcYdq2FqHioxpnwhWK7pPHawqbIkaLeMGZsPJxvpuxWP+llcqqx05WY5/gFyGE6dCbJoOz44xWb5
C2ov+uP7YzRft9TG+qFq6m0qI2uzdrFYbr3kGaPCkaB9VrFWNvUzRIvqCe55eyN0fBQljHbrJ0zr
IEMlPWJNUwtRZ2n555Mi+0W20ePCNRCgNrQfIhZTVoJBd0E/rb2UHWHlPEbtRBywULI4IoMZgWbj
Vqi6VO8R21TWoihuTxLL06fKAhM23R+z7wG6FNNEL9yb/Z/534mj1N2bWQnnbLp/CE6DyEsGB396
+kzf6SiniKxICm+E4b6URW/rayQkP1SKw+JIA7lj0z0AnAGB56FzTaz+O/qhDEpq+bUsPf/Qmp2H
xrtfvOf5ThwPO7/cxSqqTcUoWQSsJRu3cOKBx8oLvEszJV2E7omtufsPB9o2xk7mzXPNcAuFITzn
fYKH4ZSInKjTWWVj2WCiqBYqQYXf4L80FKfMrZezmx5zwP/PKbHdga+Qlf3ny9RNhsjtvb/lMtHA
9ae/TrQWPzJkuVpd4nriUbDtqBs1DFgUKa/BlKQITFxFcXBdFAsDt4O8LocE16fDuYxy+WppJHI4
6J358DXsI3NyaBNV8fPCwRNjkKST9WYAxUdZShz9dKooih+uUR09WAiBz6eKX/twRqLq2yYHoPH5
wPRXDXkI2fE+ZubXGHtSkEujHZ/roYjPdh8AOFFQ3mwS9hlldiu2UeYrz3LudxdbLX+kviI/d2Ym
P6t+eWsYYG/sTcN0QXSQr1+rof9llbV6NoGWvNkJl2IzJ7/GqBm8BYX0BT6y9yAO6rl3dbPQfBTH
QApvYwh1T+nUsi/fok7RXxQ3yF6V6Cia8M1JnuWqgn5588t4uLSeEl/7KUHcT+1WelSSNatxxZgN
Gm8qijYQTdnIce3fctThXmoTu4S5FL8lTomOtqLVa1HU2qo7aLimbnLdQBF/ZRpN+4TpFdJFRq9u
AwiVb1WLLYIMX28/8SvfgILlGzNx9UOPZeZjbvYvQGiab0b+fbQr+4sh2fUpyQOkk0y1+VaNAClk
y0gfEdFBS9dv/3iWWX8DsqVuxhAXcbNyXxTAZ2jY1h14T3KhX29HrGHhC/9dBS3yr4Of6lTDAhWb
jJe8c8otfm05CnNW9pJIhnmq4mZAc7vNXlQY009Yv6/EQQkY2wsIjC8weeWrqDLdiv0Fu8v3otij
JnFUnCFai2IZ2vrjyC6dKIkrNp18ldF6U2FEn71hBJeQGb52LtGKgRZduqiwmemVoHvYbMDiIeuJ
tOy2cDvrJI60tetsdaUz6He4nYwuIw+CMcFbKxftGo5PcBJFK5BNYApBexZFEyMifCBV9yKKozR8
t/nm30RpaJNHxuv0UQvB97i9d/CDTrrHSS1fAxcase9iV9WlxSNAny2yE+09d+rXKKzlM2CF7q6q
Na9KiKp8EdkX0UDUo4u4y6UyuYkqkeioHAUmBIayUTFczXCPTUzvLpqH0NEeU/1eVdnObuwCw8Jy
i4x5fjYHKzsHDWS5SSw4P0sySdUUNjKz8rAJHVy0VDOoHnzFwgp8MF5QCIu/yUbhbNHNzA+iCEcH
SL2aveV6jySl1oIlmJop7eCu0PQDVZP2uCvLNUDxIv4GijrZQ8e3dip7H99MQzuntmQ8635iXfPI
AGAxNasH+fcAWvLIp025Mq1TcCMiZ0/JqMTumgheBX7377qlicgZUv27aFVl/0/nqzUAmMYMH8p+
rG69VACXzmyk70B16XyJfqey+6r3nflWWT36QKmaXRJfM1E2LmIQcd34pS3su2jaa/GlDDTna1ml
8sYuQ+Ma5w4GLGWJWgq6sK/QkX5KiF9tw2xtAxu6yDkvld2H3xsFgJih2dWDozfeSTKtaB/EvvyM
qkq5Epe3xq9y7lQ/G/aNgBHpITqMg3YgZpujupsbd8dEc5zX3ULYUklXUVJmKOOiUXXJGVMvZu5v
WlcNTyXi5H8dmNuIw/lSC48E8DMy/ht59ORwI4774B4v4mqhZVNpFtAJC0s/zkVxWHWUqN/xagdz
S09R74YeGXvZ7OBuL5cwLP1sAi8/Wb4hbWMlU7Gl6qyDAd73iNdNdVE03dqZUTI8Dvi4bNparl55
G2WgP7b1ztz5jjaP9KdyXuwuYkraZ8bu/mzWmf4TTiJikTrjPL2PlzaJLEgq3rgti6K8hWpdHnSt
6E6BXRu4+7o5tgSNhT4WYFUGPpiZao4sltu630Kvf40CXfotgbScfyhJFaTiMuPXEHfffUmyvipm
laB2rIzPvok2OFMU7wEKtb1PJlFxWXLjcxuHxp5wQPxgQwUC41wZxM8YyEx39L8xAL9DPpR+qR4+
yKCTmGEzCY88W/+doIysNu2LhzVHVT+1DZhldIqrF6dmTdi0hfIAbqMBnoPDErwra0NwzXUPqqrh
QdVbk6SBHCfnUWmSs8hZVskWIBII1yZC1gX/mifF6pyXNHa+KkMoXfXWcbgHyPeWflyeRLHRUJ5L
rbA5qmGLMJXCvOzY5EDdssp2Xj0I6aui8+VrW+Tua1CO31TDU2+iNE4IcEs1HkRTR7HOgWK4j6Lk
t96+jvP4Sc9U99Ud2UvMjOo51yzr1d33bmJ9C/lU7utervdW3Xnvmbovu9J8z0FkYZlTlIfO67Kv
2NytWyOwn1hHXjB5yG6lKyGe70HeaFpfWc1104EgY8cZZ92JydLvETsaeIkQXtMC7bewOzQQU/Mt
r3ldGlRaqW0KszF2HZaCt2ZK6BjDpsIbeSOK4gAbttmtGnHbwrL6DNiJX/aaAnQDhqMrYnfZTZsS
Eynesy1p19QqxieiAF+bPBjeh2ACetTwOdCBQnIvVr+GYze892VgrPupPpjq/7u9jeTS0t61Xa4D
PG1deTaCb39ff6n/t+v/d3vxu2rRwdx29K2eGuG6Y8F+z7uhvKuWru7NqQ65jPIuDqQsfuc60QSh
yOqeT3WfzuXLiZyV5OxDlW+iSIyJbekUlbyjZyR/1cnYRzupvluaiYN96DirsoRv4OUPUlIbECbh
fPVK2Xlbi3d906Jjs0l6JXsQSa/zvLL2TV0pVbFV/Ui+eAVEPAYpUUChXb7UUyKKpiZBup/LSbFp
Wa6h9fj3UVG/FMUZog5tu3MaAGhbquYrLeWYQW/s7Yec2/W9xf4DRTLnWwSfiU6Vp0fHhUuq9tbT
YLbOdw0BOqKFTvdg2DaGoxF6K1ksB+y+wiaGeHyscmmnqc74BUWGbt9wVSF4+gYt6yh+w0+A87VF
bVxxwnZubqOw0TVdG/OKB5W79gpuxMB1QNN2alX3J7X00ez+j8PObK5j+BnkXBZf4oBIWrS6tzYg
K5jorXXUYz1HXKd274kVSXcEopuNenCwEYvGEU0XDe0YRMgtfcUUBF5M2Jd7qUjaPYs/ZPG1P4Ve
vyMx0n0JQpzgo6ZuH4KqVQ5yWCdHt4/1m++peGJI+fgW+/EfQIfJH072sYM/SbqOOhbWv3f8ZPZa
33i3IquqezYlmsz00M+QS5waaOpERaqAbBh1flNiePFIJsvbzsmam2gvmmHwtMU0csAADXGaaPJk
BzKPl2wb3T3EOrb4UsaPiA5hEGFgjKY1cr/DB628GV4T7QuoNdcogVSh9fp4sWyQxbDjzbOVdMEx
Q8r47OiBcSTskZ2cYexOSdH3R0kO8nOiZRj7uG1wiSoXiafOsi9RPuD1WhIkCZrI3YV1LePAIJc7
28l6iK6ILiMA1T6yP5Fv49Bq7i5qT+gGgx1kxAENVLTt89hg9YO5c/8SGMgjN/qqbXyCUl4mv1bs
Qa/9XtbeettGyxvd0y94z7SrIhj6q4sPFRLUabwpBj9ACQv9OL5NED7cePwRVfbWxY/sK7vXFbo2
wcS1H4NnsKR/AlMef0iR9oPAL/RywyNQ7tnqLqn5OLudvm+nK9gh/h3gwHIsHnoWVOaASCcQkx8Z
uES10b87YA1YAibdGW3U/rGMLHVS4x8RXSuvjjE0SCHzBrAyyg9JpSAkg3hffwtRa2FS3h9SXQpe
XMmxbpYCm1YYwft6C+XOcLtDG3fDV91k7aQo3oud8aYoQ5ohGyD3XwMAgFsv79qDOEsNo2Opdcop
tZRuQywxO8EIClmqTshgw8GQw61Xc5U+IIgomojch0pzOiIqPx9ZmveJ0CfkB5briLqisOGhsYG3
TnAMvBl5jZVjLTVvDQaWp96VE+QruCUJetvELTuYHlMRRTtnO9QZPpdTUdUHSEu6kR1F0Y1LZQU7
MVxh8gBJzrRYFEyJmvr4PeX6kJ97JypwsCAnkqWNyIk6nMZpXalAlLoUNNb/47wRwagcgvp/XVsU
P/y0hY/AkZnQ6kPdcor4/T7Ix1MSf60G339hzHVXWWgZR/V/2DqP5caBLdt+UUbAJNyUAJ1oJJW8
JgiVVIL3Hl/fC9B9rRsvesIgAVoQJvOcvdf28Vb0uf6gOJa/14dQuHPO32w5RXxnVsVhfbS+SOrO
Q9tlzsUwxAF00Xx1ugZLYZu3L/1oVRt9sIKPNhCPGIqcL6mqu9zmdAAH3A3UXIt4AlDeLou/KWbc
QgeJ/1ZRHXPZadrXJe7eTYyuvFDnPilA3C8YBapLrlbhDpzpvEmkUl1+V6xrGWD953mSSJ6itVyl
e0YiQ3Lz8g7rS9Yn/j7szdHaWENNz/J/P+T/e2sxJviFNP85RaMKMHP5kN83WB+mg3Kg+RXfePYg
rHM3BgQQER1K4ovoQywkmnUnITnepeZy9lULFAYytH+W4fQlUim1DxalgoulEFwSK6D+fx4uy0jq
Hi7RcrMuQ4KpbslFowuyrP1dsT5vXVbVSraTA6kA68PW1PNtBBbG6+KJ8n5V/40wLjiFUr+pwYT9
rS+nZ6tk0l5Pjf+Qz3nvIRXr77UuhoZpjdmtrQNViYG4XSajHw4FqloIjhGafWKrjkbqwARZzuKD
pUTXPFWqXcZc906BtUvFgOp1atSCwnqRPfHtQpeat/2SmBBQjFnKdzJFX/0mNT9Lw79RKGQGkHDw
NSV1wlD6qShbE3wfRQYaGt33ODlnP8+LT72JP4SkSs3ZEgE9qiHD6EnDkqAWDJCe2ZwNT349NDDN
mUCsa0crLE9hhhVwXZsT4Xn2+7nZrGvjNMzIvIQpt66dWjO91kK+J8s70fHIb9O6eljXxdKm5gRo
iTF5dFu2irjGJAlxPzDm6Ha9t94oWfA2a0p1/F203iMNNfRicnx+XvW7VrEyax/TiNqsy6wmBDdp
N/hOgYO6v8/7/RxlyC6NLMwbf9Z47hyTSoUT6WFMnJIWkU/zRE3Vk2N36knBR4VnPVL36QwqZl2x
3ow21CBXLM+phZiq3e9rVF98lnMJ2e5/3+a/nmJYMR6y9c1/360npsPtran0ft53Xe2nMR/xX8+c
TSFc4rCkp5sORrDl7cVQYxHEwfpfL1xX/Hzk+gXDTPF3jpTPP8v09Rv8fvjkJOyCvtUpxyZsvf/z
N/0++z/vq35lAdyGn++wbIX13n992eXL/Xyndc3Ph3ZldhsDdsUqvjdaWzkVy9PWJ/iypsyz3l3X
rDfTuvnXu9LuQDcMfx06QhfRDTtGG8Spjc2lSaLKrQmwCCKsZkGTfxhFM8HQQ9PYK0cz9Oe95XT/
kOVOXgpYUYk+ey0hOlKa5FE48MGcoTuGaftVZ76zY8x0skGYRpUWeao5LShb59MURGTH3UbUnMgB
zUpw+LZDjbEh3cquk2fmmQdMeE+y6Z1Nz2EH12N6rP0KcXH3pAYjb4bNDyJ2cu2V5mzF+C8rVE8U
dLYp1a1Cah9hMZwFXc+pIBJxAsFQLg2/QtB0SPD7HvARM011klMk1Pu6TcSdEjPlLckzuqv8k2Qs
QrzcsmgYe2xSaXL5WaYS4rKZiyE7/r4qoJLnZTXIJXJTxd26Ag/aRzvjuKraHivn/NBUD00qh7uB
gVBr1bDQc6bkw4xkBHhZzBcJnkRJyAoJOcQeVJ0F2aEdNyNWU+mgNzTSa6+OJIAtN1Pq39cDPv6s
OFnBYKD656agWuziMRt3WgFrbF2WQ2DYz6SsUTD9f8u6mYEESFNtX5GiV9iGf5stN+AonNKq7loT
XFPawsUZGcPczctNlOrlwZ6sabM+5Ayi38XQKDAMNT+Lfpc3pnyJjFa/WRfZotLgko0zcaFNsV2X
rTe65mu0iWA2rk/5rxUQ8/Sp+fngdbGhFfR3pyI/rh+8LvPDYWM6re61U03HevmS68ooUfKTYQIg
XBYZlNWvliW8IQjj+6LcFhiC71pVje7pmX+PUeUfB1W/ACJPzyNhVXfrjT3D+gdrZex+l6VTnxPi
Bpk/UUQssDT6OpnX3U1iJMYdxX7j57VdZG7nwif9KGwbN89tJm1+SsbQbJT2/ucxCUnVri5S6aLz
ZX1YGtppGTzHjX07O4wO+rmiV1R18s5xEnFrRKdgeaBH8X9uRqN+66ha3kwyXaaF+H1I/0OY8fu8
MYFylM6cetc3spTCJLsiuiPwrruWxeT97FFzGQVojdsNVOTmtqiz4F5SJLvX4uKh9IPxtD5tvWFI
pm2IBSoP68P1uSqUdc+oUI6vr1qX4ahIsSQkF+Zwo+sogXOX5rpzB5d7vtH17j3wayghy3LNynqS
pOKNH9s4/9enQcA80rkPL+szGPndKZGqn6KZ/a+YovYgAse8wyxq3ZEgVm3V0CbLYJytu3WF2gL3
VEqaM+vDdQXAFHmtUgaMJG8IyLFhSytZ190+4vyb9Mb597khtVPCzBprn2pVvLMnFBPgLMP7EjeE
RzxLstUtyGiu1Vb+Tnd0yOHwW+5BPUf3sm3whuoJ9YOReqitp4QKLVkm6w1jl5m0LNI8tXlktFEG
xOEJwkL8hdTnAx7+z73lIXy9l7wly49sDQf93RKt4hMOfbPeI645o3990y4uoW6RMK731pthFUou
N0xqEU6uC0HXdntHo+M9xgBfiukx/BFeLTpvhWF3/apoM2WWllnsYnz4vWGMjNVhfZytrodeZi9y
MR51i5OmXr4C2UQ4j8zVf2RUgN2gQVIUgLt7s95oVTvOBBzVC3/jf+9qqfMZJRoMjCYH+7iu7vsZ
h+h6NwY7A/I/iWlzAM6naQdl72eL2RMRJAmckdg2aSGuW/FnNbCX01KV2cM+Ie4Ahxn2BbkVky6w
2HX/pk5++dAi0qLaj8R/eYb6EJDreFN0/avFZj1FxIHtWlW+h5N0tuOiqk14m8I5ccbJtuvv/d3a
6731H6CHFW5lwLYSpKSdlE7z6iSQh5agthtTL8qjySQhqeJ6I5RuP0jzKeVXG8aIQx9Th8I/zC6g
1ozJbYD0szC8uMbEvJjS8kVxbS1/1novA9qwrcCCcN3t1ZsGskVQmTS69BISX5KO5//aMFiU2W6m
04BQtFRXiMyn3k/BrQqNT5mFYqsb52Kox5smNIefG11G442vLVsum94zVatusPxWN05eAR1f7+a2
06vb9e4avbreW28Sy69QOznQMBbtfLHEsZR6hUGHQcf/uWOVjpUfowwQwOIRXX7merP+4N+HXaZD
llHJzfQXD9O8aBTXzVGsntP1bjtT8Moza/J+/5l1P/19uN5z1IF4Kwy8nLwLOIHc6Ivs7/fG6GS4
76RxShbt/bofrDfR8nCgxbGbo+a8Lip9g3CHwGY0ssYa9GuigSl6/t++KP6kalOTPqrneMAW19jP
XavThmMC5AuTPNt04UNUkhiD9WZ9GEdQiNVIfNcMKYcTwZDtZm6snlQUEY8nyy48nZiuthinTZAR
rRuST+0pdsUsRlP8PbWfLycdH9VyAesyHiE3tiBwDiv9ROt8q2U9vtHkkhVVuIFRRqN0LsOziRbm
EvidS7+92QxTds1ULhG5UxmeA2X1pFStyymjpIVOZbGsuiO4gWVqOyv3uO+1wzyQIGTaZNJaL23d
5jtJEwYVe9eTxdIEu6gliJIkcNFn9EeQCXpccDlpxLdSU013Uiex9UVLLEyv7WD/g6ebn3SZHvOy
pH5HJFHUyLdqqMgsnNId+KVoa2D0K9ruHAa1suHiiDM5LAqvwZARdmfAr+hJYlq6QqH1GsQUVfBS
uUDZot1QLRnRrY4KlxIFzWl3LrWBfGO78UoQFY1NrbEfvxuLDWP3DlEpvH7unXMwJbEbEbDl57EC
15SI0kilXN0rgG918s8nQjOr/jv2cWQrKKnccTbsvQ/rRpTtodVCNgIcukiabGkZ4hVvBokuZnh2
7KV0SRAk47Hmy+LSvZxbVBV2jGUe82SviwkjsEDv3w1iz4hiduk/vjN4Drf2hH+/FGYCmwiZjj0z
9pR4c2zwaMg3+eFB7kyHxL4fQSAd6HgqZ8S0pGfYJDAoOX90iUsXz3wXAAy2A1sha6uTMKdwPYXi
u/XJlqnHy7IHabHZXtJw/mew0s0bLpQVk2xh+ddC6z6rDDqSxiHqqkNPWNM00G8MLRJzlFh6FETP
RdKQgGviE8PB7aWUE3SJKXxOlNQ12wUpAmt5M2rti8/1woPyuiGXmXzQjBaOzWeZlRPBhJh7F1XO
BNHLuHSV2GVB499PENfnyv5bpqTqBUrwMfVi19pMBAe195YBYG/q4Qmt3M5wwi8Bh3VTjGQTq+P8
6lQULChAquKfRUQiXCM9OuoqlTwnVu4hLtiuPqWeH/aPk2rvCMJFPhIixRJSodvKDEkkn0mldru5
GjtvCtNyJ+znUOT5xogzf1unOfWZPt8ZpijOc8gbDi2VwUhVb4MxbkFTTsdO+WDmH7rOZPXbrn5o
EqJaa/K6qOdvTad8U9sePAuAJFsn9Ljtn1Hk6sCO4tAlxTPbMBpU3Rn+6sYhMHXTTmO2ia3wYEih
bHqQXWYsnwGJVRKRJJivlPFRpXh5TPqKDTFUUbuDqgcG66aXwOk//KCqgToVX/H8OmsJ8LU0/ESc
m3mN9kSE4lOPXpKuC7TU4eSATF16G+3Y2R61tnHqLEpmiIBNX/umfAPCxHyLB+NajDTtU+csNZ6W
qcNFVxj9c06Ptz2pw23ZnP25I0A2n/bE85qky+bhYfpLcjb16sck797VjkB5pZ3uZMzIv5sXXG9B
IZBodBp9kjN0DmSyQzMM2DBgn3DrogMIFn/0bKRNXRIKLHRxLEcGWaFUK7fds+0VL7Uo+BMpcNLL
XZ0Z/j3Zhu2W1k7sjpX1ZI6Zp+cdJwIBhjZNX8m4Tz3VoeHd1G20aZrsBb0oJseWOfSYROQlod40
a4KEl5xYlNHjthHpMzD/e9Bp9qZ56U0IdFWU4LsfjnakfRUi+coi7bOpdMICa8j8CnMoKtz7fOim
nZ3RLIhUtOx2io4onIJXlSromAH7G6biQYmra7UUqvJpacT+0xuL6IWBLxwilW16uYF7V29HYS52
5/K2D+NNVJhUSxahbhWMx0LlopChETKB98F64axpBm6sHussurUQYmzKtLhmSfGd6daxqsyPJmLi
Ncq70E4zTyrpAaEK9SC/Ja9l8PHV28NNS5pZAKraq1Cgbzs9hsgz9IlnCtLoNdFOG2Hko+fr4tOG
bBT6PUL0SN9KQqW01jL301g/EvNGGzqTe6oAe2OmkhnmT/mo7CSp3js7NNEPo1mJDHYzUbw6ShHf
9G4Q2gtD7E+vh9DG0+dpblMP/gy48PmzGM0XrZjue9PVMrPamcF4mUFzJibkuYb8SdU0LwUYa7to
4AwWGh012RwT30embe6HSHh2RNb92xSV706QPppldx5NNI3K8By26aFBg5OM7BNx2+xAsoGm6c8h
4EAEbYDR6tTwkpIZuKg9veb4hCpvpIeqKQaKuBPMOPjQQAPIrgiM96kd38mmzjZWKp4aG5BNG2lv
TZZ8DuD09Gp8w1/2D9kuulh9P/fRsZPZ44SN3E2V4k/ZAS+P4DD1CYpqtseDJERsX9AGQPOnUztq
5j0NSGBqzTHounsyjcgQtKmPD631r5ENaAqusGRsE/WeS5C/AJQ3Qg5EXio52Kb0rLX5fQKaZ6PO
g7GVjrMfTef4ljUA+qANHYvRaOHtJ4jlJ+QRITmapLGfCMUorviGkfBZYNM1jsjSp7JDVbg1PpWs
PSfK8NrxpZj6vUSIMCB9ps9OLU6c+R4Ql5WbrrPY9MFVJZm+MLR9Gw+HsfB3zaEZ8l3DZuEkwcyf
3uG4obcXMf4fQAFb5TWiSnVoyVNTGoLFRuecFLA+Oz2hn5Lvhoijd7D9f2lKhHKCPi0f6xeza8+a
0951duqS53BftsG7kTFvxEJGdMOQvll46uGTFr1La4aUB0n058y+QUcAbHzOsKFWB0Y049bWFQTG
3V4yzzg6zJaL7Er0aM04IFKoVXG4dC9mS1F5Tu1xA4fnNo3HZlNZEAEVieBIz4LHwkz/le1Yb7I2
HbzK6UiMxHRYh8qxV5w/ls4gcgohZ+dBf9IbRtll5793Lcfd3Gk7E5i31fQXneod5JTEA3FnipRu
aOWDEkU7BXL3BQYhQqeAEppO7bDudTayxWYk8mTmhK5mXqdZDoZ/29708ZB52UOTwYjqE6HsNB1m
Q1NHfwiAb33Y9lzgGEneO1/K2HVnFRAZszHjYPvto5AT2E2ne5ctpPFJROheuve6cXZBD1K0icgo
dhLHSykR1DQ4UoTxXq4IDh4GYZWM3SqgItApSkbFOjlkc28fCZl8sSLgPVzBu778UlvGxtPA4VnA
14mjsxQFCXMDDMWY3aWK/qicfjzcSaiayO+Zo+ocRMU3IaPhRqodbSX9yW9sgkryvyrkOnuucUmo
JIL5kU0+Z37pgupkMlgM2vzaOzQNyRcBdXXBQPTMWPvZpmnhGsGSFaGNn5PBDCCx+/FqO1xqzMlL
7G5JGORqbhIgFTdwVKuXRKs4OgbXrGfl1uizkcF4mmykzRjMTNFtBNF3Tz27PRnFQsgyRnhv4/Bk
FMNW1YyRgRWhGZEF28Hs7sQwlsdIJHd6wICcTNpcM/K9TmWqquaBAW3Y7zFp642ZeRSEnsww+Avf
CnZqgmYvVCuOAHYa8U3R7yMqkqNv6iPJwC3dymtWgjEDcS83KWrbw2wEtddAxHSG2I1n41J3DtrU
7p8hbohaPkcEs+YUoQE+or1Lyi1Wxru4l3Kn5NUbkIWbLp8hPhcLovm9kgRXj46KWb8In0ppMRJC
A2VTJNhUSsC4s4jATCJBz+09oiWDaEhrcGMTc4854QoxPuIOBGQ/TGS2m9pO6tOjppjnKuYIDNnC
iSRUgq7kP8Pyey9tIQ5n21A195E5vs/jDcqZpxRF6oZckGqbqWwnosSvODGQjczM1028Su20lOCN
FwGZb9G2udBDXrXmJNSdSeDRxjHEgyzkrgdwu5ykig0cVKxQEwLq/UKXI/0j4cQm9BPowLc+1P9q
pph2vtYDS8ZCCtGQ6WmagrdjRGg47P2FwDvAwITYxBD/CmP8NgphJCX6t262+cYcKfcbUJM4b1JC
NMALasp9ZCsaVDnLS0g53QiHvcQytA8KLv/IUC5PfULXWqNxPxFVlGjqH4B9mYdUBgOlrnpKUhjL
C7YRNWJP02js28leGnBp1XE8WGpvMw6ISxfUXAM9pX2N1QocdXsSEXtbUctNk5ZPcZpjRzJvAGN6
c8H4eWgdUn0pUmzMNNwPJI5D7ZyvJhL2Un5NqvNZZnPsIWQr2U27eysf3qxm+IQkepinyTU19b0Y
IwNa8gCiF/OFP9YGfJIhd+mDKKV86BPrvmtsbBlxduntjgZKpdDIdt5ioyXRPtMf/fZPJxVQ3TBE
SRAjcUexfG8M80tqyLNUTQ7doCXPiT5GrVi3JbOOvsgHL4yUOwJHnrSeVEyny3dBOP0JfaNHC2jd
01AhwCX2YTbPr7bzxzYFIhFtYfFl7ei2bcwAmwEm+LrAi7XCm6DYEnO+6euOfkO4F2V+ydMnsHkO
zU7/wD7p1mWob8dYZSbWqzxVi/Kt0EzdtW+aAGAnRT+0C2SDOx2ak9zaDpXyKtKUVkun7f0R5t7o
E4aXgkGrrM4N+vYzrJDeG/qR8UWTpwwwBmtjMKpk9jXcKsmRkbQBdTglpSpyXLXoTT6GPITUEa6P
NjevdNW17fhrssLXkD7lNHWZK3rYgLGjTUdreilklG59bZ9KGtI5PlQ8qMHWJAemkN1rkgdLhZqZ
vx/zrzlm7XJBoFdSq1RayasT+xgT6WQmT+PI1dsg1XtXDgw5erOlTdjQHg4JiXYsB4byV+mTkZGE
5bUNwp1OkMjOmcZTmWh/U4FhN4whvy+8oar9RJH0REO82Ak0KpuKI37rCIu5ocOhNAzNNZ92DhTg
aaLcjp6r8vwkgM5WYAuscCKkdLXiBu9f6lMLiaKvwk/PiiWAmsclyUK+Qespag4hgI0NoiVrUxfa
16CDnUqfVNPKSdxS3y1VHKx5pH7ioObRy6+iAHUKr/sL3swHI+phV2nhdQY5DNk3SVzSYKEQzLd1
SITr3cjVlEMRw2H+gSQG6Xf/Tb7l1XeIWI44R6kEnWe99eyo42mqgZHAmSNLXq9v+1p+5PxZIFHu
o8TR9mKJXA7L6ZwaCtT3KO92UcQ8TWHsX5bDM8coMhBE9cvp0NzWwbTndXTBuwDwbXgkVugpUTXh
kYC1f8ZI6m+Gykc99OWML5Wtv1DbfrSyjtEmwlRjRnFGdDXWiVOaOExTOUX5OgNejk1EttR6qxp5
zZtiau+VipYqQzNBwfZPwcbb5IN+L9KEkqHUX3v6lmow9B7pPwtPxQnOoSEfg9k8qCkDdBkQysfZ
iREApD3msLYGu7XqdITGkIQpWN05YXBf/uPE69P5GXBWjmF/n0pmamaNnyYeiEWRymtYE9QwaQV5
UMMjANJ0h4brLrb6M20FjH4ivco0aD0mgedhIbdO+oP6EeT2h9U1z43CjpkYz2RfPGhm7smAnEIi
gKGAEyQ73TQ1Rwu2LhTih0ZXXrvW+CusnroySrdGJ7suVijGxFz/rTnScUz0x6q7JhUccE4AyOAW
eLP65i+TV1sE5xlSIUjtc6KZM4W75rOsxl1lieeUSOKNFeqDOxQMvBUDNYPP3sIopssLB6u4VDaG
TG8Kv/2bSywUYTcDpUT+VHcPVipPemY2riY6xlQ58nsFQPUYC+HJJZ+3c9QtVnCi6OPiM8zCA+CK
mzoKd0pifIV2TZ2qpgtIkipRitFem8prYhIoWlfpseyJTO2Ucosq/CNRG+SiGgndRrSNExrPcYv+
zc8BBxtbvsKpC2+tKEckPJxzocJ3MtVwg+nRH/Q/fouFwve/51w8akQJjWYRPorkHWZibsyaKwIF
NdagXSfYY57eqp9W1x41J3ooBjrrOAC/Wn/Z2GH6Pqn9S5LjqyZtAfpVwW+OhuuUDJciRp7nBx8M
IT4IVg03VtHvjHJ678rFl6dwIReZgyJwLmCPa6jtGJsvlcpxTxcv9PSJ0qwSaQTAa1QTwnfHIJEi
afJzlhKnVBh/MnuQdNDF2xwMZ6UCIe3kF41TuLTsfVsUtpsNQO7ydhsN0WuU1tL9rozy09DTv35Z
orXUivsMWmNrZZxczJq0JaMFj3ea82Hrkx+Pygmvtlqe8Bk9aKJHnI7zF5fFYRrAEoZkg8axQlGv
y3v2RjTns9Q9hZ4qDK4AL0g+uIrbzmNMUmKU7ObAOuGg/DBl9Z7O820P54u2mnnhCHkxE2htovOc
vECDaQd7rY5da+gQHAvSouL5innpBmrtvK8MfWuAN+D6o5JHmbq2xtHVz0p/INMBij4y8NHugKzz
o0rd+TNaFG8s6ikbnREde3F+0dPnTiYeAap3ddi+hj0t8GUXnCciphCWKLvAZEfBP3GdU39PRfzV
t9orldtbH1A+swR8aGmlbkkhOqUye2hD7S0bTclEL2RYi5/KdqA8yZYLYx49rFKBQKEoQ/G4PDAb
eyBU+7Vs409mv4+4QNsj2HwylWffw/fyapTnuvTfGB6gxwgZovgU6s+CRk6tErbSTUaytTPtgMqI
sl486QwZqoB8SHEurFJcmWu+jBm13bmzduRl515hmANz+tHZZTMomlmmySGvL3khaBDwBls7EZ/M
ezcTXggZ+fZhnAW+yQxkJSFZwWgHN300MGmEnEBvX7hlbBBbPBn7qcnUG5HSwapwItCJsJio2aGC
PUPdT5NTHbHHRZt6IoNpVPXsj5gaoPFW0uzXhz/LwNDHHJdN6nsWFg5A/KXGtaolbNzKCrIMlvSn
8dWWETBuAixMa5zcypmOhYUlHZPTu0kdWZXoTy29Ewd+z25WGah20qfSB8Seqc3znNbNvmeEXg9c
w/qaAmTUPpAv/NG16eLs4uozi+Eo1d7ZW/63RWanO6XqBzoyrjUNcrdYkQE5x+mb6ACqFjpDe3NQ
//m5zUHDCDvz/b96LDuXEpHtgQ2Qjg7EWcn5TSanJbu6iYZlyBaKU2ih4fOtz9DRPvsG+fbESdjv
/CMkZgDpVKxaR3txEqDfxq6cxKVaPi5aOjC6iXxqgHzv2M/w88Ae5iRLzLnbT/F5Vsw/WXlbxrLf
xOnwkAd0n1PbPtalpKRp3SYabnLL/qpHA4h/UN1NRnofL60DR2SUDcf6JJVgcJta54hwSIHHVXZD
PkbuVUE10sNvPQbXA4e1fsx7SaCOweztoAehBDaBskMxIRKoVgkTNdEtCI1BvY2N8raO+9cxW4IW
x7jf+3r2PURzc2khbQSUtxWDmbIeOFxgJ53+gK5vnVB5jSbr4gTfWqPTk63JQ7OZcJaRnXN6jB+y
4dnXI+hCNnO0MNCDDRbrzdjCchiL0bWdmLmzZQwbeqr7OFLUl8ThbA07ltktJZYxIx9KjU6yo/pi
9vLKHPvRVLKXJrPTrahlhNAieIUxgoXd1va4mRQXoQenwUV0aBE7ROWQIlXnLmXPba9hVtf4j7Wl
2zoLgiGNJNkTZMqrtJNOL2yn2ObHjJM/GyhV+j3NFRAqWNzpuA/tyBxOkLtk56ntJqap4mjqH9UU
IKCig3zpixJZFQUro/xK4gr2Sz4c0ok6s5oazlGTxzZru80U0JhqZopPlpV8dBT5uNoUYpMjemjS
IjwGcb8MoLU3A4vLhmplAO5krO+ULKOxohl/i6X15L9XVFhcNRGMXdtzQ80SmWx9E2AN7BiM3Psm
e2VeUOzsFHwn/bXHX+eiUSm3Tm5ASZ9oe5hLYk1XUfGL5m6gX8YOAxkh2dchlAqGd5uxTrr7isx0
ryHeaAHyn6jLXwKjctOOus0IUUMdKGsyliqPcV9B/OCKEFbSd6suUi7toOwyxpSbycI5Hc0klkvl
1imlvpdKV+0gRB7nKrY2ZpJvQ43Aljng4hAEsjkN1NsTG4F7nIzPZo7IVGmf6Jrx/+cz0h8qsn7U
xDdpQVmdeSuc2tgkeqXfwWKAIlHl0bm16J9WNUX7Uh8Fplh4kKmTbedW52I8NK8gera5sYw/C6xx
c380Es6kaVQ85+asHyytQM0si+lGNktPqEZOQ/wGGj4rqRnXpuSJ493YypDdQgwSA3ZDIZADjWmW
aTxnaZ25lpr7LsiVHC0nrtcydolsywFALYfkbTryEcnEIaynteFKKZc8hepsyPilNdm2vtqahzhK
EDBx2GPzea5NfnFl8JH4iajEBCanNVoypt2/GI6BsDjJzqA+x1NQ3CuUUNij8o3Pv7INkwbcd1Mz
3eOz1XLaETTS03VmlGXR69madlm4cdAfJBN34oUzIlY7me9pFuswYnZOfylCwlvwyn4opmz/ZJq/
7ePpRR9wXfZW/9T4eD2RAdX7nCAaTtHt7RjNPEl8S1KCKOsEf0vd7DzL7m4CeqgUDh0NMEowUTY3
yy/4zWyiKb7rlU4QPm3jgOltYjdyjAlViZ5Wo0KnETbSkbCZsycbPrg1DiRc/+VFTi2nmzHXjoBK
iplhhcE+J0v1awyMD0X77sf5C/QM4RaAwo3qbm5MBTKOTx3a/wC+xaulZu6UFAcFLUPoNQ0mE+oe
YuivAz1mkxSfOOy3TSjenFra206tCVyLkuJC58/aprNNOp6kp0Pby1VURjrMczD3MmJlXrsH7CNd
mBiJx2X7GOv+dGP6Cr0Npj4yR5JjBcW4E7Dg0SE/tCJVdrV9B+OCgaEyPfejepgbharwWD+1PR0R
c2hdLcgbdxwclYFiOvPtg0vYtG+pSYtM/9b66M5mts8kmKti349IjZgOdCMN6NARjNkPNb7x24A8
ElEQZk24kzc04qsu+jc9INcr9S9Jh7ZSdl+DTUG/jCnBo658bCkKkPfmwP3NTYof+lPvMz2MoTds
Meh8iMW9FlrTabSILsji+F7IEnq+MbHLzWWxKZCieGrPnM9amPhNmf9T9OFv2yuMWMzhoHLu2S/Q
7aFI/6LdIL0S+in9XmbGmlX/4RfF7FVhTPnFSPchCFzEhl4i4kOmEOhc+/pd1TjxTdGwb+uVF7CR
N1PpIA+kCa5WjrEN22G4lvZWRz3r2aMkbaP7mKbilitszChY38gS+1xd5OhAyt0UL4bdlnkHoW0I
5OfyK8ZkxVQhftAUx3fDitJrWBgR9yicpEHR3eYmzlzxSa19eBfBge6rAtpJXvuGNts85p+WtbBZ
JFOjukFY1/OvqMq8D5y5uY2WG4PqW4aS9mZdZKYVUUZUHsrE5Nc2SwSNPx4y5I9ocjXOpQSr28KB
4l/3k1dWnIf9Un2MuyhmP1BeGvASnqpplhvoB9s0DU/Ozsv/8HVey20z6bq+lak53qiNHFbttQ6Y
KZJiULJ9grJsGTk0MnD1+0HLv+XfM2tOUOhIiiIb3d/3hiAKTVhuxLSLOuvXlc9BJuvhQcSLaijE
Xgz1Y+eU01aPjWjdVen9AGSM3DHZOaNKxZYfD8bGbpugIzyQqyUTxxaONRaWPjIVRIfXRlW3913p
3tKcDzSf0kVWatV94zUlHt4bl4e+W6LJ0pDeQHXsXPkjQX7CjE04vPathoq4Q1o+brVnwwZZWNZf
SoGSC4wutkLZ2qucc0ZGbFVOZr1k07r2oQ52pFjRzJmNNvq3uBpXvt012BfeJVU7bBD+Brno33tT
cApsziocyzaJXobLXkmIx2j9nYb/AJuc4Y0lF/Eox71oRnUVbUIYxg6e05H8p8lzKUBBulLGHwP+
wbFvaPeRZXSrJs+CjZLijCA094djgdHMmueh6fyFiQzy0hnVpVOPrM/G9N0c3F1lYJMd/3BsvqBT
ln4TA9xa1WnY+ymYGOVjcOiN8qlKAFM0fLn0+hEex8GrQPgEfrj2owoVj1ZfOJ75bWacsBFHnaT2
dGPp685RB3mdkn9Zd4G994D83EFUfNJmm/GgVMi2F3wAjvm9TiFbwiMqCL5uBt9F1CZO8UsmT607
eBShBXJnF+O5M8geWKb/ObyAQGFVWfr9tG51oPtddRrbJN0Cy9iPnX/GLgTqC7GIRBuA6jjMGYzj
S5Zbb9U0nEyzPbNLRbY4PCQ+Pfh2KgCC6k1itny7590ZeZSzHYcm29k6I3Ji7ITV7LUBH/RseFDG
STu1YIF0cMCbItplFVvcxjPe9MRoF7ldvyhFMxHnSngY8LnpMDMFoKfKDQ8NuTRibl91s2mOGmax
ceiOG6VpvFU9FUvPDPm2RNcUZYZlwFpfVFtklfZgJnmUJ6oOv7/8ktrYifmDgeO08hZY7dfETF6b
Kpz49uvbXvB/MSPMC/Fb39hT/SUwCELG8Uynj8mgGXg86YUbLE0kyogwkLG1+Ji7qtsAfGKFvYub
+In//815rcrKWwXECwjTEvSvPXWh9ByrrOBtqIdbrTtvZdq8uGP9QBbCX+qxgk6+g3GWh6KU8DkO
mNqM3iGPquAabJtAsrE8cBdtNgmO/CpZZ8c3DgilvWp+7y5FDk5szmblDfR8TmrpCtudfTfYiD/c
jca4dfgF5UGxzVi4fVv5ZLTRD8TNciLPYtgWKrA26O9h9ZY79Qs+U0Sj8+IszI3m8+RkTUdd2dtl
Zof6cf6qJy7Y9GHduhGQOtUs8WWAd1rO9jPKCMDO1747+hsJTXcdTt5pAJK2yjWkEYBeR0IF0+uF
d4M1aYs4Ck9loeBaaWRHG7Zakots24yWugY2Z7G76Jdtbm+1fghQGysFFizipjMxCmv8/BPzruJQ
GsDoxN0xhHjtiYYVfjuW8VtYiFl0qtkbucLfjSunaRPFYXvLIWz2QBv7Z20KvQORjeVQ4z3uWpG2
Hpz8MSyri9FiBIFMNW8jWvUZWFeXaDl8b+tkJxyFBOnyZTSqGFcZyRFNvSvwb0T/hpKM1UASY8Dc
CeTUVjRKue7LczOp2iHPuk2fK8FKJGzKynpX5Br7VmLCUR7x3xvytRtOpyhjAfJDka/VsrkLXIzb
AxXbBRBHmqfUay9VoCt3n9KhWlddzRagCS6Kxqa/z4vvAQk9EWNG6QVKtFJG/avdiLOpNrvMS8d1
o7HfTZvEJh5kQBZKUWTx+0sTGK+leQgMVk18Ah3SYT88MA6FaUFz77w3PFK+EvwyhftMBmU7YAMH
p+VgcCgNA7YRQ6CfIaycw149R30L2kPbl0GabTTCA3ZmXwbdm6E8bEdLgZHiCNa1rPSXeogeQViy
HUWHymo6iBq5fZ9PxoNvxDeTNWXjOu02qaatV2p3Pk9yyKLLtiBBhjXlOo6JRuLYGUfVQheDsQJG
SckN2OyU4GLqjKg5XO6oCLdjp22cpmFXQrDRw7NgUSrp0Ryq737cfU9qchXxtNDELRVty48Gyp9f
fNJD+3s0WG9tV6DXr68MNS23iN+TLxsRVhCc2u3wlZAsCfsyrwieKWejmB5Dy3mOnWGn6sZehGxV
lUY/Ir8D3cMEo9PyQLRqt10cf2imshZqyQMDaYjOMzeW4Amr9q9Vjmxg8moaJj5syZ6g7tV2iMSl
TfEy+d6qGidzGzbak4cPqxDe57CdEfFReFR6gBQA7XCByIajleF7WugEuDP3SUXFrfWLM4JHHcir
7kF0xGKaADJs4dgniGMY2vnlLYPIsPCm8Zi33iqaLFyU6ELG5Gigk0Ka1d1YbnUzrOxrVeNVpqgO
WvsA0tTu0TMJLxsetALLfegbjQ2btWLJJQONRgIwXPMpwaATugnyYpZRfc3VdqWAUhW4hg6RfrY1
B89QdANjYu5t6e/mRx55gZcpT6yFGeZw06H6+MK6CqO+t6rBXZJr5NiNad1CEcYlbe16nYPp6V2Q
j0Nz0FuywQHplEr5hpIDVo/EVhd9hYIkuFTd4V/bky9PU41zqbMnBM/aGGklz7Vp22rtc6YSAkMV
aWakbxWI3bVnsylho9jDVpnTgOhJRchOqMFIcIDdr19/Ea62aSvz2DoOeiglzpAJazaCFk5BQLNt
Tn1pNietiNoTAYiJtF6v7ICP9ItaKYd9VpvlLTaV5Maxer6XFUUN/xGdIh6bto8WpB8G2rKy1Hr7
s5mOytCtsTUUZ1kFHIA8hGV+/pgk7oOYddwd1tZUlzfiMOIGXOyhVBHvkFUG9q73wlN37x3mXikG
phvebbj6mIhAOiz9Xlf2sh9g6+E6COzr51nlBW7JLoRQSdqadybrartuliDsLGRc/qpLI3epIepz
lj3Q7hpBu8QEtK2kP5tD9/PC2e7qmnl/90e9yd4AKZ2ehNZf/TVho2JhHsmT6vcf1SnWavcBCCM5
qaxPixHrqdC6cBbZlLrwLzGeno/CBzhVlH1zJ4u2VySzB9y0joa4ffSqID3oglhiHvQtT47GveKB
sEyh3zTL3BlOvcriK4eOlVcvA8B6e1mMUy/eQmwwV+8TB35/xKuQoNn8slWK6lyivXeVL+V65QtZ
F/MkX6mPsGycfDcgIEH3vhXZjuO0spTFCObpqff0p0wovA9VPRtCqx/kPBojCWVU4ignsnJAfSL3
/I1sbWJrOYLphVWTFld5sVJRbZKKnxZSWWG4bO0CrYs+q5eyGURzceUFo12FBzOr+Nwni6YQ1BVJ
rY95knocOA/kW4IU+qZpjOhMiD3cFP2QXkjBz8iBsrwiUeesiiDqbgmSmqsaVYWHsRL20od988je
q1oGvZ0+N0Tf+N1Z/Us4oWfnpJbzKR+sfJEqbfHFrMo3TGWhS1b5i9vF2behzKENxsb3fALInrrF
j2ZgR5GRUyHDUSw7tWThmNSLP7CjWVRHolVAcjNUaEw7Bn6ANTHbnY7eU7ENyYW8kYg4GM0kvqeV
c3VA+L9GffzZzcPqq8qZgN1b7X3Wyd0ukjgdN1EZYI3iaeKKmTy6mqnDEjQbLsu6ICmhVE4Km59O
iKts0ALNYZHwy7UsyoYqIjgUB6nCdoep3vuVwbC2gZitZLGZJygc3V13g4ui3q/XwOu5AD5NHs3q
RREup8pRN4qhoUI895Hze+QEt4Owuve3Khvy2m+3eU1OS3aR8w+KCs6/C8n3FwI8G4z03dQl2EWS
Aj3jFpTtWmHFWIKW4YmfmbJulCF+QMQgWlaa1XzJUuVet8o+IEd8nVw//CEy6ysAb++lt3UXC+QG
2mzvpERVPHFQ8sI4OHrvbji8dvz+M528uNF96v3uk1Ug5RJaa9gD/IOmZLrmTml/Hmy9WAZBP908
LSo2np0ht5PV3R3ofneLa7N/xta0XhkiUZ9BFMYIJoUXoSa3fNL1e6PMEFow7J7UBLnANgnFPV8c
EkVBkdwnHJ22BloLpyQx020rUElJcxJcWdKPp8Qymq2RgyrITZL/rallJ60d9S3KNsFJ83R7yw/F
OSYJRICCBZdf2V0O6GRbQu3fGVYcXtmNsKXTHPtbkN6hK2F/bziHL+omGG+ya2RNClGZv7oOXf1H
VwOa803F43vbNRarb5s8gJ6Kj3ifbXsfbVPUlglnyDoCnttOlH247rELXZWVStbP76+ZXuOsHPvT
Wo+m/iov2Ms6SwM5iY0sanM/rYOJGxiltS1Z2jDujollo+oT7PVIDO/jwpigsqv71R1J8O8Tbn4I
VRHpB+t/aUoP2Rt4SpwG3V2BiwoYyx4yMLyEq4Gq8ArQzrCWdX3h+ld292D0UdwkJ0Q/Wef0xqof
kWeSpT70s3skynayJCeCn+btYtzzgDMzh7xYpuVj3Mxv6KMOPGdFKtfW9+2vfuQ/VjrSdmdZVXpu
jqRbtSsqLNSHNG1Wqt6DriCA0myU2OR/hx1kuIaNCB9TmRJiWXp9dngsAASYK4lNJsv3ci0qBPiI
4773lEWE8wk1zZePKWRDYQXN2Saljua0iwxMX581f1R3MnCfKylvgi/m/1IZWLa6UzRC/HKg7Cgv
sgEeKungefA0lcDHE8/eB/MBVISVcd8R/zkHmQDWgmrgF6KGNUkeq7joJUIV1gQfp2hJOBpO/pbr
hXeNAog3niCeLuszx3tA7kN98ObtrhDQYpSwpX9eHIoSVShrxG3aH3OxlvVtyImob8sXsjgO4kQD
9qoxqcvMwnJWC3vlUDt8mxbythlxLs2HDilzSznIqipOaJXl91tZ+9HeeRDX0kz58Ue9LP5RZ+mu
ts9Esu5dYqj4Xo2HUB9/XlS1vkYtf+tkghfPQsf6pMWQD9QyKb+QtPtumaX9VXHy50bTmr1pG+bW
1eJw7WUGqh9owD+bhUb6DIZHrrusp4GGLlOVRi84XmJqzIIJKkNZ18Z4cFHZ8sfYWIEKZ/3Lh/tR
iOxtLBH1bGv9U2DVKgjSwuXE3it3/ctO1zpkRVVS9wu1N4Kdn+UcrRuoXa6efS097TP+5MoNwezi
kOvIDEbOBCBhaDciK9OXTiWJNiqptlGgcH2x/SUTZOv2pauC8k4TVbpRIYjtizbInt1x3BOMzL9q
vVHAevL9QxZ28c03gx/y5Sbd5T8ohuLsFFl37wdkGYZ5wPw+QFCS04rBBuZ2YG6Rk3yNkSQ9yYuR
D+1JmC3wWstF4kDhlC4ASJ4MPTKHhewDl3O+BaYNB848/Cz+mkJ2z8ryJcvSYvcxdWoACzaVrlm3
AmrAMEx7dFu8e1nKEwhoTofsvSzGFSgW4Kn73q3vHRKCzb4mAgI6TI2WhVCql7EjrxrnpvjsTOSt
oyGtvxZp9gLMo/+GRfOpZT/6Vnc2lKw8wMG+mBaFC01goXCQn8PRXgC/JRtAyLiBOdPtM3jiDTzl
WVyucAQKc7pWLiKspbey+NGQpEqGDzI4y45w9zl6VjpsxA0EqY+uHQpvU5dAfPvBrveh0d7JkrzI
LtbcTxbFzC4y+4B4WeNco0FV9rkLryuDpc4pvUNEQYd8tYrmZtmnUnx1mabERCvLog+P1W8c6ZW7
9yG6li4rPbDO7535P91rOEtYleVcIQwxya/XeB/f+1nFN4vXqIEUHIay6TfLBhz2LUiy/ObPR45I
rcDq/Kpz67ZZJYTAgO4gCQdzRb9UqusehR5XR7gsL5yJrUcVWhV6Y/alrB0kZWPw5A5fxKNstFC1
X4EDKXdqCU6w6YxymzvgXdPGCJ4iv3DWZYc4gh4P8Kigd2Ke00F1GzL7cUpB2XhFoLxtyK/5b3nH
ltSoGusxY641ANnkOFhGuCrjFAIRSIEHopnrgbkuhmVYD1PlEzh1dE6YkOw4myPqbphNvJCtjkGm
c2wc/0h6HoHRKErvy9qu7h0Qa6TQq+hVONldlcfWc2WUDpyKADmQKYteSoUAwtzB+ftIcqk1QXU3
fAUv8j7SZsValmOtX8gtEXF3RPrYpzCUEPCMrrHvoxulNQUpktTZ9qOtH2KeEcBhspaMdlwcWd+a
7Zipzr3J57N2ksS4Fin2d5GqOI/DLFmEHu9CCNPd1q0/jYts9mBonVE7kepMCVyiujVX5SD4T+V8
ee/XVGaBt4Xyc4RsacYRh+Te9LEghNxOjnsNIrG92UYbPpQ2mhURQm9rWZQXOpiO3d7Y2c8sIISH
PjrIOjpoJuFAIiD93vdaE2faLjjYeVqd+rDP1kmWNs96FH+T/2rN+BFZffg95rtKMH3E6GIe4yJV
dDDnMalDTKGKzfp5Mub0Qe+/mfn7mNxLtYXuZj/HCBtcSpLmByhV3kFrRu9AypP8Vq+TkBBxHmwS
ng0Vbtg05bLpz1s2wcZKaaNNOoisxaTAhMeHq+6i5q9H5Rkf9TFAhGFhqS7XfK74uDRphAEwqNfH
CSLtuh1wXK+jwTgWuZ6sIytWXiDJn3u+hd+tqLuYdW+8wFvISYvX/9LVz9qz3Lqa4XApvehn1z9m
NScVj/VCJIQRv+pVbjypflU+Bt1vhaj7qnW2/t6ieb+1/Dmm9Mp+W1c+IJRJdDiL1+rAMxbGPwlR
1VzL20RDECCaL6UXozDpnlV0uw5VMp/X5G2OBq2Cp+rfa2UZZfjqbjIIWXujcpdbwQHKiLlNSRXf
kZVX7mQ9xHeCp7JSywYXXeS5N0k/L1/IXq2ttdZOdqhlrbyVF+Fa5MqcNl6UKGf87C9bRi340npV
eBhZ5y8BP41dOhCY0zKRX/xcyy/yjl3oc0My9e6jfvADbecaJO7l0L/3BW36s2+Ddu8CjYMW2WE3
OMmLhdAn36PMXDsiQ7ukaeF+y9uPPvVIuuPPPrLZVi3EWjqMZSJghsGjgvj7Ic8blfj0fKsrIL7k
nbzUAc8u4Enh4qOu091RnD7KiT0lmzhDx0wOhuKIUtMf8xCuJElT1zbLlUuO7Lc52Dg5y3wcVPA1
JVwt5Po6L7ogZJBfAjXMLyIdHTjivrHyRj37vWHXdAj4fdSWhuGsyLQaKzlQXpBWzi/1rpp7yoq6
Bx9ms+XYwtPIcJp5mUg3njBDEAtZhMpUbGsDpSVZ1E0oowpczaMsRna04gGpP5aerl+SzHyU1X2E
dmtj4iEXj/n4UmukejlCOHvZqljqGSfN6YpRtvlQ59P71F5qtoc+bkv0lBhExmNcoyvEeXR+W1qK
mmBhKcZ9j6/Si+7jTPKv79ac3y3bsHBDJml4+Xi3csqEd5vVCDQLWPpbqYSe8bjYNEUALnoWS39X
R5/11D+Kog5honlAaGSrbJiGlJVdllM1/5xqab6TpTETB5ZKKD6ptvZi9rrQAqPogrbbsKqJZ6+H
2hmBMoXZ0keo4L5gK4R1km+RfqiQz5K93wc6Rgh2Wrizr0d0sZQ6uoA3Czha9NcE/4sjAvKHVhnc
F1Xn5UdvgHXkeRfRJU/1XJ178GyqhHR60ybuy9AY8ZJAfHSUrY0d44kxJs+BBnq6MbHYGXrFfakg
jW3yKh42cpSu94Qj2zi+95TUe57io3xJV+nUI0qvZADnl/LjmERulStbWRyT8fOE7ywaVnX5WAf+
Wr6k15Ab0yacr9su1Z9NWGNJ5J6a1CDjoaqQizGyOuGU7Zx6YZF7iTXbBxdqPoxjaiI39Kt5UMAw
fAyZpmlkEUVi3+LRaliwTsLuIQjb7gGjJUKHKeBQP6CI5A0GMv349aOH1vpPfWykJ9kf15N6a3QQ
LWWxmiecs7jzXHJMX2XWEk0Rb+sZ1rZpx+o85PDt2QAAta8Ufq0qIpmtYQffw2sbdsV3PJwycILB
7DVgwradGheifx8/WXb96hlK/j3xdeAvtvhk6JZYNygTHolG2qdy0gQeSJ7zJVbESnYVLnk+vVfd
25TiDTeqEU8Sq+pvU+l1C/l6NiTFtLPFV78EqqiIgc2YkliHGlLluohs9wXgwEl2bWL9c+eqcBB1
W+NNEdGRf0Ph92LpcI76629IOEO9/w1Fxp5K/g0VrKGnKBevwHe7jS8Sc5OqybQDHJCtdIQ9nmSx
q5J8pYeq/mQ29c/WyQuM34pqoosdSaNsA9uZPImhxM8qPukrdVSre8Dw/V5oSb1DNhkdUSVKVw66
eZ/GsXsBAm3+cOtDnSrTWyNYJhAhjyGUM3ry/Oq+Jp5ZtAgu9Eb+tc9EuEUvK0P+Lu3LI5E5LKPm
uz+KLSLP2AybzZJzAL2F6EfYEdhA+01m36easfYHJTqSNnKXKXHXtawXrg4WCKJzfjSsYl00PZYR
QcsIw4swfvEG932Cfm84Jq5a2myv5zjq0TTBgs4lEQegeIpqfG/sqlBbV1WHIsHcILvIVq/TiwMJ
BFT0YxJUKIFt0iqwTibxzZM9X2QxTHv7MGEuKUuyXvbQMvJHJH0clKnzGOr7PLYv8DgKrWwT4nqz
lALsMF2fSoT+H6IAwGStgbOQQujOVD/Znps8kE4P3+vL1Fm2ml5/QW0Dtnn3HbVxnmHAX65Bafq7
AOmgrRum+UPSk+RoFLX7bvTqEgHo9quKatMKGUftHulUHNDaNNoMQqmfK1V7CqqkR1IHo6wx916s
GA+VWHOSY1uKHg8QY0S1fwwunDEgY+fBFVp5fzT0xr5a88XUwS1axXWMI3tWFGtPQDAP8P/AWlZm
Uu31iW3FR/+2rqON2nBkk3VyWBeCwh+jNtvKomxQo+oN2Xrr7qObA5LKqYvsDHnTvqbCr89upyw/
OqAsw9YsHr99TFMbjtg2E6Q+OUg2tG00rJI09KFcMJGs05p8wOw6yvay2BW+vcmjEjSEijeOF1gv
Lke6Q+8BApDFehzDNUo16k4WnaR4akh3XSBT+Q8w1Dd101ov5RhAYPNu2hCbJ1IXSPAH6g9gWOo2
rkqONLJOXqIor49wrqAt01edCmPjT1W5b7r8M1hgqOeer6801Y1v/ZhbF1N/bYktQJzBrmKPjBmU
17mxqIrkppqRulLJDq1l3XuDX342Rl07yBJSitbFy19ld1kTWZq6Z9P6+zxxWqigIhplXTldB5G0
qT8HcKje5+BwAVxbTJ8hv7jLyiMzHZP61+YFKELv9eGj5PvvJblWDahcfLR1fyv9GicXuV895Thy
Tv2D3pOrnhfAXz3fX29umwV3/s04bwhAPwb9PujH5ASzMTlZiX9rs7HbIceSnD7q5d17nRhImPUg
G+j+UZ1XrPQLWa6n7lsaAMzHn+HkZ1ZxknfyUosRTRU9bTEQ+6vB19Ro+K1sOtGuUIPsLu7xoXyf
5mOGrlbGtRbP2n3z/PIi52JT0C3++Y//+z//79vwX8FbcSnSMSjyf8BWvBToadX//U9b++c/yvfq
/ff//qcDutGzPdPVDVWFRGppNu3fvt6iPKC39n9ytQn9eCi9b2qsW/aXwR/gK8xHr25ViUZ9ssB1
P40Q0LiXhzXiYt5w1u0EpjjQi8/+vGUO5210Nm+ooZk9eoT+7hK51871ruMBA7xWdpEXNxPuMq/A
+4qFEvUeGxVMAtJNECfmfTVZxvslm7R7k6X1jtwwnzVqSeY9qPxyq2hBu/joJxvIuWGgWURIJpcR
QVEr34nc7U9Wng0neWf8upt7oJySs40DdxpyNDn5urZvora4lhFQWt8cfyt5ubq3Qm/c/OdP3vL+
/OQd07Bt0/Usw3V0w3X//slH1giOL4ic7xU2ridbz4r7vlXTe9wt5nvY2zX5jblGrK0RZzJgGwPS
IfPlZ3VcecgGito/KSQ3V5mpWgjeDPXVi5wKCQXqBt+2gJOqXQir769y2VbfRFq1uM+EzwK4/jki
G/6s6s9p0rRPBqSpWwKWW9a6bROfNB+KoSymGkmVwVAQz5/HWHAP1kFaV5D3W+sZrEW6nJw8PcjW
vEh+m38of5tfMdR931YQLX0N11PfbxDrqLsT0ef//EF7xr980Lam8j13TFeD8mWaf/+gWzd32bAG
+RsRkR69GD4/+QkHmceHaiFlAbEPtTz5GX809wWyqHWe3733C+sWpjA6onehOVVHwjrwYRO+cJk9
tphmzpWdO+OH5a3vm/Oto//sVVr2WyfYd4mg9PZoVhnrzm2mr02zGGvi4RMGMRs109t9m5nuo+Vr
F9meccohYq6XMDl9+75C3nhZd+701a+Tx4EY8yNrwB8TpsAPbqpnADRcDim6pZM1XDrHCY9tX55k
CZHA8fKzvrvg84wCX1fm/qIzUH4E5mKsfPOjC0MbM38fqitmtZrYn+yKGJRHiHQIEvbRcFN98TgO
mobBW0csyW3mvyVQPjnOemwt9bOK+v8OsJD9XrTH6D6Hw/pguJgERYWVYZjK6H836zy8MtBC+M9f
Dd1W//bdMB3DsW1+ZrZu6apuusYfyx85ZbTVyBU/43maTc+m5pqbOoyBhQTpqu1a/6DYhn8IO3EN
IchsZUnWN1nroH45t8pyTLoa2HRp7PreZDOBCtkiBwcDFQV4HBHnqd4bnTXchLDLC/SZJbI3401W
keDtNp2C/qwsygZT9x7sqtWPsspx+u5Y4+0lS/Iy+FoJxz5WN+R7vXWs+8GG/aOzLQiyQgkojZfC
nUXTVCILFqvnywA1WnGz8Snq8GIVscPRtYNWvjVxPAET67jkgjgnlmHKOVEeI6Om2JpmdQhaxDKs
LMi28ZxEJl7+8wIyE0htCgXgowHqNmnMeYQzj5Cd89J+1QzfZg9VEpTqglYc1NmOofl1V8kWWcZ9
yHXRT3CAcuCcKzsqg3qPttpFWsMkYx6e5N3HRdahlTNxGD7K6sIHVv7RtcH46gAhHJIAwA10JVzl
GUXSLyah+bMstc0ZtxT3CX5NdlWd8IzZgIIxVjgcVHZWwK5a5Vkb22gLHWVd95rd3QR7+NsEfvha
8w/B98d6wObYehAhrp/QXcRB1mWlty2abNz6GGsfFF9p4XyM3cFLdbdcfJTl3Ucfd+4ti0Fi34de
staRLMZPXCGSFYJ7vgv98unj+SvvzLAFpFngSfL+FA68+rd+VkHcHMLgtEXGxzxrPAtR12n0tTEX
5UVtyNzkZnktSFrcjZUVOYumw+OiAjf/R7dYoGmmIjjT3dTJNw9JXYVneUE7Krl3x4ssTFDk/JVr
hs9Fq0/7fOozcyFbnMgNVxpJZkyhGerxZTq4PHNgS8Q3QjtkzIAMyFKJVdsxSKInWZKXLPXEBmqZ
mNkV8U1ezBI4X1tC/0668JRX4/fa74wnhN5cWZJP+ViZfiuFf5Vq5Laf8Lj+ra3zMaxkI5StgtKe
7iC9qHfyrumH6f1O1iVTj/ZAn3JablNx51gukoOF5qtr22nhjL3fw2xLthm6L9DnO33vCnKoaDgg
KIYW1FYoo3/f9tmE24UX3ODfRyszD5un3GJD6PdV/HnoorfYVeJvVq7xdR5gXkHQQY01GpHmg/Lp
JEEG0iZFKVQo7qsd1j9QoHI/5V6BLGWpZU8F6//Kh3Kz/s8LKnChvy+ormEgm6PPiyqLKc3zgvvb
fjKx/TDvRe08ob6sLuSOsS9b0rywF+7kZnJQELggzJTeyX2mbM2i+merqqFkJVs/xspWpJz20PXL
678b/zEg1JuA6EKlj4dcoBGZN5A/M8cMTrEGBl3e2S22S8ixdliri0EjyR57APL0qF4qUds/laTl
lihz909mjHxZO64URT+bZlS+TG403eExqsIZpOgjjb12A5D3smgHDtt+0YjT1GjFi2UVSzCu4IUs
0n5BE9o7w60xq+50+wku880Yq+zb2GDE5zZR/YBqpLWrA8hqQRM7T7ArbpFiN7vACs0dlOc7tS7y
z5aCgCP7d+1kGujXQpq21l5hd8+EYZ+dWre//+qazQ6Rsis0Q+29q4voSNGXyspqdOdkknGeVogK
wp8v2gN4/XnlR/73pOtxdjKa3n3Vs+lm86N8hXT75oSD/RmwVLvwMn968dmfLEvb7p4QGIBf5+nt
QxrDmBRtNVxVBZomCprmOc8JZvVOFd6T61G3Q2s2R7s3nZ2uDN6d55KNNJQC75G+VzFLxDFntNGn
9aIi2rZD6dzDs1eIN4zTBZWyYF0UuE7lcZGCqHSbx5rQ9BIwQ//MwmVAoBi0T5GDYFZd9grQlekT
f0n1jQ3AiSS982b1uLy0RXgXsE3biZ4/pyN5dx6LUVzzUrzCqNNweDFVqOuauCPDPofLe4JV1GdD
46BRm/WbARjA5zCwdlBRw8e+PeMCl3AkH+Md4Z3pipUKZLS6S76ZAnoqwuVvowCE2NptSXI5DTY6
4fcDtHpyL4GVrbF/CfANtp97b2rflCTetC0MYbuI9d2I7xsKNUl7ywrf2Bit2h2ceExYEIMS3HFY
oj8HrTeFjPdqiWmjlQQukAVDswwANTF0xXm/yCLUMzCqlRViOEiD5mgEpeWtmsXcyk7vt948HPRj
fkii36aRnd2oQTH1/7N2XsuNI1m7fSJEwJtbkaJ3oihXN4iy8N7j6c9CUl1Uq6d7euL8F4VAWlAs
Asjc+zNyFq9VCWfnvmON606qHQ3qyhBG7OSCiwoEbElPf2r+Wzf64/eUFzOr2lR+UIsxXQGgsle6
5KknCRGUSYWp+FZ5JaFRxqS2/atR5ewpT/Ro0fDT2xpa3u0lJbXm0Dz7eeaWMq/FMAHf0D8KlJvg
6mnTKkXUl834eKu61Vej8ihKV4BcHFTXOf62TkwirtC38Wuikdw2A9uYW7LmXZq2qA51AmtUCv2L
qDKNelNFynDEasG/2E6ZzA2EDpeiMTTsZKOHKB6IIkzR4jEzl7olh9WsAtINl+GgxSP4r1qqkdfA
PAFpn1cQPghnKkiAtHY/vLI/Ccl3OdWxwJLgUW28D92aoQV757xokTWscgLyuKawXVELmz2MMbwf
RDGJBv7/2BjPB9PUTq6SIUcXbGTDhZsmqmDmftFkp36vw6cZOh+KRNCuGcAqI9/+8/tEVf+8S9Zt
3bAJThB6MLg5FcJRf36fFGzbxyxMEeKtfa0gBKoN+aYb7aXZGOpDMW3XR6Q3Hbt+L01tt9LUJnrW
02u9/1PPv44TPcnOak+/r/B7XBBJ5bIr0/EOVbscba4G5z7T2clVa+x72xwwPqRGHIY4H5YSIbS7
Tw2VGbMLGMpgfLbtRJ4DkQbsabh76LDhmRscAaXSXYmSOOgVmgw8KMqZYviE/NrabmCN2AOoZFSQ
TcvG2KhxjtYQuJtACx+CNHSOokqcSRgczhtvRHzqd4NigLSBFgkC06nuwbCp+FmwYCXPhr13JGG0
YqXGow82acv6IUJBUf1Wjl18CRT75wjJ9alU0N8a4H9tFDcyDtDn/bkae9U6zzoHsWlvbWm1cUbN
JX+M8nQZJWb2YqZduDMarHBEEbiyylMLvZ2yT/OXYVSDGVaqZpY3BylOSXaQspsjp2Bym3dGhkwo
5l2VfogrCfYBkSuoY0qXLYdx/Gqo8NCHCEiXZwT2U5OrZ+GxmrTmZNoblo9Ys5srkmK8XP/aI0ZF
F8FXBfhMlyuLEQecLTGCZB+iE3OPrmPyzLvshwBzqOpbUzfVCeCrpa9cC3VnVc8NSCWxceriTNmE
ZWAhcFAZrzIEWL83ku+KBJZH9ODTy5tmAFdkmRZaiTnUID+JWILn+fDaEX8ha2AZWzUPgtdBmwWS
3W1dsUxx/cbbYZW462WvQIoZDHstVZMeMwqe0dCpvzxFP3SyFX0rEV9Drt9xX2w4ujMWpdFlaANl
7vLHnOLAqRepI7V7w0+GVV/L6mbAhnrr9ka2ymzQhABh40VYesED/2PNvNUGgMFeYlYL1uDjXiuG
cZ6pmbb2ZGl4RfR5ZuW989S4brnvyeahTk697iKkq/k93aYHV19AuP3dTY4KiH/TE4wEBLPV6O2J
blGErHPk/OLVHr3ofIWKNpZvXtzF97FpE4oIMViOlcideXGjfkPHK/Zk83sgoy8/YjFyND1H3VR1
GfBh1eIFT8dDYkbm9ySOf6ZSV16sosj/29LX+HOcaXpUOYqmqwry78i8KPqnR1XdR4qFuO/wJBuJ
A97o2dYaHrwpDDijnQxH46h4S4IwvzOlujm2qKk99KryIuqjMYJzhX5iXiK1l/fRWmxERDGojI9F
0Wpm9bYI8gdntOOdqwTdwi97KDvENGc90Y43LRlBqeawvRx7nRtW8asy86/QFO0XyVZI9XdKsoaV
/quuK3kryVU6zxvEuXwrPVe6oz6WU71PTBfqvjZ8aREKhUjWySRfxI4etAGmp4ilzMR+X2z/kZnv
9wHs37WJDW0NHkCGg2lo4dKKW1aWBljyPUZW5bLNISitrA6P6Nptsb9KCepizNntRNn1sm7n9Uaz
qF20sz41iC5mbjJEdKxh1N4ndk8ixjyhK1Y9lKlePjSIMhC3Mk9S2FYPPrzVXYbE6DyXVXlvWzUk
W3naDMnyZA0Z9D9qLKcDQIu/LLs4h64tvSagCGZRWCqn0ZrwbwhPbW7DgQe+D+ebuw43DU//VcJo
GbXBO6K61K2sAPNWZCvAWiAM/lqWAaxEEItLCQf3V98y3xoXS62gwM7UwQlLVA9Oaq/iCEdSMSgd
2P3paunukG+vX4JspWtu8uoApN4Opl+ibkKxl4ZHacyPIpeYlu7BCo3i4qGts+0UyPCi3ku9o6tU
xUVDvD11IOfCcVzodc0SnJX8rhq6j4dbHST47l7PSu1OdLk1iGJjY+OS4w0xT7uK1KGaxA8OZKN7
lhsyL8pJOxyrVEyRkZ/BnjXZJFitbDVu0JUWNs3eL2FgyF4LIyxEeHZIwv6Mbow7y+20ekKlyL0j
PNi8yj5qKgm6SF9VtzrXfp5BzqkWA0rl8PLIhRoeCqra4BLB8lC0Rbh7i7pU/b3xgketHdPwFxKP
LFenZFVfRRuYMtGDPJUyO0CAwIweRFtCSbRpU9Lpd5s2Jd3/Os6JSozvu1TFxxUsJ5qD0JgyoqT6
hPScMjCbLPfxVBUwUFSlgdvGee3e8YtsHjGIWrOM935ZnPhuFrwRC4ETjofmIXZibSNrAAGSULUe
7ZJ87ETg+olWNnc/CQQFbbRRTaWzrYDVQX8n2PSeax+8gvVmocbDW1Z428CJ630lR9rSIpJ3R+DT
+wXmPpmskTHweMuiWnmxmiifF3YzHjUrH1ajpuZrzQXgGEkxsgAhCeTYr5StVirBHr5bfC/jL/GC
JymkGj7TODSQZ3T/6xBZCjvDwce8oOdJU4DC9cpWe7D8CI1ZRI+/Wd0XlswomWCWhR0n2iyoZvR5
t7UwNepSv4djQwOhvvczXRn6u9oAQC0Phnlqu/qtzJ3+tQWHvrBSnVijVw6vtaLPUbFxLkPcoelj
Z8FMrvXgtcmwUdD4eaxE0RlLsNled0aUt4YdEj1izx5wT2nxKqlBdYheBO+IfEr+99TomoNOjmoR
5YhS5dOKzRzj6DwiywUiL1BJCFMnDujHzdGq7Y6iBO0DyhxyvnYGsSmOemOTepaz1POKJ4MMvws4
V3MBfGXewdjtvtRe/hDy6/AgLd9DG8r8O8RTt4PWet/qUcF30Av0J3k8XBcG+HLwoH520fx8yWtl
XDVJihLFVHQc5LgkdAO311b+rC71zMM/r9PNv7z7TE0jQIxjs6U4smp9iqMrSJWYg1lIF7BvCL26
GJINxdge5S6JNlVXTk5cfnZx8ZPjMZZYP3K8+byam/jWdzDIfgyQrQqD7sDd4Ir78V2eaeateyJj
SSymjiXUZa59p6kNlBlxX6zVGSr/VgyrHEHVOI63NRHfn2SuN32TRV/qqtVnYNrTExAFdZWx71ih
Nwt0z57CoIg2fkmGcOuxKBeDEP6NiIKaMh5W/jXFnBtJcIFeeCdS0z7OrpcI11ORjBZtv0vIYn9u
m8bVTmX9l0yG9teNEjQSzeDNZWr80+VPWS7CN65u5r110VQJTetmiPKX2EC2xx+jZVcgwQ0iaczR
cOW0bKRqW0+Ha0uKZ+1MVHZxhUTQONgzLzF6vE7GvUoKc5snqbkVZ+Xvs/9U7DoDQcKxxmem5m5a
681kk5O19iOcaxaddttsFamwdqgSIOZkKvpTkKDGOu2CfiY5wo2Z8UMMSqSAQRbKxGhGvA/C/Zzb
0re1JyvOWerHRxWtmB9N193basVdUmB9C74h/RkgZmjBoHtFTxqwvCYbZ3B5xn0WBea+hmS9GvNI
Xkdy5O+NwcgW+gh9xvH1Zx9LtfsYdakdITqM0qYgjJSM3SVNsF6QsfH+ifRRWOv8QDKiumRmkARB
qfce96H3QQTCg+sgtq3F70GDkrk/rRJR2xLo5XUQcjrlbto2Xa/kqlJ3kV2TFIkdxMtWRzgNYrsf
PI+191UxbGXXaVG4GfPQYbFLlLFyWctWfe+tRAyyAMNwZxSDc41BJnimTPvNpxz/jU6OZJROFKTE
219V3A5fgOP0i5J4yso2QmuqLrQwO3l69IqEnHsgOVyuq0p9SevePYgqcRBFJ4kXBN7D3ad6vVLV
WZN05X06nKMGFpNIiZIBKXfi7HYQdZHX5qso3fGEslv2bfJjik43BhCusVMmgLhltni72KmJGRXQ
BNE6NLKxK51Hr+yrtZpE2ks0OguSdOajjFHxQ+l3j7HakwSDmbtSQLaCP1a1e6npg0WWl+mqI/4+
F3etYg/pyhnwlBVF0ZqYEK+UYWnk9S9j2prheU6GVgpNqihKobIvIGye3eyHNljSrsLRaC8WuL6y
CCy52F/XvKqNnQXRebWdE5xmOYP69n2HeDmZEv9JLMnYZXrIkvn+Lg/95NEYw4/16Ejv+tRIHqf+
Btbhb7q6iwfN3ie1nD5FDVZ94hMFSb5m6W/PO62VV+Zo8B+Q+FDU6hpAaORnT1KNwvjUd0ibfJ0Q
H551kdo8Dr2fL3NbCxciUehGiQZUWccdhK/sJQ1PuawMU/L+cl23j0WuzUcNnwvWxtYmcRsJL7Ga
7WVYF69GHZ28KdbZhvnGRF7orYtgmUI0CY4FdndrhE2qZeA5+jlOY2Slcmn8UeNIEFW/Ulc23tLs
TDAYib7fJxDWPtV8bAJlkkKn+tAnLWrrDbHRZ5FyAE095YjALIqkQlqRMlIDNJZFa1uu6yIbvtmo
Zw/s1V3+O2fg4upDjDzrrgGEfB+jU/7WJCUYZNSQkwymhaMAt45ZJK35HwYmCJLlKanbi+iBhRAb
1iB+qnPEuYAgBMiAN8W5mYJvooeF0FputMM+55k2x06qOpbToZPNDre3RJnbig+5MzJDKi1TQ/3R
Cp+SPjhoalycxMsHoX/2++STxe92aruV4C99KP0eh2pv+19ePo5s/fX9b5mGRuZHIVGnOJb65zCd
ZkhAceV+uIwOLpoKBspB0nszx9HbOcB4c5sMFSpF05nXuGyAdDUO5mHlSncd4PhFk7rGBhOVYq4Q
m9gWKHGRPZcvkRWhAMmjagmxJVyYLu7cN75sOHrVEQMXpDxz4CnyWG1NnqzPgEGeUztCWWQqyR4y
j2l4iSBMnhQzdTc8t1E+TC3jbQBJbCVG8pA7lXSIxraf+KYIXzsS0lRR/+DXbfUt8ZsfBopgbyWR
NWxD2uElRFoJC4r4FA1ed8jQdIVXZGeH0rHcVah01bpkd4q6swTaoWgfe1Ued3GAp9eIk8VQpOos
xO9jYTpkFXLedT8cVCw1vrtVpIRYu7j1twERvXOiJ7BndQ8skOKUXxXu9lTNrRd90NFk1s10aRZ5
8+Cb+T4Gi/UWJ8jiTHklue782dBl/skKi4dO8sN13wfm1k0N43rg9enlX5HwYJ3p8QrNsqD91am8
b8nQBIXz6oNYvq81udzCgK2PpMR4lTbBcA+BEt/fyNWPJU8nIDyFvcCJhOSD7fgISjSRdbZdpCiU
ZvyqeBCPssl70LUQ3WZxschk+wVhy/abbQfZXdGV1X04NuESfpoy4wnQvTgmdI9S99vvnjEsS6/o
/LtGu7Sp7vwyWumBnfSqJjs/HywHG5pIndW1giRL4ttLKIfONkOEa2XaEr7uGcaTEKjGGP8GGUoE
ujJIz7WBZi4yt2EHntZHNbeJo6VD8K2JupNNsvUnKSdiNpYzQ9YNgxuUyDag0DdOa/gHOiToUWet
jx3C2IJ2w3Z5smYWh6JAAEqKtHM7VUWSVCJCCPNMMNg6QXzr8tfezk/4y+aXNisvSunERwBM8lMm
Kc+Zp1gHNcyr/WCUpy7U012OiCNbuJ+h3KQ7OfDOyPkOa89KMCwvg0zfScSenfsRb7C3ziRqjCla
uRBFaTCPds720FTb7tCY+HF7mPa96VI4uXc0/lZ1mr1SN/YaeIiyc1NH3vkOZ4Wv/Yhy31sCfXyv
F40RQUzCNVMXUXb86otkodPYusMTmZH0WMThE6uT6jBAuJyxfFI2SL+2z7LNk9qU42RJkOQH793u
IbFbbd/31sqIdR8tAbMkoKf7D6IRz5fuoe0ta5OP0TdyjPToFGNYO0GElKUoBypebTAYY5TfkCvN
iSw/s4xp7jXL4bU2FU3NRNLDUZp16o35InDyYdbVlZSRitPS7fUU7DjbJFZc+BZOtTjenmNblWY+
7PvOdzZpNZyKITSOdlIv2X3i+qX9wOaNFV5Yf+t0oz2NNYaeUFTKRRm8jSX3YchOZ2jC6lenP0In
756qyHd2hTsivYne5LyPcKVpQh7pgdS4K7kLkruc2/mEVVB+SqczS1dOCQ/9ragSjS06kcsOfvdM
FAE3JQdJKb8B29tmE8+1jOR23UEXRVGSohV4I5G36GsopeYlaIbunCB2F0+lPMNWMfBalA3kXkI2
m0Nmpe9ncaThSOibX29Vt263vo6WF6Q2uPrvkRY2BEMQ/0LUxN70RRWu7cZ1tsQvk1WgK96+C4Jq
6ZdadCCViCpurhXH0S4tmPIyvKXOOzm8mVdZkiXb1B7rjc/tv2qCzN5p2YCrx4DhR1/UaHWB+zgj
K4gcj97Jlzx+QL4N1IE9JkidhOGq1ctyHXpOfQRujkqdE5dvqpvuZTyyfyKIvW6UtPoSlhi0mJaW
IArHxhAglbxq8yaa4Rce3ytEUdcKNverzpCmVwZ0Dht1x6+AYe9VuTR/2nnyqLCGmFUEFU8dPs0d
4vi/dK08+DwL37yWT9j5UXbCyqBZlUN9sLmVlpFqd0t8EoeTbNnEFkxffZGN6ptqJuGv1NzLKJeg
deKbJ5Pc85vlo8RWtEp1HlHeWBRIhO1sxMrx8YBB4UnVCZ2lBvdSMgEF0t9oJcY/ZVQvEEJjTWIi
qLRo0QjcjqNm7KEzKnPf6ZRXHTETYiA2iUpH4ZG9qGQIL4FvjAghyMWGMKV1TqvupwIG5xviDwk7
4sp8SKom3GoBElN20g6HxJm2L4bxLVRy7+JAWV3hudssTY8lkhIMD82Qet8dYHIImCbDeUigosQx
IiRl2jYvhCdIkNAjmBbOdpElD6hewEHrq5VsefHaGhGqUEa4x/xfRstBrs2jo0NNCbrCg8QKQHVQ
A7TM8g6SaeC4F0PXq5MF/zPKQygrqHoVky5HX8f7YCzUJRnk+l6Au1ARzeZmFxRrAf1qwgmcARLz
IFqrBm6WZegXWW5TAI8YLedIWBtlG880ve3WTYPD6Ggr6ZsTWz/JuvSnwgn1U6b5P4LpmWvgDJO3
Eqa/KnFYWJTmug3aYdm3UXr21M4hXtlU300HlVtEJn7iU/SzkAPrqZD1Ec2b6M0ecAjJJhf6ZDoM
CuxMNeSHiuCjKqFjgoTLWFr5vT9504uOjmMiQRHqzt2tLpeQjSwNHizTLKJbbPTmyb7OfZ0sNpWl
B6qh7cYX1Drw4s3yFLAxAUBCX6yfWy3eOaHzxYo0Zx9o7K/96nHUcPRUR3U3Vs5WT0p3Yzk2zO48
0mYjtnxAT+p+5cSVimh+PBzz6RCs0iFJF2yOg1XOTmEO9lt9MVEi1Mq+/0V+boSMzUKF3XYpxbgl
1U523xH75nEZeyPeCzyodcl46HmOrORBCudxYSpPZuhZKzfCQYOfPPerEr+CmYnno12x4JLx9Rld
0COJZliLEDe3eYeBNnzuAS/fomnaO1JyjwZ8+ZWoux2Uyv6jS2WrxNUQpEH1tUIMu6pe7Apr4NTS
g+e2xLq5TQztFDk+W1SwEMD5l6E2jrtea1PwPbG36tSiw8YHjbhSYwtIhOoxIc90VyCdsBZ1GD6Y
d+2IEA7gvxM6wNZPclFz5Oxr17PPnsYqOVDlr7IkDYCUs3GjSywEEQDj6T5MoYlC6lgIRq/QHuO3
TvZVAASABNHnsAmA+xvZUtttM2rmLOrt8t7ETMDwAxKSXoIRQ97ja45HLfs1WUKId0Qe0Xfc82B1
Z8/09o5heuhMhRIBlqhZojuWPRBPyx5YS6MYqNTSfDRZNXm1Vz4hXRvusdtjkRfX5VOUZ/bBifQL
vx+EFYYZGtLpyW686Gg1BHuG9NSGdnI9FOzi5kVLAniYeomGEBT8oc6/i4Lp+/J9ZnXRJGIwniLP
xSdAqftl42vj6VonG+ZSjW2wF1MX0cBuQT8a0k7U5B2CTLKBD0wtNcAkHKvYNU38fhZreXSfteRd
YTBUk/QZfa6nPIn4XcVyu4h5E+5LA9MJtFzRilIcdy8O/AycdVNbR8QFx71RmrwAkvABcVOcDTIe
i0I0Qxl7tKP5ZtbGpJoh6mo726gRhL8stFWsHys8bGKTLHyPY6OMrnNWQH3TXe0kD4Mx0xALfPD5
1MvBGuKVxNayUL3xZCMVSgjhCIJ13hqyzmsa5KaTq2iyhjque22099sfg5aRaG0gtDg2gds8iKxN
5VasxaYzuIMV1ozT6e1QWweyvMOibYL6nrApKYrcsu86KX5zIz/6YkgE+RH1q5953iuzOnS9R7Ao
wT0Kle7RlPlRBNFXNlck4Bs0R9XG4NUyFcUBoTtQtYZDdOBONKm9ZW7wnZO6WD1p1TnQKy+cyWYs
E06yjqETIlEu4/CHUyN2NemooEmWj8QD9MiIkbqUtAdxKHyFZYFvNgt0+d/ryrqBadKrxbqPS/3a
r1NQlu4JRaFe4yxy1NlQ8FD0DUKc453jDtlF8c3q3FWYf/RJdtGxuXYiWXqYFupuUykvGojVHQEC
91o08gRR7aELF4mah0g0tL10n2c+QvRyHJOLzb6jtZ5twxSCP/dawI5Z7x8MuGSYo8Xj0nBcexuV
0rMfQgDrsKXQm7K6oGhaXjLQSDlSgofck8qLo+Ho2mJFxxOWok0eeKm0hGbc2j2gs9vt2xz4aRqa
P5RxDF+8JCzXgYzcbuF4Ef5EpHv0rgpWojXSe7SPfT0HvUKrKxlzIi4Sok+6fOb9AYyF6t5q013s
wxQw2WhuLWkEMNga2srQKni0rmw+GeQ5VwkAJrzHM/MpIZSwAokvz4nr04ry7jLPeL1LkWUQYvFL
fCyU+F6MVZ3WW+ZK3txfxzaAznjbE+ebOrPCq7AjABkvWvG9DxY6LNZrEZgWLyyEARaic9rF5Dd7
jHJEZ9nDHqNEa3h5Hdv3ePKQ0F6Kzlpbq4ic2u61NTYrvBXwlcVLj88sB9jBFi0pIfEnRCNC3mRY
oyWi4CvDctpj6w3WAunEfGdHW9AnwQXn6laRu4ukWO0lKftnH47yPtPTflW0Osh9re+O+POsEeJw
tpYmBea1rla+oiWYH65VLcShg06y2UXQBm8wdswAzf0N4gzdUcyRllB92T8HSzvtZwkGkizxAgu9
ljDeel6vnBOl/54SnPqa5756B8rDOCauEa6C3t7U9ZicGiN6auTIezGdFKqXjidhCNfupYxQ3CXW
PixEK+ABlCOL2NmI1kwvH5Mqa09eYGvPzdeqSLyV6kM0zDtEzFF4wC9VKtD1DklyIoY0DhsnR1UH
yxzrj1O0H4eNjtCFOvvQ4cOpnigoqA+EDzzj7A6d92zy55GQBcbbO96zxq/twY2zjShJRqcfQ0T2
RCkc0+yAZ9d3USr5o3eaFeA11CPaNZZFs7V7cnRi1rAeIWqCTJmHuFgeB1d+P+jS2pI673irZsGf
b2LXexKdbvWoMyj3/kCm+FND5oUyEuGwBW6dRRfiEex1TBsTvT8u57ZsGI1SUZ6iyFoEXT282aPp
zscaUPOgpPJeVgl3gZ2e2yF7ZH8ofeSs/ewgDkWMa584QxbL5vZOeYdb5XsdNol/tGYJ0kUthBLR
+dYgOsdTa9dI3ofWGLIUKeyuIipB7PU6a1WhSF0hlBU2yOcTYBnGFLHb4P0AIz/dxNNBnN0abv1u
DZ/6/Ysut+lHAPERErVc+DZOFG99blf6F10+TXUb+7ef8m+vdvsEty6fpq8QSH3/+H97pds0ty6f
prl1+d++j7+d5p+vJIaJ70Nph2LR+MFZVN0+xq34t5f42y63hk9f+f8+1e3P+DTVf/qkn7r8p6t9
qvs//KR/O9U/f1LbAzOkuVo2y4fJ/yWYbkNx+IfyhyZSUYzCl+t91LWMnWB2neVavg74MOw/XkFU
iqk+jvr7T3S76q2PTN55xED2z5/n/+b6bGbYend6yOr8dsXr3J+/h4+1/79/9/WKf/lOajgQRtHh
uPX7r719qk91t+LnD/q3Q0TDh49+m0K0xNNFP9WJhn9R9y+6/O9TgalvUHNBNE8Ph+rQ9L51X4KI
x8KDIh5W1aHX0wrkDkUwWmhjFrY7l+wqw3sZLUcoUw4ryqlZdOwHD0wc4BVkSOpyo2Z1r89Fs4fn
GCa6ezC/MOhEVTs68bZwWAXmaq5i2Io+lE5SCaemYkaaAeglwemtQcB12/Wont2hUE8+HJub91Oj
HyNc5qZacVCt94G3quvoqYeLT4I0K6v4Ky5s0hoNcWOWJkm0JCdFPEpOsjOozJVepPVBs830LBF9
2RlOfRJtolfBnYs8ctnPlamH6KaiHXLnE2zZiC5IPbJESlmaMqvoEOcZGC49BCw4XUQ0/Muro3B6
sgzVJYj6H67sDN6uVd1vXqoRgZso+yNILHBgE11flDGx86ExO+/Ntwb9dxdTl+iS9XRBYfw6TIwV
B9HP+T2LgTHjItMh72LZDACxDMkCiFNxIEpohVBnaLodrp0i28arvR6WH8aAPP2j+4da2PoYxfWa
jMNf5afsNXXzgDk5GonTWVzFd22LlumnehZEwZz1Kb+hTwP62t+1kbe4zSF6iEPO9vauwVZpeasT
Z35stStokD8/1YtJ8srelvlobkSjqLLibpHIwyQL1BlgJskTGtNBK9FPM0vnWi8aRb04ux2A15lb
URzbIIVLNM1ik0xxy/B9rBhWYaw6D7QSp6Ik6RdAABC3DEfVuTOxWD8xjiAJwogSv1og1ITtzH4R
Oll96jy5PpVKbm2s1r6Iqlt9PY4XRIVs9hp0FYcEOPLC1D3MS6eRou56DTHTrVJcx7a84Xod0SDn
4yuaQBXanNB0xZk/+A/vfN1P1F0TrH1+d227ngvOrmDv+vUA2qGeOwWu1uRwN3KtaTFacEVSbaQC
F/nizpXk8k/nNSZX8kx0d+uy7be1gpQAAgnoo4baO3c6khrcZOWJRn07aHnVLwyi+aLqQ5fPzGvR
7oU2dOwPXTXJ7cRwQcQuHKSj3Sb4QvQuB2QMUbqKbXPrT6AIxPHlL0km4T1SQHH43cM3FQUvng6n
uPUn0E+UAD5fiEpr9LMd/FeDAMgcJ893bFBlIBdoemSOptged8o5IIu6vUX/LCVLVmZct3eiLh9R
fGVLEZ9rsmHXfkAtOqxh62puVHn1gAV5sgjqMpz7RogQBkjBFDgIrj2d65QPeTeUaMhTp0x1DaRu
f1YRo72WRfOneXo5PKJR6q1bs+p2LdznndNNQjyiHLq+trVVbF9wRJxfGwg+gQforeabr9UBiXu1
ncmSl89vMzRp+D7XpzoMubStqx4+VZtyIC0lFW+a3y+PD++V69sGNtE4I4agfHjDiBfLP7yRri+Z
zg3kmQfoCT/v2pq5EhnTBIlq5Doy/IzKiPQKh/j32QDcvrq7lUVz20XXEZ/qRZEddLsE+f9adY2N
KLLOfhfnPCzX9UDa3w6pW70Xda++a4CJ7ESjqL+ObWHjzLyxHO9vw4iqu/M2L5SZLqQ98P5BlBZ0
+lzVtSAABKwgPW5Vb9qATsWmTi2s0sOUjWlQFetwjIt1pMW2fO4MYgcyop4z0aecOkaCqjBM0q8N
Wbet2h9Ele1jQ8BitJPcWaXIycxBKudu7K1xxWtOOUJmVY/iDKu8uTpiBXOrVw3ugkQ1lqLKkQHV
3il9bixxcu+g+DH+diCsx18C6nseSM6UGZiaAx1PIOX31URdNV2yz7B8n652+wB+ie4UfsvXq32o
T2PsGvGtgcGqrsc4KJbEqdFxbxLMoiWsCVTUjPwm6b7ZqOrNSkj9J0zn3vsGmjV+6ttZryWXiQv/
YHoKKYCmkn1w7RXhpNRbaYjYd9fmwgyISIJ0eK/LIFZlfREvxIjrYDEPcv8E9QofLchprjIDRzkX
M5q9vxJdPg+Z5oZaG2zFCNGKAPk8Vi2rN9GpnvTnK9w/+K8zf5i4NOZKVHz1zRBdD6OKj0UZVZte
9bFsgudyEX3Dvv3cV25HgzQN0AdJRdjTUnglCc5ApbYSZJiI4kQokHEru7YKtoFotWyADqJVjM0a
8pDvQi4u88x08uQ4sdkq5GGdCHwBfupWFK0FEiTX1iTLt0GpA2iqlGUIxAO5H7T+ESqBwTOd3Rpu
df7UCoJDWWLzh/Ho1E8cutp6b4C78WMkwzd2HUnU2wBxiU8ziUsMk1mwaBCdb9eOpw8F+qraF8Ca
NEvH/GQAjheYffgGD8qpB/nN4wsgWRjo9wDwlbfCUABZ5cPjkHXw86QoJhPuITqTyhbJT9nde/Eo
n5WAH+w0XMya1mm57on3/rtZXXydlF6SLAtr2GRtdDbG2G4LMxt8FjZZUrsL1MB7Qb1u7RVE+2s7
HC9Zkc36WpGe4c9lBxV5T9xZ6QVpkbWziTuLaHWQZeRPYUrRKqaEldftRGugyx+mTLFKFVey6+wH
KQWMyV3slHXVas6yFNXrxvbNRULA/lkag4N4D996xAA/13lgGQu/MtBc1FsJBTOUs4qlWCePGAht
dXzqP62VIVWyAh9lWdsa4Xvre51oCaryQ8vQ8/q5uy7VSfis8CHBzQitBZzaUNHRqw3uZlJ3+F0k
KertxWFMrTXk6HxvSg5Ytd7OVpViB2dxcAB45BFYPFFC20LFDqDeaq1e4Xg9JP0yabqWhywDRu7/
s4VO96wOAmWZhXCEZkMtb/K6sfaiy6C63cG0x+VtgIqu8IonKKx6MQAqM26VRhFc+1yvO0bH/0fb
eS3HrSxd+okQAW9u29F1k6IoiZJuENI28N7j6eerbG42xa1z/n8iZm4QqMysQovqBlCZK9eqqyo+
L2IZbfcQLxQ+5VN4wPCvgyZ0NhIrB1DT+Q5s03Sw1fKr5sPfZGfRk5bv9FQfn6qhm57QgTe3yeTE
12KbQdweQUX9CcX49CSmprKhCir0k6dME+h0hJlc3iLVsGbThxjbV/FJuA3h+DYoaNnp9dC+XYrw
G9wh012AJM7dEs6g0OVUDtzeNa2/uwS8j0IJ4mWqxMgwrPqo2chY55u7Nx0E6GXiJaao0gUV8tfZ
4nba5WWx8xIyrgvvkz610dW7ELfTeaJGwefYae3bYAjsW3/UErCDq86pHC5j8UukuL0cMtFzpIzd
S+TZJaEUJBbEt+EZkSBZQ84ul3TXSLO2v72aRLJHjTcxFG5XaNrND56rZTtEGbK9DMcgxjZa8wNE
XajOwUFxeOcIpxwG2zS/eW+v5tu4LgwktltUpGWR2X8yl3q6j8yoB5xUeIeAneWjqxftJmzX6UaG
csgGHwbIMT3KqEE/5XFw5l2ZxfFDpUaBHUWPNGZepjSwcJwGqMnDBZbYbTD0sAwExQ+D9u9kC8fL
yk/EhH5VpqsLz3Y8HbqkAKfUtJCL9dNj6+nxE40A4CrDJzlYqduDIHLC21zZ/A6g6rrCGideqvXD
QxmZt40dvEwwRyAMSMLwI8dEK1qx99axPkg82NvyOFbe35d4WgOBd7ndowQ0Y7NsozFermW49vUA
GM1NtjLU/Nz6WNZfiix/uRo84A3pS9e7sdDHBHVTWSRtfMW3aCYgR2p4YXdal1cnsSWo8Mxs5f8Z
2zcWjXInMYRqkkTJUA5W4qbgaKpo985xGcLCbB9iB+mh9otl+PVpRiXzka5iik3wum0dgI+7furW
A1X4+ClEg/VRT/wNHObFv7wy1x6CjcTmlh89yXya+9/Pl4jY5v/r3RVery/OyxqAgg/U5buHwEno
D4jh8MogHw43Ls07J1/r93RmRBAJONMfbZ9Gt6nCWG8kenAT1EVja/4gh95q7VMddnuz7ZcPpUuT
R5GGkL+qf2G2jN/CzmmP55FPGa3TEGrJ5M/x6pVPV/zGm5MSezN3UHNRpYmfSujur6lVI+k6IBfa
ZnV7C1wQbikAsB/neJsnquCvLJWeBrfuXP4trnOQUnzKGz/ZX+ZEiKJvljF6WUccev7/c53Ltef/
+fMM46pvURVr9k3uoOXQmVcj7J43fWjxvpWPo3VcGpbh1Su3jrlrpbczLcClcohpEu85RsIbmnL2
Rh/QS6KmSKSsLUNtXnUgAhGET33WLHsxivt8RQmfaULa03yFjJefoMwr99F6AeezqW1ruR7Wfq/b
aCRuSWrYtwkCcUC3uef3EY+8o4wDub+Ln1zO4u/rpu+vX95rwjm5Icun3fMDiR78IffRFeghaX21
6crhJi2dOa15tpcw79jn06Jav46mU9/IfJklEwy+Pju+KdCiqPnimMbCP7rmoiFLMNPPAdU1WInm
uL4yX78bikNsy+oggLzSWvs/x8rCeRL98FwY0Vr3qYbEeytnNqCV81mpbHWuOU9y9r+I8z0fXXFI
R2M/37/jxpKhCYxXKxMAs6+cWWJv4zF6w6OVAy3IUU3IoDg/GV5UP9NrvLHtAozzbFsAmNMnS5kR
BsmQeSElKkOnofUejiQNAPNaPZsGSXiyQN5JvLzRn9dAktH+kHrxU0Sz0jOHjJ8tsrFBQFIPqSr9
qqq9j13otjdvhmir3YyoOoLT6IKzN4Ks7DF1becojJdoeTw6izXcCQlmqGguu0RL9nqTmLszC+ac
utkRrZjzBJklB9/Kz1NlJPNnJ0v3HlCaXe03qLO2w3JVGYn1WNNotR9q8mS24yCJo2yhBvd5Xbnd
OUQcCwugIhSUt7W5/DVECI6TGrYe9ba81dNYPxlD76M19bzQK/bYK9cy9NrJcOfr3vKCZMstdLnN
NPPvc6RNsxbodLvayjUvHyaPBgAhwGJqMOx3Ys/7QCmzrt3VeanLhxG3fMDUy88f5LJc9WwEmXdT
psgMJ2rHKCpyfqKN10D96du66NKJ0VhWcLeyX5RwMN9ELiZKR2qDeVni4rjYLmuvapmV3ymCN/MX
UmjPNFRqn/pqQVl2sOvrvmhzFEfgLAP4+MevAXPifwjbiLSMUAEtOn0yFkReQgaox661c5vi7dBW
QwkWrwRfhuJ9N7dygaf3YKy3QuxdZOCB5tD/Cr7VCG8jo6/pXaChM29rGMCF7pvcrnWS6G5GzKq1
pruq/zuvHPs2huLpjk5S/qsarYZgR5sqeJSV1bcoKpESEu+iQuRMDm1Hk9TZ837sJr11645/1Mhu
0xet4mQ5GZNEGmiFhm95idxqE2VjQRs0B2s1Yu16bkjYrzxHtqMDofLfeW4X6PiVNanPpCjuOhBR
W5RkkHVQkzo/D/bJMCS8W5WeZp+aWqdrfVroAFRkxGoIa9TyEMThEG895GTE6+hj+7j2en6iAe+Z
XWf1dSiUUHeVhM/DABzJGKvlOWwSZwMle/kcerm/qaoo+DLEHToqDj27g0VHE2WD4NbwlMC1Ymyw
0zQ8Dw2heqjhnROvDC9eCf7fzs3zKNl6E1vyXnV/WgPwGKtFTCpJAu/kKrYTymeg2BdqhndT1OzF
NgO5XFFvUW41pRgr5AjUCjYNXfvAMNu932r1NfQp/j6jbfebmaVfOloMHvWxMR9QXMg3Ykdm3t4V
yP3dBArUS/szr2bG13Bt+lv+AN0OuFb2je62btNFQXgPFnD9WGv9o9gjs2iQUbYdEmNcJOn6w2AD
J+rh2XxOvltxOv85rVG4qbitPY51v14nEP5e63YRfWQ7CIbeLVFM/2728J9IJPRmy6ObQgvz8mYN
3ySdT+US76CwyOmByskatUoCU4y0GuT7ZfHyE2g876Fs0EjQIoen2etZVJIqFVvyenbxns/SuToN
JeRYSeQ+xry93vBdtO7lQBO7fe+koX7l5lal5I7eOmSI5uljXRf+jcReImKL3JnrgDlFX+8j5H7l
k9Hm6T7Ugf1XHY1jqVbXW2f08j/6Od2u9jJ/jxAN3K8t4iCXiE6VSP5rhPBE5YipFkm8fLcjjYaP
EqrNK9htCn5Fmh4/hGoH0sWBt3NgU0bJt4/JxMrmxFPbEPGHCN6DDnTuAjhDB4SNcIg3yH1+NEiU
LVrd0hSi9jRvpqm1qQHPd1176pOs+MMcSfhaTVB/XAAmooComYd5rbUvZLDOERZNP5tigXjITWmJ
KqkPG5bWfYTA/AelZ+MOZt3+IzyKy33kzddWycfe6tVSHWA/n3YSKwdLz39AYYe8gJreDMlKTyUc
/WxKP7C53I4r4mwA4uxdv3jz174jD1dZZEfWrl8+o6C3kxZo6FHZDg+xvZMuZ9/0jI3vuhC8QzmP
zPaoPSXhsuwjX6tcOmWgxZVD7Or6reaoA1jzgrsIp2BrbZOWguFnwb2RSoHySLjqaf9Pp2W0QPJC
Oyx9r80yPybqfg3Zl0MNB91kbrldX/61hn2JNmO0QODKYQV3e7ciWJH7i3ctJsuK+Nu+CylTa77L
l9jerLBw7C5zL3FyFmXdVfq61LuwzH/QAqNAnwvKFTPd9YWzQ2y4/ODUORtNO0PS0UTjpjMTdpp6
TuP8oK83jt3+nOoiOJijvm6FYT6bi+5RbH0wrtsL9fx/tOlqLh1+tKZeYmStvO2m7QAD+E4KjxeC
6HPZ8k0dMx5K9xBO02epWp7dZ+7of5+fy5u2ZdEkLEsO1eAexmr47Cc7yC83jjnnp2kZx3ifabR6
Ql3/fpipLmP0Nooj7O5XMnoN7dV9TG5mr3ZZUUZil4jXeLGjq9o9vMbLJSU0+O42EDDVirVaDlUd
uvtubFeE4f6xyZnizzyZVQCNrcQ4PryE9Ou/zOv9iaYgiZyyJjrNU+btUdx7G3NZsYd47Ypq1J/u
2Li3TePcn/8eMoT1irZo/gCXfxFVtnOYmHyROH6deh6K552NjO+PMEIDzUBoad/13NmEXaDurD8B
1I8PEdBiMKxQ8iuy8i5qCvR74AmVKJnkRSPsC8r770l9l51eSiVGYqA+b5e0u9XZcmrtqFo2We3O
aGkwjlbq/ONCKVFsmrK9DaTres/dSslv4BE3OWGDyiL5N7DXFsRD6V82lbcbrVysD3JY+9HbeRNi
ZBdbS3sdJUQ92hQlUoQFeuW7Ceb8BzmQrQYj0ZLzLucQBkejCh5iN7Pu2/m7BLwxD6NxgM622Irt
sgY5OXBPneed1xCHWxrByYx41VSXGl6vBwooP6yrjeLCrw7eOf6g9Dqip8znEGcT8DOo7YEvX2Be
w6AEJYyiVYPUsH20zIo+a89+6EpI1hp1UAFikgA5pN5bk4SqiYCVnfPEX9e6LP/rWkvVfw2S1Lj1
zXjjuU73UQ6pUdlXkREOiK/xsrjtK0iRzDWwbwY97z+OYxF8GItY5ajWfDtFk30V6kSfxySuqMWX
xku0RzvOh4qtzPvoy/Vkhq7WF9tiz8GHmfVlNNTGc1LEz6JrO0+87jWZFd/IUFp3gtVDNRW2R+nh
KdIAMSXjTgYSFMNMTy+j/SlB0O/c6EN0eJWNoKZah2aw7eADljY6fjkyQ+bSgfxyqctS6lIeSdyT
hKHEFz+GLX1+ag2dzqvjxGWKQFW2kHFGUSoGZAFO/0NcjOiu5MudmORQw+p05a2ZCZkjYWf1xJQ4
3RmWu0zzmttmtlOvORjV6F7LViKTR5ycygEOx3DXI7C1kW2K2GRbImcX22XGO5ssYFP12+h+Nexj
GkCBDEEL9oY0jGZR76bVc5QYFJ0Y7a4vhGHV0u4dx4Qic4zN4qDRP3loVYF0zeriQJtBdmhUNfXi
XSLzj9kAQUNJL9nSp+Tt38HkZSjempLj2XtBwwucniptfJ77znFeSnmzlW9yEPCwC+giqivnCxLs
wzY0YPT3R8P5Eg7m9xDWpQdxDr25gSTP/NQUaHssZnwl5rjwzZM10Yc7m4n7Za707qZEh3wnXifq
tH0UpNTR1AVCr3m5wHnJ2Xt3AYqJby6Q+J1/gMoU1CttLv3RibMtQ9IuMiwcAH2LYW7zbLzVltI/
DuGS7DonQZaYRo7VhP90cDT7MJmVC6lFlX2etfZRAgBQepBdRNbDZeZKo9HPxmATHIT213wtnEPv
RHytHFjrUT2FHybhazcqsMvlILZyJsubBuXVxR4k7XRoAEqS50povvl1qgw1AVOqufTpVm/mLh/T
hC+TM0RtvRmUPoUc3GogUSWnbQoEq1eHi1tsyxohJz2RCBLH+yXO6yBKuZ3JQu8ss3VRVPvnMA1j
dzvWQJdeTRFopKM1Q7S3++eUlsNx7d7EVH0yX2V98FO0a+BKNk+tdta5OUvXuEpPSOxNcSVBYpEz
0RRCasg88W5zMUeGlcNpR5H1l0XfrHex/7JohMjbWHaJ721NOqfUnkI2IE7ou1fznH0/b1GUXc7e
7T9oFP46uit4WhUBvsw8JOlMtlgNL7GeWq2Jk+/nHZB4z/uZsZl2AJz8u9QqGlI6ZfvU5TTw6dpK
M0rRePAIN96nxaUzHcKav7O+9j8b3D/J4RnhcU3b9s60AEJmo2c98TefNrHW639q/QNq7OFfao7T
mC9zQkMLj0iJtndrViHaNS3bpajYFZPR/t5zf96MkLg8tN0InYcesfuKi/V758H9AF/kss07uBy9
aal2VFTSB6DH843rL9qVidzdo28EDTsf+rCsALpldfklmT7MY2d+fTfJ6FsNtlW7euxbeA/8xfRu
7ClYClQneIGkP6j1DplTWl+ydr7PFz//I7MyOil5e/sIv2ZLjykRsaZbX9ppvJf82e8iXtf4jxE0
sSHvRRfwzh+yz/BSIFysYBDDXqe69cVZupYGsPiTACqqWHdvZzi2zjCHoraAeqKGcbBm2KsG+Hav
aqscUTO0zVtBQqRlcl5U5vc7WXQBLSmLCoaCxk7vvOhgIAuWIloCtJjXFN2bkOhtyiPaBuxAUKw6
D+mh7x6FN9bARO4EhhVlErsytaleHmWJ13XElDrwHqeawZ8Z+n4X0CONV5B8RMfVNbOHzvG77RDH
5R+D2qf3QfB9Qf16l7PROkc4vT5uYkA6AUi7g9ulNFC95lOhA+geqjo3cHjaZpH86cXowIO9GQ2N
rYvMpmjTbEw4H9QDOXJ31bySXluK4gFtZIM+a/jehiadAVT929G6GnsJ5YjIqJ1nZGPAt1g5orS2
j6YFD/FpJlVVVJ3ePb3kdybLKw4zBerjXBswgI2L/qPPntMohYNojPVtEixIbIJvOtLAfgkox2Tf
5hp4Pi31r5Z+ODh67925S+h4O9Il2aGESBGUkZGc3YlmencJ/x7oh7LskNN6d5ObNLHLvwyY9d4C
/f88zDB9XOxw4+ztPIuffxPvKruZBBXIxg4usgp6jzxr+ZWqnKSMdT9qN5SNnWv1TNgGtTFvbLfo
EbtsrOeOykvbk4QkOXAft0O9EZbNxc+gtNLgO5Sh7dr/fVJj2IDzyuVEkqqC/lYdNHgqgRein9Gv
/9iUI41tF0WYCdiTjpIW7Ma14TfHFFnKx1gdytnZd3UFu7sayQHAv510vHQqS4BM/MNArVhGcDjC
xwGy76SH0d3FlM5tcTeN+jcxycEdgurG183+PLNL2vimbJ2/kOgZ7uD+RMZomLPxzomqYQsRukON
aarJtyujeCRSzs7hMraj4q8y13XwMtl8ZMtk7Jt1nDaCtTQmum94L8cjY4mRMznAkgZvQXa8mKHv
BcBZD8PLhLar6Z9d9YfM9JAy0vrA456smfzlhjbcL03k79LMWj51Y0we1QkeTR0sVzzXsIe6hnYn
znXSdRoqq+ZKvL7vNNdFGIdb8fo8ak7u4v2gs3j55MAF/YQcQNW27bCtWu2hmeAWk8jKoTu7WVAU
lHXMlp9O50zLXrxmNyDLTr8rbJh8InAc6YfUrG9lWYkACQlhn9Z8lFFSQkTJlrM5ymrkrAZI7JsF
Gi23OiY2QtKOMbINW2Pzc0gzKwWPBJqoZNKvJ77INxY0uie6srk1t1H9qYEcY6NPTfKz4o8WkvCJ
kAvqdnqUztdDVAK4UKlTttOooyZxAysew8KsYmsDmiE78VCCr6W2abbRbG+X9qmxzcPil8DYQwQg
bIqDXjbJJlY6dJoqwYVKpC4nBxSMc38vJnG6HQQ2emBPiKISIQ53gMhJ5ovtsojhDGB0i+Fe7Hqn
TUjSoJlFv75xbIemvK7j8DFcNRvqL6G0igoTIisDjtQ1TP8oeJZDrqI8cRdwihZMdnDbEuCTMsLd
TLicnkOhrkTqbqAsFbThLgie46pfHi4pgEWzaQsIE+1aEgfiSDp73kOi3O64wVofxJGbHTXvyniG
ICO/9aqq5MYXmFd2MQT3dY+uQeEkCCqE67rVWy997ie/2nhrEf5o/OZ+mkjIb+b1e82Gj79q1dNB
MjZ/ZXbxxZmy8vug8V9L//Lymf1Agehl3j0OY0VCwHYQZo/n9XqJvOG20YPpLqFA9v7K1Wy/vbKj
rqzF9X29VORZqvw7Rfu3Vx6H7EtaF/o2Le3xYU3KAyRmsHGvtnZlV4v2w5r4ngdDZj5BB+LvofgP
jvT8j7fU0Y0ra0r1DxmEZluva+qvTjc8K9A28/+G2ohK55r90AxNf45GL9uZ/Og/RHmoXdG/nd4m
Wdqd5h71dCdYq09eHEIYHdvGT4Q0Xj6GwcfQwij6OVgkAd99jGUN/vUxEtuvfvkYLS82J4v35O0w
83tuJuQrKEIUn6CCrR6tntuKGtmBzgEsX4lE/b2YeNvqdkFnDVcylOnxClZJhr01n6fT1+11WzWV
xgB6zCFF9lY72Y1W7DyFlVE8stUCmNA7T+gJOE9jpJIwiCDdia2NIoX6VVxXkBw/gTAqHt3wZTqS
YNQTE4dsgj3ox6G3Xw6dOsuAv7vaCLpUjdxkXMmt5BaJU+WBnAfVHhSDdVgqdyLYYBtkFyiBrEfY
YNHU0/8Qc4f04K1EiU6NRJXrshzrRn/kvSXcJnUNH+Yy2e1xVAwqcjD7EelMlKRuEugfby4OpBGI
1l+jl7ndV3143VfsnC3yZzdSvMszuK9gmPAhQwVnLV44r4MbqfQV5jpskSDY0CMf7s/AgXWK4w0y
wv5VlRittaPPp7o3lBFNBf9K92iCX9RBzsRrwuK26ZW36cHODFNf3ZSQhD2ssfXJFJZaNVpc/ZNQ
2IpPjS4+Fam/Rv46b/5nldpqLRrJgIWFk7Pssx4OJXkFPL8NinFOanRC1MuilMrlcI62e4suXyrs
l0OwoC681Lz9TrF7ndqaBUghWb4D7NrVeZA9L0lb0+qHXbhpsySAyaLJz3Z/UQxjfrh8V/ZLvGHa
f/H6NnEPI/cyK8Z2OfSZSbfINCSk27BdvJGKK7x+Bewgu8UyL+L7yODB1fcTnRaqzBMEYbSbrcK8
leqOV31Y16V7fhc1eamqLd7m7P4fNf7TBsulcOEnnr3zy5gCZ6P2+FY3PzYL/6VS1hhN9mxSXkPL
1nvMbd16gmVnr/G8QTPFGY5azn5NlGrM3OB1zoxpIlI6Nsi+lEDT4+5OvD1S5Qu0FR+jKLZlDTGP
SIse44I1ZEmLPBh4pKzYFHGVoWA1xE/10jTQ7wBUaqwkfqog7oesxd+uM+yz28Ya0TQMQ+/Q2O6L
N2NbLVPF9Lv5KkKcHg12ewdNGkRgW6+v1T+lOxOYe5XdHPmndGfOct2J26N4V1UZFy/VcYJV3fzi
lV+TDGPPfDv3d8HyW+Oulh2nuzLx5m3pBtonLVr+dbbM5ottej17F6elkbaZu3a+6srMuotnH9Id
9aUFB/FxqeflyRl7664eFlTJ1Zezhe7bYvfyxi5f5vCf+CmFC3Qdq8nV97XrkSCCxORu7WLzbjF7
Fynl1NqI7eL43ZBcAirWMu/itsrV3fUxotXvHIZaP+eJu+t9C4kvzYgf5FBU+Sf6Vz0Qj/+Y5Axe
t2ALp3y+r0QvU4x12kGb4vpQoP0ancSA3XP358VsLVFyuULhVS9X8BywW4o1LtiaUZzvZcYl2NWK
p2gqbjQNlk26l9JNU8zpARVltkCeb970q97c66pUq8VFcKcPQAxUpZcnbfexQ1YZmYUG3VYVIY6i
s28MesjOk2gvHnYd4maLsYb3yJH2Gy0P6m99TTnSMYv4rgjH+hk9srO9XVApQpDI3jdZ23yreVc1
jKr6aJUhbEXFAtJY2Uc1nQ6o6DK9QXL1KXKHL4hcVDu097KnSSfdImdim5RtUTY5+38Tp1WkF0od
6vJ5jo1tYK3Q7as7mnO1jkv/1Tbj5W7RwSyLNcsLYztP3FHq2EK/Yj+skGAHiPBoEOQd2i41rkTo
YvWse8eo9I9ZMWcfks78U8wS5Se+flXa9vJVRemBd2UV4GEqzX7iXZNuZoebAPV450lsVRzvZpoc
Hy0HfZLUgQrWA3V9JREywV5IdyoB2CexqQmjC3vrOQ/gm1ECiC/bw9odPwOXbm/CsTX3sUp9edid
3nlrr9gWfVfxv7NPa476bBNu4jke7rNy8g+ZOVb7qoyLz9AYWtfoUgbbOOyLz1Pc0rTsRd5GCxim
a0hSQukcSbBhweczFtO9OLM6XT9mkJBFvDpN6GztiqgyP5nDlDxOXj9dj5nr66Th3P625mGZbyYj
Cm9s68pwum78UxxaBd3VXWHO/e05HNk+9GYQoQI91cDCstbzvZ1Uw3O/c2d7eta1rkdwas5RM2EY
1YNimNSQgVVDVElrxBVoZZFhMaNgFjnTE5Xp4NEf3JOY+evCUBQBcq+zliV9VNAKhGCuxesZy3dU
6vtDlrO/uzxuyY7kyyYhQ4IWwJvHsDxtLw/fcN6rpt43AeKLRYEF54rMy/lZLRNNctAJZEhHG3Z3
9pAGKuqqylYMc/8xWcNDP8TRg5gG3UfvOG7/FJ+YLpMutl8n9fPa3BnD9KfE/99OSqQAKFcZOp88
qTc/BGkE1KPuJqv5ubTRnZbytvlUhn31qczCvw311tV4bbLxeZk8QSdonYfur0PxXoLJWHWny3DK
6Dgz8qjZBdpNaKvO4tny1w+MIukzHn87sryy3Ey523wEEmJunSI2H33TWA7ISrdHiODG26lDLCfw
/O6B/LK10wBMfF4bhDSWqml/+k180xngbTcVcG5IChAKLayfKO/EX13TM7cZ5bbzkqOmaB+98mXJ
aQWwNEzOy5K0lB8jvrtJ301ftcocoWbkbKEHb4POwfS17LimnE3K9tu4ylqhiQ0gLN3OfREfRBss
JK1ycj0oLhqIk/cybIcWoXAUOUUpTDTD6sL0Tq92kRZzSWDwMM5S3gVPfols8IYTO+T5s0Gq43zy
1vVfYnQAP7fjmliHaLCGXbx64U0SBMtXDznrYarqL51RpacchujNjK7HVwlLUHq8gSMYnU3b29Tm
GFynmRlexTQr7mhMtvfJVPN/XefrsLOqHN0PGS+9PUArYtv7GVEhdEHddW/p3hVYpj9DZ4luhLce
0FX/IGev9otJ7KtjnOMtBRMRk6POZuw8VaMbsYtJnP+j/d36fMfffJ5f15fPGQii43XtyXQOAV1t
B0NzUQt/PYwQ2S7m8DCUGbzvzeRTuijTn63lhdkebDv5n3aAZERNOMdYa4rQS+qhCpNyl/73UhfL
63Ln6SmUvu5coBCu1BDsylHfoq7eBoafH8Qm2gkDzKf3U65vrNGEF5tHqWVHxg2lUf2MG5v83N44
nT+cPFjmPyeN9fIATuuXsDOMTIUFfTWcYA1xP2f/hK39/K/Vfg2T6VUY8f/m8u23VjbGKDA99LWD
Jr3VeI9Jl9iPoD0n+of5olf6Me9htpDIzrb6a9e1fLgSTTYlKr5dE6gO4xauW4lZNMfdtB1oOpMa
yzlGXQH2ZefNFfTdOTyfwvUIbcQHiZZl54D7lnUuDundfDt7oFbsUCuuc3Qwv+g1JYnQC6OTDKH6
u2qLPnnSUKR7KhZrt6ge1yy3zJNfd9VGhutqWNeQMetnbz7HAGHmsrwWrywZI7hxkqFacsnh5JMl
S+h18iHqT04UQouiBSQr4q0peRN16NoCmDhycEfJpQxRvaKJl0QHGRpZPN2ZOppFYxOXnyLqRk92
fk6lSEDbQPl8md51jb4NvGFv9BYqhVEaPM4NrWpmtBR/1NMI7YTXAzQeRtgf/h0x+f1dO/OofxcB
coq0uCp5/GYNj/37bk4s9OF5ZynMPUgcUiquZXNcFe3+mGoHIdI/285+SPUh2W9aWGCdUjOunMam
KmHCako5rTl6MqRkch4KwkYwNfHknE0XTM3rJEHrSNSrSUYS+jrRpB3hGEe0Uqdm9TDk2R3yg94T
0GDvyTPNL7RxtSdIYj0kyxt/T3573ouz97TgtJCy6pVTTGWZ31debsJKy+wscdI9LfXtQab7emew
E21/nmerSUhpXAHvTz6ISfdHXqogfr6STzCP/nAXowe8Ea+sYVKDK3VzfBTTVGt0EE1edi0fAXXt
5tYxXR0AyD+fCGYfVL+0j2Lp9QLVp/VnmCbjjSTgOghyr9ZmqM8JvCmx+nsetI/ilC8Z1VhE39P4
Ub5gcdbT9vHr9K6o613smtA3l5l/k/AcALvr3/RBU3xyzLT8VPCeZM3Z/BA1Ft9xx7S3jhl31+IE
Ib1eWxAlbGXC63TuVwUkrou3990qvbesJwFNmDyEdkB6V9h34LvPGorK7TQnP6HB/eEO6PtANBLc
FDFqjF6eG9+ZKH6ZuNSav3NSQDPlTtNT88ZREHxDa5ZryuKGgl50j9SFnU1Yt/nBh7VgQgbp65Al
FmynORUMVVnslZSLsoOsNd/Yf42nZngygzYebmhdnoGwZiAVVObvXQ6w9pJ6ayUUNC6ON8nCVjKB
3gSrZplwDx/HCi6NKXxExSt8dA2qLLweB1cjMraPcASQ83dp/Zr84CgRZpgaH+bhx7o4TrrNg9hV
9OF/hd7kpltHsQO3akmJlTVkSadp0exTV2hGk+TtgHp3ONL0pnZ23JdcZPyi/kaGranvYlhhPyfs
PHht+XeYPCpGBwXtoOh/G9ao1QTI/Bqm9jHn1cQuF9UGu7tcVFYbRhiVx2wCOIEw2VW/ZtkdumD5
XWFo9tUCCuEhnipg7JXhPw0hqevGdKpvZhJ/S+Kp/qtJ0bvLvDneWDMQ6Dau/hqC5tuixeW3oilT
pHEy72kx+THXWpw/IFDxcpXGmN9exbWTdE8drIX++Htj6S+sMShNT3dgtoQj5o0ZbcgzrczvbDJJ
UXD4kYHERuDvc3JvT4jEVLcO1RmEeRz7SWxR97Wf7PHjZPA4CBxkh9sVLqxLPNJXQBo7nbfU1mgf
z4fnsV8RLa3sD84yu7eWell1wW4cjGxJKWOv3QPF9tnZvDOexePFaKnIdG/fzp3v/1ll+lGH5eRy
4rnG2RL8c/JLTJUGy5ekb77LO7K8LcuL8jIiNt+F+o3Yp8B/iC0f7EO+fhsiZAcu6V1JAyu7bSJ2
brvRQToPlulLHaFUgVSEsUuoMyI5l673VtjpWwlwgi9Z39jbuKRZve2ifNutenRYE8e+10Dcng9G
YMbHoLP3YxGS3hKHhEzILW1LfmQHsY30/+10J4kQphu6h3GCLqR3svlQlR1/v6bSSEB2yy0vjctX
2HM9JCod7XZQQ9M8NMHsPdeQ19w5Pup9sdKONorV2w4dFP6rp5UwYdV/1YulfVcnfla/nBjw42Yd
giCOQXWxNHLjS+P3/S4eOvthMtAWyNqkuKVgAKNDuAb72kQVITXCcpvXkO9E9tryDeRs8EF7A+Rh
rBsU/dJZN/b/OUYC5ZCmsJ3EKvqymJzFxY+y7AO2W9ZRtpxjFa8fTG09igxZlprLB+WTHab4WpNv
i9qcvvr+2zz4UGC5n+3vLbIMG4iP4qfYCv3D4oOxmaAxPJlpkOyHpjO+VNrwf1j7suVIeWbbJyKC
WXBb81wuj23fEO0emGeEBE9/lhJ/xl///Z8dO2LfECiVEuVyAVLmyrW+56UMfpkxePCwqvsBumdr
IdUgzfxnEMC38oyCngTMmpr+PEo5DYKs6jSoKRHQAtxEC/r0GNeOtsxGkSwRc0qPYSBB0k49XZAM
H6fUNaY6AihOPh4siQRaocoqSw2F4LEB4XVogcUnPwCDhpa3zb1mJ9WyrNrobcjFlTmo9Vr04nvf
et0vlEz9jjzHe2aZBR5mT9rXlOkpdJ/a6IBvtjqng2WuW9tjD2bSvsRBuB1V/ogOohx8YGsi1I1T
O7OQLk4deTAoA/XF57M78qLhQK1Oh+J8N/jjliBBpYROed8gojchhBR8CJQsf7e1LhgoSJSanMlP
fo4l1BHNR37/dT5we4VnL+1O4N9AeYrOtNUcYelt/REs6cDcqCBNYQMUWDouqMoUOlodaFAAbaf1
bBsT/2JobzW23YfY8yvsknVN4jsMV1NTity9DiJPULkb+wgXgDgpVgfqAJNdsLCcItp+8cZqedUM
WX+enR2miL3T6uGLG4Tc47V08gZc4C8giPHPbVk51qJDPGDvW8FLZZrBZWixb1kBfr9xLZCPTS6o
uRoXSRxoeLoM+Qp4IogazM8naWYVCK7X9GDqyG4P3L4UWZevhHKmniBDBm6htwAIJu3k/MfDj2bP
TcsA2SLK0hXboavoEUOzQF0mnepEfDh3kVEYiQ1UH7AZaghp4H3xi3qjjFbk6MQGyoOsill70xaT
bZrBGqpdA5k2O1rkVQ65CcOw7+J0rHdO3GX7wnKG6wghSGjEJfWrhNwj00LtlyfqnVua7K1juVzS
oNxN6p3IDDCP+Hy4WphyGpTr7pmeCHbR7RAjcqdBAXBtd34yrE0o9C1yVSHgqkoFOlSyXiJo5Z8t
WxjA1aitPbg2ItBfofQAhIwfftg1gbmkrWrgzRHyWXwO1stYbKGPBnljpHOuwAzLa56K+my6UKhv
zdyF+A54VPS4GQ6lr9+o5SoTnYG3JNtxV5UnqKE0CXUUWphu9ArwOxY0xccsfpZ1K5MjkhobXhCv
CxsbTZmaICScL4XcEj4NEDQ7mk0OyS5IkvbSglRh7XkiXtMdVarbSo+LB11U5olaTeB356Lm4P1D
Hx38WhdrF4iLdVL6HzZUrt6CUvOmexFVtcW5Gq0r+dOtCPL4dh1Gol7PE4mgvbMgW3ymeRAcBv3G
wBIEmUCpUin+KyONf7ciYXdOD/HuNgBrPdlb12FLozHMYxMW8slMom03eMZrJgwoWRfNsCW3FCn0
zMDGvhl78/Dfph1NrVq4AjRcNG0eiOJgESyw0bi1Q9VgsM6dsdsQCxk1E8TWvzQj1STKMr2pg/Xc
GwgEJfTid4jXwlMPTaFDm+KvpKYdIVpeuh4KEVRv4iiOyKgCLlE19QTYw1bR9FMTKYP4nFZdOjXD
QejnsNJ+TTMh43FJwuI7tcLWcS59pz+zcRyfuqLtrhp0xKgvMqzorsn8C/VJIBfvmsECZwCuCEaN
+oYF1i4AwcpTrI0aMEXDhvry3jTuXRAG0jju8OZh6OIl9VVjGD+6+e8Kv7ytSIB150HRP4i8SEHL
lfVHV5E7ATZs7RLTrqClA76oyQXVNLXlODdqJUVmAgMYGxtq9oYsL0XqX6hFgwos0BcIEPRHatKU
zOM3liaPg6I9yfomvddU1LaoInuLBUYPuZuo2kvU7l/IBUmZ6AINiv08oMtbfYtCACAo1CR04Hnc
TpOEed3vLUCXF2CY8JHKrtxFUvtAM1e2rS1MzYkgstX6K5uPwV2VlcEdqiWzXQx5o4VOPrWJMrui
4hfqpQM5D4fCD927ySlt8HBp8BuY5k19MCXpThru5kHztQp1GSMBha2fFs4KBVfAkPihbh4dfDmf
a4FcxEBrU/vL21/GQ7bmDEHwqtO3Cc/6nYtqoYcwcn5GyZj/KHQfmQNWPuWgS/ubQ9qwJ38oq8kB
L95+Vw3YdKkZMmyW7hl4ZBaxC037wgirM8s068VsN2OQxy9VLeuLjEPgtJWZFyLapgCOb5CMsl7m
QR9NrNYTRLLGsTxOb0Zp+rhH4qhEeR/kkb4ceADAW9QPUPlFR6PerXQGmXd2wYYntqS/Iotvmljn
pGW5DbICaniO7UPWNWvXTmsmT22OpWDchd3PErEqzbTt3y3SWBUbklenQ1AjAz4bO22O7SGW3wej
alBsp4YHELuZho+e3jwh5dGvkwyr/UZhIVyFj2gbG69Lxi/UYjrYFMYubZfGYADfoXq5Jz56wxDl
8rVTAjGlhn6O9z1ZbHQfDKYxKKwRC0AhfK9qVDILtCq4QR6Qt/fAFYW9QM9M/Y2LR+oPwO22Mi1/
PNLATA3sqLhllI91Fg8Hpsoq6s4rLo46o2boBrhPg/5kjNDaBgsH+BnrUpzIjTxGLSy3HQdZ7B7g
I770nLxGxnPQptqAIEvKRWzo4s7oveoC7IsGNCtSp66oSvw+KyVO+s8IK0z9GwgBwWGe2T9Y67VH
ejnxJvYvkEHbdhHe9MvGDPsNmPSa1bzUUwNckXVHMgnQ9G10zwJIGuHRNnHlW5BVexDvaL8MxzhB
uHR8bcEssGSo97+CN0vbOVzvdygvBWpTDWIO6hYTvd6PMiqvY2AXi3QoonOmqlLTGPBoAUmgqfVp
d1qnaFe5yA+FBS7FmWQGsFDo+micgV1VLw7UkeHntS4zGzl+M4CSK9eHcw2GtBf+uxIGfwlNGYIj
F6xofu1bLy34vzaJIeSGnMDa+jHGdGv7xfhhh9lO1EV847UVPZi5BWB8poO+qknih6wtmxOeOK/U
OUZRdQZF9bmQbnayhjRbQRkXAouq6XO8ARd0SodAS/AIUz2DTNHDINyphHrcNRl75x2QuOxmD6y+
ZMCPLrre179FjdRWZW0We2qmyFhAHVM8pYbaggFnu4jADPMtSGoJbIXu7VnkJUdUnbpLLIcWPG3b
5zEPo7OuDT4IdAEDgJBst9JKLzyUqqncWuWmh3V0RrwSmmhhg2QYUFgrUNlEB2p+uhlqNoDFwI1G
oIKxeUdlBxi2qvK77yKmriLmid4IIK24d5F+UZ5QEeeuPj2QkkAJQCLE0lUeQQdKefKAJlH5Paw/
5iAPDYpz4CICRzIeSPp9h2TaeqxRAyLL2rhHKb1xn7X+pkGU8koeeZxYQBz4coHoFHh2WeKOCzxt
hj052xYKs9uhAeYKQ2lEo+ZEOLJZ26UY82XlahvZO68mNLX2KeiYFp1ihnHGoDpSEyI11pPD249m
KId4E6NUeSXr1t1VBQTDaK/u4q/etaWIV7SRp15q0m59drY7ERwR1EkWlNXq7A5UwUnRb+LG0wBS
zvmhtS3vqAO1NWXH0gCUXBIZVhpAdkqdNYOMtwMwQNNM84A/50SkCKqEqzTCssfMAHSL8j6981O8
0eTIbnVQwAQMwVGa3tts6hMXkgh2LpZhl/FkyaK8XSVal26mdhWOirM8tvZT2wjw8q3L4kJTlLmb
3g2SY3+oBgNvN82focQWJHXykMXHPBTpCaudj8PoJQD7/NmOygrM682R7DSiC3wLNKo6Uc1YF6bA
5mMfQDCYoZbSCjRzQTZHdeDfXy4LgKLWMw0InSGMjjQqkHZRnD+MzuA8yhYwmSG+clDOPZLF0sY9
6CP4XatMvaXXi6Ti7EgeBTISq6aFElqjNS5WVCiVbGtwSNHQCFKyBxRj+QtqoiTWuPwPV2JWze9i
QFwaZOF9njmolB7r/NipQywttPkQ5cAMjfmRzqi7tLkEObElwdv4OSYkd+onz2qswOfz5yn1a01f
ryGlFW/tLExXpBu+z1V1WIXfycpsdHHmAOCfnSxLV5luWkfplr/aIOUnQ/CPQ5jY/EQ21wO/nmNn
R+oclQcHWwPiaJ8u1CNRQQdKZ/Cq5dptTlONPYuO+lC/tp+V5TbSDGSiNBUdtA4UlcqLWuRKA8eo
mwZOGa1/5pqn//dcZP+84jyX+c8VaWazKKwjarHx+MTDqE5ReUsIXu+zie2O+ZR0eKzMvVhOfG1S
LxLiUWY2Z9vRxFmabbDHq+3QmQkQO2SbTj0AVPaJYRzIRofCrVDPrA4oMwBJ6UvUYQcB3q6WDU8a
4Pdeor1UXV2+F5b34uGH8A4q6OkEeNLp5F9deiDZM6QyDqq7UCP/hyn+z30gAYYqL/B3rx3uOKda
uvaCiB7yKIs2DXRqJ3YIi0HZpap059LhT342vcd4NK2Xvw0KPLOZ2CH+c5BMKusltOz4JAoUX/Jc
k3d06GKWQStzOVtGBOLu3FgtyNNIib7qis2yqIytEWOP6gpj+DI040stqMtgmrI3wNWhSxWUUFdQ
Mb27OoiMbRqACJZsNjKUi6ZjBahBi2rdg4l0H7A2ex60cVvUJkCtyq5bqT/bRVh+2BkY2/Y18HXP
Tok95Kd99v+3vaxRv0bZqynxpbJXoLyEJvMwJctq0NaeuN88zvmzrDfrbe94cjnnzwRSmIjCxt5m
TopxO3zNQlseyTTZo2UZoKKMcm6jFqSnyKoe50tzPHC2dR0Ny3maJui/Tk0dg5FNU9NEOqic77hr
LkcDFYKtOyIwmAGScskq111qTZujDkAGl6kHT6hhj7qWp1zZyK8xAygoAkGypRmmsTTB5ywC7D4o
aFKTfh6wPJ1mmk3znHWcbvG+YUfqBA7sPnEyfupRxr+SOcOKWy1kppUHXnzVYCM1q0weeKZ3ZTaA
qks1abniFCFybSJIj2RzPRAcABR+pc7JTc3rIhW+mW2F+XueVhu8r9PSIF9DMCsRbYp9FJZBNG0P
RmvqpEP3OW3QYqswVFhVyU5z9lWHlR2tZ7wQOAhq0nqGmq7XCxQiITUxN6kXtWy4X9KTF2LX06OC
eBvI8bvfYUsUMr0/gVAcazxqM2WkMzrEQQGJ2LTZ0tAALOt4bagh1J5nCEoQ/Ft9c/+HfZr5y0WG
zI8XzCvEBiGOfi9Z+GDavf7GIMTqB078I+dJv2xk4l0gAdydQOOBcsKh9L8b9ZkcHKgSL0sGTvla
VtW5gI7IijrcrQWNqXcoO9crtxbx2Y/C/BKNwB4gtRX/cM3HvjLG7xaK0lfQsS3UsjnYIkWM2EML
4U68c4e3XLfbRZxa4V1RuPaFOrAFQG2F6tBQYjd1VBr4lwMTdRSyPjAjGkBbpCBQshX3ZBOdA5Td
0A/3NSKDGyvUxDXIIvNqNPqtVYvaBKkkaolOizYaGPOhCIyClpAx84Coyp6KWuZCF2pC3dk5gPx8
6iR/stNhQGrp4MTu7k+7mhbs0NqhNLrdF//P+pl01KIjCnKmzj+Go3oX+WNdTB9vrrchN0Aii+NY
Zdt5WhOY+nPiiWWttfLsukjoSGDyr32A1zUKzeL7NvUB+y2h2CAbv1gatlG9sLZBGZ9osjfPAwpA
iOKHn4I8qXD5b24XqzTNGfRD75EMSrBLydpl5VvBb6TOAOPO0ncZ/0SNXv1kcz6sIzwaT7VelEcD
2dXN6NlYVIJ8YBHmXvfDMsOlNmb5b3BwP3NnsF98TSK4j8j7xdV0fQ9VVG3LsCe7JYXXL0WnG2+D
3e+Fa2S/dTYe+ODXbwBtQqAL7IeMt4tI9OODbhbJNrDr9FCzNr3aXhSuDL8Xb0DSb4cqzX7pQ/SN
Z8nw3As5YPdpFCff4PYJd3a5Zj0rXxhHOFC5Wt24j5kXHesmdpZVmHBQYDvtMfaM8aFrjQfwdDhv
0GiGmlNgdyfoh1X3oGl7Jzv+GERl+lqcC9DW3Zo2ApA69laaj+I6EGCGFy0v4nNtRNjsW1b/3jhr
N4mLHwDXQCZLOZitO2xRQxmtEzMt7lD8UtyVAQq8EHCoEK938jsD2mveosrxicfsSibUcGnITAvf
ihZSK3eh1iUboUAf+FdrN9PL4gXCxuJgqffe1BGgWmAMyjtqRW5QnnMzOs+DshJv/SGKQeL5OVGB
hPEKN1Oy0QgiggX1x8TkwyKjXeRe84PI3kbFx1mlfDh2+aJwFOXbRPw2HcmHDl/alQzHYwusKze8
AyRsFo4LFo8ysy4TZmGENAaCA8mGMA5hYbZnFGg8UyeZ3Mg4m1b/4d8C4Y40WegctcZzlkRHYZfN
tzK2jXsTQbPTX+x9XXy1J2b3zcnaD/8aAKAlsVfgd/PNDxLzXoaoppoiWUXQtx/8rkiCnJgLblDC
JFCpWg7+ha7pwD0R2Hf4YsqnHpJMuw4l3JtusIxvIx68IWfRO15hoE9pU+00cGe8QqXaA1EGCpLV
SOR0yyepRrYlAkOhW00jycEJUARGIy0gKq48geg4+2ckXVNngCjSSCfy9G8twEfkgJUeai/CdR42
9j0Q4skG/wz/JNIYfMMQr95ZrVUhLxBZUAvnOvSoLdCrWmb6A9JFm6FiY4iaxGgNji7jR2KjshCI
2eTZGXWx8k1hXksRatt+7LuDW3fDCXl2iI+zsr6v8ZhHeV5fvGIZ8RikAPcuovuRN2AMq1ilVEXs
11bTi+XfPtvIrf/4bGGlf/lssaZBZFfVflHpViTbfNlaUXeYirNUE4D+7kBlX62p3aOOpN1XIk3F
ApFVUMhRuM5rWL22YjAGTEYXadu1JyNtgTR2gV1rxzYSYmbLSAb41snYljHe0aFzGpWKl1SHguts
04YQO2eV3FqSFQcNkJCzcLk80xkdeFKCoSxw3dXcUdfBe9zqwSJvmNxYSWjtPVZF996gStoGUP0C
eXJCiWf1Qh6DbZnIb1pPqP4RS+ixhweJR4k1p/W/xPinU3Ia4UQpAJbEzkbICNt+sNENCO46zEMN
SpCtawUrbq22WxgdkIE9YEGPrgOItJ2O38gt0EFz6lQVInA99hpx3HWXTrn1IWr51PC/uUnc+dsC
UETIWDH+1OT5FqXcyOvhztuYTjRuc9UUWbVMoBvykha1fkhNF7Lj2qi/6o78NSS+d4dEs7yCTRsV
68rfMnx32XKGzJWaNufFlvyHhH1MWyJuvBtzVLaDWhsMuxsPmLElsovxnra21Kz0JNlPG1/Vi4qN
+EsTscx4n9Q6MtE1qks9Aq6GsdMvDKN31n7h6yeH0K54SfTuBuUZdx9XhDrNMewQp8lGszuhyAT0
EjmIqk8Q6AzMTVihqLxkUmyonw4ai78nbmVuZWFy1LDgEBdhfy7bukQpf+aAQcZz5YKMcdl++Fgu
58uqbZH9Vd7UwVkowX8JpYW0QvIWWuv8zEUAMCH0pUAqB4lGkQLNj9Q9TrHy6jZgfOsWHkKTckHG
RvXQmQekzL6s2XW2V4YJ6o+pl1srowLQUGJl4OA1fmzpRsMtFJ271MY9R6eR91BZWQKFM8TN6YAc
VSYQ0v2n3YFfqACvP1m+jKT2mMYGNMuXNNc8BkJCCMWrg5kza23LzM0uoAfrNjq4wC+VEVhnnT8Z
Cu5FBzLT2RgJa+kmQ7GOsVJh2IME3mkM8yW5pGQb/KKBfk9kr+cZmlh/wu4kAk2fx4uFBlWyg68O
dBamTleAScGFEfs5f03WbmxswHeVl8NsKJ23w458yGQ75T+jacq5TT7ULMvcsZdzj2uwcmW4EJRs
BBJGoog/DgmikQ3q5dHOpFeDcCj8Ndky6iF3p2Hlps+13xSB/BKkTOMYKj8RyNM7oNlP2Dt+jWb+
EdykwZ4TPmmx9gwUtHU2NfADCisaoBQ/JOd6yApwL3HthiI0c1l3kYkYTxYuwBhZ/JRhugZIsQD2
I4ZwjRNEv3hSv5eh231rBuTtNTfS77Hg8cA92er4P5bpHi+tHiw4Dar5Wbp28XLF/eAU+C4SMZym
U83i2sFosKYq0hqVRKqHDq4AMmsALZ7EbrCLTRTtgQ7jFcDLG8Q6mwdvrPwTigWbJdk1DvLFsonq
axpY453vSKxf1IAIXAHIGJXO0UZ98aNXQk5X6MVTWI7NQoKR70SHQWj5SVeH2UZNLni7dDJzU44A
hIuiPbduWD75QMHet16w1M0mAq5l1bhF9uTIrnxC5BXwxorfk2NYZhegpLwrtZqk+SmLepgmgV4d
aFWzCPehmrNUG1o8iMSemtnojCtggewtNTuvQnoQAe4NNYc4aLEba7yVpS4KrtB4j+yGtaReZOK1
Q12C3oJ6PbePz12HFSr16tJsrggZ3KgTS9d4UTmDvss1zRrBtpw2KMhoDh0WBwgl5Wlwxm8rONOZ
Jqpv4MsWO9MonXFh1kGPAPwAJngjx8YwhzKzOqNDCFWAQxDjMDf/5jcPoxHkQsPm5v9+qvmSf0z1
xyeYr/GHH3WwVvB9bzwEEUSWNaiElAs6nQ8g/nBWpVXJBYQSsuPcwWJQ0tdl/s8Qas/dnppxbtLZ
nxfIOmQkDQaWw///NFH9+cHoKvRJJuN8VTK6TW2XC9c2biOPsXdTH2IeQs3JhU5pSFUlL1DerPea
FZd3HaQhHaSCToVi7KRDNThAgWhBtRxM68Mm6CxJNxpEjc6DugOAjebtpuEpaiU+x9KIMgFaTjLz
PNtHHbXbY4YnEV117hhAryNckV4KL8LKnEe9u06r2F9OV/ycGFEqFG6Dw1vQtTNeYJdcG8lqmooG
R/w1YyK6TlNl3KjWUazVk4uv+RcLJERbMEzwg8t1fpjOWNZ/nP3FRi7Ss1mGGxvj6FB8ns02V00z
z0ods60GS+gysXHHg97Nv696Bm6qCEzq1Ayc1L/nJiS0RWpeI+VRQ15tF3VOv6TO2vb8+xLxlrwW
+nkaJDiUAlHEg8gXIKIFb4urZ1kX0KTUP6vRuWiuXv20ObtEDCcFLF6QtCcWZ+Bm8vVgzxr5RIB0
gqGHCouOSMBkn03kQfa8Hq+oMl/oAzYEmZPcgUDPviVxwi54IK2pRQdtBJtzZnU/+yFMkenrgMir
/Lpdem4AFgOWh8cms9V+vnZfu8+zNDE+bHTWZ7b7GkVDttDLnL1OveFWN/yHlPP05jhOegPvtXtq
u/FIJohDpLcOQPxrgGcZVPNkuCS3vr9FIGO6Iy86dE27S61SnKkl4yS9NUX5UrICTBpqZjLJFpwV
rmaG+9nWl1az9BI93ZILdWQ8R9FFiSIestGcUQ050bCz09V81ZBxa5tKMFDP84VWZu6ZIYHXMjx8
4KQcvaPtdjcaRn8ScBE1ZE6rL7MbNWh4k+kjzH9Cih2lAPvXZTYVQXMnfRad5k/GWRAvDNAkoiYV
Xxj5tm4TLDTNZV/+qtoMACM1QVdFLnTwR3CAtEZrTH8VTcp6H6J7ec6X82X1rvB2Wg3c+vyX9k2v
HXRPfJu/OARIwfvPs/386WTh+NcyfKW5pv+hLysVdR2uU3Os7AMYNoQqphF7ZkIkQStz+T1pu0cz
y9PHBJKNB6brQOgqO/TsLK3sLiPW4QB/eu2mA5XR3ssr+4mD6I6cdNc0lp2rN+fYcrSV5pT5gkOA
76GXxrPohuIsVMut/HEDrAiYk2vfeGhc2dx5IL3qvNR4IFNvgNorzMP4SDbZh9Uuj0t9OQ1wzPBB
GpuAcwNMnIDoYV3dJ3uaHJy46QFREWNBTRrg48eiuYa8kakfEUrMZN9saXJUm+SnxCp+USd9XC02
jkjhhtfp6p0lgDaL3TVN5rFUXHS7upA/Hfwk+V6mzDhRS2J5uA2Y2YNOBH/QqMnwBqTKijrJVEIi
c2E3gTxQMx0ra8diBOvIhT6CQGWcPj6QQWPQePHrUd/RBwCth34IucRWEnsqEb/osdXfRpvxu2oU
PwPh+98g7T6soQg47EKJZsS1FUi3gNFMfP9UNTkU+FBB/Q08hTYocfPuWPUxoGvmbTL3UODjdQ2+
EMRolh87blCo7Sac3ozNT5H6OPZFtfgC1LOSFmLihnWv4WNXYfBC+etQL955y8vHCkm2HW8h8YMo
rf+oHCi1jTXgu92+aQhyvicOAJCpsH+nVnbtssF85Uk3QA/ULG6uFfdbrzblIajdFHGKVAdroC0f
0wHKuAUEOn+o4dAotX/HGM5yBIPxEw02gZXhp5HpKElQdeSxp4HZwkhRfJZF8hkaFeByhn12E6r6
PPMZ0ogIqE1uLmrvyQ3VER+zDcptni1OfgREdADJ4wE03yjv0Bb58DNnEdClvvkC2eEaoEQj37Wy
S5/r3j6xyojeUc+TLSvAoy+cmfq5NAak1qwhfv8cKTKIUdDI0g0B27YsfaUlCRJEYZE901kRuul0
Jv5i+5tfqBs6nptV9iXPprnWcAQz2O5LVm/KsTnDg+aM7p7Sa1MvQ5Zs7Wg1ykw+c3TkTLNkdbsj
u0yyRTEisXup+qrauqAfeDHzauKzcjPPWKeW1+yBQoI4b1ZOfFZYS8OedCDQNn3tWfl7iJOhSg0w
BYcExM1KmGuFnV9Grg8e7DpK/0tbLBO+CGIeHP0UsiOAyqTlJR8dJFwMsaIO5AnLSwwNQWuVjHIF
DFVwnN2CwYk2Q5ixpbRRzSkA1DjyvO8fI2EWa7CUyc3UHEHEZrsNPpLJ+kcujBEErtmJOukgGAjD
UNR1oxbNJlPjYzbbEB+zhZYWbnpedIh4eWa6IM4syA+dhGc0F2q1etbuEj9vltSkA4K8IOYM24td
+wBsKo8WBGJLW0mJkO0vc0weasC/5/jbVawa2q9VD+7JaLCrBy01jsTNEECddJei1mot1U0Bjb5Y
xaLFtYZo94MtxqMO8dc1Ho7sGLVhtOy80T61aWk966BLn2jreFEewEJZrUKg5r6RW5DV9snQw61n
lj2K6t13umPaFsIVNWIWt07Xu2MX9t5KD9P4nefnsrb8tz4F7erYjfFBz7PiQQ2k/iYtoaFjAi5k
xam7TzPM47am+zNEwCeKOvGObKlY9rYf3aWeYUDMdQTLqFWOEFFOP3wdKLJwyDEWKwPJ0x4MveD+
sPWVpDMLW1VRcA/hApxNverMir47nYSKu4cyIXUAKSYPty0AvVuns5GU5XgSdVhGgN+fjVsfz5lb
zZBaV3xp0z8j6oZV6yLoSv/LLOqTG5TllAbXnePrzlsGrl2IKYo3c5T6kqeJgJZeKHad22s7HZnO
q0BJ+BJ5ufG1lvJEHNp+AfbOuBRvep1BDhL1F5pI8scCpfco3cZZ2FSQDcUj+VFL+Idt7qWzQtfb
tSgaMAPZeFCiRCM/0EcO3Cw7uXXzffrE6k9xK5B9kUce8R0UC5InP69OZan5jwkInw54oqi7UAxv
yp7peFuYUWQfXAaqlH/bRyQyFqXR1js8/uQZC355Hh1XQB/aLrepWcWLWpcQIaAeFsXjoqudaFuK
AbpmGnQQPF8FtVRztrE0G3bAtjW3Xh1aEOsjewEbNaljtpUtazd1YPZLQrkR3g174Buz3WBP+LbZ
rrFk3OrADi8yommdla18q7kht9auC46nR6gZ5rVIHW0dq7PQHT7OyPa3XgBLQZ8DrOQ2wa/n4CF1
sGlHVj01TfHTQpTxZ1y3GwTixJuRB+kK+Knhwj0PkT2jbDdFxtylWYzaIvBy4+QRIwIFiqntICKH
dU54IBMdmIoi0xnSFNByrUYI0QK8ukkYR7WyKrgjEBfZQAAA/RvLPSOQU1589fgtuPlqQllul9gO
HsmVJtO9rWt4S9QpNND7NrQhpmMkPwPcFZ7pOt8rP0pWhuPkFz/VvWM0lu1a8oKj1hv14lDz/Gm3
+e+h7LtHL4q7bRCU+T7MHSilqcnIY7SguB63zneE9pNVwMZixXRv2IFCkDDqdPCLol4HzDHX1BQo
3rt3Pxxsy9m6eQ64+NA9jEWA0v40zvfIaaDAEAoPNyiDfNhqdtaCZF9E7vpvmhWBhVet6hxVKp4V
kb4CZFFoD4iu4VsQcVitqPY/Repqh1yviVcYa24gUmxuEYIxk42a1AF0e7ezlhoDAUJv9+YTysD7
g21WipvaQ/iwgTTE3HRBoIjv1TonVgiEtOf6y1QxjEOq9dltm/CBOV126oc0WBKjt/uPnZdWdiot
Jc+ECPwaXL4ZRAmrBW5b4x18GxyYfzO7Y9wdwPWCf0TmxP2D7jUgHFKP2iH68O0jMBpbJo/uIwPk
1TxAIgt7w/HN1qHMI/nwArmYDzsBMcCROdnJfyySYB1qI2oMui7d2SKONkhyIK/njXguIlcOdhsU
haRZtjPSvPtGHlEX29sE4nwLLLby5UQ932m63P61TcTzyJehSsbx/J3pghoucluon9FXypuvTepF
xF/s6fuvY/EfvX+MnZ17NVXtaXw7huNBDEi6Qgq9PkpEADZFY1gPBSBhkDkuxp9lcK2kCH5ZY/3b
cjzviWcGdpahDE5AgTfTGJ5X2roYUKlE95s+2M020aISsSe1BuJqwSPUIfNHa6nr3+ea6bmuugKZ
xD6vIe5jo/JauHkLgeKBf1Riz37QZMDavM+fbL3V8TsVDbhpcmuTOQAXx2ldnVEEX6wBe6qfG2b8
oNJGzf2Bx1b6cx6jx2O00gLnlbv4Z1LVGhDG9eb/MXZmy40jWZp+lbK8HlQ7AMc21tUX4E6KErWH
dANTKBTY9x1PPx+grIqIzOqsSUuj0R0OBEkB7sfP+ZcfTaceyi32yME2sXz/yhihXhnD84J+z/MO
a7rAG69tafdXWstGJiw99a2OPwfow70YVJdqQQlChEciJ8IkLSyLq8WGJp2bxtxcjuod3M7lKHtF
7XE5+u/Ojc2AykWaIaCqZNeECcSVGNBq5WCfylYQas79fWUiGDA2L2Vr5/r3NrbsO/xo1yjc+ult
4M8Ehja8QqnbkO8ZHOI1shryRilw/RsVK370k7za4CQ1naF8JUeziM3dVOT6RY8KY9UZZvDSadld
muTyO8R+8I1O+y0o/3m6FbTAN7pYQ8iftQJ9BIdUjJNeGU3ngR4YnpbHf+nXZGburKL6dB9yRi29
wO0+ZRnGSD8MidIiaHZGGyCGO2FI9OOAWkgMP5QLCjYoURWg9kmuuKUR9qel2Yz5782Fesjq8PPR
8dfmcjQS0MP+13PzCYxOmaVrpG2vjNrKDs4cYIFGxJHNLtPgvLSXl3mIl0/ZIYqt8Eol+Fz0DKK2
//CMPLiY/SDvxBRfL2IIetbrO2Cj0XYZNabTByw9/0Js+zlq6dZGnVFDwqg5cv3XtdCv+ByV1YW5
be1a35ChBCA8VOI51NGG47n2brOgRo+byf8MR4YalNcFJF16/TwBFcccsdbvmrxuVrmaDV8iR3/r
HCv+0MqG0+c6lJGUbJVE/M10MFodfENgyObzTPs12ij9SJmkU8OzpypvieLJz4Cyi9X0Ko+CtyVM
WzYINixX19a7+LgEa47kHoQMX2wWNa9F16sdvOSsVCwVs/LX0t8MLdSOuV/29urH0KUfm86EhcEp
XQR7px2kmfTZwl48U+3ga+pBg7bQYruOkqC/tiFQAzVogq8R1gCGQHtDs0Jv9+uZsRpOlyzVnzMi
mzMSTNmZqDc7swOJ9sagPNl6GJ70KNz6WlreJ0nUXczYAtDS4ww6kHNZVZ4Q++Wo0hnNle/br59H
xWh+qyF/nAiO2LWYUsHykgzZMnZ5Qbhua/SZcrO0wtIx17/97b/+57/fh//rf+QXYKR+nv0ta9NL
HmZN/Y/fTPHb34rP7sO3f/wmHVu3DUOiYWE4qI+Yps3x97c7iuCMVv9P0KA3hhuRdi/rvL5vtDUG
BOm3KPN8uGl+SerWkXvdmVUVYNLfNfEIDbdtrW+UzimfZ++dsv7cx/p9EJ9grOziJcLqDaPbAzUz
kmtzCtKdvejKYZcq3WAsw92ny2AcNr+04RFfBwBhfoQZUWxEa6oxKQYhKBMtL37s/dy3DC7TZC24
x4/YE4OenV+MLB3O+vwyRE21zZn0UGT659Gkar8gpp/ujU4QsRupWYFHsrvPIcu5y+DlArgpCPev
f3qp/fmnN01pcmcZBjVoU/760yOPlyt9bZn3TR+Oe4rAPqgpddqkUilfqpiiyRxO9BM86NKW1WUZ
YcJ5gqotgIn9+1FV5inHNLB/uk4vZpkNfWgxK1aOhlEHL0lYaetIj/uzhSXmqSzQyRipTT1NiD7z
85rf5qHoT4PxnocKD6cRPxmvlsdMrcabNoj0o5Qacy6UBus/3JeO/scfRwqyvvw6EmiIaZjGrz9O
b8elDXQ+u/8M0s3CgJefyycqFPktjrLdLVT9x2U6DOtM2S5T3tKcRwHXym7HAq9iLXDeyAG3G9NI
M1TTmJiCrMaswTCaL1pbna05RmRRvMsikT8bSoFlUNEzdMzlqbYugZJXF4D2Wwr2xn0+q+mXaNsi
dxB7p6UPybB41xToPy5HlxOqcNgasy4/WTNca6tQwtvT0xXJqegwWRmq/V4G5XHw0MzQ+7ha1R4s
wqC5x7veuP/DWKlealM72Dh3/CG0XxzmtNZwjvPBxX5u6nzYST1JD8JfcaXK8KPqnfShmV/IFBaV
ESEARiMNzc7toB4eU6fIHrRWrbaKOuWb5ehydt8nn2fniPfefOYbZaGJjSab+Cdx+a6x5llZbbbL
gVITwX+4I6Tzyx1hCGGr/G/gmG1BQ7b0+XH6aaZiZtFGpGT8e4MlCvs4MVz3KvLKC88wLJ9Up9be
liBMKt1w5RvecK0EDiGaUmEFGcXnxQL20yV2MY/9tIdd3lZOURRuM7u9hYAA8d4pI8xl4vK0nLQc
WJr/a9/nxXwRe7u6tkHZjLqd7K1+Uk9C2uppeSeHWC/dLBxBW1EoEntpR4cfh/805rNDVu3uP8w9
v07784+JAJQphWk7GkJ0jvnrjxkHlVCTVHh31lCPlGJTx1XhL1y0UHEAfafqpkuc7CUXxmaJdZcR
VRXA0utlj8ItwrOUEQsb7nFX7GvqDPM8W82z608vkIzOXYt5GwOWbjw+SDqpAek0f8pWVawi76qJ
9FZ14tBdki3LAZEqvx+gOhOSJUDWXZFttoqKAi0bz0luTXAuf/2rONafbjFdWsKwVA3JXSH1P/wq
RFTSz5rEvBPY5Z712TADaZMYCJuFbtWiieqbUbQeitvQnJL1T9LLOYYGi1zy0od+HsRYGyn5RVrZ
s0ZwcIPZrOsqUtDiTuvVAgXMDeQ5sEL2T8aMGIz8ndUW1vOPUbUJOs0SWDf2c2qo8CJEMULF3y/N
du7rbRhKwaj/qW8ZV8ypps/B87ilb6xtQm2pvFSzvLdr+ZO8ZxrGV0TzI5S6zPKwHAlLPLa8Chuu
5ehPox1Z1xjkSucqaLX5FhhfuZ2KbaTV0z4zAKrM/SIfTOYIkoqoprDjR7DfBoxv2G5XO8O9NhNI
CojIlG7ZKc2t+Vg/4qCUNKTlsAgL/AzR+V71Dph7F9dtEyIzPzXeyU6tL0nWNndLV87StU6oYWyX
5nJATaBQCfXtr+8RzfjTo+Pgt+GomAs4hmQXPh//aR4aHcFyN+rlXRCoc9Y5e47qKvya9YAOvcEU
Fyo/IfA8AMDo6wVfCxQxqO97LwVlpS2+qahkWGb48OuZTtUJNjDjlZMqIRxXtFjMPqrISSFXuzTt
cNoERTvdd4GFqoifbcPZWK/IlfyMTCxQ07nJDqPZ29ascjM30wrx0dI2hv3ShGj0+yWXJlbImxCo
2cbWucsXRlDoafUmnMzmJ+o1bHEio6r6JA6RqJoOiYTq9km9NlKEJHACUz+p17jN5TeebvxEvS78
od60fdp+/hPLvzNCzAH3rcXWi6ZZ7a2pOf5N3MF/HSDxvOithlO4EOkVCAXrQfXLgxcU6guqIs2W
OdXbLcOiCP3zglpX39jgnTp2EEu/KZu3H5fV/YkM8Hz6ctmizX1S8cVV3coJ3CjWjWPZBQ9orkvw
OWTrKqs+jDUVAWgF1gr1i/Ab4VPmplPpPcbdpK09ZUhuMrCh+zbvtMNyJaOhAvjjSr1I/TunGCAn
45PVecNKwzSO5DTcZHt+WfqNqhk3taG3K9Wcfu9bDizjBs7ShdA/r2GHO0ys6hvbJ4OSyTZ9RQD+
uDhDNlFzMobJeQHEaK4iawzgT2CfajWVuh9CEvaqput8Ajt9tcP6WHvZI2SG+EYwHd6ObIzwvMDg
2si7B+pcPnZ2fv6Qp1ONTUDR7ZamWSbtoe4Aji9NTJj1S12LbdTq+S0ZdnWdi8S608o8uRGltVPH
wbpbuobQa9ae5k1bfe7TZFnj3PE53OuT7ForssOSrMU0CHXDxDwsCaNgqZDNfc1ggY3uBIRwgiUb
6bYXJVNvw8ogqZfXB92ryu+dFr/p0WTDea29Fdt0eSlVvd7JpFbAA03INcDi3BZhm9/9u+sk8WFI
i3JHwqLblB2WeFlY3BUzGwUYJC7JMxElU3JMG+sk45Gib3kxMA5YxpoTs5QdltTkh/GLnefraczH
xyiGoGGXpkqthR070a2EoJGzkM7ihkZSrCEWDce+aioqcH3Xx+c6ystVrQrnFn3SYKfbRYjjTD5e
xRrZeSCJ1r2pUSgw88D+Cqdqk6S+/O63zqlrqMgspwMHcG6lH4Q7AE3T9q9nQv2PqyVRgxS6YGEw
VVVlTvl1IiQNVTbaoHQYxqukWHuP8tJCGUBu6uIErbpHKoyMyNLX4R0VNN3D1Jglhjeo5JtWod5G
XUY80Jfpe85dCbhMPv8YAYbfp1DthXtrllhZdFZaRFbZ/3TOZhFVaX3Ej5Z3WDhijLvy6zr9jCN0
0MerVo7xdRs02mU5IKiAXP76Z1D/GJfOP4MhiBvm/0xz2WH/tB5YwwDO2xbt9e+YdsuZmaQ88gLn
Y0S8SAPo2oRe5o+HPvH1tRz08o+TwXJGkQDyX57+oEDPjkpZtPrrjyzVP8Q5lmqrts1fzmbykH/a
ecI0VTEaDKPrz4B+8qwKJXQ/fCUnnMxJedR24l3peGL3z+5lja9UoFR/7vbRbfzsFnobvmK18WN0
HTXW2gjLDI2mzZLmTC0nfNQMtFzyZDMGNcLBlDzWWawGd4pf/v4OIwS57ltoHpmvyvU4v/sxLsMi
7z9sx5f9w49MiMGazjZYsrHQTUcK2r/ezv04DWE1GfF+9KB6GSsdU5ZuwmrbItAkgWTd9VOPoe5M
OOnb+ALorXr6McJT5ER9SBvc3vdwbdSgMoTDgJVTgMB0wpoDCzQP7g2Rlsd+Pro0lxefQvBoDv5V
IAVeVf86P+uNGJ6wqn4V/emv7wFtzi78+nV5eG0LlRCpWRacrF+/LlSLdKSS5e8/OVx6sfrMyJDb
d86an1G4REOlml/iya/RAae/GzM4bQhUu7GJiqPfdgjzCYu0ta/puxEt54D9AtTdn9o/ji+cMLv6
vJv/65ccVr3ktN7zYqxCP2j+0PwfViL+/+/5nH+N+fWM/zmH7xVr+ffmL0ftPvLrt/Sj/uOgX67M
v/77p1u/NW+/NDYZEeh4235U491H3SbNP3Nx88j/34N/+1iuApPx4x+/vX1LwwzUOjmC9+a33w/N
uTtdVyVZkX9l++Z/4ffD81f4x28PH8Nb/W/O+Hirm3/8pjj631EKYhowVUPTpW5xsf5jOaQK8++m
ToDEhltzbFvjWUDFsgn4V82/SyY8h8245ahCNZj1oc3NhzTj77ZOMtGWbC+ReBPmb//89r9nIj//
bP8+M0mi5w/TlEpSUmq2Y2mSD6SjqPfrLSoaRQF1nwNxiSqk1+ruvqS0yi49xZnIwioHVq6recVd
6nvIPk3jVdY60PSMTTcyhHzlle5N+cpw7K1hV3e6kb4hbgwbRVj7Ip9In3cPjlRjV3eC28Kw7/sG
o1BI21UwGSvy4i1IIvkYKyZPodBqaEzVW4YsuSLZwI4lsv4aWphIF4bqUWXBpszl7StcKUDhPk9U
z10ZZFdxYUeuVxq3pV7DSBhglWe9t0ILJyRZrV+S1qQQX0874oItRIaT1jb+2sfss1LeQdL5WxP/
WrevLOzjNBddGm3dQ0FFzD2lnHuowkC4VgiGmpz2rlXbp1SE7qSCMdGdbKco4UPtmMGqt6Tbt1Hg
TiVqd304aDvhj6uipTLr1a8lcLq2kjjGWLk7aAErNL/HSu+tDp4IqsnWeAwTFGnyXuEDaD6Lc+dr
5zQdxcmK7M+WRN3lvPSrlakfsPY921SGr6eR3znLQ2eXx77Ot5D1lTDU4VQrOqpRw8RmAJO4m8zI
/QtEEv+Sl8ouQ6vpahp1ZMSTZiBrV4qLDztjY6dt/tlsc6+8jOiHiNDZkiMKNqERygerq7VjbnU4
fqRdcO5y79n3yKQLx8ew0Q+7laXY3s3yUmG6flNo+X2nf01Rn96j19Forp2Y0zWWUe0pS7VdIVP6
RFVuwNt7GEIrkVzpKSqHU1znpPdy3WcDrAanIgN1ZXF7rxolttEcsayrCtp+oAwFuoODdeX0ebWm
OAK3OekClEKs8DrE1JkpObHdJoCrVglt2CV9dnFMoZzNeGzvQU4FuEWF9bqlWH7PnkvequK6cw7Y
m1aPgkzloxCvvj5590tDM6qt7PPuYpGwVPvIfOxS240yJfxCoE4ZXXQTpZU6+jKBB1yPwjDR5NS/
DHk9Pnh684S2Uvc16qnpDZOUt53pqce8zIZN4Il+NYDCP43c04vcbGkq3MBDcd2VqnS7xM43QvgZ
GI7WeNBM/RrZsObaFAhlZZV2D2F7/Eax7OD3RTvbd3mzmlXwkvc84omzq3CvnUtX5l3Qx9GrSjnJ
7dXcvoexVmx8YQXbujcdF+gJ29Go8fclf+fbCUnNVRjbxqs9+Yeii72vndas2K/dOEPTP8LqmfZB
MChb6lz1l5hsZ+KZ2g3ZwtYVSFHuBsUgPTz2/lMc23JbpLnc2IPjP6XgBjed4YvtctTptR18+pks
ADs0xn7w2arVZyrp+aWWOnvHqo4PtmeAIJ/dxFIsawvvLp5qLD3t8pSknXNdDylKA6rp7JIhtK8C
FTF+SS77ITDbnRHxT8PBVjZlNHUPtlcRIgO0cDR5poLmv5EqKN2KWvklV5HDC+KgWWnpIF2bh21O
6lvI5UO2ShISLBQbBor62p5sMSkVFBe30dzfB920acJR3SwjEEdw9hXhOsjgFFvXdLxFxXK4NdAv
O2eAtX908beMd76g4k5U7NZDVjyLQkdlxc4VpN9pjiPxEKbLfKqZSdB3ybOhkkfO4/rWmNr4kc2R
a8b9q1na07mfPVxqHENCdtY3S2vwe3+tBYm/B2O+GsbBfmAGCvFyG4mnwlg8p4A37MowHsahby8V
SvaGUEmZmcldrmrJLfTLXdbXsAJNknAiStKzpHZ6VuJulestnHpfM4ELDXp48rQHqen9MQ9ta5tb
nnFfgK50x8QrPwKHzXfUXXXoS6xNpXBWUxJnKP7W1Q1/P8X1uy7YWaOX7YWTP5Feq/HvU9HrYrlc
p15YbK2iCPeFqd/4KEB/s231xk6E8g6YU52Brv74rMjMOLagS4G40lznXSDXVVtqh6qWJLy4qwBT
xM/ScZyTNcE5GdPU/tJDCFkJbi8XMyp9Y0Fp+9JuWPKrLwLpg1MSluVKLZrvncLzpJnqTdGn3RPS
+8pWhGp6qBDM2DoOEgTSV6gQqyiO4VGcr7zGstZ2V0rkb2tgUoJHmKoYgmJOmq0BkXh7UwbFk5Xz
R0kpzpyGMLv28sK56aeWRIFv+Uc+cvSI6WRB7RuFf5KWW1X64X0q8hZN59QN57C37CVztWcWe0Te
kystaq6oAXUXibw/j3nUPleGso3CPDuaWMQ8DjUSNdLK4KyXITuKqow3IZ6T2+VohvhLrBARpFBv
fNGimIzMy8Uw21vVn9rTZ9/czLoo3+BV/eQVU4OpES/Lux43RbbiqNY2s4X9AJj0tLyLZ64KhV11
nQbY5ek+q++QMT2JqjaB8oaQLTUNA5k4xe/VSctLovZ7K66/q0KoO6dri1Uys8bwbGYZNJMjVu7+
VrXTBIlPKbl/7D0gDdw5g0RHzvIF+eH+EIdopiSiPaR5uB2ViIW9N4hyKsu7KvBOUrMmutaORVxd
wIultwqzrNv6MfhK8wNnmMKllIYWrJhGN9ZqKhsxUC0zFPe9F0YrNfLU/aTD+rHsytnmcYFGXvni
O+lO9TttM2Aosjf66iuT8OSOpeLc+CjfkX9on0uEhc+dHN4o5K9ki66pZbA+tLFprUjmhl1SbbUO
KIDeIDkaV4NrSdkcdesdpdiHKSqZUeNVr4ATqqvhVjUQVQBy+90L1VXbViDVTNG4daNelMbLwXB1
3/RhPCTVgPCGpYZbJItKMLGIm9v4864MWX+ZnNQVUWuwkEIhtUxwPH1YkCkHiEcN6N2v48TlaX2i
SgcVVN84hp65o59unNB50kvtXU2Vc2OJawW9NBIJL3YBsF61b9u8TNwo6T+smVdblpBpwtB89Nv6
KbYMKKOeuSshT/DVP+KiNmf53lXbDM+GV7x3udmtIIqcCDUsvZ8lh3AnG+AiB8GtP+WQcLaiF93G
67zX3FHQFv3WIhmEO2e7cqqi3vmt161Epe4Q2N2O/RjAkTXqVRf671pcRbBGjdvCYfuWvIdR9WWS
xhpx6V02InrTh+mVhxAv0JbUnQz1OW/EvWfF6JU7zjY1eZ7E995kRz4+eaOOP0a8Lnxj72nK0e+a
G29SjtVorbmbNhPx39RdsDpZ2VU6crMqd52uvMV9fSt8cahjOHPKrBCU72NmYlCVw4OtkdLJlaJ2
EQLJ3KCtKc1NK9yA3LhL7jKrf9DCKV1Pthqs9ajEyB56p2Ob7+aMt7M1HskqOpSaQQkQmxqcB3iy
dfOqjPW1L8vHnM1o47DW68ewKG9KX3bkqesr4qd4x6yGHfzoDupwrWV4CSSyr9dVh7WoobkQ7cpd
4Fg3tVNQXyTFamWoTJe8m8PuUDDBpP4XA51tQGzdi5WWJ5A971kjil2tjA+C55FaL/kaael7rMav
+gJXU4yD5ourKzZi1ipzxouKKjkfP8bo2vZ66Irdrgra+zFOTylSCy5gAwj1eoGBT6XCTUdpBZwn
Cie+eBK5fh0LK3MHRw83pRG9TKVuUYPhe9e2v3Lw65gcbSCQ657qVH9BvyRDicF48avkWm+9Hv9z
am1j8FFKnhFdKd+7gjRd3WJJZz5SCny1bPVrZH9jBbh4VcVHLcIZWeVmtf3dTsev0tSutAaIkMjg
AwRhe4lhsrFOUu9SxrdOt59GVX50Zv8xgn2TxUddS7FK8/RKZsHBgM/BTRu8B0Z426CDAMOoeFNz
3L+tYGT5ws9NsBZ1YfFqRtzLrAO7uYaBCe2ZgPmL2nfPfmtA8zav4WbfJnin5LmeuiSyXwQFk7ys
ARUpFLkmbeamf0PPvVxuwFSOnpsAQe5aqisAnm6q2Dy107jBqxtFpo1vIe9r1xcvi3koK5CY5KVb
ivS0lP6iqNElKuSrIcKLz/prKiCikJdCKKBusdqT+7LTg02NgJCI1lGVXroOlHSLfc0EUcZF2QN8
dcuUhc5hhYs8KRN/XYI0LexXiZi5W07TR2v3M6q3hJ2OeBKeaZEH3x2MqQtfM97rPb7OidbsTLW7
2CP0+6R69Zz2kIP43soOulpSg7IewnNbdsOmaVR1Z4YoRElqzmNpbGolf8vRuzpIC4RiJhQDd3tn
K/2iIt7INaIl9seqzW/gIOl8ltQdR6cOLlblPVDT/I47M7rD3UxaT7aelPY7Cnj3dqvfm04WPsC0
ePY8lnYMemDoef2xM+oUbR29PhgOt1TmtMN+0rIbWTbPaiCTq34WP/XCEQoj3MxqjRQaNqioZdb4
Ud0pyUOIoSpaNgWGgXoAn6y7Yecn1/7IbOJ3w7gunfAox8DZqibyAGU3e8kN9pwENp/A4WILZGc3
Fh5N285pazAt1inmr3ZS+KZ1ExxGNGs2hUhuFKXX1qVh3/S9Xe99kW7NyIkIWipc70UzrW2m/pWu
DK9mZbUH9okHIwi8zWTb6b4y4pcwyrVjlbKLR5Lhm9qARS4SjNZ6B6pioUtkcdNxC4q2/FKnwI4q
ezOy8b+P0xBjcs98o1iDIAEcaPfVQPh6ZQdy2mMbrjHZ9ZAMdDG5eWjdBqO3ZVtrr2DM3Zmw41wo
RU9CQ2murhLNRZ8WHV4kEAzwMB4TvJWIc90q3QY0s31ylFPP8mqnTnO0K8kGvRiVx9rDn6ZzwnXl
hBQnEjyojf7cZ+I7ZeaEpSzM9kWc+hAVJRtr39nWrSyOldkVR6B1ScJc8s/20qk75nOsTdZm6e/T
rDia9fjnccthqD1HdmPlbjm1Sri7Q5IRf7jkclB4RIRyEFfLJZeuvuwQaLYmd4LovPJ0PzsJC3Hh
KAXVIftdjZphDwA+GkkkZf1HkBLMNqP4QsLjHB7QW0JTCLg9AMgb2VQHm7QPEvcw/lrzC8Dyr3Ex
fVjR+FHqFZju0VvXjn7Q+/5jij1mgjx4YBE7pcGqdKDfNCmxgqFJ4U5S+xjHFXvKYF0V6hlxunzV
fUOu39omCatAh9J6iYucDLNslbc6ouqNE6xqu1CZOZvmGM8vAOR/fzclEPu7vrRWWmu1+7YX6+Xg
8hI0TbqdeuOxjAdl02nhG8qq5lE0yR4GT8l21XKTAfngQWtwwIIO7Qrpi7WapfWx1Frcq9HGq49L
u2CPfyzaPVaHt7mhil0dpSUJKyyQ0N1iXgiCY2wm2UY3iM4mLX1O5BRsJ0vPjuWkkjIOotfJDhq3
Iy8MNUsHEzO/aP96Z5L/I5TyeYiHND7ZVPIOI7yVTIvukxRln1q/VizjGxRyQxfgFP2npPdPdZyu
m1A9O0b1HtTeoxUO+wD5EW3AgXvd4yaBculGU7KjVNtdh4a7rvazCAPWx0q5kQa+FK0ApNHtwqFk
P7NOAjY93BtsUlYOH9bLM39VFxqoPLb6VnhLjZmaa7tpTGvTONglqZTUeyu7DgfnWzFi9wiSaw4R
jJlnUnlrC6xKqxonK5t1PW4Hv0VpsES3zt86QPtUoeCe2K/J/RHilxsqsG7ZBq/qJM562fAsTX5H
js4jmwLRNZLiYmdOuaYwgi/xXm/7a2fQyGlSu56S7VTLU7fFIDJwY6W4kiLapUMFP7pUWfe1G7wP
b2If554hanGSzfpdx4Z69nLja1rcwVmZPOQtics8ORrsouzkYRwlG0PNe1aVDtHTiP3FcHS0G2lV
/RZTi68eAuZuFXnGOiwSvGYPusA6UurF97gYV06iHO0RdwKtaY+GSUbAztj8DE5+jflI4iIsszLs
/KBlw+gmkDYPtZFuBrvYKE17VabeY14giC9kfBOVVr7Ki5sRPOauki+j590jcpqtWJqOeXRpjYDC
RQ1/LDACg7hRPU5ts0uzifiynsUB02evtTeDip5dEiK3VQXhQyF3bQoyuyvZBRBwcOvXrVtU9xPh
PowtpDAqkwJeLcfHwGDyll3lr4FfBqQdAFqie1YhTla/SxSKUBEoNygtvEd5aq9J3JKZHPu11p9l
nLwOXlsd9ZqbEyTGRvYFXLkgWEFv99zcC76No95eh5LoUQfZELOMJbbzDAa2cqGhP8xIDMtsJ3JE
/RdsKFZRk3z0Zv2synEXxdM7jqEItUF42hpUfaj394d0ukcJSFs7olVWchhXhlAeYZdDMcE6MRhb
za1a4yTCXZKEd6klbnxlcDOqHNDhlYMKkUXWe6V5hpt+1INi07flQYA0jzJEbIWlAsNrQ1ihGMGg
i/29UvSzonqbvIxu8nJ0idDPCfKyLhxjnRzKNcXBj3IKX/zooqvlM/yBYp0VKMOJzNS3vcmMBjhz
2/WYDVKDf4G18K6as6iRcjXI9sbzn2weRL0jCrH1clUg+Kg6OJYgz7A11fq+rMWzNCIAEdk9wOl1
nfSs0fFpKvE1rKz7NKoOqO+/xeUYuyL0VDfXEY9o4vYlgIm5Kyb51YvMFCGDcVqlRv4QBPF9OhXf
AyYKDRZMoZQr4TW3iWDOgZA/1J5FCvPrFA5fPSYFVU2/gyFCLoFKoGW9jlHx2uIxwjy1rmWWr4qc
3H+n5ukWfNnKiqfYBeamvVRyiPYw6B/gtkPCXEkPHSxbecxFf5vY9mvhxeGqDuE89q0DS5CsmT0M
e2d8bNPG3vojlNY5VPWK7HujNDsBqNPVPf2xYgloffVGOlPuijZ3VXD6+WRtx5CtYDT5Z5a+Ldm2
20QdXMV411jCCq9dcQcjI3fdEr2ZY3ado9DQoDQQddOdKQnKJjLFLWkPAy3cPr5grtDzVZSboUmP
4FrQLJfnUBUIsunWfRnhsFqNB0MHHJVhNAi87qUXDliqwvXtUNtYxIbCR5ypL7XKtRK+bp4A1Bdx
RD5kJIJONqZPwDPlw+38E8M7enAQPV2ZzAhgErZaE8DzgWk3FjlhDl8heIkmnGydOgNmoY5uHTmP
2qDC6aeRgbiuEB5zTRjaByNJL3b43iH9fJZh4LiGoXxJwuRFD+15a+Ws7Sl+qnw45v1jn+XgL9Lw
ZnmQmoRbv/hO8PGYhla+8YdkHTWCPZp9KU1k3/rRIduuaNrKEir7j0pxRzE8Q8NMqGIRsysTm0UT
tlMXT2dNZV9kxleUx7hW5yY6dwwrernSqHbtglZ8BdK0xgH7Au/ra2LZTPJOeaEYz3Nf9xtsh3gq
NX7AKiKDPW+38xETlNxXr8xCkBDEM4q/Pkz4LFzZPukQZRABppekjWK+oG8b+5G1Y/X/CDuv3caB
bU0/EQHmcMukZMs53hAO3cy5WAxPfz65Z05vNPZgbgxJVhZZtdb6k+3YQ5hYT1Zvvy8WXERHe0oy
Bhxy/k2N+zxVD9Yk2zhf3TCZbTRGl98pMebVB3ZiX8G0IJyWLKWOXI/JYLIolOVva7ZV0qPduFzW
+xQfWr+a5BR3k8mGquuftUuI+jgfi9VKrq1peporaEoj/ipb71V7MealP6onvdqI/rBptD3geVwY
LEau1KUjwyfV9UnYA3Tbgi3vW1Q1OtBhkxZM6LS3Tfuo5+KZeELM1cqEOcNlhezHN2WRH7bhlr6L
s6ddSxSqFXVo5da6z6GCe1lrwZVSRbgk7K1yaZi763iMb5u1sv84Qe9oAbBXbE9wBCFcNwAikxYx
4E6ZtMGC7AS+8HmW3jrKj2ATn3szLd2jyNx4rhyNSMPsaZjIdhiHIR6E97Kp686YxdeEGMBfzG3l
nEtvnMq7G3WmpMJ4EP3y0hneWaZgGVWvvDKxtdRmwmytbbAYY0SJpQb7LBtanq+febbu860vA9q8
35u9Nf4g6VnB+XDz0+E2OmwEs1dEzNfhUuafjO0dTqGNYbpAUKC/jZdpCtvG9+KqkVk7/HBZWUaI
Xgilc+7RugsZZ3r7nBG+0kJqvNiNEBU4MFXePGLYa2gRiuWGk8chThQiuKBM+7CvjV1vSisWmvdF
efOUbnS546agq4HL51brb7jyX/Vgxlj4U7t6OXJVDTp7ksRqY7RnTUzPGuw7H7XQUkf8vCcnZZ60
tvON0uK9M2GuR5/i+dVQPjkYlfpZSLFENKRj9wvBSDpT2rTVrjJMigh3T7JntcPJvZ9TLwJhqxmQ
f5ib3cNKm46IqIgHMuELuxtfXLYwXhtjluc1tGb6dDCoozt6fq4sj2pJ0FfKmue1NGhlhgTL6z7I
6NxpWXoQ9cIQS/5yO3UHrvJSaoXuz1r9tMzlGuc4TaM5LGLL7g5NqULC1tbz2o6/GqW3YmU0YpM5
v9Y9awJc2s4dhnl5/kkEy1jLoyvVndLtMqu4setSpzJxf00kkw8SXK9hXK0olxWgNoGg54i3VsdY
uw6+lGQxlo1KCEpKsK7uvdgL3/iQyo9mWuFni8hDUxsIAzE2iH00js4dDe1jlswfeuk6/ircyGhc
sROq8TbUzrpLxJQGchnex4r5lpZPRZgtZhlp08jmpN1Yl0SdRO2CzGXlM5TyWunyWC6ZyVC9INSl
6yIYlZjyEBSzHx0PEGfAEC6v3H23jdTo1hLWUhlj2/6eTZUOxlF9bTLGEFqwHRaw2kI5Ft89kFkw
N8WjU9E260wCguFi1mUzBOSVdRABfBVUWLnK+I7/Yu4vBoWxmugRluQ58Yrbc6pg8lJPuhrMhEQG
duOu4aQuXxeHlcCq9VsXvUzgLscU5CVkMMaty72wpi1yMmgGWXuS3rjvBm/zE9sVgaYN4VobxH/p
igwYud+vo5eEq7aleHM3ItJdmwDTXL2QCigmrZfEMe7MhejmJGdKCAEs9BwY/GlOOszzVExNmCHi
2Fcy0U7GsNMakntNfaK2fXQ63QklC8yx3qozywPU4uvaPpOKinwNMHNfOIqFpN1UcbeRRjwtbDKd
PazsP9ovrC1wIEFehGM8GU0tSzZ0wLo6lOt6lc1Ix2u4lxEmYYfZY4srmuFALX2H8qjbF3N2rRig
DXm1HHLyyiOsc+BFatt+cylDbCxBHcjAizcmRIKVoVUYOXIfSgRzWGJXToTB5WIICnxQOOmU13Zw
juhwy7jrQkxhT2raLYgTGagYA+4v5lroR3mJd05KYjlk65FGLNZPHfLEdaXKEPQMKVl9n6fLFvSK
c51M5QJIy4mRqlHbFqSUJ/lDMs0UHi7vbMXwvIcp7gPV7vOsjAvQSV8M0z19bDypqhdpBUitbJzq
KJt2h0/IqDe3VgOw0NFn+8Sm3s8y9V4ScWSGQ/at8s10DksRe0ceB5l3bDOmh1ma7kqseCSRPZb7
kcmOVVNebJ5xOkZI3MZwVT9VzLDbsUjDLXNYYxVDRCsTETMtzlajH9lC7zvHPkgHCSukZczTzbb1
C5t6M0GwFvAohm3OF/yfZm9NdcmqXriRxh5lE34ZtZiNgbF0xxk8MnW0T/JWx9PUKTf4V54yx3ly
VzKakqQqb5QisIYq7vhI+7RNM1KVnJNiVib4AeMQqBGHstcDKEdbUKj17TptGNhirwq446tivIWn
C9RBPJuGxQ27Q58HjhQp4BId0+Bs0VZmD4bbGEGfNtOuyjtyYhMMGCzFeOq99l5mYqLtQIkupfGU
J328mdvom4CO2Et2bTDgBbcx84/VsYal3Gy3lXI2FYFXss7AoFTOkApgfizDWd8kcwl6OMg7eX+0
NuWjz4on95WB/qlSnmdzPRgt7R7m6xhceGw96i9jlrgAk/FSEvR5mQWBOEwfKs0XmmpYIXN5JyUp
fh4prDRJJIytbm1Hpq0ADxrzi0StEi2NEa9b10Nu2fbF2t1h2KeTCucRV4AJkm+0tsscyT1nninj
UaXa0/H7rYfKOSulc0oLCxKUUTJam95y2EOEBLgLh3nCoOJaVbI3poN0ItitBUStlPrk+nQUTWAO
WQTyATUdpwVE42wX0MrrWg9qwGUl6G05hkJnks12e5KAdAGGK592S+anZfZNaMhX1vYOfFL71ka3
h51e5H5tqCS+edM1ytBEhvOQ7RP8a+l5qX/LSe68qu2pDqN1ymmpGMr3RqOHYJZNSE9HCmVpJpFW
smJbE2N1yeDbsj325wRBvoHBCHt2fYKbSxTLREIhVJO96Yy/U61gzFX+xhDfDbG+xWXONiK7z48T
lBj2gdjJzM81n288Mul1rYgSFOIIUuUTwrCHwmRsmc3FMdnmp5VPo0vxvuYfwhJdhPpXRBnW8pnt
NLHZNFXUriqHupwvP1NxL4za3tXwfzRtuk08L2z41Wj364fSXITfbVm1k62TYj5dfusZKI9qt49J
suyhTbxNwO/+CE8WTHj82IpsTyWNd4+zr1IJ3t22vwGqnjcZs5Tz+kxt/SSdnnEsvB5XF2eylXHd
LGs1aNqa7Obqw14NnZVTP3m6+p3YDRUttT/1rfso7V0mDTtui/l2Xfuz5wnbh4G0h1gzRQlDXCIS
9HHnluN3qc2Ew61UwJXq9GQqmqfcwda5JjOud5TkWGn6gxAY2jQlQKFasGknLwBTQ8ywgt9GZAyc
9CIsx24IajZPk4lGkC/1u+06Imov25KbLaz73hFTIMyGqmJHShlZ3eyY1kI/ify+8Nt6/AUUh1Ws
AfEqbQCRmNM1q1cdU8042gvINlmvcG9hhNiSA46nZmUoRnM3nGynZ9Jheg9KVuEsK8dvqF00UZWg
DLBXsUN4jyXxiAGDpSu7lrQVVbtoZpXvIV3M49i1hwGF4L175T5qS9acxhRB0yX4W5Xpg238sqti
vG2L7S6d0NO3eYh56HJeNp9ThI5rRNtgQPr1V+i1gdpj2lRjbS5GcnGMTg1yN1X93hZN0I+IVUmn
erVH634wrM/WKl/TGmGMWaxqzKomnXuLAevO8MriBDUKf/eNgrNthHVtoxXwST4NGDMNoerIlohi
97B0L+W4LYeEhIujauEyPcr+WHdGMCXTregMgvd0Ssx2YuDTEX4XDQL7rNTaoSNvg3Xs0qjvTf8S
IpysSnnQ5LreaE5xVaViwI94UA/2pt4wOGCajTfR0IZFz2KsZlO/F6Y20pfMaiSY0AcjMSxBOo8U
2PN41eZF8p3VQGxLj5eb7e0UO6l2CfhSqOpKNPXEqjAc2S1WclbI//Zng8PAlQUhxvaD1ibGvVm1
ODUMJtoh7SEHi9ovKvlpqEqPLRqHHZ4aRwmwf9Rc71px9CTEvuNJY0JomXKLy0RVgrKZtaNuuB9F
x9hxHcwqXmsL8LC0/VaTdC1iizRzEpzvXRPA7ypPnpo/a9uYhYkrPohe9XYZK01jK3W4YvaANEns
SmMhRKUy4awh6vGtxhvJMHBVlpL3CkpFUGMDEIO9YzmYAwNxieC4XL0d+7qk69aCbao+pNVrN9ok
o7n+TFSrfK6S6i6vjE+rsiM09ArDWNkylY7K3ounbL6vOBRg1IqBuJZL96vgUmR/i0G8KP3kRbnd
xAn5j0CmuA/37MtqN3zbaU1h6jkXK5zuZhY6O6U8zi2aUNmnB9Ypuqkme5kLhdXXgNpXeyi2Lh3n
d+6K5mzm+VvXsi/XjKtzpWn8aiyPNQf13nDNowoz6WD01NZzu0zhEDkG5dOabu8GzfDiALt2RRmp
LShGLl4TfcgjryT/Tx+SIGGEF1Ah/5qHrtqVY5MFnhBj6OEvzO0UyBN2N5HjxLXC8brNWCNbEEmQ
7fFmdbzmUJwOvP8CGMI5dSw2Tosbt+zVF5XqPnQw4lNTjMD6y5jYbHGQm1qBmtoTsRhtsnYSjMOs
bFp9h8XpIhQ/rlajhsWYPTW6hQtQa8Kd1Q3ypzaFgOKMlQ8uSR+lxvoxiPq3KJcOopRz2w6qucM+
zYorcIcA4spzmVMCzlvzPM18b6YxbWHltGep9sx49Q3Lt25+VKXc9n1Ya+FaGdzSJ6NVBkBUh8xL
Fz6omZ28eqk5y636+HOJeQpkzf//bTrde+n/veN6eYa/T9NRCiFfyURz0oqmD37u+HOfrrch2v1c
Z47vrsHfV0zKjn/9XEfgzr9+HvAfF/8+/5//WCw2unv4f76LP2/yzyuy341b9J+3pCb+EQ4B6dXJ
HgyOj8un/nn1P2/k59X0zG7r/d8X7pSSEuLnrj3qh+HP9/fnyX9u/fssP5dUZxk4HzhID558T21z
Orr12B7QSesHQWg7y0zeHX8uJXAf/lz6e5u7bbhG/b1eQLJiqva/9/y5RKZYe/x725hUBCoV5v7n
9j/P8PPfPw/++1p/H/fP01jKhdajpRp6ROboUT5pOOCu6c3fN9LrCgjEz3P9x0W0F4Ma/X22ZmjS
WF+sp7Keac1lqa6xO6k3nIXN8edPsW4N+AN//rnt79WfS41wrpyy8eJ/bv95/M9tP0/y9+pGFUrv
0yDAubzY33/8fbG/t/3cpWKQxQT+cu9/nuvntn+e5ucqVt69r41Who0S2Mv/fow/H/fn+s9TNVNX
bME/T/PnTv/taX8eU27e0RsnzEtbWxzHhrJMw9SA7ourOEIDo13+/HNVXYRR+f/8e0aeublx4V0m
Lurwfx7088ifP//cprYSQ4rFtIK/r/DPy/x97D8v9d/up3nY3MLq/L/vFn5hfxzIHLrc/PMAs5vB
AP950v/4/z8v8nP1338rGDfu1wKz9P/2Ffy39/Vfn+bnjn/f6899fm7LYJBFs2P8mvLJDOD5Xgx9
gdD8Zkbi72q1MYhbRFx5/Ge5mI1nxRqrZLvO9A63SVaXlhHeMSuI0zON0snYwZk+1JFelgojRVo2
28Cw1GN4ygn3IVAd7EB/h9MKDelkXS4xrRtMWmyb2FCttHZ85rOOGbGPsfSjimZtj8cgjuXykWQ2
Ro4KI02nwTN5GWH/TXYad4m8GbX22trYOJKJmnms19u1k99mklxSol1IaWSatOCwzAD7C113DVWX
qO5GV5NdranfXrU8ap1Xxog/pV8vLeQiYt5WLckjvaZKSsvruu0zbA/VFvVMl13ZsKCu0wsO0xqY
2a71udbgAgBiW6FnNxACKIVB0bvILEVy1/XTYVFXx8f8Qr0zXVvfbzPvzKZdXZwXShNaG1FqUNgp
dHR3TONcXCoxMHBZ0+rznYYtvQqd3o2pa3YA5qNEiSLAcpnHIGqB6L89GSaBRV13DUu3C/LRfOvn
/ti2axVTQOWRxd5OhXKVpSBSRcbYjY69DcfmsGbTFVMJeoyCMaCitmOYFhqhYKAAiTDzeO757ixh
7BM3Q1YOhrh1+kxSrDuGHY356K5I3Zffo8MX40rvDUwdeFR62Olhwp9XPA9uNEetIwMB7OxKl9ip
VAbOlOuQvfTyd5FQQKoqFcGyWe4u2XxH6cRe6MDfZLvtchNXyBnHfb8bZzOiNn6mllzisVfJWhLj
t5Pf1imgPbxAHmszSt4Zyrre6woGWtOsUJlXW+Ak5fsovSwCvq/3ncKAoJuyIXY3bd6ZoopdOBoR
7m0Ck2Fmi6WLF7837F10y1fLBuczRQpwVBt+6C42MsfDBVxDCZu6KrAB55LQ6ewz5bdI6i3EQuNy
BOmFLa6rbPsFhE2ZPAIP9Oa7UJzk3OrTV1/rSOk5/QJogNgFrFDlsszpAlMtTPop5wqYYiYVxvNx
qVjIra5jwyyV3VZiJWFjD38ZyILh6OIlyUvI/Hblw1mTsAfRZ7u8lg2TLGzEJoNpQeE4TBY8OiWu
LwZnqyb8rXc/u6oxUXOnH6geY+EqCi4V1GWacc08ITtlDVIuL/vGT7WCH5gx1162V69fVdgne035
5RBR6Ou5kR8MjQB7r1Dv8LVwA2OtwiSTj6vmok/zriaX6rtVmLyWcvB7pfwqe22Kt57CmMFjFyvu
c3apoK2iTlBJNVNoyoZZiNJebZzSwSxmhuKadpPighXVoK+T+mH1iKPx2JPRNDyMZf8Emb4KPCaV
tte9aUKewdDqwDVEXAn53KrE25hjwWQ8UWuGNJJ+Q1tU30sJPxYrcEfhZHvLVFTqZKJmCxNzcIai
yNYqUiPise7VsCm6o+FqaaRq014zIFxW1fqSevIjSXusgPP2u9heNx1HZAd2qJpnYPf6k9tnTxL1
AQJ7AjbnEyGfqi29D6yo3JBx1bJCxiuQL/p2ov9uKvjUqv1WzNYZXuYLPjZXps7dam2+NlT4d2Iz
i0hCaRHdeJXAD2E0te4I6LT9fGuy/fppy51Mqseymd61qQEXEuutWSjokdEM2kwSEUmwdpsAYb1s
IElNDFiHOUw5JoKhnWDHFR+SL8kfOogwyCwO3YIEC5lWHwh6RMxXK8dB7zO2J6OLh9pK7mCjiAin
liK4QMikFYdGM7EQKJcQpOp1TqeKhE9iocaBcQQy95fOwtfLwqO5Wso8xFJ6C+0BY8xyARGDZR+N
Ct6qhX4nl8tw+kXaoL4EFyOlhBCR69+tUqI+1b/G3mDKMcByV63Un5waxcxEuYZzb5BrEGncClQr
W9NXDZbCUsPrnNf2QS36cz+uQd2sV93EoBMrRF+fecOZHnsj0jtV6EO0KERLbGp3A27l562NFZaT
0remy6HFsJRfpCntLoYvwnhU2MRqaAeiA26c0UE8VOFnWTLYMpxD39sfI/6A7WLeZm5Vh6Za7TPN
IcMhESIkMgL+hzsfBch6ajcYn7DrRpNRwGufCbS3FbAbyH0r/IZmCRND+XJ7AL5EkkiYk4u2znCU
HHsH6v1oatvOEbW5IydlZ22kj2TNU7OosakRUe5m0EPWvnrLLQ4zhUxMtS2OEota17e6/h4O8GNt
Vc/rJqrQHMbHbNi+sMN50Vt4NYyGa2wQ7BT3aDd0SgaueEqbIf58120HjaYdQVJbQBnbHA9lAkMl
t3dzrqAugan2Bmr/7qXVo91NV4tt+YU6Q3Ct9qNZvZULxwRG9rE+URsY8oo0FXIr0LmpA0MtrP5u
c2UIjYHzs4ROW+3pumEfEmIW57MNxb5dA87N91Us7+kIJuhUUELdljFBDuJbl1+zkz8Z/fIm++1X
AUgrU2O3yfwwmaSztqwjldred6hKp1wBHcf50ef7eDDJdN7hNiyjUjOmsEbwanrpx+iOBxwF7zSm
m1Hj1lA/hPNrNMctxO6rIRMBCkNjAj+p0C0U8+LhpzZEuKAREs1dmap0SRAjIkRRu8X2Dm/1WFwG
ZO6hXYDpEamlgbKSvUSqa4x09YSNCf1yAqHddPT9hUfddwk+8055EtaXWiM8UmdsnqfpoHYveYcR
u7pWz96gnFj5HvIh6XwsEPnq07PWUSZY+k4U835pk3jECwsDTL4WFgmoEjmSK38GJnzPVoDByenO
BGjCXhBjpI6rHS7eFQYzD9VkwGbAIAhZ7uzPbvKrwhCkLWcraJbhBVbIle6J28mtAmea7zqRvmNo
BwziMYYq5urN8Tz4B4g9g3FjqGWYzIY3jo0SEzCfReylH7SZimbB7Ee94pTcmdO6HTyUyW19RhsA
2wYxEJoZTpfpxRaM5bbKXfwxbW+qggEJKh++TRM+p1Gnj61d/eouwpVaVDPU6+kpZxC/HzJQFQg9
DqoFNAbwzolbPEHdynw4jO/IYEKWXD226z52RnltDB75iV0Z9glc+ipH8wW0bijwCpBQ1yXsVDd1
FN/YLIb8Bl+yw9foOCgIalhW4aQ7nj+iYWfOArJaP8Cn7jjmIDPBofYtrJnuhYxEYotHNjgqyTvv
W12m6UpbRTCK1toT5fKomCvdnDe9w/n111UhdGee3ofRi/H6B9XIV/4LZa5iSDOAilQt2d/Q5jl5
KMJ6OIF9CnwG1gchtS739Sbdg7tVLw5FfccOPskOHji18TpzeraSzTC/MtFjyXS+WbyCw6XP7zWW
n5D0EvinSQlM2F9hSvTbGXPG4xpweWk8JaN7hnDyqS2wUrZhpPRGJJTkbgzcez2l/cmmWEwZskkv
PVOC+MVgXet5+Uyt/ezaGD1YqQY/Wl++mEoBtrhyObseW429hiWB2Cku9oVj3xGRwnjc7qFuY9/R
zYE9MLu1ZA3aZFelb2LnHtiVGRdp/lsSgYoFUasNPri74mvL/IT7e6TpRGWutcLeihl9YE+3yFAB
e5Xy1mA2Dub6yUis2QGz3fT9Boq5ZXIHL9cYwbc1t3mCQfRJp9wHVtlDe9VA/B0OGuW3nugfOd4c
iQ06iI3VCU+lulNNgoohE1c1hehmpRDuSjfwEOUUm3U9TN5jrUy/gHYMz7zKlySC8h6uKKV9pEaR
kOltIU0TEkn/tgzFcWq2+81gOCO7995UYKt6kMbUNnvqTCijS5c8udjXYPufUnciyocriwDchcuh
YiEAOQV4ZdtLe70kMH4UU4115LwGZmrrsWmsj7qKeKngDMz4hkszv+Q4KL8sCCW4njo+PWKm2TBB
lvdtOYL7PFUOZ2ldz31Ua3xP5mye06W+XpEyX5oknXKMpMTSesGRB/6g5I+Ur/p4UrTYVhdgAEt5
MFszlibtGItUizDQRQe6PrsX7e6cRF1ZsrApxsnIxjeZGZ+6rawxmQMP6ppEq9AwSEyrKsgHKkIM
YgskXasXUZiknCElBZXBZgGlry2N3wZwhW8v0y9A7Z910897SyewTr3LYdf7We+EpQd2r3gcJbiL
fWAx/isHX0Iq2B5Iz9jLVccCWNfue4s0907zIBUbSOfK1ro8IMpzS4QQsPaLWwKM6+RkQop0NOlS
BxRdoHlQeCB3vBZafxgScSKK86ZvIf2NVfdUVM11ptpHOfThRp5rOAsPDF7Do9GuLpK/IvTbcTsz
CnjtzO8VSlJXb0UIYIVObJzunGZ+c8b5K8d6bQPUtnXtHX6nFXY4ewbN1uMLNyDr22YAAQ6eznyQ
pXM3AYb6a1FfSxRLChil3xYYeFnwT+A/PSZ425kqQCitO/5qLuFqThICKl1XlnmFqw+nbioiG9ua
cFCdm46uQ2IsEWagAp45P+lSeVK9qYnxzb9H4SZDrA3u6sQDCC+SA60WcZL3LrN2SCa14zfgyIEQ
BQU2BabtoEsq9DZcZ+sIbcyXw7QTZAspHarn6qlHAXpUi2TPMRkMXWZES0EOOnQ77qrnTaToNpPn
45giutRGdH4pBnbehPa0caK5V1+Vqjq6w6TvkmXdtUsSt7JC9NI7E5Qq8ZX1Y7haxoH6Ak04Bcbs
+BZVJd3XfKOWBypp66BcmCekMMOQkTYvY198KxV0H95r0xtw8Nzie3Wy10xk0boiSFbkZASkI0G6
Wl9aM6+iRMe1Snf9Rja1P6JqsQugPXN6LRsQ9gS0M0zwB1YJvYcL4+HrOGhIOJ09dysu5Cu7fFoW
dm+rhdDazZQc0iZIyx07clCnBpKQdzTb7+6S21Jm3VmkWWyQWIPodTl1pf6JEcQ+yQqsnhmCMwz5
yuf1qYTFFiut5/k9Z3zkKQ69ocepNM/juVljr0KtuuYpXE/Rg3ylQKFYvgV9EplYcvoFIruwSpiF
5DkO/tWV6sBpogWzaOutzt/ycZ8tLWnG1Nn+0Orfs4Goo3rSwK53EN/eHdgszoaF4+rVh9Lovlsw
oNhpq++iQuqLS1nc69l5SyGq9vwJxgt+r243JOPunduF3ZRT8YxS+SPXk1i35G8sWc6Jh84rZ43S
nCGqpfPsactpHRSYHD1dPJF9N3Iw4ZWB/jmgV6Wn77AFB3Xv1qvKUkVU5c0U5xAYbcBmv+vmZ85R
2CB4kl6WQzsa0nXH4/Drm9KwLLKDVqlPaFCxqgb9ezZ1uCNzn9yJ7NtbXnrXeIE/80iCF9UmrisW
PAv8eEneg9QBIwkupUO3QMHLuQlnt+13/WDHxptq6+g/jOelnhS+0OG+5ctjKGjcKfi6hcI0XiW+
H1o6y3CDq8Uv42HyZJmP6WbvtQvvDXe2kVLYpwKwObL4OXQ4Z/2EV7BoUT3Ki5Vaetf9YuHF0I+3
bVyRTH5XmXRq9qDD25l7KATqazaMur/q+KRV8+MCTyFes/y2cOSV4cEjc8FkTWDYkCbwioT1cFmN
B+0DKvWHg3J5VDkwS+vZyewH3W5C9PnXmbftSoEEpVqP48DZkiKddpf9aKivk7A+sbKcAj7XAVEV
uewqw5iC/d/ZcsNXdXnop3PZ29cjC4Bn5nUwCO0tuTSvrpJebfj29VqLnZ29Mbgbv7p+uXAFnqup
h8uQQdeaMdTBnxCySMLRQhVDYpO331TUVBYIcpuIz8aUd102bfgDWPQ004NTmSdIFmMASHFJym4D
F8SSN6YooVkXvygA8LZVsd8yi/Yrq7N9YZXHAW0xIVLfmTswpxqGLjQrLY2XfKev3bm0yyUY+urQ
yQU9idpFfWt9lNp4HHSQWM/Ko6JEf1sI4zNLmrshtyLewmnKbhzcEMZtvmoU3G9KG+pGjv3FbNwn
QkGdkfzeGuVRv2jWUOw8KuW7hONgbWSvpmpHzaXD7ay70BDalzOJg+7lDzjipIe2Kb9Fcvmys+p9
1SSB8EhVGgOl8djymfP5vGLu3Rb5AxKKD0qID/VCc3ZaGVvd+j51eKG7pI0ESu2VAeE2ZrDpDvTm
6WdSuewWlszQWBnNqrl+hLXONCF795AEXTDVK1LaT7Cg72t3Nn1HVd62dL5Se++Yec21zhKOKcpO
tC0Ug1mHVSOifM5f82owg9+91X1ZRvWZdF1CAd/e1UrvQ2FjcbFRxySIP+z+tDVzlCB7tZnoVaXW
nYyqfoAM6Tek8uoN7Jd1RsKUaclLUcCKtSacX7bZOeWbaQBTQ6ZX2nRn980cqIHYlsJ3nLyMt9Q5
VW3zYZv9O9TxG1knbkS86TVnyAtqBydSptBr2ut8ctOdPpCKOk9pRKZGgLfkWUnIWa7ktustI7Im
nH7Y8pTIqgJX5+yCRSlxlIdhfuFTLy4Su8uH6gzvfnEY3mDTRFdORcdR3Fwb1TMOMmFWtbdDJl4z
Cff1cghua69jE+2iyLA5UJjln5H77ZiIvyaOODO5vUnGhOSTRJ9ZnbTIKrpTZdYPItPf6sUmy0hk
lLVzt3M9bGNNwcbY5A+wF9iHCc6OGB53e7qxB7HWr50ovuh+H2dXiIODHsRotiTEQeDVIqoE61rK
g+mQZZQoCYP6K8U1owEeVQDZvsSKSd8PislYr1gJzNL79KpelavW6ZQzvebLUjPb3SYnHjqczmBa
zPT0EHEQ1DAZN6ty3wzXTasAEPAEeFgpX/S9/jrJRzNP3P2yKeeOrpxwpZIhppseZT7TNCpDbKyj
EnQFpHuSkHfrWGtHpYLL3G89ga6XYKfKzdRdnWi7FUvvg6W40PFXzw1QgNX3yjrCqcGZY/dz9c9t
Sb0vOC+Bb0Knyku4wJ3OXiUs2vi63VWZG6YEY7hmfg3wM8Xko62IPddD69QligPnndAeX0NA7TvG
pOz5PPGmUahOZsKkT6sDWpvnrRrGnaRC/x/2zqO5dSTNor8IHTAJJHJLEvQSKa+nDULuwXuPXz8H
6pqumoqe6Jj9LFotFZ8MSZjM+917bj1wD+trBMiofSjH4r1rQUBFsKdXszYchNGrnfR/SzkBe0kZ
DVXoxnNT9dglcRHQLPRL66aWCBNLe2cwvkkDc9Kwws58/8OKBdgcBwkdqpJQRORDHQsWlem3rD6P
JEcW8VzDtOnupS8/Q2USfhGrmIoGRkT+wZqjsy5QrFoouwqWJlYEMsI31fLromUCYzlGhUH0bVDu
sysgYrj5XpC/WfdTfJ515z4rL2UMhgFnzUMekHAnyHSoS4GkKS9kGFe1dL/q0ZbcDCF52eldvIwO
lJYhG471iXqmgRSExRmhqJLu9PbY9fgeq6AaV8WEZQ2jG6e1dch78U0vHbs3+Cn4xKuEhhHd8Wm3
l2XDkWXJlTkRvAMhdanj/nXMGpZDY0ys0cp+D9Hc3LRJuwuQt6FnAu4MFDfYCQgLqSpPhfprNMkb
FfzGBRWf9HrJIrDhLCM35/IYP2TDs28RS+ld9mhhgD22IPpNSzwu4QJnhorZO0tseTBkdnGkGy+J
4mqdtEDqEiQWaFD2zohohUV9cXpxyx770dGzlyZzU0+rCRj0BgiKQIMV5pq7aLHCxTgyeRMDNu0A
5VEOEanwaSJ7EvyltNbkPTZLrTrOmnM72kmywxnEd5kni1nYVned95lAYjYgVfo9w5U+4LuahfHW
0uZbaBaEpTx114njGJ4/949GWrBQtSqSxZB+VhaClV1+JXF1rVU+7NNpSRelZEZMcWiztsO6w2Cq
mRGfpEzeO0Q+7jaFRtgUxSwtwkMQ98sC2vxlO+RfUSuDHf+6vuoZnqXBxN62jJ78twqFheCSxtq1
PRMcIDRIoDJIoemxGLnzwbwAmUPs7HRN7frbXlsQNFlXwnC3KStcmLBOP7iHrkLxi+aOqnIwaltI
swkMDipbWd6txjrp7qqMIVBjN7w1Q3FCl78JbLgKHbrNmGJHHpA1WUuVh7gnQsNuahdWAuxAF+k3
LWN3EqVcxKQpydhEN7nQLwDTrZ3Qu2rbT8VhrmICGknuhaYAyRdwcwgC0ZwG9PbEJdIQJ+Ozk5MD
1dsnpma8//kMbA5F1o+a+JgWyOrsW5kt4y+srX6b69RdD1UenVvJ/LSCCg5sYNRONUcxDDBggS12
TzYQr0rlXm4v68+itU9zf7ATrqRpVDznzmzB2y1iLmHFdBTNMhOqdW3VGRm5LZnUrGtTewUTsvdE
yGGhDcI8MW/MWk40tlmO/ZylxMakkftrV6xzE0oETHhys5yiTekup+QlHfkVycQpbKW1vRZCWLjo
qjP52pfW4bX1jdaBspfgoeG032RU5zo848rmVwJeRokJHC5rjGQct3+xlW1gBc/OLqLkKSjudCQU
jigG3bwrXpg0UB5BIng+v9sop61VcQk1llWWZNbjOS5OcOp094KN+0rXMs0zO5HvGBbT+5FvFTbM
MOz5fdW7Dl78PjN9r4+nF3AM57KXPdSEuMBPSbQinxgRzQAExmjmH2m/RabxCtjBR2k53Ua63TFg
hopwqExVA7BANnfKL7NNeYmm+NovSV3Xd59p3HT35JR6L6hK6inwoFLzVe27/FTnHMm2T2qKEwky
S3kjJtqYijE3D9Ik2cmywuaYE6XxRUXTu27+7sf5q8urO1XGnm1X17lx9GMTESxv/He8e3y3MB0C
3Y8+ZClKDrhkpqx4HG3obwdmzA75qTjsvSbUfqlauFgVan3N9Q5LgdCkl87uZ5gIZjqMvdY4Y1lr
zKxFJlas7Gt3ZsG1MhunZMNt+xBb/nR0iOKsIrY+giJKmgiKcauV2i4to4dWS/Vt7V5NobEw1Kfn
fgRQ1eiowmP91PZMRJyB3F2QN2CAFHidMZ3564ObsGl/pQ4jMuu32UdXKjAmNsHcFft+fBEm24GO
vNoqVIBq431d2OElKEglFBZjA9YqQ4Oft+h/AY/A0+3TO5/0K9F9DS6CfhkjwfeB9tgiChRmqlaB
mdNDG1tPPWVS3OXazMML8q6xda9DOUEOi8Qhi+M7TZRAaGzoNpIitVWh0K+Nnj0f1DjE/zL/1q3h
o+11VizOsDe49uySvID1mX6QKKcQnSY25r3sjE1Z3/OMYo4qckV1aae70ALjOVebRIv3mQ5bqPat
a9Wo+FjgS15bFXwksoBTqU4cR/naqMjahO0w3JZEs0SNkWUEnRV279NUXLjDxqyCrRWhkggmao4P
pNxOcdGcSZah+qu4vOpz+RU3eEHaMH4wdeWvwwrpNSxsCH0VwgkBuu6SO+so0z7R2gdqt/dMX7Gx
a+K2bxizzVRISQkfVAq2RnVzWy3JnNjQ510A1e4SLR9s1LdMU/L485/IqXz2NsoDjXQ828Z9BFww
7jMM4qsECwQCUbJ1NQVZsO6nTVlxHfZL45E67ZjjQH9pynDYGKYp14G1dx0yY2JWL0EUApWp0bSL
Jhu82mcjkw0za6FVPRbVoRqbx16W884kgOT1wJTGRATMjpnOwQKpdpw8pIhdIkrA35nVMoljCcc1
1sFlz84rKTyrbrrbvnTv05wXNJ/Jq5YULLeqLakJBEnJ92OA11rGG9UQX2p/QuRHZiRR+DF0BkxS
yVieau5ny6kk7o63ssr9XTgSsC5Al9XykjER2xBhx06Mc94vtW3PiNVItWZTAC2LCW35Tk80vDgm
dTdus4xy+8i/BUp2EzjsVdiW4YMt4cVqCXqMgR9alSWLnPGbSy4wNuleDfpjqy5BhnEgcUzMPwX3
pSBt2QmQzfT7a+yTGo9si3r6PAu2Wgr+rTLc39LuyR62zyM1gCS4WG7ICYdtM3F9tuYvMbr72oLO
Gv+WDgfonKWf1QhJQ5cUJXQarv98CiheKp/qBDNFy8FlNo9j0pxUjcOHnKaHz/zJSOAaSCU+RV+T
k7eo3m2Uaa19U54pNVylzF+8PnAOCsvPsYzHJ2MmwheUGtP2ghdAii+4Absu1NYkRdLt6LvxZojT
RwgRzE0lSX5s5HjwpktvMT2whf8rvOJA4aqy9ofZ68x2o/X1DeCxdIct4zD19Gg2DIglWkRi0CeB
phdz+Z9estz+rufxRoA3YJW6Cf3wRCA5X3F0ahiCmm0iyGnRjzGyXyG8GYdEupOGwGZv7Su7PRgQ
k7psfNCm2bjp8AKZpc1tINrDpbBZvFvfZmKBM4YVoRXtjM6VcDPgdTOrdVZheqrd8NQyS0NzezdF
257xf3K1d6et1rZq08BRViLkaInuUhrI1wHX+qLeNcI4OH3KrRxAspca5Vvq0EXij8SVTO07sLv3
RCQfLURljn5zN1S8LyIa1uSgkq0zN+BqESEpcPY0LWaCZpHnMwuQIIIUGwoDE1ubl7nHs4zxiSvs
MW7jJ97/e/lRk5fcBOgFyLSI/o3SyR2yrbKD77EZ7xtTfpdp++JOzQNTCCiksRbworfMnUmXVT7b
AWEs7h3mqBqZa0eAN9JD5a46qj7Y8utMnUH5n8rK+DB8+garHJ/YMs3K2wDjS+oCC8vLQz86p74+
Tta0k5xBOe69jAu372ivEPF/1yZJbFjW464A1Dz4pOfr71w2L6oMUKPz4lKJreFz5+SansKv22ei
vxkBSpCdHRieeJ0bYanTRbkNWKhWpUw9e4m5cPH5kuY3A03XC2dF0V2Oc8kQn7RB3BEWDo8whI6j
Pf8Eym8oi5Es3LOzAygwyats10627mGbs1ldQGzMnZ0xAKJv2rLaBk11Tw7M0+2C0z8Rx5pNadBW
GkF50AOZqlqu8ATJ4u8Q4hqhhfZgUY+x8cEpCgcVh+UtmzAn8LRpIAIRqhPKxnps8uU+GBneKPPH
sKyvVkdxC1AH/oxoQ1GMuXFRy9c1mp8DMHdVMS5fRxMMPWkl59ip7gJYtytzLJlYjQwxxixGrEp3
VasBKCkv7awbUJv7LakJ8GoJi7Ky2Rc5qI8OTTjKIe+0Y+654XwTwa9e+2GVe3rZHgMauXxqvIh3
42AHwOjBr3mJ2CymI3mXvmEJ0AZw4Fj0A4D4ChjoVTFgBRVQ3KNN5rvTVheht/tMpZPXGqx305Z0
COtqbZ2nBazt4doG1getpYHFVXOMBvrOzd8Kj0MhbIiVvfqWU/uO+CUq95kJym7MA2YlycliUxoG
LCPGwLzIeLyEA5bqocPtYRwo6Mu2BvKAkznX0SQMhzxV78pKP8KVAW1Wmy/NCO+mQjC1MzArbR+v
Ve7c5rP14FvxveCasnVlt0tqGuFL4+hzJ6ejbN0VDMgckEk07mwsInAxEQkaZ60NNkq+cgMWO7Tk
ug08Y73NDlEBqro3trJtWZUgNira7ajdTs9irL/8uP9K6MDy43llVPdp1XWcNBNRmOIV3/1XNNrf
XV94PqRzS0/Lna6NzMtoHzAqdu1O+IEky8CeABnimXaxivkxtOVzLMe9bloHQpnVRmvNMwXXC14W
j07HDdFuyNqef+Ol9iq95IbR1OteiS2N6atWHz6wrF/T5ENYC+AgobI1vSMSZvL+FS+zrzY16AOi
TsaTKmrcSOpX2GFtZ9J51sAk0GMCKDDIxrOduQ9krRC4M/dJr/tz5xeXH5T//7ce/IfWAxMAM41b
/3vrwSWMir+WHvzxDX+UHrj6P2xDKF03dWkbyrboHPij9MAV/3ANafIocpipWwYFg3+UHgjjH4o5
Mn0ChnT4P5u2yj9KDyz3H5aC1+IKC26ypFbl/1J6IPhB/6OVA5eO4Zq2LQ2MkCZVCjz++X7/33Ws
/qAFfZjbNjXuKRtFMV18hS4EPJGRf2B/WN20jt0PtzfuS1WAiVbs8/rGfa2Ui+lTiH7d0h/i1YLx
S4AsCtRvo9Ctt9g8rmmR2bhmR/JuUlLU5lYbYIx3pYFWWfYuZ9dArnf2ob5aEN5YEavDHN8WxHsX
7ZErvP6L+3zoyRzDTfNIlB1nWbjPDJPQCLx9o+lM7y/v3h+9EH9tqDX/zUuCB0LZvCqmhcL0t95H
1bm1bwxKHGZNKnp0I2sdENBmi8jUWNN2OMgxETBk8sbZutWDcG/OyZtmsKyPKdAhKAc5Ecc6Vqmc
ZxOcValjkorVykwK/G49po5AOa+TdMr/UCho8Pb97Q11Lct2EXttZpEu64e/tcr4ISNPcJ/UlwX+
a8aSY11a2R0SPR6OVhU7lmuXfHjJI4mHvQTeVckK1bd2X4pYG3ZGDXcMqIODaoO/SBam5wwTwn3i
OQzbkPzsjdlE8yqrPvqylBvLZJayLJ/I2uPdsoH8p8y1M8KWhjnfRQb36VyrvzMEn1WJFQKKWOqB
ozpNfcDmeL5JBrTacHRfIbE8ybIVxFSNA1s9jCvOwUji6OS414BNHlvWjh2ASp7mM1iJea/15iHT
uFBG7uysuXX2osSKpsZNEoVrfRYfLAOJFTj955QfF5ANupk/r4fw4mpG7TWBVq8MvL0rp/0ykTSR
74lex/4EEIIBd2hmeygSL9WA7wzHJNY7wsqO9lxW7AN6U/tsO/IUIWL9JUw7ZCxQNnoP5bb18WAF
nX6uIAuhVvcY9HV5mITzmJstGDh6v/A+8EcXQbUm5XEnsvyTzUS8Mod+J+Mc89hkvCfTIyBssrOj
eHeZK7tWiMDUXiPbRacuBXggUONJ1pySDBxXCp13djzlp6Aha4HfRHCTi7LmphKzRfAPQZ5p346c
xvsMjAXdnnD2zC6+6+vX0q55L6FWIyqOI0NHk7ihu2EtfcpghK2zll2kDbeBHYJrgfbrkF25YfoG
QYKqu0u0BxeK0T6tIZXE5PlnNpApM8xMwuxDd7BD0EnYobdhlL9rDhiUrKXK19cxkM8FIWWXfDx1
jL+y/omtNOpnlT+Xk3ir2+ZDUgPOdOFVuiPmuzb/auLozkT6geUSQdVtGa10/YtTlb8oU9EEjj5k
yXQ9M+kP3A51yj+VM0nRURevMoooHDRvKn2u10WMsg2am8AL6/XSoBWzZGyiUxgAXMad8JVPBz0E
5IDonbT9Zeq7XWi252VD0kKccMcB/HT9Kc07S/UA9bOnxkDkC/TxXTPooWK5kdApMlMMW8B4IgQO
FJp1zBgwcnYniVmTXIIWdgdMlkjgBWW6unhxE/kIkewotPlM/lf3wjHONmEc6PscbkaXsReMivvY
ad5Jxv8K4TqLIN3anEkwMLu3Fq57jhOmkMzAcnffGAZ+GIWAoGsEEpXPhdV5nAvUIJl+NK77G/bA
W834PRfWu9aE5dqEL7iRkJqbUV2j3n6NeT+NOLwkPv1wVbxr6+ppnKpjhZNN2vanb/MEcvGOubne
SYOscO7fu3F5EysNfF8QF7ih7+my8lrm41A2FKqdT1sMyfNdFhjfOWfeiuw9tiGRPnVAiByd8Uzs
LPqqzrDDnIuazJjPOAjtnIKNe0k0BHwZPwNJk6vGBPQ2tS4AhzfF4pTI+rsJESEak7vYmW6xJ+xL
qTYslUGy28uwNSV6oZRHGQiIssRawWShbKUwD43fHWLiWKvU/zBt6iHz8EFN4F+caXwqU8fczD67
cX/Qr//8vQm4Xt8ptjj79sEcv6eUsy/n99SgP9ecSljND37qexgYPDgrgFoDnM0F7tl+/GYbRdOP
T2Zas3AHGleEpLvlgVjJVwz37M3Uh9n694GTbpqhtlaR36wt131zR+scuCc/OciGBh+fdet8mPDP
oYIoXCv+joTN6EUUFIcVY99BQxXTS2cHXaXBiouAHoV2te2c8NEfbAMpvDuYJpdMsvaKZkAaAwRG
KFUf8tZ4sfA/x3W6SaS8dWRBqqI+JZH92qZcwtxZQOd7hxoebapoPM8RYIRc1V6OpzRkk7+hRgG7
QQdZrGvlY1NjILINFKBpjmH2uHCDub3RDhn53L+eLSgQlA+Bac7NgXCNdUnL+tkPx6sje1S1XD4b
DakpyBBhxHhTddaX1cCfa5Htcz5hI4knPCPQsjzEZPa+pEs2Zy4LlaSl5ch6M8cAPHeaw9AONjhR
Ui4hGvbQ7Gc+tKDxZjY6c/97tLo7BwfYGGQYgkb9iG1z2IPOomUH11AQjVS/W325NSf7ErTYg+jM
OBRp90gFzcA0fOL6wr1noj7DTozPrKp7kIkFvnz8g9KysdQ3zLVxm5aa/wKo/cby4Ybhz8q3Y6Dv
LOEwK9VvMhkBbDHxZDLOhfjPbkWpSdwA0d8Nk/sQw6PSXPkK3gJGZ6bCzVtcRu9Thlbk2Na7zUIk
XrDgGu4UX8BTKqM292hfYQxoAhTrOBTL1rnOLk9QtwJnrShagqUH87atr4KagJC9Fx4DH3MHtIZL
aGKMgO5c3jh5pJ/aJviaXf2xoraO6a5iisUBrzVsg1A/+k4vNjrlMJvBKb4jHZ08NRAsYGV42RTv
AkMd2qDi7Wkt33PtxzaIgnPvH+QIsaDO5FUXA2+2GL5wABGPNyfsM+YTxqR8J7SAKSxiUyfl44BQ
mgTu0SRnRIiIAhF0NNtaQYABIUr909y+p44z78AguDdbO41vaJd8mRkvcy3OnJVmnodWPFBEt5EM
bH8tLx1hATp3eD8G234Nqu5rpmGIQ0l/HSDE2RpFk46QL4GRPWQSgkfXGl5TGK+yNqlmEVDbRPrV
5z3iKavtNqIsYFTVid3/dej6N8ENEbcCGEeqU518Ykya1sWqqopn+lg3g5Xehk516CbnXjOHS1xS
kBsljyw/j1o3PoINs9EIGXL4szoYeNb5LqZ+UBWXZ8ftkdFPscrSKT0sv9ZyxNZM1IMbO99NPDIT
HeVzKeEP8wxJhXhUZeJcv3Wm6qKpmj9c4PzEGu0zkWhrN9qOSqXXrv+Y+wy2ZtI1OxwHlLYBuykR
HGwyQG02yUM74tPsh+wOhFBx5FJvTKZX5eXT0E50C8ju2A10yGqCKtp0AtBng33Nh0iu2zo6jgVw
TkEX1p5IAT6vutiWjlgigpEnyqw9gZa+phL7kIYZieiGSQbStCgUCyOvztKNjTP+nEASNVqXRiKT
HUwirE+3jY3TgNV8whSOEz57wtDFWkEDQREK95FGVUQ4pKGu7dBbE/3B6NaALHPPt6H4FQGnP6Up
rEu6vcrVdxQAvchnPVi7MS98MjC2m0yafBOSbyvOwxy/RH1Llky/z3O8QkYQMQImNpgoDdhFTqQT
maxZl0YMrOIwBo270dIGn2BtbUrXMTajCUpUL2PexEE/YGXDkYMveeoZ/uWB2Dipn91QGvFAWjHZ
1HOKWygMT11qarvG5vTQqoyM9wxJJfVDIiKRSeCfUusMmhcWl3aoy2O/fNB/wAH/+vLnAWNiCOwM
0e7nQaR7Jtt5ThHtn99gXVNEZlZG+l9/xM+/n3SoQbLXrtVCbi9Asm6mChGMVseQGd5B66QxMyYI
q2NYQlLXTIrjtOWA+flgLn/Qzw/6+bIczWsexyi2C1Ni7BdgxM+nic40bfBL1GP317iAI/LQ8tdL
Y7gnY5OYnGkcspqwiCVltYvGXBww+wuieio4cvt4kIxcunjyHwVdG8XPj19+zM9nP78iIBmarH5+
drrk+V1hjJvG58KEawqAw+Q0hDsyOqLGajhHTSABoQ1elQUw+mMjP6ha1xn300mG1We+jdWyY7Ls
cmfhOnAjMZ84ZMJLrRnhhXYB6nUg/HIdaHIvRSdeB0YT34Z+kHrjYNbUpyjFWTk/DCM3hdFvzXsZ
BOmmjjtYtTbwFhbSDHiHiTGUU0B01YR9Z5tGdDSzxFhKTTDLy75cy8ywPFD4q6zAgIPZuGLdvljK
k1i/JKHmOX3xxnqEiHmgonMU1s8tpG5WiblX0YEzGVl1o7fWfNUYyBhuhvVgntSW3ih7mxj8/sZG
+qXy6Bf6wudcz8mBdqk9twf/2GnbFLP8IcrwDgutFPehER/V1FFYY+MRchquD3nJraLNmG02oZ2+
zdyQ3NhC/yz7+kQLSrkVbm95VVDfgVMn0m7U0jOG+kEY5ngzzGym9GxqtlSjGycHqSN0asgTZIqB
mdkH9viC/mk/vmNgRr6bU4alRv7Rt+c5wY1eCG5gjZaRFDVYicVV0DwFE9OIkFnsxpDLYCbs01cp
gzt4QHiBknhkRtIHj/BUflsV1++hIS4w1i2gIN86Tv3wq0qyEeednG84RNyNS+iMzXgQ7B2wq70j
3dPgaPIEtV3Z8f3UkmViy425iYFXU6rpIpz+moAv3iVd8GEX7XQoC/GRjnKZ8fSJNzpNBQ+WOt7W
b6NbzcJR6QNp2XSmc5zmanrUHM3YJHnP1TI1722l3MdAI4mOmT1bLzoju3oU34mmGpd+gp4sFCvW
PHbNM+Nq89zr4oqNn54bRc+7PbfmE2DQa1IO2T7qRuBgWnlVyr8dYiPdE/ptTgH5HXhoxZF1uU8F
+9Xd5HkX39eGpc5R6uxRoVchW5P7aSIITcbIOA6leI2c2uFNTFDebcs9hGNA06QTmF6uuKvq1avP
amTBaVpQ3mN1AEfkCSJbtyXGjhWVf+LggPllcHgNhkTfa80y91IMFtPGxP78aDQID7NwbjDMBheG
uGRYUrPYjX1wjECubcPM/2rhxN2TT97EeS93U0izBRY8XjBj/tXXY7IHkADsuDh0OZo6jJaTzZFb
N85W0y3wzf0xDIkeyGEE4hrmLz5lmveSaIhBB99pKNmC6lm0KSUHRI+uz3IuOAWoMnLFKwztL/eH
W3tEL3Gd8Y5uPbBjNh1tlUjsvT6zjzfs0t60jWkRSMV/54tT27sMOOsyWBM8/MZGEF6wKYDls557
xUpmnJHyh6m+qzlywyrIjkZAvXg3WwcjbLYlbaX0R+IQYi2xYIqjN4teg/sqYPrSYnEmLXgHOPAW
p1vvRTl4wyKloG1OyRlrp9KdeHYWXTNiBmiWqq2Ks3wXxbQAuCbSS0sHINpKgOHuJIakO1HLkdd3
dpRdI5Y0xtp3xbhzJnhdtMDAmB1z/RRq04X1dLwt6tw9+EsGv1MXXS977tWpRtnOdAsHg64UzKsc
NqbaRa1ybvGIcpWpiWXrun8UnZM/2drw2vaGflO/VLUWPXbk37EPgdH7GQSxYMx0+x7MJ7HFALxk
LsAtm2D/STWyICpqFtlDssksAJYwwkiWjy7Dm2zaQYCqTnhHNtIGPlC2hGRZiZTgrzdM9J9IPwCu
s3u2RyhwYxqrfal3oJva/Aw6uDbjGxxEweL5gPOk1m5bnrKixG6XUnlQNPodmuXKbTg4cakOlIzB
6FdHuXz4+SzCQMQ44qjBGmVrtHw61me2wD53x3Ap3or3dDNjS1Xl5Pk6WpJWj4oCA42AOIUByDaY
ZqjZq37jM5+8RtfMY4xeTLkEkOUoofllZXSFdfznpwv6DEWhSiFuHdx80P2LmaYWpVv4SCmRaNEX
6UoYk/koFBv4NmM6m9rUv4aN2ISyI8a9DEN//tPPh6lRz2OH1IGTcYBUGpnzsZcmOfGfT5Oiig56
jzs2s5lFLR9+PiMbOLMPxC33z6/bKY02S0XjJkldOjvqFo/C8lnOPpwVvkhgZo6YNtCr1j8PdFFA
m+4YU2WxLFwqpy+P8CPURi9qKimW/+b/LF3+fNjh3u9B2nvjMu9gu1SkX/71vT8/4OfD3/7bn1/q
epxBf69jyLkBe9A/v6WSrGeDnGqeP//1z6OGq/Mtf/nUKJFs7TDIaLbjL/7LI39+7WoOjt+GuOPf
n8HPv/nbr6DqomQLHJJRWp5MWPkOE90REvm/fsHfvuPf/ZQ//4kxcuZGrb4tl9UiF0Lsw2LEPldE
1rzWHGgGTRHGRAV5uBIuL/ugeJIxvqRAgvlbUEU/H34wOoin4x9fu8sjFCYg3fkpzYukbeH/ZBng
3b7jLjppD2mO61VlGAGWI4Dz6lMh+VCNMoGW5hAvjow1eCCo2eD7uHNIracPqp2P2VIcpFlZOJ3S
pkYUYLCABFAWR4pT3sZ8BnU9wBEshq2JEzTwbzqzPOaZpGelp1cvnGw4O+DmVhxFqyhlnW73T4Je
Juq4yocoknRAlKBBcVNZ6loYwbuDsWdl9MktSuzvuts0WM6Ac9AJ2UUSKmV0YNv9SpcZtnrbXeMZ
/3CaJRSu6YBoau29M3j+M+PueC73WjV+QqTBOVSOI2QUGCmSYoRV3U43VqH9BtAbcI95yAfxFCfD
Y1hNJVYT9/ozQYBLjMKbDp9AJDd4r1qyiOVLLb7dcWHPuv0lI55gZkS0UYB0quo2Ydh+i1xbh9Z4
kmFyyjRCD0bwZi7PWWNcQV0ttJWTtGOfBSL9H92waVn/xXiHxq6w10GQPwAbOg2jou8oo62NDJQt
LqbdPdMJQlfXnUirZ5JQ93aBDbMQYtdG2ldDkfhGNdGFOfKDa8xPSdGPe4OGODI1xbmt4WFr9TFl
7ZYkfnIsWz9gqD7dl4GDsxdPfDGxLKrAA4QDG2S/aVaNY91U9IBsIgczEBc1wil0g9f0EQFRZzeg
0qfRcpnMDvPWPdUstnA2uIpoJDCTaqa3mWsS3hOW/0Rj79vqaaK+BR/hNmaQRt/I26SRexv9g9H5
t5U97FVPgj2HkdRiEY/MW92NgUdgRZGFepAjjuKbysYF2/Y3FY0KTjRtVPvWD41A3tQ+B1WdIYUk
uyIQz2X8XJrxy4g/BBG2s3ZuGZ80ujc8NZBgRkS4d024lK5TfhRWxp/cKK/nQrKzYgsTQQcae6gc
e8vRgynbrADa+ArDF8OkZeS17kqGEJlFO5Ao7XFvGZyFFNFuBbaIVbBsZJyi8OHvf9XktDFpQwZt
9hbMShbROSOHhHajmXE/2SR8fWpiL8hOHbC8Wk/3SotovZzdL9mltANREmCOIET8KuNg9O+gM5ar
LAfHgKT46FqgEqXtP0WF3OV688ym7MBewlllPe+doEWXLgr7Glk84XK0ARXU86kI02/6TxMKWYpU
/XYHvVpM6EeVpEDiZ0okyBe+NbrlQP8ZN3Oy2I5RVNdmmq9nSaMEsYlxI9HvzRdq8xAlM4kQlEZM
JBr8xSSky8Xwl+ypR80IqEPHhoVcztVpkLxuKkheJ6UfuhEEqo1qOvMSlLmGYTZ/Ax+ebM3lXCud
jE3LsbSN2+V/JEghrLB0ReC0PEJ18Vaz60cOeK40TsihVYPTShagTYFkV6WoDPXMzbEAMSXqMVyP
OqDCCDZDAYsKiaHYRBRnM71xyKaZwW3GqIC7mZSsEIIzlvyJIr6NPmm4sgLu3FSJIxT/apB7Tk2R
UM/lWqRax3rcwEuizZjKkNpNXmvkEc/KsGRbdfXgp2RogJxe4MIiN2mv2UjiYB44rxyJYOe8mQW2
z2p5IY24Z/5lZxiGDaZa/kMvprfGVp81egjvhvHm7oJ6NGEH+zTOjN8tc8g6Se4jVXhywP7jO8HT
MpBm2kXzRxu2O9dJd/VQRR68CPI0CSGYoXJH2OIs6Y1kpknWzkijD3ROuSHWpywTK9UuT7+V0caF
rlrVlo2SJ3dpBfs7FOwHR8vhF9rWurH1a0vbn9c71adZhc0uJh+COeTQMEir04xD0BTM/MTvnn6u
rLJPdk+3zSLY45yNYf8dsPQEG7OLnHVOfRam4k8zjM9J+l/snddu62iarq+IDeZwyqhoyZbldEI4
aDHnKF79PHTV3tXTwGCwzzfQ7Vq2ZYn8+YcvvKH6btd6ujxi6FlTKtwfTStytBEF/Bqtt8DQN9bc
19tQvn83rKCWsrOAmvCYULrp78l7OP+ZhXuN5KziIq6IzRLtXQGnoIxJJ1I6FfU/GSUDv65XQC0t
+D4vNzHqbhsyJ2SUSWZQmTTRc1niIvNVarD2kGjviUTXOM2+lVwGRpYvVARTLLOsaHpcWvM7Yw+t
Be1qZNIeGBwWw5J8Egp8JAdJ/ey7AXrmkLfId3JNYAHdUkA+KCz1U5rhhauj0Wybc++y2hl9HRVX
QoS0+X0U6jONtdrBXQ3no+bOhECA0C8s4clkWYKGRT68R9ULcyDEXJAudnthkws38LU5dQM6O4Mm
zByiEWtgbl6y/JRX1uLel2m1o3DAR8nHYYBVMNeGlw0PIkIOXj0gyqoMR0tcGQ8pQVKzEBzI2Ir/
ghX+Pyrnf0HlSKopgmz4n1E5W0xgyirp/h2Z8/cf/R9kjvEvkDeKYpjUoGXt/8JyLOlfmgh8gh+b
uiWhVvMPLEdef8XPETswuALV+AeWo//L0g3D5E90+fcd/19gOSA2/hOFAhrHUCxNFC3V0BTD4qP+
HZiT6ImagoCJSUavHaz87T0cIeB3S+q83RF4csZCRUoOehgIjhZ6pKhDOGsQ1lCz5Eef6z8L2MSN
Frf4PN2T1mPiO1Nine/dWOzMvMNevsf5iTLWvVahscjdZBcJRBCIttSctRfMjk3pGxsL4zI32mHB
2tSBNLc8Td1icoqpEgtVDM8adTMsc+IA68mVSMv207Z3WFkLXjxKl+OE9YZUM6WuGXzQKMNmyoiq
2xzkZ/pq3S1q4iZGjHlOJcvQVHBAYv4ptPR8kcKO0H/QtEOX5i8mgsx76jiAF2QaYRt0oBFw0lEJ
m3R6HhAI72XZnuUCnWyNqhGQo20R9hMI2Dx2UgXJBKpMuykf5EMv4jXcw1zEEpDYl4aro91HdAjQ
as+stH3loILUOlMjKhUYnUqNvNGgoZ5HX8VbDDyKurB5+P3S6/LWZLvx2AS5BkYjp0t5HyR8qAsL
nIiQKl6RKkJglq20Ni+eVEp3Dxqf17UA/DVp2tctJ1pypzAsweEBMsYRVdMIV61VUXOA97huuvdy
kTaZer+1E4gES5m8vBN8w8yrQK/mkzr3dyy4iCeNbD63+YgpwUQReKx6pxkJrrtUpSSCAAf0EWu3
UKdOIq+VVcODfPNcTAYmjnO5x+0PhZs2zVGfK1e+XRUioXrC3VBuS+W6iN3gFVVOx0WDMlXRRWh6
hMXyXLALZAFf8Zk6mZCJ3CrCCEgw3kQ8YDIi0EeIPkh1qzQNRyqiZ10OV361+RFq8eSXAFblIa/3
iYUCRVMRbxZJOuwUi9BQ1+vcle9Cd0TJndiXznsJirdffYGgqheHctbzv75wa1DN8suY5AcM0Wmf
oPteR/UJ5sx7GMJLmMPC0eQGIQCThiQNgk3RmAnVdkHxlJiSdykP1bkae2i0nWi6Gtj6LsGnIMua
YyRKT/TL8RVYetDzxAWKnByzTPG7SJGgcSEP1AvTc2PcCZOaYitk2G7kSmV+ZSjr6mV6KGq9w2AH
JaDYQgGEvE1p5C1KhulNN+MjKOsvPN40+OjEZUI5jifUtM4CnXxOqvnuLiJVyl6sCbD1JHTF+SGa
dIu8MnmUuij15oHAc4TEbxbk/AKsY9QGwmM15xtK061rQOF1FQuNhEU9YA6PFnylIo6Hot24rQuI
Zcm44KvVI15Cm9/PINkdTAmlnYImhdNolX/HwM2JC0JrlNjRL10W+Vtrs2eSQMG3IP2CdhHRm6nN
13Q0Ox4nkTmdtK2JuKmtNguAM6S9VHwp3XtdncUp9eH/NGDwaa5XlP4kwMm/OUIQFZSoaBJidCIl
hR8SCusq3mgGIk4xmH6XOtcVLRqgHm1N477jFvWkhSE/ubqs1K4hTV+yUr0AjpOArvUbrSEJDslC
QHOhOBLPTQfLvX0AKzdTp4prtDM0lcJ7BnKmIfXBFQow2buh6rN/0wtM9Sb5pxTwqoGWpZ77voRh
uCoqdc3b3VxSLzdHIvAFZ8xEpdMfVsDjEJYB+zRAhyvj5SyW+Z8mmi6NDmZdhRDb4IrTQIQ3w3mX
UGYDX4P3/KDEFO/JbagqfxGXbKN6xpimn/60JREookTffQ7/rUYqk5133g3smi4wQR1pTDxkAV8E
g4WGQVmkZ9KiGXVZCSnR8EKN6w8eNfyVSjMmkWhSA605l8sSCFNzzq3n2ITjR4T3aqnE2DUU9Xsr
bxrm2x1ikV531yRvPvD9PkNfR5RVh2+lC2CUMcSyIEkMH6QJCXQXJB1XmSRlREWGHgZHlRzCLImw
3CgNR40X1DrHXY8JxQqAoSr9U97iCXR0jCqdfBcf9J5yfj4r+7Qw0XuYt3FBQUXF4TONNeD7+QhJ
rRaBVogxkqdIrMhh/oHRMeJt0f2nTsQtxex3sqEaXofyFiFMaPdN8jqL0kMcD9Cg32pxyrymjWQ8
M++xUyQUTJrEQP0DFktSpXsI6qiEgOqhHI9omdItl6Uc/9AnRu8+dZQwfNQkUSU2pr4h/6kWzH17
cs8NggfVyaL35+n5spOmGFwBgMdcT5EtILRkrVs+rnkQv+MVY/OAMALgPDkZT8K99EY8EAAj0PBK
U3BTfJbdU2eVs5EWqfmZJMlxlFYwFbpPLnvLVWi7C/UxGSUhqi1auzfbVHhQDIEufXSKtF3YzItX
Q1gAWK+F1M2XzVQCfAHwE/r5KO7RTuR3rA+Mt8dtducikz9Jp32SnM4oG6rXRu7x7anAaljAMDvA
NY71RrL7dI8a9TgAirShHe/uQnJh6zE73r3Tm8ydODf6fN6X1nK9AzAleKCEfNdP1mSCSRlfdBEg
vkINiRPIl/PMmzTYORhOJfId0WRFcOvsjn8Erduc6rHdKdIHYQTNlRT5u5Rn1nKqlcgHutCh34tw
rB+4PHjNCqUQANdEGdnBUET8vyQTJP66h6M/eiVSl9wJnaeo+GGpLlshRpzMUtFc4BHfC5lQpjEC
q53KzdyREA/CXqNtgcxzeQOQsbUaXAMHUHIkquJbF9IfWO0wo1qFU/YYNoruLqv75lBosA+JoiIK
XHvqxaDAdANNUzJtrXVo9AL8h2sWiSHnBltXKt2GgqO01iV7sBxFir06idl4UKKNm+JLtvJTrylH
sYXC02voaL7MY7iXE+QQDdnTVKbsYD6H2aaPtSvam7o3IPxa6lRCejRXxd7PiD/gMx+NFgX7qf1c
gF50zXy2cN6Vmugom9WP3OjbrrmDoyF/vMPS0OpX6W6SzzHFxEYg/cKQDNXLWlziYBSVMViI0/dJ
aX6Vw58+7oagQnTSLib8xSJSVqDhdxLDATI7HHRXigxMJMNjF2k/OiAO/C6NW5I/1NMoHPsF8FGV
zpiDaOiWmUoIV4MRi6Hqt9h9TXgJ4Dldnu8I2aF+bXwkaLqVvxTooT9GENTgsIH5YpQqx8BQOqa0
3BH6MWHxVfpaLPys9eXRaKOvaOyvCHPtzDWuFBv6Fz+qEp01OI7gDgu/iRO68XR64q71I4ODFCiJ
I8EzrtjBKwEilxD7SfEm1Nl5WYZDUYaeYG4qGKISulchqIB5WvZal1+MFOwP1PBrL90xBS3YWuZC
fB7ukD5MfZtNKTpp8+tStCt6Ewk0ELAUJ9ASneHyc8kaRK7eCiQL3L1s0aJvMvDnCZmAXVc68a2J
iEGJLk0YS695i1JBONKtgq2IdEPQq/IHbibHNBK+jNh80iQw06WkwyosyHEXDSlwdTtSU6AEb26W
7CJnwoT2n/YsIVbiTCkuZmN3lLsU57Scxz/qLQDVcttmbHT4y+MjmUM1VTgHizqdaBhRPEu7KGDK
AGWD2waQLG1p+uvgPZoJcb7ff2rmgGv0vJb511+bVEj//s3v90nTxK455Mpfr/79k99fyIw9YjHr
u/3z5fc3/3xryLEfSvdk8x8//7eP/33x74X9x2voru8VeSjpsIOFhCXKB3HCdn//k32/+/s6f3/V
gKY0Faxd8y7cadVwqYysRmybW/r9QvH273/98zOM7/79Z0OrxLsGE0fcxhC1Mz+L38/4fZX631/6
188wtSFOJU2mm9WtzQt0f6rdUgywDpMwXp0ukWP//eHva36/aGv7Y16hoJ3+vNb9sKL6b3//z7eo
7N4dsJtoB/72yv75jVTpMAYZoX/QMnEzEyWjL/QXgsYYZ7hsea842YylVXfvHtGzaxYnXhsncTHj
b/j7z0GIzmWPyuoQNLhzC8dOfeC0WrQj+USaXk2P+iRBKZICvb2DNja/T4/KBX+tUwWf2Rn3RC4I
WF8RmAZI+rq8EpHKuHZ9lzapI7uFu+ySZ4liOlpG5kFHYU/fUZRm8djJLT1ZFFLt5XU4Ut15zJ/N
s4J11reSwhj12zvMdLtwYF4jQl679eQPN9YvucoAkAltho+2d5J9RYfc2CSfNDDFwhOLAEc2adfj
ig0b8rvUnAzUICwb1a1G/NpxZcYZluqw8tUdQ6rhThcor2wl6Lz5mAIjPmCHL/VztqdsJcWwF10U
zmTQ4xdqzQNH2jEPzN6XnlV1h+fvDBxJRW5ifCgi55yfzPPCbtHYWdAPuIkBUyKZjU9Amp6i3q+e
MAFs8wNftUO5ykosWCjKb6u2lEhXGViAcOSrZCCqZnc3EKuLPvgmbzPOW/IefZcERZCLdidsLAeH
NPRnOZLLNtutRD2TBHOjgEKoCOvoWSG9DuHvmU6Y+jw/peJV+Dx3gKdDd9lo9HL2+aX4YIPOz4Co
NgDVLuWleYwdvP58mKukZtEGXA1Brm3YxaflvxnW6e7MoBrCu2CvTnB+gbyWvlvpARHQDtlHGmZE
tJVyLXSd9BP7sE3r3d/UU+19k5hC2EFPxb2/USAWPnI7O0SyrT2+YgJwym20ThC82dUe7CVkv0gP
QYY752aysSFwz5mDcsMqYrB+rVIXh6tz+GNu0e1x+436Hj6bW4T0Av2cHPWt/lN+8V8MzG9ILm/z
r+QqNUH4Iwx+/6qmLlM1PGMZZS824RcDoGysjnkVI+W2W+Vg3Jt4Ll9xzD5zKgIuBjjnzXZFMuom
H+H7t3U1z+ZZHD0EeApvVmEF7azKzVZU5ZkiEpB6w4dam9uoMyOHYUdedW1uGe4HDgJ1ruJ+VA+n
6OmNirZEfdrZg9uVTgbyLugR01yaIevYSPKrKAXIruTMDp6ogfR0p2V/DQ/aw015ekrGreDc8Cts
v2rEJ/BgOyUequ2G5AzXZ6yoNFfaLzaEnzUWeZzjIH8H5AgYk6OMak43OZaXgTBqIHg/lidYrof6
BHNi2WTXCS3xfcKOEyz7ZGakqmPuziiu+tvq2lNM+pBQA/v7pxQ0/GhXmB6aD/fyaahYAX6jpG7H
8Ea7ZXGbK++bnlBcvBUITgXIIm4SNLEnF+vUl+5AhiJbL2pAnYVaj7N8M9m+j+lh9lt39GX4xA/D
sT31l56ebnI/mcdZZY6/JJsZBdHYv6nbdtMouMO7Se8a3l8z5ZY5geXk5Ki2cXfb12/EgTZosjxT
8+H8RjW5S7kUDBLAd6ou1sQPoYvh5YwCF1sQy5mHySzbQ0aJdutgdretxK+na+ZlKLCWJ1RUw2hr
UOPY4VMp7rRvmKqzk22XRzrF4QZpOzQi52abPMRndOMsdCmOsx19UCRJneU18QAo+tlH4mU7yt3J
jjyneiRgYuSqANLxWDxSYreNr5QoxROPCwJuex/GWyu7xcNHVZ/lx+EPCBJGpRV8lBybDbQPvfBa
i1GrLKf57B6SpztiAaxed2o/5B9aE6L0QqRLKQvUYhJQn1wgbkjI8wL8DeblIEgIBXyOPxq2xP2x
6X3abZb9sbji4ph/EvGUKvYXfUlE8FVXeIDikF3RtX1tBtTt+QkqhSC1Fpx513GOTzHFTWelm9+q
oEWdQXKUr+kGHHCRaUV7bGGJl9jNkclSBYyKF+0QBLhf47fhcQpG48ToLPvGqcAV2+0XXAc82agW
IeeHYyppPM09+jb3gzq+V0eJR9Q56VuGQrcWLDbZeLFjFUKom+18ObBGEk8sn5RNFwxXCSb5TjUP
PfDmp5R6jeTH2OmixobfRIAM1cyjR3PDJbxaT4yL8sVhubqUOvMerAibw4SY40fLPkzDHmKS2wQQ
9zno/fnrTqQqosPjUv5hg3bWZ0+ppvosdotNpxz6zY9Cb5yJcox9pIvWuYd9gDC8FBhYrI89IcRL
5ScKl/nzBzJg1Wf0mF8WVtQTlyje2gs3vN70ka2HpjbEDtbbNjXtcNv5ExbCD/1mtP/6fzRtly9A
RfvI87sr6LoEfWqXOusDGFYnfCzP1bW64h8WqxsYCIwEtiQTvpArxjHIv0V6zOZtUU9INTUBoDAE
zaGZIxfdgMR3xDtHEiAhdHVl+DDX4sbJwDbyCu9BQuZv4nqc+sQ853gLd40teqIXAadz0h/zj46L
n0yqyRnlM4U61koTcED5nKTcIL2lR4yK/Q7mgSd9ybdiZ7Cd59a3UTizTI8aCwSA4Jfe8hftlOy2
NMpL36ehrHWAkOyd3gRugVKFsyohGQ9p5PUiOu2Pyza5aYOOoBrOFMYD0gz2KL7Ez2j1rnPgIXsm
8f7qX8UrC/UWuzThop2ybz5St3HYPNkzoETKjvZl7CeQ6ZHtR/vhU99h8L5d3qLP8EPYQ2nfI6Li
UgAwHZDatJar7tzg8oCc3ln+jPYJgQ4VECc0vN+NyWVzwi/Jx5U9fzmjK2tToIPL3lrjAw+nu5pS
wBA69OB5iApHBihO93mdpk0wUjWy670JnSn12B07f0Yg4r7NP1HiWtjr4LP5XYB6CSvfPNd7gb2Q
pAGJcagg4ctSfYAvIeBZUSZgrouzOuZ7jD9c3F6z3NXDwwg4QPGlYmMg2mqCbLzElH4BLdsi9t88
Wj3dauo+TXzpCV9i50Yv2BE2e1cM8Ew+CBfkle4wewqvt2wJKiB1Bx8MN6r9pxi/s3O9Mbwg9Klm
uaEPrs1hlj8pKADblTc9zqiwnqLmKzec4rsRntscI5kfhWxSVqwjeMhS3OGsICSdi1mJNNS7pUGi
5CVdqgfdYS4XG/NzFcifUfITNr3xmUNcIt6r3R6idLg8q3XuQQOokLcic3Nm40KJUwsPpWarHrwC
ofyWoYc4IJkL0kTUyLC6ovZ9RFIbuolLJQEm3o5tR9rkfnlK3UXd4OTJctkvBNKSgeo8+MY1a7DT
4rE0ebY+4UpzReKvwdI+2hKosvBO7DwxpNfdcMP/5QryDI/mmo3DJQQloK5HNo8noH3aU6MfqMeX
GlImRJDe97JHpQclVRrZXeZKWjB2Dh5li3wFx0hkDQ2ZNYbEzyPtZ3TAL0CYQHnf1JtQbzpHv02B
YhJGvIOZItR4zbx+K8JnB7LqybC9uJ7FprpiF08SQr8T5DaPInHb7yiVZC0VaHumBB25+p29AmUm
P2EXY8XDbnD0yzCs8Y487TV6EVSCKi8ttzKrVZ53s3qipLLkxzbxhacwRSXfoVnxYbyFqmuqDzP0
BErAP0Cr/xoP9r6cIyXzVK454EzAzZfRzvEwP1n7Lt3WF0IXyo/itMXklvYfMFZlfZZAS8kxXrJd
mvqs5zt+1NxLYz+r00aLDppJRKwf7zuUVgavXjAKOM975OZWoJPf47Cb72PxJqgHNImK0v0ARSNI
HgbZI2CJIE4wauGcXt5STJsf2vP9irHCJPu4rIx4ZGcBklPoyonXLtkgaTZwBTpB2lbRj0p3uQsv
4fxOFx5XCTYX8JzFRw+rK7XR2ePgQ5MceXtHflrQq7Mt37B8mL0EGPcgGk4EqMu+CCrmvHai0GjA
BtouSNUHqQtAD4fidfRWx7VrDgrsmabODisNc9pqXx0nAeQfH74QepEgv+TBJTGTNmO9aYtHHWGa
eqOEz3nq4yBGhlaCoVnDF4XdDPV9xM676qu1UJPO9wbZlnIepBPhDOdjj5VU50w38zZB76Aku0o3
YoERoKSTDatf7XMc0doSfATP8RZBtFllaE40aaMxSA32NvSlEe7yywwdrI1R7JvIRUVmHv6QJ0zs
sxdqIWqId4otoyukgN5zJo3iN9YdrlgHeeaHlofQbdkRyXud4ZZRcFqn38Y6YVVeYvNbOFnhat91
/JRuS2ODAYO0q9MDHPA1COMcgXPh4AgUNX4eHyhHlxZ56yFbYY0dFmn3J9S8MDayMcBwdHFErdnm
f2n+2NPMvPIAli+iQYB6+i7LOJeb7FxkAVBuQMIjypnZPmYfhKtunFvRRwiGI1uSnVr9mj7AW1hf
NZbA5DI3TiVZc25yuFEqPNc34lnzdJpfBzXiLCeInesdle/7jc1GxJIXfLDic0zTOhbzQE02IJ/x
CdL8vvCRf9fhHL+2klfEPyEQ2RtH0oxH1zaZn7lo9hw0bpV6F1EL4SgiYGKvW/LHWXDHZ44Hzie7
P7FuzJ1CC9s/ISVI/NpQD/eJO/pLsaF+5cCHfIg+s8/+8FFvK/uj/sHS+fUb2JT+jgtA/1Or7OA2
JBry/YSN6X7kIbwaxDRM0RfKAp3dnsllN8mxeExr1LRQokIby44+hUsaufNFZ5A+FXc8zbqXfhN2
GQ6aN+DHnmu/Ftw8Y0NFzfZrfGUvRZP2EWIrLXYqhmhjwUz36CbRRSZK5Wt5Ko7Zjhuy+4u2WYsH
gJvA5RCiOdZXKvhsN2R62a48lfVmepp/BqAqLYX2EZ4qnFZgVRgTg/73iu4DxCJiR2HlW/BFyaFm
iM7MTECQV/qH63fgiNRtYh4y+rnn2G2m43qQzBfWFp9E5h40V7ax6nEIWHAZ19fAj2PPOpQXFi8r
MvfplVMvYE+f2YNsmfBp2mADRxN8Kx3gFjPL7rfEq3+Am+NwbXiYVBS7Bga7Ty3qj3iVHlnufArq
oeMZl67sB7xscUsei0djXwWGR3inH3+vJxpP6bfoLQfoEmvaTJBf15v8FCIiiJKCsetkn5tC6Za3
K1wTaRJKCITFa8N0uCoEVNZr+kZObvgSJtoblLEaW/jKgJx9G9g0P8oekQ4bZOmb7JmUVeczU6s/
kalKr4SX6By/K6KrUi7wT+KWJ24E7YlaySpDgcS/D5oIC8U7g5PQkHKkbwpHCcBTEZkon45+HpK4
QF8z/QrWmmgnH/p7V/usmoj9T7CzI0GTZj3fjNGPPPk6Tz5JO6QoFBbN9yqQXDMwqi1phph5SnZq
9VNS/JFs65UP7ydcdqikEwCvsJC098TRjRHefhZ8xGAI4RftgBOpYQ9P0wM2ZfI2ROKAaFZVzlW4
Ed91ah/6GU2x7sYE2uLpmTgyItIOW9bgyMt2dLPP9tBiHPms4fXxDVcvVZwC4AIcNd86Y6N2Vx3k
W20Q0AfcwV+bby2YDiCR95CjIY3SkwHhYU8dJD87fnSi3rm0xmslulLlfM67FFoxp07hu9XdHQkh
XFS6M5fDvmnt7DP8M14q61AxveoNZa4suUywB3WXlVjpz4kF45eqPZqrb9Mn5xkf81EEGrFQ//5a
/ylwRNGoN5GzqcKfuqOp6mQf+eUZBUxkzR6JRoYPneMacLm8R+KevyyrDYgLyow9cSzVge52RxXb
Yc2CooZNhbPdPrCeiM33hUeGSV/UHahhyu/yewprksrMQ/Rwn7b4Wt3lPfyfdDkAFZF9kgmO5/JC
LFB8QId+NuiGMVMbhwoIBQwqPezTdkL12V+LHagzBrmPkgB2PgE/FeW9wByatwINje4orgYqXnro
0G7RNoVxRfRmUs8VtZpX+BG1ARrGnolDzW5fvJgI0LZPPPUjRM562GfQMcqT1RIJ5F8VB0FDDS6N
4P3zauMg3t+o0JX6TjQOIVpCyxf/oyJjAcFZ//OghPsCKOWEo63xOHd7fY1D9eQMW35TV5vnDOZP
/AN5YxT2fMZAxT8I/5QnZv03tRFLDeZNN25NA21Nlw3tQI6/1kcQut6ECEmysQL0rTbdkxHuTfCn
ZFdATN+p0xHCg959JeIlW6JgCVkmdLYr0QrxtWvYUz53+tf+lf+sFbeN9mo9NeVTRcU51Bz9HRl2
Eq8H5j34wixA3pvs7XVk+1lqjzCMXeNEpmGWnyJIco4qLL6qwZ3zIzsqH0P5mqyNxRyzqxP+Jn67
SX2k0DD5saYX3uyL5DLDZQCBYMRkfwu68l5LAUx7JJ+vwgPHEOREdhgQJzR+CKJwTgXPTtUmkLOH
BKbB6M+bdUA+uCLQuEZIIwyT2TWL5kQEHZZQwzC93x2wOLLdXsjV60tBVqOnD/MXozW+EmuxraHC
noJFZfax6RGXhu/DNf4mdSEuppbLBpn4bEvGRk73JBb7W1674XuiXggxU4p+9IQ6+o9f7G7zWyEF
+JdAyKSOMtF0OoLrTC8UNVhaD0Tt+baLjnfIa2jWckq/AiqfvySa2A6aGfSTJD8LtqT29pyAFcH5
wB1fxYmV9gikAsnJ9BkjtSTzhOTUmZ7wwCAnjZNSKwTLSw/nOF1V775rGpu42meRKV/9BSzZgYJH
Q7WGANR8J7rPqQvjWy7apEKEFBI1K2IEnWfwEpErgurABRh00AZj4AHUlI3fzx+YbkRUme5Qcld3
0+RpwN8DwhKQESlMSqpKt0lDoAng2TXapds34UJNlC0Dy9AdJSUuiwekIuZ/iyjn/FE5FBuUDypE
mLHxsKc0YEQBpmSkSNmOJCl8v09H5bU8ZR5n2zvDJqavcBuYa88mFRoMIWpXEL9m23xPPrJoy9bA
1RTX+Yt3YlvRSNjhl6A6MJwQoJyfdZJaXCN9szooX6hxy2xwH/FlekjghlFxfAnhxHP3xzQ7GRpq
pGCwLuxaMiNDbnFRNuOleKGTrN0PjYOZJJOQ19fRoWZSf4HYty7znoVMsRok2IN5pMS5GlVy+CCW
ir4QA8LeVRBiYQihO2s6AnZj8izTTi1aSoGYvWjtK3Q7Wm00Q8lfs2deS2GnIbjIPKyFeO48jVGj
ueTNlIRIqxuwWOeYiK/x+LtpcAnQNxWvxqWLYWoD3gpZr4jiqPZKd8bcltY7NJkedAxSK1SYkh21
9ln/wD9ejzY1gvTsMMq+wB+NrZ9rFkK3bIN7hExSgO/0OnmQ3aDXbvPMiE1IriZmZUnv1+M5qI7Y
nyDLc0Wx4AqcBEyVC4EJZgywLwAZcvVcK+/MPxSJ+Uw9nafbUCBt1rHhfnvlygeykzEeNVvK/Mxv
ixY8ulvKHtVE/k3KVV3F2VFRLsZdRB03NNYrlnf8U88/DOowvfPnfM6arrgMdE96jjnjnmHljriv
mnBn5Im4ggKbgZAogke0luMW4DVrP8cYz5yFjDjjpQobxigVXRObPvIrxMNQoAPSQLGHvLjmKVKi
/GB28p6wWjn3QmFTiW/cdU6xscleKPvzDZdPZb1fwxFMrnKZujU7JScfKbVUc+Cut0mKUq2zhGfG
vZINhtkaOfJQOecZVSToBAoaSCuz4ul4A21BwWVw+9HhrphbLSFz6HL1XCOPiF2BqRRq7HCPQnfJ
XVqUHxa+yn76HePE/D5WGxEldsr2RzPaSKvagU+dhFIlCqfrpDU9XXpjrvAtJVdZW9/7r0/mE6x+
yyWg8URNQ4VSRH/cJT2pFfia3sqcoBibkPtD8yEZDnA4ZPj5eA7+8nJfdgwrf09nfH2gCJs2Hvee
Ji6Pkdth0iseV8Ui4je8hMcx4cBDa3i9be4W3V8uLe9gYK1DwDUiJ8L9LzgVRQ53zh9xvUyC9SEh
EzW4MKFpIfEAyUFtIV7bN+Idw+MdyQbiBGxG3CbTASmu+3H64IPHC10CgYzJ53O5Hf63dBfeUKfM
oz3weKgLZ2TNqnoxtBOrQlO3LPlCwTd1O9AV0OB50AQWobPTN3V5s3VhwM9iMWju0NCsezb2SGn0
ps+DZYHwGbyQx84dcpsQSGCH60EDaXaDp3aDK1jx2ACTXPsHwECJft1xXcqY+m3QbFtCf6ara7nS
s57vKZ4IGcWEC3OeDw9BPQtAOb27cU57bGndyjhzPxNTiXgQd7MDj4HXwiBY5yLa/JSf5XVKrdBX
Ku6EO8xVYJ3X6aa1AbhRRpmr4HU8Bsnc8RgQESHibo1jDGJSufIHsXiYrAP9OuYHj3IenbAIGjxo
aAOaq0pLl+ywk+Z9IHbtp3X1GaR9XBWXvRxobLAsMgTphj2TDNfXJxqkUeusaxG+1XMOxHNmjL24
IWwBpRPQYoPuhltp6Srxp1gGXB3rWIs9Isd58LvUEy2MMBDQLbdPi+WynVjD49i/p8DEOsTo822h
HoG0ibJvop0vH3vefvHv0MTFLa1xS8FWDdlqTBp8UXvlGXOZY/jM2jO6C99yuyuCq3bAcBCXh9LG
QBVIQOGeeUubax3YaI+zIvsDyRMIx6Xe/g6/XXhUcNCaZ06azVWdt3+NMHup0MP1paKKWLFLLpzh
b4Fo78u8BevGnd0Fj0fCWmR8NNRtCuzi6To57Vl9oYbHaHSLB5ULMg+zEEyBIbuy4DFgZbeJC59H
x0DRtVZiD6wOrq4UNdcdiO9bDXo61R+v5rohkbEU4Q8ujqQSaKyTgwWJhGJt+9Tkfrg/nivTMqRv
p671ySnfW1/NY8g9kTgxGZMdA0uaxyVx/ysgCLUAgKy6hx4nKgbIw4dYe4ATgqx/XZY9H79OgpFS
pjPyPGeH6rkWBipVTrIym86FXHoz/kAtJTUsZu82bEInYPfE/ph6P1igpwTTStwI9/E3KNXiaZ2v
gsM7j+b2rvtp+UH2wCQjwSUHVsnaquk5sxx1PoiYozbCqwjG83fZmaqvj+tII4/LTkaVr3jkzCS0
UDqgcC62EmK5xcCma0BUeOuA63iuObXlaC9IFlJBS4B30WEEPYUsDoiA/ag8AulvnqmzgeSwzL2E
BJRUUiF6NDC8Yhms6webdcR2ZBcjufzcDrtqOPADHnXT7NuGpMKFVMWSnB7CF0ZUlI8gu1Iq97LL
CqjYQ2SYkht4kUq3ac2vdV4rjzxLCq0iDVHank3iIPnEfuMIuc/KGlAhgVPKtS1wGigRWEFhreN2
v5s79mFZttj9SfGbBwN8v+xaFq6TboH5lxoUvZtFqD66lbpjGnIXYxSQQAsE6izQ1X/I0T9Id5t0
a8UYQgIA9yORxeP1aQCVgpUGIhMl6gofiW8QK2xj6q3ZCRYWp09F5UHY0whvLNSrHuvOBYO4zqRh
C7IcERXopuLREtyO4Vn2SvRAZw9j4DHe3xGMHN/GHrNDh2EVYg8ZJoUVulqUUUh/YjNlXrMWM9FR
PykjQJNSgrrZMDF5FExZEP+UpLCBw9oR1D61PoIsw2aJlNGVw8hEKF5Ym3iTuedXbO1rzBFv/4u9
M9mOG8m27L/UHLlggBkMGNSE9JZ0dmIjihMsSgyh7wFD8/W1wXyvMsRQUevNa5BMkQrR3dEYrt17
zj7dnfWd76Fm8quiGIP3uaqPnDWe5KXN0/7CyshFOC/m9VPwXwIdX7/1NtgcW4SR8WWM2Frj5Tus
lTT3vYX28xsdEV5ed1D+1ruHiRPP7ZzHKWQUrkaG/iQxssDyzAaU6RxZSRAoL9jWSHWhGaTuuC0R
p4fdU8NCv5I0LiCNhMu2T7Zd/4MLnhlI6N5x6/YJi92GCypOv0x8IMQO3BUkK0Ds9Oy96C/wlgAO
5IShgRkuXXWIxgPZucQzEKdaW3ecnRHeqrmUy4FGDofbKu9AoBL4wCLFYsTNWt/m37hmuKV4Z6xE
i1lPNv8RFzOLESsHpyiy9zaJhO4ZK0+BaMWDj8l4CaHWpntFEMICxfPOUkf+82E/sm9ec+bOwYtS
gFXihmVsSK5aH50xtfkmss8pG3gxXpVnH80yvuUYUpxxt9gTe9RbJjgqoG2/Dhk4rfyrIsKYg2b8
CurJZrXkpBNgS/lkoSVT39d6j19FCZLhq0Qo0OHvQCCcYmAsYf8htie+iSDaA/203H0FonjOSIZK
jE+vf7DI39IbZbPOfnV9fKM8of2Jsig/V6vMAEyN6xxRWtBM5uHc0mEKqchxJlrC3/lTQMxUJ8Fu
BAAxaLrBqIoakFVu008czPV7qy2ZFhnlpfx6FlgiqLuLoQW51EYpFZI3Xi9+nuIU6vWFAiEeuanZ
FBlKznm0kz2ss7t3nMY7XiMg0JIAdURUpSyOGNZe0h4bRdHPzkVGaEBoN9nRHmMG3RamFlg5xOS2
2XgR2tpcREMYFZi2He6k0bXPjc0iDs7J3rQeIRxzm93UiWft4Ogvu26Uj6M35udR2GmMFRMrF3mj
WxM/QGNgIxU5WD+XEIDPot7aInodQx4yNTixQ7wU+0FvU+qaCMTrMUM0fUbocb7NtLiffIJnvfVf
vv/zkPSSXZj5N+8/ajO3oMix79//riiy+TDRuSlXW1DpgHgoOugOGHY5ZIM5QTBrL7L/+8WJiNVj
H8wP+1gjBnVqgAgrqqKVAFNg+v/3F7fbK1XxKBnnhnLD/vKf/yD10h/+7A1btywZAq1fYNMCb/3P
9+9/MoBWRVEWx5nkGeYeChXj+x9z0rtJm67qdF+Wy6XVoOy0MmJRJtD0uJ8090iC3n/Th/K/3q1v
oQhtm4ws1Pc/vn+Ef//D9V+j7ORv/vPDOguPpmUP1nf0eoi3w6G8von3L+l6ZrL3t/P+x/cfqrr5
GthMEicXt1JU2BCAJU+6ej2w71/G9dsPP3v/i/efOUN8IPAt2RPpdoJmIXaliRqkLg1xCCkbuTiC
lpk1T63tdJCxYr3pmW84UTdubEPmAKiplJp1SH0PS7Cu9p0FAZDODNlglvLX9jbpHGM5/exyHLuh
FX6PVJZTETQEsQb9dmwUg5EFTVtKC43YWQQEpoxuSguhjCvh/JPISYReR8+z9lNK8g5nE8AbOHMc
u3nwzwiJuK17HsiG6PShzEnX9ma2RPl1O61uQh/0bWf8Bd+0/73o7ltFQ1C1onywGYUkbNftpBh3
kQ8GVzk1gxCaJAQb3c2OuG3suQLVifC1GdfsB8qTGc3hXrXAzwMMWmwJ6M9VJIPFebpNJI+0ygxf
OnSVNV0rPyMJiiS5ozJHOxHgxXLywkOoN5sC9HocKHMgMIY+VC23Aea+bTFxpKN515U9ZmiQZptW
n7JItOzIm7dpIAWmiyiDPLptUc0wPbUypvU8hPAe6nOmCvFGpOwKLaYyS153u8YvOKjG34yG/mhg
u7t6RBFSCHYYRZU8VTbcMv888fDbQ3xAOKV1chRAnkeoqWSLANIds5Ax0fBiKg5a24ySzuuTG7B3
KCeqTWKuqaSmDaxDhEwv+AMHpJkGxb97FrvxczOHFhtL0Nx6qOQ+r9LvAR0gJQBbTS6EtTqneIxL
BjADzSryvTo2SGwZkmVE0waic6kGgpUa595Zd11YIY4+LUSkXjhoNcqj4GYCdkEIhqX3djx+qwbe
sWVliAIt/0RyqLq2eXbpIb4oJ8ibMkHsWcfZN6jDLdGG34M0UKcIr/p5oTCa1kn0VXjsDNExD0fL
mcnlNdOmscvyMnAB09l2i5xNVZtcrOW9qEJofGVOyPnPsRrNCRque1U69R2gKBRSDHqxoCyXmOif
G8dFSmCsfT0kIGZGf9P4+9yJoruxvOlcL/iarC1EBb7D9S+LqTymSdUfh1oBv6mhjlntldZARLKm
f/EiJXbj2KBV4eY9hwZ1N4iE514yJ+Ss+MS8DyX7nEQbujn6rayX8WwZ8balUr41FuVcVLi73qMe
sUwJSjXRiBkKQHFDAotLC3UcUdKmy1ygVBox76XDtyyxmAItfbZLBc/fWb7pSI+HscXYh+3j2jWZ
c+GCgoqqnOp/Dl+V62HnIF24MxHpLw9Fo3cG4glJsc0JP01/iW/lMg/FT+JZMdDUNM5Y8pk1IEgi
bVApke6t1Djcrtu+EM2FvXzpPcyzkAadixJxBDa/o280KjZnZpNUp/l5m3vdBQ6p4dwO1ZtdVMW+
qLx9KHKeBG33OLblywgK3TWD2C/QWNcrHaduYG+hwzonHc/f/axONk4SE/uC5W3EotKIbj9Rf8vg
YLniMCY1lmYPq00ZoPVolzG5THmOBMTNAZbG7D2yK15Fi8hAdIMDtlF6hWMiz3Yqe+dE+qKoDQ8W
Hc6bbIibc0zDR2FbyxHy13wnYwKna3XJJVJ8z0Pnyi8Rr/cV8VMF+7gBm5s3Mlkjgu56iNtvMEwO
0u+tyyVBpmGtBsl6WqKd63ePs51PR9d2Tw2nhpYj6u8oBsMyuH+pkf0NjquRngBVkSCmfmK+O0Yp
G6FELTdKul/bQHR0Ppbk2CYuNSHZAkE79+wJMWF5dYberDXTsRIeusGYKbK1wwjrbipyus7txruf
8b9ezJEc90kYxETYlOXFQiHj5dVpSGr3bmjShxDaNVS1Ljs66SMYbxvKYX0KosW9dJhneVniPPQw
UoHM6PMOqiaYlZdpDt5AsSaHYkx+zjHkJMeNH6tNhOX0WPkvVrIYchyqq5Doqn2K6Rj3gA0zGImE
HTLPIkXtZNd1cspE/FR6hn0ekwwyLK6EBXi/9gmvtzIdb0VRP3GVnteNBSQZoj5PmJG6OVD5NiHx
+ryP1L20WsINlbfFUvpXOoWntCNkJo4LaPY1ZSeM/v5EMAFyAMYujWQM5GfCuxxC89CnTneMcOgw
eFhbJHiHozZNrpKs2Uld/Oy0wB8gfoSY1DGBjpDrSVTcKs/52hfRSHazmvajqT0CRcn0UDOPWklM
I8jU81y3clfY+ZMwcIyibr6zdMRQzDXLtvCLDdlmJcbHoD85k0tty9IySOPsRtsZTk5d3I7j8m2q
+pu26OgREFhHuro5yaSOIDTFhh70eC/pGt6kwIWAQe8tBypU0Ud6oz0Fgy2bkbhYwMdDJzw6k8nZ
WsBs6qH1wWKiqdD0Tv6A/edmnKeTBSXLgs621UuBC4KCvqkbUpkxS0KPoYOSWuVbmVbbPFVb6nf5
Gtp4n7nYv4Dzo1Wu/WNChX4oyFo68+LhZM3BF4ENOSpJArNsYnhlvbGqLj3UpnsMPMHSbtFVFB6b
rSXyf5DISRPGhzHfePSpIOccPZuWZlZqdezHLTzUbGJzKAxSkz5GaVr19Ob8hnvGFsNeAp3CW2au
cD1OWfkT4z4pS556rZdnwOH+eZQQXFAaPr+H42VZguRqJt5CFWgbhm+znBCzzuwGnEvY6pd9006n
FhQluuG3SHkU5lHbP8XWl1GhR8+CrtmtYUnJLMP7gMmSXSXv2er+VRSZH1Gnw711hE57aGpGt04/
0QZYqiPhtQR8ieIybgt5R9bHD9GbfetQbpC6ke5bf3lOQoQY5LtHINi4jV90121ltPRbJQzjZgHW
B9rMtZiuZoDvp6FmhArOdTeKgAGhZpPDNrxfud1LFrsEHJOSIGL9rU2C4+gM33jgfPF8B+DXSpSo
9yP36bYOQ3Wqg/xyEkuP23ztMdnV/RQk1RGu3uWcT3xIB4OvokHvBpLxYOfif/aabUs6LGTBG50M
zRVgAtr6xHsEdAj82HRbMdU3rui9UxYwep0w4mQxUX1juoSsTdl3vwrTUxsOqIPSbE/sIy3XSUF4
GO3qQOxFTOBxWKlLMVlQP2fx1fWym2UYvSuRt0/Y1nlO+qg3UwzpjsOSM8009+YyuM08TiWgCFRN
jnsG64A5pz3WG0/c0THr84Lwsh4IFmkXBAF3KR3wnl6dVyvYTN1Fakzz1CFb3NXM16E7fCGGkfaF
rDllOQWdsZnSN6KkNdzKEvNedd+nA9thheFuUuqYDI5zlEFw2zV2chhSggEpvumc6c48sDWt9x02
bOTAfEuSdL/NM/UC2BL8GxjeEZMxTUvx0srmpqhc6PTLAjqOm8fLZijdRK8I5clVk0tJahW70pvm
nexbhR+bMsJiZcqHdjMCA6e4lC8VtS8QKfuvoiV8ZrJHoPQjWQtJc9AEFdHFiFjGXC7wkHFtPhJe
FprCJ+GhwO/GMgmUMkVEg1c27B5IAPOvGkNnt3KqQ5WsNgQEn6VQ4nIKFxg/Rhwc4BAH9tPuuKxV
AdJ1cjB3k1yQMyIIY0N9IbI2uxuSIN3HA8P1bLVFVpUmaJ2AzpMdZntRGI+uGSkHgZqO3oj9yId1
dOZDQ7jIcxPzvCJZtSCgQ4rFpTzZ+0DRsX7P0ZOvSFNbshLvGFj56DnXWPBTivqNp5fs1AW0U5qx
5Jnn2OH1DF4JvwDjk1Dlj7ZNX8STQtzWPmZYSWlDGjrJAFPn45R3YUFIHe2QARKAGUJ4ivvqEh/j
X82sk4tgqRI6J93LQITRYpUdLYecSPSKADeC1c8C3ZUXLW20MuLD2n5007uc3A6WFIErbAyVTb/a
t5GRzWgzrNRWu6rsni0rmXn0moCaJW2PxJ89R+wiaDklqP77pb9Y8L90/bVFwsmVb6c3jhytB7a7
Ls9OCNLAYGV3abyEjg35U95gfalKfQxLNgp6YKpphzy+854peqmv2Qxtysz9Ma5sd1osJEiQwsPY
YUG/1T+bcHqi7aDYPvmscoo8P01AzhgF9QlW3shAIj9mbO4vdN2ytjTxRcek32rtcA8l0IAD5HRi
ad5bS1Gekda27kJtw7YcJnUGk3sYKJ3LHGWocHGfiLE4asIObuVojob2iInC5CqeLaTtQdNcc32y
nKbuskmVzdrpk8okPevNwVlw6YvkeUp4rNoxdyNXCzc0JSz2oanctaLadcheO8EyOnuRd1ZHEpBp
3n6r3NHd9nP7Yo/QrlSScIuSvkpUz7NI7Mc4ZVS4GMbyPoRq5P+M+sN5XhhQNy9x0oitC5qeexcf
fo38P26YfsQxMdFVkV1PiXtvaQKN7ABanO0vZ/73MUJ+Pcc1Ug0igCgeCMlu47t8mZ+WZcZCFtAA
Hqriuuy6xyUuD1YeRfe5+toZ82NKofQB5LFJGtNwWZIEXBi9W6cjWnoqcIegIBHVhF7BvwChdhW3
J1fYL+0CkqFwg0sNbeAsUJ6P9tZ86QKiYTJ7/MsFsH3uK1whJgkImtJZdq+S/Nkbn+qqUm+LvC+T
jBytlsiFcmEMlE7r0JlJUBfQbs3k1cQDaUs36qdpAnPoA2Z5cGuA7JULaLFGZXQWUTTCb3m1FiYL
wgMDN+M9I6oWKnn2lQXL7IY0RClZsr7XJvmRVPlbraOGrm5z24pwOJVoKQ1PVQ31MOhsQSyXZB7Z
L0+vgy+ma3uwtkHBQYJbUe0bN0QHsG3zxLkVrTnorGBPM/a7khX8fBDTyZjIPTqRS8EfXy2EndBL
0Iwu6uUwQdc4n+YZ2wE0dtpux8JZey6rMXEkioIYnJqG+NBs4nGhmHLqGzy+jC4a7t24kc9lEPzl
Fla1S4fue+lxxp0krIkg827cXNCRTvWus6iKNHu72sdKI4klGsgMx6KPYHwiHaYN8G1x1rl9ZLzp
Jo3WIwMGO5nYYcHGKmCBG742Qf2WMKbs++KnCscIhTwe1BYBMytNGNivVoGcSETLvJ1z5sgJwzhL
ekxp2u+lwAUV+ru5a6pjKyuWV8lWLjTx16HrnskuWW5ydRsUOI2zwcr3MD9KtItAlSyLirmjlx7w
O0hnuOuzNt7FYzec/X/QW9kn/fwn0JuwXQL4/t+gN2akbfL2+gvn7d//5r85b/a/bFf4nu0qaoa/
gd58/S/PdTzo9cKBS+1qGHD/lb/oin/ZtuuTM+TYnq2kR8ref+UvOvJfayxg4Pu29+9sxv8J6M1Z
8xWrfI6q8vj2v/+XWgl0bH2lUADJPNcWH8IGo3GyF7+uhgO9zX7TFG2C+wPSTFc3N/1kBCEecbwn
zjw7JUTXnw9Oswrusk1a38p6iS+dYbgGt06MSt2OwGTb8qSYVTc5QuVgKLtjL8wVdZt/aCET7oOY
bt7fjvdvAhM/JA4q2yENCICdY/uaA+x8SBxsmmgJzDIR8M2pOofWuMssrF9WSB1DVKLB5+kALdFv
urLyP7y2IIrz78fv3y8e+HDytITI53148ZbpiBCF6vdtE+98w4qXu+CwZ1gLjkBHGkY3tVcjg26Y
8bpsZT7/7L99fU5bQAuKa0y6wAL/julbBD3MWcqeSr27deHUb8QoUPSWmKx0ZJ232XGtWOkTgzxS
iPr+8Pofrp/3z+/y6SWXtwPO+cPnnwwBhLni4CvVw7hrzZcIKhQhLkqc2RKrqeuu014/+cFeMSdf
a5ZnhdzTXy8Lt8MSgcP187f0+3fkSr3eXIIn6a9HpJ/iMHTrnryDivVVpFO8JR+6OX3+KoKb88OJ
Vw63C8RFCcHL1x9epot8tzNNOOAARuc6+1W6bScvfaoxj2ReH4G/KMPrhQe671CtD6M13mroWPQw
GlIqXInJfPI8/H7S33/+3tZj/rd7mnOiAFT7tuMKh0tSrkfob5mqqjE0j0Q/oEt402FED9yKf0h2
OTMxMom0GTaHeD8+f9F/HnbloAFwlPSFFKxav75oGGd0g91q2FNLY1cPg/y8hmj8h3DU3x11RzoE
fmjAlMpd//5vH832O1BEWcZHiyZ/Qy5YfdZWFJm5K5o/XEe/O4p/f6kPJ9iTdgR/NR/2/kwcy0Av
OBrSt3qd5bpadqSEQcmI56vPD6O7cjU/njxf+x5hIV7ABfxhQZ7jzPPHkRva0fbAxL8vD0FBklmi
Ue/UdHZMcBOn83BV1+NDryUlfWMOLA3IMyxNNm6uXCZg2C1Hzzlk7Ml4387OeKy7TCjhBE/ZqVF4
acwQGPTBpLVHLsA1erPhzFwFCtfPTnjLATd2u7J0owwUNRlZyQnFVdTficF6kY1KDn/45OsB/fDJ
XZCmtiCOWBM08eGy9bvIc6qeGzd3aM4TgnPn9ugy4ohPZcXmrqcma0ZjbbUJHrqcUWUq59uRwJPN
NCmz9cr7vOsboiUDIFVwImq/GjfujC4mSmAYGC4WxxjIIC0RXrmqrn2ScmtUh01Dz3hx3JNyZHo1
dT+SAkB8BGv7ED6Tn0QmakrrzUm/fv6Rhfjns0uxERDuulgp/vfhM6dBTqyfyvt91ehiOzBlGZv0
rwnuP4L4xyWtEA4PPr42paZDOXM4LPVzDrpruwdytaTWKareyoz/t+1vTuJVm7YW32LiW7aJyx45
YMLiDYqWYu/twMTrh2DAbmvjvfLjx2JC8jOu+32roRwnTxUZHSgYGbK/sfuC1NWODqrF30kMt5Px
75h9PfbDiVRcelmr79HVV04P6AeOjJwu0yWCDhZr5ywZmwti5O4Y9D36Bo9IgMK3GBIkQve2rR59
ld+3qVKHwLNqGMrDljyY8LwqL/KsxG8lLb1bdE333UF0MkgIFuetj7vf7ydQ3tGjmya3gzYYhuqz
PDGEPs7jj7lGA2bV5YzkraGnN5zlOrsgLUBvZq+wUI0ND9JW/flo9TcRw46sk8Vuqh/B7LEplMi8
KpNfSJvOccqMiHROrEG5sb6ICuF+FfyIW/WDbfitkg8eKWXAHNWLI7wHuRDqWsTRmRVMx0J4iB80
TPaePTLbgIFJgG/YNrfJvioQsbBeIbBv+5s8nv9wVf1z4fKVomplKaa80/rDCjIxxBrUyH00yH5X
k+Xkm8w6FzgRofPBq4FMFeYo+D+/ln/7qoqnrrKVXh8Ev67MQcvVESwZj137qXPHu6HKfw6tdz0t
1iPhFV+zwHv+/BV/U/v4iu6ZFoEIAk86Hx45XRSY0soHai9p2LOi+p2n9L61+m7bvtJNxTxkX9o9
aRu1Wm4/f/F/3rg+MUBreR4wdiac8NePGw30vkawtntLV8916+zSmTQ3CdsWMZ1zYfcHbb1ZI/P6
z19XfOAy83DnhSVtZIekbZdD/esLF3ZokVnMcQa9dx1wh9F2LNCzRfOE0it5LTwaJMpgnsnj5Rri
Y4ZOJH/1zFOqBvGnd/PPpz7vxhdrhLsmS159eDfMUhfh1QEzxYkqyF6XjajOtkHUMTXxZ+7MsRPX
HU0nog0qMntDIL2IIYp4fKg8p9wrNFufHyHnd6eGelgoXxB3D0D71yNEQKVcEnoIe8d1fABi1hbR
ktiZxDzV0fzTdCNyX2iwNEAc6M5h/pV8iC+zDu0TsOhv2YSd59DJ/iL2AQpmzNXPtFdDDejRq9nR
g0jRCie2vqYUMXv0X2EfFlfNEv+MZThBOuJXf/6R3suaXx+Nvgq0XneEbsBe7UMtEknLssIYjZCm
vbtHlhcN10KHxbY0yEhykdE2SrEQGVeuZmnyvpYO0Xmu1hu/YLfW2d4rKfGMOU0J0KBDEV7jy1rT
NJYCd++Y5ztboUrMotA9DuRN2k6lt5EXL6iEZpaw4BRMGBFVxQcmswxZWIddLD9EHKOKbsYfqi8p
OEv/+MiBEADSXclytv793yq9ULRBMftjtzdZd94zRY7hjGjytQ5LI4BpNGjVY3mMRytHOlPilYx/
pomF/pWC3wyYOyjPZ3aBE8zLhlEjxwaajJkB56bVMyz9ARcym9k+9nZ9/t3yx8c2ztG6lqLD2bXW
Px761rpFJqoMYTJO7Z57JoMCSHunDt+lefPr0hWwlTPZ4oQlNdexu/ux8t4+vwDeq77PjsaH+2yk
uy2R6nQQCkTGZHKG57PQ0a50MW7Ic4HrFvIYHenTe4KufOB0aPY1qM20v/n8vajfrfQU4DykWYWE
/rj0+bORZDcSrxowoN2P0p8vpZN9HYADeI2YT4kyGhEK4ahtFLEg5OKmIF7kRgf1MZD5YeGNn8IK
j6aqg56t6kxTFLF0S1A6/XhqnJQG3ARsWDn8kqSpXnsxmGMQwaoKyVfYcDAe+LUPrT/g5SMB9jwG
vnwm/KxkDJz8RFwzw4VxbvpchTtVeM9FTW/ZDxhCuQvapmyVxrn2MXZYonyXybGyfQC4AbOyxP7q
yvBV6OrRG1Ke7TXj2775OvTg4KBunpIGJnUbvfmCrLg/HNt/XvSebQsJ3195Ni2NXy965RDlGaYs
pyi/XqOwr1B32jFp7dT0n7/SbxZJUsvp/7BR5reuYQZ/v726PPPKtkIMUkflz7RuzgvNSLWpsEqj
PohRspaFhG9cyofPX/g3JS+9MCIKnEBKjxTtD2tZE0ZDrUPMCyRcbgcDUQagrzxmfffDcTXoKj9E
xz6soqAM/3+EZqaY2cnDiwxA6QBS1/6bVEOClXVCvxO36ZaAnNDD1/75W/3Nhe7ZSAu061JcsLH9
9RiR9tw4YWp3KLGjALwJQMn01dj57WQpJMgJUobqT82s96Llw51Ox88hvsyhNed9fKIipOumJOHu
Ema4tldrPrI5VG2bFdAb+UzYmBXXOytwD3QZvjihf3S60mzGgJaxW8nbyW37NeTK7MgjYVSdzA8J
fP/e+lMJ9M/9GieSKSjPfTa89sfyKxl6gpgMa9LoV/3GrjUicBQmZ4wzcVPF6c/Pz8Zvr1i2SH4g
aLfR6fv1bHhBmkXFMAGjLK9IXriSkld1SrITTQbOjuv3PFgmMJR/umD/uSMnzJguKZcrJ0T68tcX
TjtiJ4Wsu1U09nWc5Z3Q7A7DGCV/PLU3bFfORcT+M5swAHtRT9YPKLh4VUSOCJyJI++wetu45v0M
wp9X/+FR+ZtWFG9Qs3m0uZl99XHVGOdBAWPNuKMs+cqqgo1DkreEQOqKfeNfcUJ1bKS/8xjd+Hq+
r2W0CSV2bN06yFTTHN0ah/Dz0yV/d76okDlT7G59+fFC7iMTOm5p4zQdonRHzG18tOBb5CSIbJA6
6euux0KSJgytI+b9GwpH0pBpIiLJLW5niKmOSu7dafprSOPxfhDRXRx23XWEitFyAdz58fXCSnNq
gmYAsKUI76TQvC55LgSpuOp96P5JEAdXS81jojSUcIkNeDr2AvO1a67Kmh1CMtHhOXY9cZqTel6G
vDpabqqfnCZ6W4hhIqks3o9lPF3lgsea2y71iczirqEG+PyA/eZ4+YHneSzGmlpafLi+Y8tPZlV6
sMgiUAALHLJBLmY7lkN8Xg3qIYmHO89qf6bjH5vYv6m1Ap46OrC1sImQ+bDQJamg3d/qZu9NuYZH
PMgDIslw74QuY9fKE8exbS+MKcaLPKS/6bqNuohn93++p2IvpUi8WacR/3gy1Og7+9qXzT5bCY2y
INUjs+0tkc+4I2LxOvmluJ6r8pRKNN2fH/3fbSZ5cbq5bGI0vfwPd7mzhBG0eV6817MCABnvAY5/
T+soOpEI4DArDsrzaFmOqYl2ddzEf7iLf7PKvAf+SE94Qqrgw+mnUir7IFbNPh+W1UJ2JCY89Tu4
oGlBMteqYv/8E7MV+s1ekgrbDgIdaN9lHf91ZfMz5JXRAvGV8ILge+Vo5J51791ONG12Sd+SS0kE
s5ia4GGVxHMZhm+uhqqppxBs4xQGt6n1WqZ2vB2KGed/ksTn2QimfHD6UyeAhpHJCJdIY9LJtWs9
+gTT1TMyGurk7GRlk37qaDF1aBjvnTj/2s1mPtddm772U7BDTpvfdXkB69utsE96Nttewh4ey74e
twRMgpNA6Pc1k/K78WK1HYmi404fEIuJ9RdJEb5mGqgy1lXHtr/QzbGw3lFGkob2lARZeqT9BYEu
ySG7V9K6VbZp7xaiG86GEave1DeP/U+SU2BwTcb76rtPw0JIiqGv347ABYfkQbODuKtGZV2NLRzh
uijZc/txGHxJdTCfRdF8GQ8JDPZZPHWlYEA9u8EzGQol5gVkL70j5U0Z5E9UMsNxjaNDu2pfqnqA
0twHL2yCsqtaTOkJL5GNPMUvn6YZp0IbDZtiRO8TiH7+hjqT6rmfXmWFlHOgJN/0C6rBzM6RXMxD
dZ8m+ocT18sPOxPQ8/JvfZEgcXUkij2NN2qYAEjNwG7jYcxRShQVKTtrcGskmWwnCFmIpM2XdpNg
HjlLRTF52wSgjc7d7mKpUKAycvvaW+mwF+t37z/S8eJjWpYFigidXPNkT677quovZtok7z8Sfq0u
et+B0pCMp3T9UtnS/PtP7z8L0ed3pg33yeQTS+mCa5oB973/6T9fxgKAXz3Sk/NVXezmBAe+cark
Khzn5CqSSCGQfgDZQAZ4GU82iOnAWlVFun2ZvIrdyxKC4YvG4eL9T0tR5Ns8h4WWmWi5sap2uXkH
a4fNzftPmPzNN0meyoO/ZIeq9U7EYKvb/3xpVtgstcq1LrA2qC6b9iXt90M3lyQyOrV8nDI3hqVY
7MceCBfBr/hCM7ZUFwEKuZkzsIsJb9/mQoX3Et6FmEvx1Yqr6rLDfe5alMl2XVtf+lpYX6aquTO5
7q+qtLRuRUvvOCD3O5ywYapIhQ9RnIG371D/vn+LV0hezeRhD91ETKxVwPPV2XhLmUC8E1lKfZoM
t2AQtZ1eOl0c4ktftSnWlEPjhzEnMJcBUPDSO1mZ9I4Gk0EjmOCDnz3a7x7+S9dOQNIshFL2hIw9
5XOa7+uKqLq+dMInL+0srGM90vbF33fetDzNEm1sGpnlqrTC5clBMGKhtb8r7LZ9Kl7y9Yeyi/Pj
NJTcDDUAPLYvj2vq570HxqLVonlsZqwqXRaV9MjdFGTjwIiOLfGN1yXuzfufKF0xE/gAAzogFmNP
jZTObnvSzaJ3usle3NxXF9oHKF7Eucf1DSOrD6trM0FYYrzW7hX0c4Kv9ePaowQn5uuzWEUEp5au
uLfJ/QSvdosWsdsGCx87MGHwaOLSwzbu672b8cImGXCyi7G+smYHqheel865FO2IoZxO/R3RgMNL
NMlnM4yXYinLG2903Ouq4zqpHH/aWG3RX3UrosCr47fYAzrmyEjRg7AbeLOq2JoOOVYKxf4e+P7d
7E/etyJFktiZGswS0s9nNT0pnEVPbiK3bm3ROC5Tsw9JpPqG56RxZu+F+S/ht+3SHzoryp6Vx6B9
/bnnUuUS/rOcm4ll1fWr7tGTFoxqpLeHAe9i3S7pUzknLywk+Uvphvzn2X3qkPNDnpP3BEPAjZLi
aRrGAVjVKjd7qmUjHnwycW/8YnqMhjZ8VAnK3LS3frx/l8skuSq7lRETIrYdS4uzQe/1jocMFHEP
6fD6ZSZAm77QIi9zRqD4tZ324JZDvyEMsTjUjpgfA/KFN4i4XOZt1fyYSwWjRoOiGREWN1X6f4g6
s+U2mbZrHxFVQDPuap5tOY6dZIfKYDNPDQ3dHP13yc9f/7ujkuTEUSQE97DWtYZvSmfONfbyFzlM
w7fxceM8AgJ0G+GTT8tx3U4+Y+cmnk9z47Kjejws1Fh8I/4D9pENlkNOe1I8wwMhWT+0aIAtz5jT
Ti4wU8sD0ZeW+Z8BnA78TJTUZLjMEdz2IKQf98GeD/6NtRw0K11G+6gfWVPM8Cs44QUX34q6rY96
faPz1DxhBjNwLbk3ke28agnJ8hfrgekU7PP0gNmk7rKnoHqL+zTd1ZMfMxpL3bM9CeeMTvXh8wgx
KlmBewocrr1ktuNAM3V4FszXyi67hcTmnFOn7M5eV9u4WIp4Pz/iWEofztzgDnc3R9MqtBeeezci
Hj7wOErDJXv6uti1Hj/NiplGP7EXOBvc+OwNnDLG5DvI9ILcEEOzg8Y3SX4v+XgOsrHeFv1Ha01/
gwSqAzyfmf/AOZ6Go6oyyKmRE4O70IinxvTs2Gm68RvSyxoktq5ZDpI2YuV7gN+neC8Eci2SWMlZ
Rs5emV26gIQ0eGo7vULL722bweNVUPdNKHvbkNgRd2H5iqJ6yIZ3JGarxJX/CswDXMdpYNZ69H5O
efBiW6baMP66U85vGo0kJSzxvprJTzc9NaRVe5dIje+uGZ+X+bFV7p6qMH1cddksJR5KknDlh+U7
CVUHb/H/ukQbekO+1+4pmWJOa9ZnM+U340b/llGD9hMtRqiEojWMsJFVKBjtsVuzCoVxiKVvGyos
wpYhIiSLi5PTLm/KBM99AOrJqbpjKZejMNUdlI4H+zOvuvmoC1zEhXZ2oln2Q25tDcrfMg02fsXK
MTQfdJx3VLozCUcS31nnPZIljOBto2T1+W91pHgdbUIixmm+BB2I3h7nX+G/FB4AazV49sqZEqoC
n3ltUtubIY/+Rg4svTyvH2zM8d7EyUtgUFhb2jj7oaAysUiwYMgYrmemcX0bPVUFaJhlmcd1E9cE
jzenWgREIDQWiEP9O18wjrSLs7Gl4T8knF9NZ98YlUCXiAhhJoppofeMh+VfNucWyz/3OE4cX1yT
kLpaiJSllEjzLAT4pV1sUIQAge3Es02U9mrwq2I9OXip3R+uigglQ/gz+RyqZV2hNiwLcuey/jaH
VoOnHCckq6ppleALISDa5aCnj2hkl++GyY3PJuCU4IUfRF/BQI/Ep9Vgi478FjrBEt/KabnbA8Yj
5UD+xqe89VwLbgrxNYcyIYSDwT+u9qxPV1NuKbS+LC2C5RpmkzrpLMvXi0iBNLUX18m/jwt+BB/y
MZPAz4ZRcopyfVD1R1QUn4LE5NW8NNCgqCxW4UQEX81n7E3DWzCJX73TITCQ6HVfvKfcYhmdxuTZ
z8BEtB2DtUbtGkWdjYAB10FXjOcYQGSJF9aeVXWdkhQUSfAbFUeKXNMvdzIglaJXE5ddJ8CnN0cw
xcaLKLxqU9j6h+9Y1h4L35PsJpjWbD6BqM9n1XJd6qYQZWgOmYNoK5Hay3Ho1d+GC2DRmfyOtvhp
KuAOqhwXcNN3QNgw55y/7g05bvM0Vsdp4NKjpbefl7Q7d1q05zykzWXO6Dtdd64iz0IKkp3jBsR1
b4dyG+cETrc2M+OoaDCQpsSc4WZBZTCkWIl8RvBfT6pC9OduTC9Cz9Ge3U0P9UMyUexwPdtx2Z9d
+huiiebO3StbXcPHP9h7pjuHQcjZ09E+31Lcrah/sZ0gnP567Rn+yp0Ii7+sBrDtpTo/B/TuqyYf
4A5L/Ia8z3CY7HI4+z35Ln39kH1IktdIbbu1ZQlXQlrbIan/TGnXbMO0hHEyqfZMEFh3LguWC3FD
CKKVWOqc+aE5tMbfZyzba+3OxzpKmeVwzSQisrBJdA6gcQWDtYlidTAdspF5TgB0hC7ggscNe8Fd
OLjxQVo+Sv8aJ97oe0jUaqxRBDviwJERcV2+9S6tZN4Nj0dfT9GCX/KGpJhF1ue87ZvzUmfNOdLL
r8inWBIKYRmDqA7hbdCTCLKgwy4e73I/kJSGF7s58/IAzCd858daYLzlwp8BWh5TWZ3Lxz1nzvaL
n42HslE/ognSLI9IHn3ctEtIskPjvDUViZa29KHIP54vqphT5dfdh76eMV146BuTAiUrs/PXvTgD
fQE0YEkwHw+eMx9yjC6h7D2CgmT/nnWD3v330MpwCnFIYXkS/oKSgi6PAKTKyovz142x/Pys23cy
uOv/no5GL4JiWeBGWbqq2QFFGOg1cH3VyPsfJv4/Do0p/K0CuLCaKs7j002UsT5hCr32+SMVNmKH
Zs9sPLmuOSGHD+FI1sHhE191dY6ing5u685eiC/bgulkR9eKidUVfyABlLHd7bATunzJSwQbQ0gi
WfaxRE5yZsiHlbCUIM/wAge9vfOxf6yUiAjmixdoKRG4DHYPVk+vSjDv31lZ8xq8AAgBO/5n3HGn
o0wTIpJzNBExgIszA3Nh9cCJaqbe9CPcXXKvxXgxEE8RfD0bpxZR9pNZmtPXs+rxp0jdLIAOMaqw
jLNdbDs7fD0vssbhS/H423agiMpC9MIf/7r5+vVf9+wZEFARl/DXHj/979/57/brr7YWIJ9aWXL9
35Nff6r7erlfd/97LMMA+XoBhOP/vzb99eK/fvzfK/FN9e67S/jfS/rfH8ySLNhq7b237pRTcz9e
cGn5h8HXXKbTbvyPSfF1r3rQKb4QFf/7wddz/3v4dQ8pR7VD8/7969HXzZw+wo//93fDdPBhx2dQ
vvmdS14teKTaP8PY0CpHCXTjOPQ2Xw//d7MUNNL4o/i0v+5yTlcnL9Y+WZni1DrU4lk/4Oqf+2Qj
2/4y2ZZ3RUMJ/2bxh105FvVe1xBOOg1SxX7sAnUBixdxHC5EZ1zr1PHXeR385ULUrWxOzhD0s6Oo
G6j1qRLPo3EGUH2NvgYRnXjHkruuGc7IIXb2XgfCYkZg5ZbzR2Vre79kEBUCPCLwIyzFtje3/0S0
Lk8Zow767G91+JOKLdtITuSrvl7w79YC957HuScoq49Bjzfpu3cEK8g+dV5tkix5xzCIGjlYrJ29
hL/ikAw/e9fq/k+i0+qUmF5tQxcv3ZiM36uClk5JcjnwEOH3Ju5ZYu+yY/9bMyIuasisobV6XozY
5TH8qyFNEpxM7h4j4KWSxLtEyjbrGLWfCMg2LsFYC4yIT3kbA1xt5BqXuVzXVf8HzvAEvttLYB8L
Qf2UPotWP7tF+zl6/rauYXly/fyYJgcm/0jjEWFgmwbvVCw9XQU4jUSjsKCxY1jEjIWJmKRCGmlK
rWnrtG10qUX3U6snRYBMUvbzXqZRRARmFD+HU/tnaopsW0b9vy5Vr9ZIgrXCRbjOG31Oi+x3XUAq
lSGf7EOWqLyNKzO5rXsFMLqJz6lEm5BTGznNbB2U+xHg1j5k0/cM+dZL6lDOdHlysdCnnB1zNFOL
GknYlzgmCYoYQ8BjqiW/tgeVoPLc4fJ8K7p/rZfq7UALvHN8QkdLv8X0TDbtarInEhdSCWisfKDq
od46QDPdQQKFtR2cvpZMD0OyfKBxLG+hR5acJ6EgTBqWhz/Nd4HwLK+7dwu2xTn0FEFthaLa8Xoy
o/Lu4E+efTRlfmD09GbxEs4+ow9oHBNrwCTS28WrvF0bksA4uN1vuttpww6n3aehOz1BS7cVJV+D
OxE+wwieXYeEQrHeRJDes1GsQxrClt6dERipR0wH+EH+SkNj9jlrolXBXvacTHd0TDGVCbUBUoNz
IIPvkxvBvjcrY1VIXOxNoWrruCCoB4bUAEUMmu7S5KQwNXVHHVwysk0EJAwmiaiiyC0uAq7wi8g3
opDyMjIfAjRSrbwa203nY7iM5uiHdrrqREp1q+RTn+yLRGIw9N2bSpkwDPph1bHbm+2g/ph8h1N/
lkERMVO9C/wh3qN9jTdZ6f2aK3zxgwfmjBg/+6ZY4NJWYPHN34VGXJo3gC6LlsYpaylSZdpU66qH
Z46FhulHDr2zBRexmMbs2049+24ltxm/JGbOdVQK1rUNSEblWHlM09JBRu6tclkLlzbMlhSv7Toh
g/NQ2b8fGrDOkhQjvDv0dUz0q+WzYZVstflPqDyfatbeSTn4EqnkCecLkGvVS7dL/bjma8Tfj/Uj
cMnJ/mbEFerG77eU3O0my2MgjDNRApWAT9s3yDl9yU6aud8FnVO06RBsc+n0kp0ntTnItl2gB+Tl
JnHnf3lOEgNnQIQwkwI51msF973od2YmlUgudXC06OYcFN9n4h6f0qBvz85EASZs982z6gQvfiwA
JiifEghWmyHztVcF9vS4yL6NWvxL/GtL+m3BHseafPGYBBfP+DTjK2HD63qBQuLg2N58fYtm0ZM0
osl3SyVNXDzV7CjDfSAMskwK5Wv/uCHPD0bAKXwQqsYQyrbVS8ymXXn978bl3DiK+DPpMwoslhCQ
IAmUoN9klroP++zSNshU/LxYh6wDQ1aADAf7hra1VOcB4fyZhlJv3Ij9RZ0mOM1EQ8pBzZnqUU26
e1+mx1gyWXHzGj2CBUF3xIcFSekQmMbaybw/jokip6/57TnEZHWiy1mTY7h+G6Ym2FWIsBhtJWuV
RQTCteDv2kcSvWVA2wbxfPBs9ds0RB+GycTvqqGAxniSY8fd8uw26iDndeqBjxzifG1DgjnnAnc7
gdy7IE+Hv3M9/XUfqDKSk1eNTb6G1Pijm8B8tKAcTCCAc5J5zBRhpaXVXVA5Q3T2i2fHJW6AXmal
kG6SYCJQ10jM827q7Yq8eV/G4polLDXSuS727HIsDjeMHrVqDylTrx3KK2leh4SzbJWN/pZ180+G
jT7wvRjtDum7loZDuQSxPDclBj6XDGCXc5Tim4lFey84PT71vH1wBChT512nCJ7CDfWgiztY9orv
jLwxH4EEbsRTvEQxytqwYqSO7zbs5tucgv6yEVls5wdZyo4qc4or0GyW0s/ZcB4hgbXuGD2VVIBp
Zcm7FN3fvIw56LypvOpy+FH2Bcg/hi+7Vk07n6kZkOEo3eQ4qLeSWHlY4841A/1zbtN8DTmnPIcs
07cVJ+1NmnrLbpbTacoIjjdM6sHQKXjfMRcXMb1gj0U/B5eKSyzVw9Tlztb8xNJRv0wskDZFCfkm
bIDatIy8di3k74lQzYtGI36c0vLf7MCrEw5wXr4TLHgq8aeqYnfvAbLZCGZdB0fCnxrDmSy9QR6Z
y5ijr2R5HmS4nsYugbG/LKii9B/Lj8nnGov4ouM43VVoKlFjuSzboLGtQnR/N0YB9qWs+rWjkuK5
9+hhE+M+OXELh9VSbfF8t3OIliXr1UPqF1PG2fYB6Au0e8C5JZ9F8jJJUX/rKliPgMCe0Sg039DG
l2DoAUY56qdUSffqF4W66iz/ydetfx0jRVnvkwESJ5/uVNQ/cjX1Z7uzILc+HqKMI4A0cMuTmMhQ
yCpmDD3O8VnPzqeVV5BRRgL+ADz1fvijfgB6EAEyJYHEJUyrn7CfS+wNRABbjJL8pCgOrtvPm9CZ
lyfB27zycWUfoeWpteEX7WOAmabPfvkaCEARTfcuyCBOpt1t1F39mlfqwAiKmMqo+hx9CIdCyXTn
1fZnOT4ViPgv/fyHgcRwLQtsWmOFtDJr4lNRK2BHSrjbItdH2xkU3y4b+4alpnPBMmtGAbOvEfWw
26Ls/OKIxdPMkoTmpcGqTU4A0MOEMsXnwD3Z7t88UlvfTI9AofRBKE1ocJPxlysg47t1e/MdxoV4
zfXRHyD2FA02W8xKpVl2VpcFz1Ph73HhBkeWtodpnF98zx9vBrgRVxCY0l0LOiitubomcIHQ7mV7
YdvxpeqpYefmh3QzTYWUs9v7whe7f8LRFse4EFctGCMILbbBrMBYGTWdKvZNRLplNPGRd6l1+oG1
joFoGEIYLxZwNM1MtGsbHMcsb3ZpNRISpQK1DlOPC25iKuYJmtCwdhdOCTQ8OReMwckFzR3/nue+
v7IToj3IgPZ2bsNExGIFhtDEbIPcE2t7HtRhkVVyRMpzXLLK3VRRhayKM8Usg51gVLXxW7sjWNo3
qyAxb1nv+GeBYwH6LFLmTNdwxSKCSvWQdwSgQfoNGCm3qFtgJ9YFxBuIwCl6x6eY8TipT4MBhrrS
jj0cOSNppB/BxOBjyl4iL1vZjxAFP/5wvARLvmAyPIhHMl1O0TcXYLvpstcdABsocFxG7dqztq6n
rk4JhLNWvU2gQEZ6Gg0rcldyl7Wf/3IZsR69KP6Vzsl0hfvrZAWZmxqzSKXAa7JorykuQiYqHd0d
Ha082Ii1he6by2xOCKdp/AoCrsIMDqXI8z0iTBTnAQkrIGaA8YZmNzcxJPnyuSj68CaJJUB8or/b
JPYV0np3NFuZUN4L0yc7S+i/hlrxAvACAi2BHFEBj7REjrPng0kO0nuHVEKAeZ5Yv4L5XxI2wbtT
/O1MDWPP1+biRQB+ZbOwh0sTLuplds0aHDCO13yvG02U8Vg6L9P82pUuBghkCeCro/JWj5xJGOXv
SwQn9zpTjIeqPLhO1c2P6OVSGFqswgmUbGAG3RMqmE9TyfD2QEU4k494NRCoRiOL47djvDD5iVyF
9YKb6HEzeKQay3CBrKyG+Bbbd9Zel9rYh1QCapbL8tplY3FhRWFepAeOdwGcOamC9ZPv/eiHJbp/
3TC2OxSl+9G1guWdDTzKkyGu98FgBkrN65IU+sr1YHrxJqL83OzXzJiYqfXEhiZDlRZa8XBdVAIz
WltygxqIt1U091YA5rBCNTMaVuzYF3gQkBsAvXUz8QKB6ZjKJfLZBf3v72K0i1uvEWYbBnazU1ld
XEQ2bMcyWs4Ng2LYILYAgcLM07Ym1jk+6+aebB3HJPO9RDcys6TsC02KqCr1KU4Rb+fd/JH3gMCE
XrwtaB998mlY25w4winrsdXWqbNRmZvuHIhTs3Muq7T71vhgQFBLYVq6GGAXRjTZTvrADdzcp35P
wIONVpJe8qh5htkDCpQFAxNQsw5E94PlO2cRr8l3uijqTYBd/Em0ZlyzHylATSRq2yh44ZlhGeT4
f9CiWkc/66K9dvITegNQMo8bS0IN7jRvTNfm9b027TZAePMKxKoGdoMZv1QP7EYe/WyS9ANYa/Rc
Cci4dE1HxFTtyiRipmRsui0ouXpjZkFcgHTZHPdBeoQ/pYkM6NN9uKj+4HczISMBkztjgJ1Y2WPH
n7N7JoysSIb9CNVt2+fRj2VYrpWCd72IWZ51mHcsRZofGGNHDok4h+zm/DGeTf1rqvk00hPvCyfq
N0VQ391FyVs95QRHJu3ZGGi9phY+nE0Bm3guIU+Qro16KHs3g0VuwViBwLEQ8CVRQSlUzOGqYyLx
5Ke/Y/ezDyfxHrczur6gIrECf6j2dPGTuXq3JnSpnz34DqUdcPbG8DdnokcyQFxdVs+vtVPIK7Sl
xa/zvQrGYBVxHj1igWE6sC/HKT/gsX9tsoxUF/Ad6zkkWdQfo2CXl6M6FmWPdCW2+5s623X4ESkX
8Waf+BvXN69eUHtHNZKAZw+IFVxEyHXT8ImOI31HhE5AIXhDajMCV7YI1QDj8C/wUOG2LMfpHjvo
w4MhfRXKC/sJhO+YQcYUTGQCNBPDQohkna6oHMkNHBHhMdeC0M28oieQTzWbMnd+98l2cFwqfYu1
39jF+6pzSVqP20PnmRahQaZg6/nTvkoW4sWIUtIdoveyI60D3jq8qcBrvc/ZPuIfWZVM+v0kF8+W
40ynpH8EV8DMqxhcuZr5T5Coq6ytn7rWf1OXWUitUrVuFqNXHWSkY2sZQj/C+NpBir04LXRY1FQ1
C02WqL0DblW4MOg4hvnqwkXTtdwJ/aNoSfQswlM/1pzvvX4jg77nUk+ytxcXhB9STuUEw7Vzow8w
eYCGJS6SS0Yy1BLo67oZwhbb3LotiF4o4G8qkiEXZvw0qeh5OkMrp6NbJRdz6uxyXyYmPIPod5wB
7bg1NJuwYfjl+vF4sOLcXY1tI/aJTGq2IdV4av3xH/Nwex8JaMMYpUmWZMlWle1v1mQBuSikMmkL
aw1V0DZ1MyJhA/tc+yXJnEIlLz3DJaPZ1yrcC2drIpFJN+NLX8IDUWWKHEJZ3rex+R26XnVCBkua
cG2cTZ91/kE9+nqgHatpzMXBYO8lfQLXgs8oHM9twRi9p3Ksw/fMgoM11F2z7+0MemcHu6hOvgA3
7ZkPS+NrAPWBzEM8Qb46Yb+DgONBG+E8y2GIjWyFEcpbZ9kgLh6qnGM9189xOLaXpimY/AxS3sKQ
mjMY9YWTMFl/SRk/VTlzkJzZWl70pK4P4ysVFGCshiSxMBuOInKLjYeXn+Un2dOjjPeLXSOnAGTd
t+HGqnt5U+Hy6rApe0ykwpPjEpLlKeLP3Ig3bu4M7f8DUDcmzmtfglXiDHfyTFBiupl/q9l14Ei1
hGkIxnvZ1oO2uHV7yre0df5k1Vix5Wj+DTTte901ydpqP5pyyAhHh4Md+sW/2X+Muty0IqSH4IJo
bjcuLsKdFyV/XLd5SoqvuS2DbOOyJxsyzL+Kozq27ODoNBmJajH7l7qtIGCPnXUe/IJCFmvhekkb
j/Ns/cGelyarpnyBk8l1e2JYFFkFg4VOX8X4ixnGuqAQeQ/noxlleCodwrgcH7K3jHq2olndbzHw
Q7MSv2VY2LvczkpyJ4MRIb8Dq2ZSx74pFA06pxLqyHuTfDqhbO+25xvUEJHcNl1R7IOUbyZgoRUz
x5iGGoFqjG0khayMSDI+lmB6YcXm53Q09w7Ubir7Dn4jeSNFAG4b9FHMJAEZ1gzcLm2pB/KKYZAp
vb+Jw4jGK4kDWOCHQlGdVoGvARhPsTj5kfWnwkhs42ndMXLkejCZ6KwF/z1PE/3jNf24qRNPblJW
jk+xgdr8YAAxoYVB2idiH7JsAX9FJnxEFoVx2mNkBTCyGPvtJu+nbazo3OsxxsA658fQu7UMWQC2
l9qy7qkDUmt2Y44Al1CauZLvIkzmE8Y+IuEXm0Qh1k/aC1joi75DRQJHKvNG0iEeN9Xs/+uYrTH7
y/sdw4v8yE7mOYk675JJgqWiyf5bSe/uJ3Z2y0wf7Zwsv4bTTEh0PpH2WUYTjFD6HxxnfMBDAkoq
Dg7MW/J3SFG3ZVZ6VTEEK7rHemxMX4HjzRRMVXFyQXX35VBB007lsdH+XTQh3Pmek9ZS9qz31lwy
shSOFzqPvyPlmpLRe1JJivNZELpTeuRsxZamDhDfi7A51Gr47bZD+doxEtqzLkPhMYn+Viv5SlFl
jtom+mtpqreGGslkowDzBToMI/g2CUvatC4jTj2fiQAoGZiaCIN9n5hVNrrZSdpcRRUAup3Vk2ie
DyWtABQi8liKUw/Q4IJkbvcQsm8BFUf3IWvhH+nO3hkT/woRrq3tIMU4rvEeYN1S66olmNQl/lab
FFoVvdhYMH4rwSIwaCBcXgp6mqUl3GFxuA6G3b5O2cWYEiQZo7HwGsTlfmhjWh385XzGycutSipy
PmLlbr2eb/nQuUxosia51rY+2NqLTxW19HEClYx3HGR26Fa3bKqsg053vA76cqt4MW3YoLcx2S3G
MpgV+CfcFHJpzZ6SFZQeyLPzaJWta9EOwP9tqFTCWbrj2JBaGWHx2kR2ssIOAsRUBz8qvivPtUMq
mztkxwYF1VPdWTf4c9NRBeVwi9MU9EGXVdeZ72UmtHPy6xaxiU4AIaCFy8pbNnpqPVQ+mNek4+OZ
Rncvm4qzVWMX668TPxRh9BpWV63aEUYi145bbigV7b57btPiSbgMfRdv2lQQiR80QfLAOS4Bcnf2
oSvVlal8T16TDL4lAcuJTLrf2oYaJZkRH00lm6EpJ/uv6JrnPBy2U9t7PyMGLWusQLwk/B3bpq/F
mw2DbPoYu9F77YU9PkfF+NoM6Kfohwm3Emn15lfZRxsE00dLVHPgm3i1SPSwvkUrnC/mMlmBOA6u
JkPU9fZLrLufXAYbNIhusS0DwHdKSKbjyoS3rERTkqQtMR8TqUFOXx0tVukJtN0hj1+yeuEgsunO
TSugy004BFFyitsouX4kxeg/TR25ExkggpZR3lP/uDE2xNtykPrZ07PLfMD2vi+oxlfZ/IZPLn70
uGA15urZdIKwR00eZ/eIhSzCHuqqjaDIM/p5jp30Jm0biF/70iR0viDgw7PPnHMTYWZgfJ9BRbYb
0otSFRJuOPjHfpA5JgC8bUtH3Q9MUhQUtejgWhgKI02dO1v4eNPyl+M7T7iTSQeJGSe7EpEbp/tf
oQOIW1jwt/MWPOSYy0eQOch1uqTh4OF1+lbWy2fH8Z1HU/PqxUocevroVcl3GTCu/TRrTj9FWKJZ
XYjKAdTbXmv5ELZ4kWK1uiTnWnZsWZb8gqGxvLnOBdrv4+ATNQKS+D5Wafs0By2xCBNHHY4hYMVQ
0q+T1ww3d6iOdt9+E77F+BlnzjGSkoJmBNAfUnE5cSq+A0d+Ydg/nqYo23hYBFamTZNvaITfvDma
Vzaww3MfJNXdHfjCw/MktUTkTMiY5l3jAhrf5GLQ1ZlbX9jR0mN106GOHbNTxejeW/1lCvY3vaqC
iw7S4aZs++pwztgMCkp09biKWBWj2yDNUd6hbZpZYPkV4NkKPelLarX2PQa/GOwxW1V/S8ZT60Db
w/MwPbdjVV0qzAU0nqXzA2EiBm6HxPeFNcM7/eI0X5POi36KYmzZ/nBRBJWXUR2GbJfAAjKzVL8b
TVY6u0zvVDvDLzoC++xKrglxLrY2dvBwNu15RE/Op8LJqYTd+Txr8dpG1HqekzEhedxELKhAbqh7
wfX7GRvE3RGQhWGEnLxiQEVUOPl5IihgPfb4jQafeJMknTlquUlH+m1rmUkZU2o/TaVz7GO/eAFa
vAnsfhtyXgRyOBGdyQDjAOdxZiRTn2YLW2AXi/RN5oxd03pILnzqDQ7GngG0Vza/qoRCBFhHfq8b
5e4HtqNv7LaR6d2Z7AVe+eTWCO7q8dRFYfdWq0f3DF0ApqCFbejqpfb3hIXmZyt6LoGh/xwoJn3T
YPNbk0jc2Ardy5liKBoTGHxQojatqm/tMuXUT7TobdnZV5tZP8HF6tuIQJn3tcnfs57xTh/hF5uN
3HmOEXS0ztqnCJ3qqbt2ZSU3NapM9lAxJ+HCT55lHfyO0qDdZ8H0zbXSJ5khuFVlo/dJQM5omfDP
SK+6+yYiNCiZWjbBc8GcpEoOTQX4Z/LMdJ9xl8z4Dn6QmzLvAYTeHdyGLEqI6+E7icsjOeL+2wWD
G/xT+BSCZFu2zKa+bgrfCW9e6tlXaEybdGOxD/pReb08BxUHvFM29o9RTgqRWhadxYy8Tw1ZuK+s
qb6StIF22/dJUeXgZthbviGmIqsJIPFqXNLw2A0pKc1z3P0xrIhM7tikY4M+6KLYP7liUTRyAfrO
gVW9qMXfCKnQ94ERDtWA36/DMJJoKmb9YkzQnq0x+dCMg17yhFyyrkGoEH/Nqxo0pk0HbvlrfBXI
ob5E5jMMLQ1jU6DsBCrjrCHckX84PlwHeSG++8ucPULExWlIJvG9d+z/9zDouN5BizM7WU3qYLfI
wqtGk5kyG8wCdfoLmnz+vepe4i5u3yY3SV9mMaO5KIp7PGfWE+CDfZclr0x1zGUQcYY8j3jgskmy
N+drF6F0d5qI743xfb5m1XIZYz9knFKa1xKsrYXJ7CwrRBi0OQL4O5aoNJb9jyVhhYW5oDvhzQSE
LJk5xKjZAAsoIN2KFtpHhN085OWLL/V+qOcIf0nV3HyDD7IRbHINUvPtBFhwx3YXRSVE0Zvb1p+M
GqJ979ooGNxZHKnI+UpQbKx0zYI/MRanGSrdtT3qZadiellqa3MNKPjXXTtP1HeWc4gdb3yaFlpe
aPnum2H3MKpIvfDCPo2ESL4gD9mqMpsPDTK0lRzL5ILsG/ZxELNgTWTwBI6UbBFS3lRynlIK3npQ
n3ycDAjTYeBAUmLX1OXjUuyIZzpd75m2EvCo8c+15evtqMlD9d6NX5evfWrJV+q3dGVbVbb3O+oj
iMMkpy4jmnLNoGw04bsStvqOxPYRZ1+bO6sd50bgD9nsYXHFwuGzgTS/ZDA6168ba3JY9uCBZH7B
c6zJDhKo6j7KCamLZXVCree8JP4pV6q8d0MizklNgFzv0NYEoXhdnG9jbLnvzt9qUDfI7ulbZrnp
/7F3Xktu6+javpWpOac3c/hrz1RtZamlTvZy2z5hObSZc+bV/w8gL7Pds9aE86lywQAJBqkpAvi+
N9yhKPI02h6WMJZTwG8Lh7uuboa7zJ3PMGB974TkTYwpJHGDXT4xRZ0hvpImztVdU9WNVDS4UZOZ
UdlAa9cqI/2+M9PPsQf2coxL4wmcFP6f/tu2Z0US21qwKzD9uIRNfueYvXLHggEQUNgT45nj+kYL
lFNT8pdHNOXJnrXuYPZ4JSdO/5GVhXaEOGbcELLDlmXUsEIa4czU6ZxvPXCgBE4S0x5ZqobOVg/8
CqswHfHxqX4fEhXH/C7/nJp6+Nvc3dttmOF4iv743HTPfdk+TqXmbkazGIQlyKkvDAvxuOC3wKvU
my5rTYTFccFknHD3g272V8Ll/3wd/1/wXNxfOfXN3/+X9teC9FQUhO2r5t/fFRn//lcc87PPr0f8
/YIyYdEAefqnvfbPxe3n7Ll53emXM3P1H3e3+dx+/qWxlVqkD91zPT0+N13ayrvgc4ie/+7Ovzz/
O4qmnmagiPPngqYbNJrr6Gv7l+L7X4jzd9mX6Bd10+vxP8RNHfuNh0OO55quoOZrL+RNHeeNpoHk
clTkkXgxqDBaf5c3dd94HursrocwqotmFLuaomvDv/3VcN+4qmcIhT/bQkeKXb9/Fb/8SZc/8V/y
Lrsvorxt/vZXcfmXKjKmp+KVZRokOhALtA3xyV/KXExajh/GNKqEAkG5AbEOvlvzTQfxRYUVJdgt
Yt0WA0rztWcL45Omf9sROlHnb7qCJ7LqwxAPmLHEh2G4H0pW9ndt9UEzcXSN/gX9mQjcH9ytYdua
YfD1EI96xcMuLNsuXTfgbkfE20MQVwQA71WH95ZvfpiQ/W76ZBug7m45ByVTHx0gruV8O7n9oVLa
L3rWMHHQgY+pOPrwksTBKSrc3UACdzJN8LMkqgqA8KQrvTvHeG5KBI5G9D78O05T5UC8fEzY8/Je
nA7FtLUvttEjqYcdMLWvok8PArYtEWHmcgV+iAPxF6GqLi4Fuh004dllWiE2iS7ilFWJGSx3QEpp
J041WOWpITetll9Nzv77TVUmdiTck7hBecPVQITT2tpOthZ9UDFdYYmy8gd745f0LRQi5CypI30t
6hX1ZmA9x8tDzxL8fJItYOU70SfM7G1t7auQQ9ltAg8MEGatRFeILX6sr6cq37jtnZmMR70j/4Yr
RFV3W3G0GXkHNfM/2U2VQumwgYHkIqR78gnmVhxbgYIPpj1Rlg2zzIs4HaLoXc9CC/to0SOJhoeK
3kU7JWtx2aFVv+vMgphvMoG5A3pnopLOEUnOCbiGvC8uDuFl9/tHFddrFEJ9QFhbFcwXLlx8cpN1
s/h/PFjql4bQig6sVH4AzmOihI/Q4158PeKzi4uLz4Da9bbKk52oi6/QF3X2NQWL6gIMyjuVWyOp
9t5UiX7WIQHzVCSt8WLMjGDVmfw0SFLY1PviPtbf+cz4VNwEVIi0eE3aVrsVTdG50UiDN+5hQsaR
wXpVpRmqgkJwPFsDP74R233wKH2P7fL8CV0IgF8clvTkcDBd4XTiFBBC117rrPIOu1XuyiZW/Puh
rt4iT2/CoMXPLDJXODOsxL5KnBYcEp+MsyVm1K4irX2rpv0u43BxB+KwAXc376NmIK5u+wfUo3Y9
7AfyDgVQVOa6Nro/OEFlFWLg5RlHo7WKBuhnwgjrukseR8V/B+qcNLhRfkqaDNYu+t4Tq6wsfT+U
dryJiK7mrrUPGuemmZxLVWP1SNqlxTjMCfVLN0bYWLudBrYDRjD4ZN113yX5B5bJMYZvfrVOYhcQ
pjp8zRHxgAGB+WfADwZs4H2qGZA6MQqNMIga2odULdeljZZVMfMNGne8xIL/jqH/1hiqqSpaCn8+
hv5f+vnL5+yXYfN6yO+a4OYbpNwYEj0CV7qGbvVf/zI8N+3f/qq47hvT0VDUQVMPVRfGx2XYtFAF
d4TkoWqYto1owzJsqm903WTYYIiwUUvztP9k2NReCYKYwn8ALRk0EdDIE6oYvw6bsVbqZmOgodZm
rbeDZ4zBxezdEBgmG0kKnrTUoamgigZNht0Jy/b13PvJ5sV39mM0fzl6/+FtOAije9yNKhQPf72N
WQNI2M9YZVVQxvEm1t0bYJVfnEb95uUt5li4e0VNqbDicAlYqIj3h+hBHP7FbfzDsGyJbL2BCJTh
IXdmCRmNF1J0LhDOxutBoag1Zks+yrPbSVN0HO9BHjjHYSg+8MK4tyPvA8JsyipEmL/UkCCHr63s
G6Pvb4cor7b/4rbQH3o9X7AcVNs1wOVAcA1Q5b/eGChFUrFO7R+cHnZjpnbF3oyrO02Yl4H19lZQ
RcZNEYbQgGZ0DJxp1AAd6uioVQ1SBn1vF1vCgPjHdMGpLwvvrI0pHHhnn4y+e270fD4AQr4fCt08
Tz+LtARXHgKX3ZRkCLb5UGBf6YXjHYo5wup1evKrrCS4XEM+iJTiEkwKzIpCfVYq1z6RTwkeK4sX
H+DO/SRY+wSVlCOQ/e8eMHfi+I26rvx427TNwanSC6Z3zRaF/XBNCK29qFnzrR+9Fcv8cs3Hzi9q
PL91ixok0fTVD9q10cTFjkifExDDH9q96yAclkz9TZAcNZeYKvbirY15IPnWWyf+5iF2bMZDeJMm
KRm0qp1XRgX0PdeHd37Qxzu36+xt4wFpydYxGcRzqpr2TvPIzjEXc9FsPhdgp491mG/sXpi+4t65
051N4adHN9QOQB7bdcIyuVKzo1LCUTNC77kVfxChLjRET5llT3jzddgmBT2+KfArEkG0GGBcoAvZ
biI4GIMgY1SwMnJBz8CNYpt51Xcnn+8L+BsVPI5YEDrGvnqI3+awPICfw9UXxI9YMECYhd8lzbSa
y2igF3TiwJrWllHiT1P354AUDCZwOOR0M6OKae4MwTbx64OTw7JDbv2txgx2r2vxse/CGOYzQL8y
nDZWNvyGXOAMhpmZhzIG6amE42LDdfGdew3mS+BAgSklGQZWjCfoMaiawF021IcW5owDg0YTVBrY
efGqlvQaQbRRByg3ufNRK99GgojjCUpOrH4Jeig6CVavMHZUQd0hv6MiqzCgn4xjtKD3NILokwvK
TyzIPw4QzkzQgTpBDHIFRQi/nXmTwhrSBH1oFESiGEbRRPRjPQmSUTEN31NbN9cJ6ZUVuX0X3VBb
BIarbK+hh70zItzhYrO0iLPVZyuB1h5VEJtKQXHyBNepM6xNaJvdSbEoUDaGEyWrquBELUXWhgSh
Yyxl5DbFqr5MgmyFyA1xT/hXBCqtHXgTEuZiUy95WrItixYWlyboXEsXWUtEZ3nEskNuW5qyVgsa
WQxtoRPEslxyzOAmPAWCdia3dYKzJmumoKeZ8NR0yZ1rBSNuuPLYxMGyoyZobsQj7Y3cLYtC8uFk
lUcG+h5fKe7qgjonz3vdeC1lL1R63NUsqHeyWYsLyZos5h90PXHNF3cyCWqfD8evbYCOIycRb2X3
5UO4kh94vY7cOsmbl6dHVJMbk9VK3i6vkHwdw0A0bRR4rNh77gz0x5mHDysl0L4MCQwF3eTHE1gk
lmq852Frubs+9u8bXyUTy0JyCupNPdawLMceGf7mW9bd9f4Uv7dtgneZfcrRMn9Af+S9aXTf23E4
lSnpLA83z5UPRnCbTl12MAB1rRpjVI8KL3YcZQIBhqkPvho8mmg2CGuZeNU78WNsoERnG3d+osLM
qNoHPXDhyOTdJ4DiiAKAbLGb2txAOSU0F5T2XnPN2zCffAAinxAKu4ylC14pRoyc97ewsSmf2x4R
oBwfsdyIBoGbhGJg4VYaqtpbD57BvujLW2X0wxPw2aMJdfEdYOO9rzRfwYRuoWniBpTj/ZtZRPFw
FnrI5xYKgt+MmzI0kVkySg8+IRQ81ZlYU05lsBEaNY6OZVpLUockXCPQa+q2SDOQdWOzrqPJBfKZ
4Y0eItQjXML4/X6sujssE4tNhFzcrv2WIAxytiO7JKiXs3oNx27btWLQ8gi/2yakRoBUbtN1uwqq
tdruMkyjMGONcDbFsBRNG4YzFD52veLCDClvmjG07p05OAz65G8IQVi7qPtWD9mzOc9ferX+zcJv
/VHpHVh70GO8hKEO1fHyjhg/Hp+sA/CDj4sb8zvzPY+1GVq6LUhdpDvSNQ5enxssJVZOLSLcTgSq
0GYcVWv9JiTUq3nqaWz4hdVWAqA/gEw8a4ykmbbK7BiqSq8jNdBtmvTeVUGKoeVaEAMJv0dFf8oq
7caqq2+ILw0kvd1tWd3B8PwQgZ7bIAQG86TqTpkDN3GIjCebBFQf6TdIM7JaT6vxoBTKW4306743
M8iHkM9yzSYCUT3bI/ndMqqq7TSb6F14GMsU5Y1mo6HnAnA1i/l2VsjfzBZSESLMMozkENXYx7ee
J0CvjF3jGEcyKYfJ0mEdTOANi4M6q+aGB/vO1kMcr+CwbUwWPwcdWSRdh3fUj9uApBlE1ES5L5jN
HPvxGdo2+Uw/mHcgindBO3yKChUT5SBFmgvXryj7yk/82Fv2Q5Sgwe+UFqaDWCk6+W9+y/oqLOp3
tnVb9OCxhUln+5j5HauxWv9c9yDawjzbQu0iOOGGH4wILXuV8Laaz+PWK+/iOR35SxQ3Br6QgvGT
eBX+hoqenqM6uFcFDcGaH3vbeJyy/sPgG+7accfxJvRh0hAfX+v2PTM/POtxOZvHAiY5UXs7GB9r
Del6u0I3SpmN71CvebZ0uOEGpnJO5m37sty7mfpprAh1hR6RljyBROAgbZ91LlGLiFEsgQXqwfjx
emQVOmx8LwBj78a4MRmhYKd0o7fVgo7AwlEl+aZn7r3rVPeNrUWrUTFZ3yYfR3+4YOzwvk54NXkZ
z6FyIo1c8tae7oUUDYER98Gvmy1GmyQkWaOWUWjymkzHtat4j45PFtcPSfKEQbcdHYtBuJ5gsRf6
oXT6p1jtrTVaA8S8kZzoQ7QcMJNtc+hdlUHiGZStE8C6AwYaAgUHzwZpQ1HPONttxrnvbur5UZ9D
fevqsGECv/xUGigddKb2Pm4DvBJN450z37gRErJQJC6qmr6bYvvZHdXP07hOFP83BYgSIs+35F1W
pLneguAnXBGTVfXcb/mQPRWlkeLvfEDFoyuQwsiccGMEXnrrpCl0GnS/stu0so1tlKOUI/fIbdfd
Wmozl7IxGSzKdxWDzCHt9Q+yl19mNVwvUErkU5tbhUnMnjwOfn662/JhNAVJtCyHoeNNZx3LMmjM
E7kda9vqwBihNVYkBj2s6WY7XUU1ut+FPuPJU3nQQiofLmNSg9lVvzsHwBzT2QgqZ0sC+7E2/WNW
Ng5gNt25DLApUCLWkCqAmgWZWl/bM0OarwJ305R3kePwCcWdmGo7b21UJXirOnx9vYoivIGeSD2j
C9MJFkb0HUZnfofKBsVYgwnq+89DiF+anngpf/ipxEJ19C+dMxmXnr83jOcLzCs+dZtdvFJ/1knH
AZYdPymYRKQ6Jo2agVFxO7rHTC3umyiy93luXnIr2VSAmW/dLIm2qlF+VxSyUI4xnsiy3IFKMhj0
WuNWA+oAjSG9fFHJfXJIcRRUE71APWWw6os5aKiPjuqDhSbcEUm37FxOQLFcpeFYp1khE0ZuMIO2
HKShD/8M9M7UaNPWrXofkmt/nGo01bOogAGHWbJZece2KrvbpBnyW4C1Q+4ncCXD6qBN8LOL4IQS
NdIp8ZCcSLw8+t0w3YKrM0+aU4GYS76HNvcIBAovIi6T8WRhJ1LcDlZyQQBRTMGtJ5wmcetuVCDS
5Gda5yMpJmyI6hHZKHvqb/VaPfaJemBcmlCAyFG01XzwaGg2mBYQiHkGB+p7yhZx74lMd1HdgOM7
5q073KaiIKP4PLiNcGbmQbfn9ylqUSvrEA8gHUj7tFvTSTCu9f321jWiL14wIoHhu8kZLOMmI051
9PX5mwv53PK+2NGGx2I4yaIXNaXAnHYtqw00WfSNxFYj6FwGKVZ0YXUqzZIvRNTi0C4wfPjZlhvN
sgYQJauh3M9C/kf/P9zYmN4mMWb4lF0BIDnk27YBeJ9kLcLb/c+bskstjpC15Vh52NKUteVULiwr
pFSgAsgLyRPw/raU1j36ilqfFOjYBJupLcWfbnNzs2PS+AfHVbz4sYmBJUaS+dpDdsPBs4IW8/P8
WZU11ytdz7VcKtLJz117miS//d48VsYKVHt87f9if2B2nobFEDeduHb/446W2+q67lPtTvqWqVKL
vKi4ZgJVRN/Kato3xzTQf0tnABEocd+FSp4y8TTSJ9vK9m0RaHeD0hCNTaaGaHuZHuOApCjyapiZ
OuiIA+hpt8hG34dx8BCNoNBrpLD4bnBWssFRYbaYXdAiJr7fZs2ucv304mZNvVNQSQT0QbMH9HeJ
lDCDZ2GNu6EcoII0xvtYhZk2Gyyl0ZgHagiWFLE3uztEea0dXbQSzk5aYz5bv0VEZQjN+ND1dXqO
wyg9l2EdEjxmDNNCdGGGpgf3pGI67uHbMVtTfSb3UqwCFfbp5B2cdi7OU3/6jYX4fMb0BF9kUXNr
nUlC4THSiqYmCmDaJ6QaYzSQoh/dkHidz4YNeiXRwN8Dh69K7mS2Pkbw9i9xhNbTPLEmaBK1Invj
kwTBQAhW0bo2UIHrUxg0rSg0YhdNHFjHuAKmHkLZ2KS3wIgvOiuVU5BXeNwH9ykDG98RJ2Q5z/Ay
F+OZt+l4toLsXaVb0EdEjzpQhnOi4O4zASbYNikZbMVBudNxUyIMY/Te0evyMrtuytwNZwOEdr6G
8I92fleuGq+pDm5owkxXLQHDP/gVK8MZQ6VV4SEdYo/RZ78aC7Da0QdAudE+cAv1jLWyio46NVkY
w4QihIUkmZ7mQrk72hH7UQz+BP2c6MVG9gKwjrBOl6WQOj3rBsUI+wbvkQOEYIyFNOerx3L+7Fio
JOcYPSui1YknhfUFcUrTBgf7c1voEFoZye31w2OZM+uNZyTh5IMlaxBOgl1s6RDvNH1i4tie0Ua0
D5JO5g2tsU/i+Gkmg1hugvWYWNp5oZvZg8i+tQesLJj0kTgkZjtsA7WYj9CGTuVUwFlQRxhqluIw
1XL9s65mylnWUtQ5WIBFJPez8hJlZ6eNmkPUWQrELEvJUUOtnuZOP9X2MAPIH6aVlfTJ2dbT5Gw4
7cfa2HsmqnFya6BM9QYUABEeQGhn52dP2V0WjnsT2zgyeSiAdVPSwuHNvI05MRJH4k8UZnjLuuI7
bMVDLwuti4r1rGklY2vJQtCKb+Zw+FEoUdAXzIBoX6uKEk9i1Z7DYpzfyx2dOKSIu+6XjnKXPJvc
L5uOilivkRja9TLLjuWqctvS9NrK2JgdU95l23LR0miy09Q9GbGLOlUdRsmLWy8DmyWACad9ub/l
isvtVfLO057IGRJw1lruGXjgPDMWGjZ89OXar27vVVN2fnUb8ljZD4rK1xTj+Tr2sz0SwEgcko9T
LOQ7kw6G5hAiP1zD3DazKL8vCDjDPzY+FPAKbuNaRy2byA86r2a0TtzQunhhshucZr71CxBh6vgV
Cb0S/3A0ksfaIvFlpdqpSHX9TPDxPrBm+8CsPpza+S6In5B2Rxo7NLZ6nSCJOJpbF2smXlKsdM0C
j26DX6eJU/CqxDVBrC3DTy6S8EXqrNy5QQlgGOeTCTlxn7UlT7COBFDnfvTzSb3YXfohZF2zJ7rB
ctQY4VXiUXfkJlrY80wHLS92d4p2j4FvcJn9/FOmTu5TH34u23BX1kKzAsejuq8PSt0/5D3v2bbF
7nNi8bSeXWiRSZ58DBWG5XmYh7NZEUgaOuNrZzZf4bmaRxHp2PaIc6zaMb5tzf5j47v3maXaGAXD
V0fELdaeWKdZN+mUbmf+Rlve5/7WR0tphX0NSsboPypd6L31LVVfF/HEmyhzSQCMuNQjSca8H0S6
Xe5mv2Hp5JlfLOHAUqnDMecn+KgXiUUEHTMfNNFQZlAR3S6H5m6s2ZQX4NoN4j2aCZ8b2jXKSY36
ZaiaT60Kc9icWFjMJrpE5Yc5toK3YCL32IDYOx6SyzAw/Bdof/SVHiF2Nt4pPa7JEwEdfsrmCVsY
HF9YgimrrrXrB9WDtZ/AY+x6JT/4qT/cWMgMDdjTtnYDTghFNs8EretO86YodOSVsw4G/qfYt93z
0E/lu9aLTi3hy2PRk9ztcnB2BL8EQQHBRq0s7DuzY7lUZOi3mc2869GoeNTiYIctGwzcwgaIP2gX
Hzf1uMwMjIFQbU59sJJVNDzrOdl+CgMP7XQ6jO3QbYmdQYn25hnxXF1ZNT5CMch+KkcmJMXWD0ks
syTeqpnawgxStF1o9sJNe1YeSogGnTt0RxtG+gYiWo4UQKkfiin+jo1qcqeahYcPfScibQZBPojw
U9BBWOqHXZgip9elwxdWfah22jCnoS6jquceE81ur2m5/wKn/oUVNDxuEnB/nvQFLFXUn78VL62g
r8f8yPpqqv4GMJJLltYA5ANc6mfWV1O9NyrWP1h8WbowP1jAUqb2hr+ojRONoeIQQDp2yfqCvkLy
BaiUY1lkjFXvP8n6chu/5hNVFzdbx8MOwMXK1/ReG96oWVhiIzUrNyREMkQVuuo0NGl1IlX3o3bd
Vo4sseKJGAAalqIue/3DvtGHf1RPuES+2C/OJ5uy4NWF5CmkwF0wePdt0hGFbYb0IexRW8xTpA+h
9TH1Q72EkHGANoHcGIk0hCxQT2H3tVOdx8m8lptlL5zmfvRatl17Lm1ZWwqInwzM3fBRJLcIPv9+
mVdXHcyYQOyyW9Ze9bneWaM4KuHsMdosfTAYe1LB30MpaI+kUvt94+fMHOehPpFVRMN1QM6V9ILY
KgvHbn5pJ4X1Y88comukWMFRHi07p72WnTQEeDh66bicbOl57S4u++ICf7T71bYgB+nVJPYlJLnS
2azflzPJGnn0i6NW9g75rYKVfFLNQomrOMmCBNePmmzqmEkQFe6CHxsB69qr2SM2Lr+y5a/46o8q
m7n8+7sB4gQTWqmr1kbxdl2bbnnCPIJwgElktoD6vo3DgCdVPqSwFeF+aaV67Si3yUOux8lHWrcU
Ywdh81Y+p5PcJndnmnZTGWGyl610sNHOjBgwXhwrq6hlwkFwhp1sXX8c4o5k83pS0SQOPmrK7WDW
ZAYjnRCdrMoiGjTIYennPIohY8pkH5jylt8EhdRilE1MgQgOKqiZRRpODE6BHPZBVtupRde3Co5a
iMhd66K0kLgGPypRdM3YAXQc6o3md9HBIZMvt0c/e6gJHjB5re5rfSxOfmkXpxj2ExmHn22jLmA8
2/lHnRj+SRa2xZcvawahnZMmCtmEZvo0I5y0xVOyxEYvXpfgqw6jJX5MRAUo3Sjs917tHDCRzq7C
nQEBfKAKIsF3rRrRw4hA5qqZmNYkRcrekCnqCbIuVVfLSERWaPNY2b0deAhXWupFfrB89riErLpW
F6SrNMsGGKJ+vM51R8/uFCdYO3FsH2JzIr+03D66Ts5Gh7S1ssWzCzG/OLU9D6xsygIJlh/NJKsu
bhO6O8uLShTKyDyv9NlMCA+L7yhjTbObp+ZBfgtxxzMga/JqaofBIbow61irx9PkRSNii3mwYmZR
bceBHNeKSctwwpqMqmW1QDCSXBgQ6s7JRWiAyDqgRjyPEcy73peGXidfEE9ooUPrkTcl/yYmedfO
b3QQHtyn/Astfysfs+ke4VmsG8AypNn7sslRhpLNVNzzJPjZtY8rQqPqqyzyA/AbPH2+Y733xgoB
JhOvnKro97PSNSe5T9ZMNMxgxqeHJQ4ka7D7mCIq0N5OVaggdmZ039x2qBFuENE0I1Fgny6BtXyO
32L4V+4QTSxPSm+g/SyrPvHTk6y5CAzzMAVngkjFScvz8pSgpMEXA/afb4siqFmI2SJNbXnBB5Ww
D7K0FLK2NN3ZK7fIGH6Xm7ou+Oj2mJ+ERccj4ShOc3JT1PCMYL50GstYuSkMYGcSazsg2v9UmoRD
liDa66DaiHjWSh8VcpO/hg5RWABMImOCZYsevpqdZcRy+ZSyKT+vDHoSSEcwV3ilpBoxV7NHAkd8
cvlxHYTH+aiylBuKinwVzNwDglzFqRMRsk6Pk+2L51U+HUh3ewiKMr01GjHgX3/B4mfsdco+Cw1t
v2wyzey2IlADE1HhDWwwxC9FMKfR2sHOActaLlm4QHwrtb+P8U1lYtCimSmGbdmM1YJcl2xbGlhT
yFrx1pMTgk7AAGShulnJY1P1uzSCgIo6ubcp9RYJR/HM2ySnSGNikBpnPer4QllGbmPd98kpkKvT
O8IBsrDTBBXWQtVQH2ESbswW5tdoRZxGFPpOsua4AQ9pntQYpjhvtWFCEyGH515Uc3Mi9A8xnnGv
OSE10pz6kTyUp44Z8RcEjdFGI3AsH/Br26xaH9nVkJ834ja2jFHLP7+MTstinlx+f9WEHLoO1Q6B
DEidUCP78mSIv2qrwFBdFfHKa4uIEY+vTz7csrY029rWtgXS61uXvJ0zzdpJFkGgPVkY467ngh+7
Kl6dsnAi3qfLNtksSDCxuhF7ZB+5e2nKbUYsfLMm+0a2TEZoIovi1Neq3PriPNeqqw1ru+W9RzIC
7cSmOsOMb06wPuuT3iB9rjYPhW73m65DZdjUkJjuFcC3QM9ZQkMV2uglz1kqppJI6DAx0nLeGqbY
eK3K/bxU7vxsBkCQ1iSrxXgyiEGGMCR3KatyoyxKsVvWFGbNDBricVuOkc3+wegsZIDESeQuuVU2
wbRxzkSHplOi28DURLQjcZLlTARpUY+NrJy0mvjhyd2FnM/Iaihnn+KYWNRkM5HIlKUtOy7N6+5M
zptlT3lQKn8xyzll/6V53f3qavFyDKGPYt925fUO5HEv7vLa8XoOB50oMpKuvq4TBv2CFT3D9MCg
J9s+JJ4NrqaEPsU2WXQ/a7I5uwxFsrOsLcfKZjdX4Sm1sO2hlxmQOr1WVcue0YcVp1JMMdzK6nXr
cp7lUoyI+CSkgl3183rL5WVt6fzijMu5Xt3iq0OWfmPEm8KNDrr4sWriZyuL+WftVdOYMm/NAG+h
wk5nXYxtlZhtLAVcu3rrW9M3uUlFuTgFo8LUbOnyqil3/Om2ogiTTdQhaSz7oWHACV+d63qVP9zf
oXe2rmykUq93/PODynuX2xr5kpLVpY/cXRuxiKn//KhLH0sjy9BXB68cDDKT1Vp+g7KQX96g4F+x
hsiX7ZTEfluWgpeSdj0hKDHJy/r+EgYZtAkxS0ORpTg5cson20tx3VjnGtiTqsIy+VUn8ByMUfKU
8iSyLQ+/bpRtdUITWUN6bnDRXiAfDGVyUPFVGGrv1KbAp1QFIkRVk/h18XfbmlZtzKicOWi4GYrF
5FYMe6M5D1gLNRtnqppDb0Kq7rRaGCjzWzLFHK2Tc8lZzrTDkM8PWR5paU0luNR5oERByJxkLawy
61ozsUInKO8eQjH6wO/FBkbOqtCexDHV0GuIn0GkrpUb1KewT5FTPIgIOIWBHwUxIMbvQBRyo61g
2dXr4EMKR3vUQ6/epSpZ8XUUuid1bKd932GcNYqiM4vyGCE9J9GFsVi1XBGHJPZizFj2tZqrp1YU
0GDnU1MTag8K64uJC8apF0uipZDbbGYIG0MzyKjh2wXwpUJLqjEUBoo5XKcK8XCtij/MtesiYC6G
Y1eMxLJoZjLwRfGk8grmFSG+CUskdeUXI2uykDvSEgcPjGDyNSmy4XQt9BSOzezufPlulHjCeBbh
h0G8n69VuVXNEQkwY7QmhrA/geD2WGtEfN6gng6vO2vibS0Pk3tkzYJgi4z9qahbFKt+FiLa/qIp
d8htUaWBKRDa+nleIfflkSy0sfDh7xsOa7lt2SFro/iqPORekaZjNi//vrK2FHiT/fiby22y2Woi
6LO0r7W5ewhneOjJdbUgTih3yAdGHgdE9ra1TQ1DDUZLibeU8MqlqcghMpSLvUaMvhW0iWS1dAWR
AqNHRanoRafUiPZR1G7DnqWqNxd+c8Bbtj+B9+aL18kkrgoNZarERkiQBUaIMpxTbHqj7M6y6Kph
7bSde3DUEdB5oDHpkEWXEYdamaa76dUOkJl4r1WEen9/XYl2hqDltuy7iOiyO51So9oMEpoglmia
KJZmN5vkkJe2rMk+xs+Opa+mV/LCf4O1/yJYC+VUhx7z59Hap6kgLRW8DNb+OOZntNZ8o5LEBdWn
ci7HwBH2B0dH04jJCh4ORE3XNAR75wez1YSio0HOgRJLwBZ/MCxVfzBbTZVgrUeQVoXMojqupv8n
wVpBfblSmo/f/vZX3OjhtWoQfixNN7mOIUK5Lzgp2qw3Se1Vw61RfQjB7lvdqsLLE/My8x5o6Ytv
5g+IOCLO/U+vJva/uFoVGIC8Bq7mX6bv+Gja79FUYRnoPyD8XoNgfCqSm+Bi7It3gNfND+U2eg72
0RFIELryeGGsw/PwXjvjenlUV2QuB9CfyrYttsXNP79VzSbo/epm4UzxdwO3Rd6YP94/cH4bLbVS
U7vAE8LBQqzMclF45PX4RYvVeo/88xrFHBc87ztSkiNa2BMLu64irtqKJZ+sxYEHwm4UGGndQsHP
FPKyHVlbWfQaen2+qX6C8zmelGAYT0yehnUWo2Qot+XwVGELgGWrYg9EkVifglLod7NYs8o3vSyI
FjGK5GJ1a4p1LtaTBK7l4jcSy2LZlpME2SxZLudi3QxsgvWeWEvzkovWhlhuLwUB1fqEB5iNuV1x
K1/IsshqX9tjuXBYNtXytc7akrHMGD0sf5lKy3nHdcrRdWWybeUiRVzSEhEDLKjWjoihmDKcYMtS
blDFuxGJKZKoIgYxiGgEJChEzAFdmTJcI2I0soZPQHVSRNHU50JEOOQgnMmwhxyKZVGJ0VoT8ZFB
REqQ6QMHJRBRjkQ6Le1CxFnS0X8C9nhoK1Xf9yIgI0fJmUCgynRkJzdhjkvwhkyIvfXd6KOcIgRt
8t3t4wqu0e+zBrl9aYrZhSXiRUpF5Eh+XEt8CeBICSzJTy7/Ki5hJ0fEn5ZPKWvIkRCoklVgwuWO
Benb5RPqy9TEkZM0lSBYKaJhvoiLIaHCQ7p8WFnTRCyNn8N2EnE2RSUGJ2uRiL31BOFcEY3zCMvJ
famI1DWlgTUuczg5m3sx2fP0Fgh8V7y/zv0MEQomzSlmoJYM68qIrpyAkmI+DGazltvlA8Nf3F23
Hs98IKPE10WEj6H1WgtbZeU2OKiPgeKgNAukECXxZKOEIpB5HQJleDMQkc5IxDxHEf2MRBxU+E4l
BVw0R9yDfGzlrOJaY/aRWX67e/G8lrFYG8qbarCh2TV+fZF3U/y6lpJz+mVl5DdgeKNitg69AKP4
Lq+KrGDOJZuyGMWOpfmqS2pih1U3k7LBjYpkjghhANMk9mPlNUYWXrEHtV+f5N5Z1F41c0T1V57X
RBuo0RbQfQOVegOp9a08xIZHtS3T7sNyellrmTAdurS/9oKnza8Oi+hremPJNciazD9c8xl5HcFr
6sGqyo2If4CbrjzojUu641ptoe5hEHyMZQhDTndFbTTjsv4gN06BsNCSVVlUrvU5ZMjYNjK+suxA
W57J3bJRtpfdigt/AbH9GMVbvvnk59dvg7/lZ6c/dqFwCWGcndf8RspTYIklP0KcKBHMsLjlvS/5
FvmhdaMHzxCoN9e9pi3C2uE1gymyMHqou9uoNp6Kacy3dmyckZXdyrznta88i2zLlOXSlDW57Xq6
F8fkSpft/z9757HkOJZt2X/pOZ5Bi0FPCBAkqNzpOnwC81DQWuPr3wK8KhkZmZVlPW9LSxhA4UGC
EPees/fa00CuXC2T9ysKYKaXGdXf/ZnbY/KgmJT46va70RSloyDQWNtk5gA6RUqNj3Vr7aGJy/Ga
hjOUvmWeOuCm++ywrZt/+1i2RNfqGsNmgb2RgaKl4bS8j1iRn+Ckc5Tf/Knf37u+7fZMsb7vtv37
y//mTwSdGooWuwHgql2L8s+Cq9m2X264SihtjbFM9wJEKtWPtO1n9fePinA1DxsjFeSx3PXYWLUq
aBGEgygmmKnuN2KLV+DWNTM18YG6Ajzi5T50W4hLmeG2ua7lUfWjicpyu9ZKxbKgFdTEZAott7l8
aAFptINMKEHQ1c6t5iwvN+jb5rr2+dhy16uTCtX72o2KybbdYtWnZjw0AMwnagyNBsh9qDJXtlTP
hM8NEaN9Z3f0ngBEK9bDlLYBEOqcO62Y9VzT+0cVKkWSfP6bay/MWM+gSkXKOyaQzmAMFdtIY/fU
YP4gbBn7fJkZyW0VfOp8+3VGs/ZawmWasy5qLIdoYYPZMSccs8Pk78v+27pvNEXIi32Rl+Rpype1
Wn+rKCdGcxcTaw3LoCErbNB+rimXJCJtptH8qJqQDpARYHlqpj0xmZ2Eml0NnsOYk7f5o6huGV0m
2n3pP0RFX7lroX05HBQ6RPt6jJmCNcJseYN8GiRuIU1lNA6DpStz6peWse40BckhGo5FLSX0CzN9
pwWhh7lYPkiCIn0uZrW7w/KekGAx7dWkMC+lmS/qyKcK/bIbT7Qah/IhkqjCFhLeZhKAN7WfG9dY
xZkkLy7dtSG5LpaL7cHKRurgy2T2cxFNvZ2kOXTZpRW5Ln5pTUY6DQgzGXqqJO2G2YZwMUIDoGQz
4wkMUX/6EOQNWP2w1RqvN4fgrh01EINw1jejzLiVVvKdjploV4pazw01k342I2m4a9/u1ry79fJy
pZd2s07KbaF+L0fpHjdMT+eXnIJ1rYrx0kphiJN7URNkfANm9osY4JdtS1yaN58PJxaNsfU5EDVk
stQkSf7x0PrGz7+RdT0qN4o9Ful0OMObpRlfLQta+coMKYXVTkWp5wNLBCveMSISB4tK4PrScqkd
ry9a18bl+ryu3Z5YX/f5lnmMvqcxpPz1MaOqrJ1Zq65ekk1oLgtxzlV237LKwQ5ce84zhzFbe1gf
MzA54xdA7jtJmrc+tD4ZBlhz17VCSAK7J6IUq2pNmI4pbuvBNz20ZPcjaEKXI4Vbuhx6ae0Pu0EP
UHB8PtbWPwIzqLdrA2J9SMskwYHfEMO+5l23J26bwx0FC4t6arrtx00/bE0BZwBY742xk8z+ku6C
mICro2RtNWSNr/kPet7nwSGpQ4Cc6OhP6YVpx4MAuIbgaafP0JVuwnHXxltWZCK6iLNXnal+aIZT
HV2WWRIQpOAw9S+d/IFWbYO8gWizRN6GyYsa30kxlDY7E5DN3hnxrpU5Z3aGdDTxqYOrt/JTHl+q
8dSNJxos0AYz/9gKnmnZunYN6NLAH4y8JPOSqbDr0fX5Xi6G15MJdow7tt1+w5FEoPlP8pDrdteF
4P7eCd6iNjo8toZHKJAtTndTvcmSV2jkGMSRhj7ruNi+StBvSGGWn7pwS4lFBegCCW2jyBiGXdTg
KpBp0dUzryu3AWSzdlOpBMtv4uc6vkfBmJ5Ft9yctEP5YW7iCwB8TlEbosUBwLUdv4P5c+Kfk6t8
IJrst4Uj3GtcicCtvVs7DGye/F265tvBS95Ep3ypHKBmewtS652yh4G7IVL73tjqeOrvmXQCv/FM
JzuDM/4aMbFs8Q5tlkBClRKh6wteAxP/hIev7FyJETaiShhHztdmo9zlnubOT+hb1G1yFS7Bj+l7
+FL+LE7ViRxwzSYc8Q0xgM40+7nNHe0iPzVvqvOj3c9Hr3v3PT4V0s0dLeHr0i4/FPcHsLXGDoLM
RExaAPoW2qszaxsF2/xWr97aeB+FD0OA2tupa+yGe9+1JBPpxC5DRY6gQH/EnYtMW/yuFtcwtKcv
QeEK4pYAkXmCZ7gBzDx0sJX50ezRwIkPUutA3FKMn1HallKLo/W9Pp6Mq8XXyj3dzh/18WD2W2sb
edLgCP6rMu+LYDejUOlRd9vGc4eG9RTuravs5OfAHd8hhDff5RMmwaxxEmsfRE45OtNjmji65bak
DVjbwfdikFX6A8bB/EMpj+LsfmkzJ5avebIv8U254jdwIuW83YbcSZf/o3wzfTW+47ejfVxox8Sg
wwvtz4sHWyH/apO8VJN91J56YUMJ3SW4+1X7jslj08R2w5F08h8IYTa+9Lk9+Xb6brXOkhwe2+pR
Vff9+/QE10tW99gVt/hR36UfqEOpTIhfCYtPD/2HyFFZEcFgM/rZ5Qg+bCvwcE7Guk36IR3oiCzF
cCO/5ruW/lq5MV70r/01uzffKm88Z+KmBNGQnzj9BXwmvjM89oQD+5vuOwaPHxanj7TNdTJxHKT7
aeGqROopWMftdGDSb0tn5aBc88kecbRm+wFd3A/xPHwI39J7dVvYTNKe5LfgOzRGbHO4FjqbVCvb
vySv1WtxFK80AQM33HZHfJ36pdin0WZ+wxx+eZketEdhr9zHP4gKQHyjVBt83z8jbGOH0S22VYvM
cFc/t7v+Ku/Vo+gl0aZ+Qe3bf9DiTTyKuht1K7yJhW24vkO/3umeIFtwLZRsZgWI//vUqSSHWJKE
SzYTiGv/nnnYSGWLrwjXa4MTxOGa+qpKh2QTPBbgp2job8mL6Dcys18SMzaya+7zq/UlcawXKMDO
vE/es52G8Rd08h2kSzzpls1F0wnoBcNt11Xb3xQnTrfYpUi3DxKKZByHJ/TdmLS3lCRIagg2cryb
L3FIWqyr7cbrN3+P1eYABHY/c6KmiW3et3vRG5akaJfQc0hWGRh1ayM71SP71GuPVLdpgRd2zpEa
7CO+A3BvEjo5re+tN7xaE+CtwMZVTSa0wpEvb2Ce7H0stRyHO5+y1y7YgiTbxV+Gc1E/M/eKBZt4
09xytVeJKHOOvczGV+IEXnUi9fGgv6h85p2wkVC32Hfg2YxjRQTAXuGeYqvc1e2AciQBh/H2x3SX
nKwP9T55Ds7BLvyaQ8+9jHDw7dvtz8wrdC7rLVLhspH1abuneIQe0qh3oeJfJJMGWLvMVPyCZqe6
zI26YSCdo9E7MofMNz0mMEPbq/ogk1tVdo6ySAr75S3rWrDMStY1Ug7afP+5aomRuI3T/pioJCBG
y2vSdXbzn9+9yhkr8Nsbo9ViMMK6nbSkT5vGz7DIDSZUodUd0OH/axHXdLMEhY7EurY+0TTlO9Bo
nTqSWYHRrdVDMM9umCSyh7EJW6UAG2xWuVKuqyOG8k2jlZVjkDyjYkhhwAman8wUpEiHsDTw+2R5
GHPdXSK5123f4ClDId4nSZBX1BbDaXHRVlgmpaJ1rQ2XNsdtu0ZxQxaseNR7FT5LWk9wA/4kC1lF
HLfHJBLodlnd3fti70QSBz8RmBLi4aXJVuUS4odYEnZ+QHyoSEa8kTIG0XPJi8OarNVlLL0u2kS7
VBOa+LULdlsE6yxwqRmsj8lDyF6CTL5W2UgnKQ7rWl2aXHJvD6o67UEjqskNWWaBugyPkDSU/VoO
bpeS4LqmL9XgiESwfUZUlKRLj6mo+K5pLcK6kRRUuO7lEb8ZyF6RfBBYfh9i9zKiyPGGaHDh0YIL
+qP7Lpo5lg/I9JyMUQcpAZDQIZsXw3dbc1W3KqbrMiPPrsflqnXK56Y4IMGBh3m1ev+JsG3iu7IR
VmM4S08lWSEuPYDxQB+AtCxpVHZKZO5RAvGL16r2mi2Syj4di9mOl3qdmiiLkdksHXOR3ljLz3db
3B7re3HyZGAfw6IX7mu6bWtGy6RWT2LTXAxmPaRp6Pt+KcStJbqlCwI7v+eqtzT51FUL9lk8vhWT
Zbl/1zTsMCJBUxuhGJVDPrVH5r4hV1aQNi0W780ADtSldfvaN6bEzI2FSDxevoiUmkWutJZV1x94
Xdw28U5FfEkmhov2af15V92AMC3aKGmRSZWLYGr61E4tRedqXSw1ZO3TCYzeKluEV8oiwRLmRZ21
VljjpUn+uW0uwq21OfH/m3H/rRmnwUj7pY+zQG3/BatdqLn/9/+8fjS0bwOimP7Uj/t827/7cRJu
B0kBcKfBjdU0lfbev/txsvo/BnhXHBULAfbfvTgsFaKsmsYvJL1/9+K0/6EzJCnwZ2VDpafy/4bL
+3N7TDU1AHVk78Lzk0Rdln73Tcyk3HdC0+nXRNQiJ6+TyWvawGsDcbCDLsu35KbZqglmo7WkZKdj
1cpFsXCL5cxrSk5wq7b2cdqJZyFNfv6yJ/+meScveLpbq3D9dLhE4PCKGKLYQbQkf23eBdqopgbJ
IdRMMH3NhXpOLQF+rSloHiLRa6H6D5pUoIkr4s6ZlkxvQ5ekfRc0RNBmpLkkgdSsbM7Q1OKTP3fW
RpxA+pPfFd51fuRmWY44E5erUvhf/8vH/3On818fn46paGJz0fn9//zxa3oyQ11I6nXN/6jngpnm
HEPCNEr4lrMqE/YRWvf4IDpl+DIFYntPG+mY6UZIzo4aAepMySMz8wvCeHAjNLLMVnq2yppYDMF0
8szP3Eiuaq/vmwd04M3Rh2xf+BmBLiVRlJmQXv/Ld1p2+Z9/EmPhPopAIC2Owd+/kwwyLLfiVLly
oOe7uhFJ5K0JrRWHwOvkvCNoS9JOCceHWyamufeLSjhokIxPo0qJITKrZ3OcqqMBwc6KK+mimk+E
ekJ9jRP1QU+ZOVOOp4OCGfmfP/qKfvzLR+fcUWFTwqdUfjuacuK2uoBY8atUmraoL0k50m4g84sp
IaRXI+jDY45OD3dMcqYQNL6Xjc0YxtWQHe/jiKoFN5FoNwbz6CodpNkhGaIdQhkbZ2B0FGL5DPeG
JBkDZ79c5yHQdIVW8SAS2mShjjLobsRkNTMQNFIylotuo6shwD56eRySDYT4jChG7O/QMAhHdyu9
oNw9lMXeWLIbCtLe1CLYz/4cXksfSgBR1diDLdIspuAShbp1XhdJ7Bi9zjAfitSiaDxjOIg8LRJa
VwJErPoi3YagmN6tQm83Jgi/Xii6cywAiORSAaBf9JWNGUuxCxKlv1vXhqS/T+I2gUQiNA+KLJNn
X/leIVG3qmTHGmifDXrCLJ/EknpMJHLf1RZFf81krhFrZxDK75M+Wl4WNW8YEIfNDBHkGkolDvGm
/i/wy0Ww8JdDVUfioOm0uEVF/a2bbg4md37gtFdBRjJjdEz9UZ3tfEbr3PIpYBvyZVBU0yum5jmE
cLtNgNkz4WDKAQteIue93HWWQN4EdIK0k66k1gQIqDeKhXVzrq2zpeXW6z8fpvLysX4/THWLCzPl
OD659dtVQxfgUYxaLV1njSgyUQ8fgkS/W7LHHFnPyO7OSbGr/ABPpWHmZ5XSZiQkj431gQlPPuoQ
akz65/sB/YfXZBYsRPD1SgUtcAq7aPfPHxftx18+LkoTxTSQM3BZ+P0a3VtWTojNKF0z36zuRXAW
5pS8k+1wAmDW2SbTIyfOzQO+gRMFzORE5NZzlJit988fZBG1/L7fFHqOhgpj1qSdulyNf1F60PVq
uTXxK3V5/0jAuXqqX9Mw1qFbksQnCt1L1n+hF6s+RnNyBv5MwOogy3frrqQ94JLumF7qvFWp/nR2
YAtiLHtllZf0RSWNUEHhxI8z4GjJ95CTDZKe+gdipYpLXk2HwSekD6YRTDejEk+CkE+oA9K3OAkF
+5+/6t8dIgDhVYYUkqEpf7mSySrkjEr0xWszRt/UDt/8YGJlmWuFuM5Ye5ia5KdemFdBqOJt6Y/p
OzS9szT1OnkHEOXKuCWh25xrj1L+ESyRSG2KMLbZygWnEuhg//MH1v96IzcMBhfcM/jP0OTlt/vl
t5HKmPxZpZevdUMcp5xF/Y6L9G42um/l1Bp3pqYqYLVhFnRGgiHYEEmKrGPVaxSZqAvtniTopZE8
ftPM3jxJTDYdzSzeVZE5PjfggUuoknjoIe+GWQHejpfCM9VXvQ3MvRgqi50wLDc5/8K+a5RDaOmq
AyCKyF1YJpteMrJTl03ZSSw5uYPiaMjjQyLK5qklLXBrxrW0FwjgIDvQzfHEX4CEedwVzLt4nFtH
zOX7HBzpTwF8eR6V0lXojIMSg6YtYulxjYLKRoGwdrlQkW4WiHey8ezryD+zsN4uCdAnuYa2/s/7
/TfM7jICMQyIWuwG2L+YY3+7BMZp4HfmZElXyypTRMdz/zCFc3Gcjbre64I+PghMgu2I8cVpIsYa
MMrk6cUEgk3I6n0mqr7bAXElqnun5sKl6xRmUepY2cRd9JikwoUyMh3L4BlevA0CznLLqgMnoyAt
9EnY3OeT+hjkFDL7OL5LhFx/Mk3BTnP5OCudfDaLEvk2+crEPavuPFDMNIv0sa9mBVg6KqywI9md
++ASzlpuCTO14FrV3X85QqVFdfbbVddQ0ESqosr++ov0Shjlrtd9VbqSyvmqVkG0MbvwLSGy/dhU
kuqYurDA++vK9qMsO2rYE8OOQliijuVx8lOK3OV0zhVj+vSs/ynr41eUtP77KFJHr6eaTBxEcMkm
4oA/nzvki8qxCCboCh+lOALUau4tDfGalTz7lWCeagMGigAJQCgjDJEAQ3a4UrWNqZeCvR6+IOP6
PWge0tdlQTnXJkXkqOvF0+Rb51nGDRf4BFdCZRFctU1oNDQz9MwuBJBM/a9TxYdBeSUJjWviAKhx
LnV1nxjtB1CjwUOADuEk2mWpVm0LNQfskpa7qZqtTVihVVARp2rNcvAroAHEBX2bRUQA+2FHEoUV
usAdwaiqiWaHgVW6CjBcZ9AUxNLSdEmSjziZuhNk+DLl0szYo2CsLr8kuFnd3lSg6pWQd6xgIO3a
UgO7CWSkPQTIbhU4ZI6RE/D3z6cV3ew/K/WIDOF34ITCua7KpICYv13QZjOxDIjRwRW6aHHJhLl3
VYFgcy1HnlcIJ02rvkf+2LrGPJkeHJ+DRXTdE8qt2gNxBnXU+GqOdUL+UQfcXzZmwI5lxbBRAtBm
1CZyXyywrhagU4r1r2kTMLeJe1is1iBeiiZyOyKZ70XpS9tW0kPij89tr4vnjjADC+YCPiNqYK24
C+P6W0Q6MLBzkZxbTaMn0sv6Y9YKB6IMwVPFck+jfzsSmO2anNJUWqPunE98pZ7Ksl8A3+9QoDjc
cciFiKE7j+mDEaWpM4eMknrd2utmQAkHSUsJ8WGjm1O+E+tSdLJRRTaQGwSH6sl4+lyTu+uYqQfD
HxXaWr5/kqJmKyZjcqehuskKAIeKgOgIoolTYuCneijm29IcJYrR8oM1D/51shWdZCUdZHFbxa/S
YNT7GOXDWCMmmBNfhZc1caSlc7ODc7lJKyO6C0LT2lRx2e+MuDF2/FkyY5u4cdrBZzIG1m6TaGPs
iAXO/5FB76VK36ZakryOEBd7RpW51UewUpUwnaxSyraQIRuL8QDt0/FK4SogRa2LiTXB2Db6lr5V
xuzbTB4zwKWQ76mpl1HtTgJFprvUJiKqvlOisLLFBI1Fr1AUBoy9ANERmI6SCWu2/xHLCHHEoSHS
PCVZwvRHp+6IgceTelUHjh5+3hR6n/FdigV/V4eTcJ6Hyib6tb9g1lfu+zZ+b5T5IzcJmY+TVL9O
+bThniHRsNfv1dp/q+Nwvids0YUrFjm1xAERq4IrlE2xrwhsc7Wi+a6CuPFGg0Zp3ZviEw5Ur2jE
+cjPRrqeSY3amqS9oimBnTbJJRJGdFUloS9ikpawX/T7klNlP4JuOaOHrAuU73l4MouORjBiN6tu
4jO1c7SqutK4oU8tz5+iBkwwAV1EwXqmZGZH2Zq2lDMq4sW431oVGJ65GTKiCJtzF0EtEFVzvBpU
17FTYvkgiM3Vo3a6M1O52mRmWBIxFuZuocHmNwZwmETR6U7vMwsLZg9maXIZ0p9FyglGQoC1l8Tq
YvGZfYZcRdCM50nxA6fTgIhFMjUdgKQ4d6ykNmmQ6ceWDMEdDhp64Uld34Vz0NypJOESZi+zW0Mx
JUUNZE6hAeUPVZ1DTRxfQG1xYIhiTmlAMF9Hge/fz/uyQcmbzKp4n7ateD/N03Afe1pOxTFq2UkN
caabLlNwMlslceZhFFwIcj+0haqdslD/6HzgkZox76N21O+ktK92aUEP2NcEXJnmvNholRI4kfVt
Am2a9so7BH1h18eNPzhQ3TGGcuRvxzGhrzwHXGvD9ofRxuPFWhZGKeYA5ygKMbczjj4al10/pt+n
LAju53ZoPUH27+Ec2UI1q09F3pzr2g/Oka5IG7Jv+70U1i9ZlciPOhTYUJjmSyTSo9dA2SzsWYHD
9ms0z98nXzB2xZwlG6m1+tNcSiiPuVJKKC2PpfYcEgF8SOaQaGFVIrV9Nu7XsUwQR3fNKEQX36gv
QeiH+6DM/F0AKHdDKYPxXV/BKWpifNFNjxoNdxOhnMZ9V4zvFdYfqMHho5qomNdIJemV+U0jUtnN
KsPaSF0FpbM3iqdBvUO9SRpjJd1xnQqdroz3jawhvAgb34Uihg85g1C0AJOlfqz3YS/8CFtJ8bra
v1ews20aq1OfJUmG2gqFdzTpBk4RepXNpyT6tsrsHYn0blyMTzdZ6U1liv0Ulfv6jBlbd1yVZ5pw
NKK03JzF7erE+twWQx05S2Pat2ZAtWhNwxE4ntEY7rjYyldV+W2BPUyMSs37FDGPXGW3oFm+r8Jm
VWFcpBt+6ySaQajCsjACQu/90tjA+SbxSYrQ0lDdDoe+38kyLWmQa1uE7B+fD4fRKdTlZFe2q/aF
RaYge+kAZVMxoXOVLsDFTPVB6DOSjcZxQr21qIjXRbjY+VfNcJuG3/RsoP2f0lP1rWbayoU4uUOe
PgeIumq9q3dmD4DYyrN0u3YhYFQtEQchtvGeSFEj52SZ655m9Dw9yiEX6kwmXFcYDnmHx/embl8l
7r9tzkOcOzOp09CVmng7qChk+iZ/kYUhZ3CA/npdrM7A22Y9CTTY6bTfROar8HrdXNeCYVFjr9sx
pMBaEsi4NfI7eF6PcaoGHvhNkBCpIezIhyS+PpxAEMiWA/1q3tGHfJJU6qB90DVEI0/3YhTXjmC2
x7oqhK1BK7+EIjXEqFFwozKn7SXa0Pqwaau5stWg8sm/09EYVgMp7MNArmxcXFLrqSWizQ0MP9lC
iv4YrIb09UjD3KGPm64njtcfStfQfeyGJU3WUAM4Ny0shhS9woD5b2NQrzgMtfhTsIQPS8biKRgL
RowZLnpkr46Hbd0S6tckKtnsw9ZgiHMykwmNSRF6ZsW9Hw9FBc7yIxcid6Cz5aBNyxhGQDQTih7W
cLrO1VNbSoVHbAgJyryWcmZQak5GS4bkqOZIaYhEU+SS9Hvxj69Il1Xyy+3LswJ6gOtDqwB4fd26
tj52e+3ne//j07e/oC3S57YXQvv3fzNbPRa3f6asgNVb03j85W9/woHkqk93Um4AS1zMfbc/Xi6j
Ij+sftRNKc/b9YmCy9OMhrrlF5mZ633appd25e1960dZN5OglBnzBySmoxHXajRwpI+68RK6W2Bq
4exjgmQW7fc49nfCCMiOcdrskHCP0lf3o+6wLmYZ22YXi+SOxy0X/Ely5amHfCqZlT2CjLJNjRjq
WEOqIuqJiSCmZ8ahArWxS/lbGEe6F4mhdsgR4B6SQYvzTY6d3hXa8HEwF5T4+vS66JgH0be14L1V
pWpbkP9Ve32Gu6AGCCQ+ko4679bXrQ+ti3Uz0wC8CBpK9uWPrI9rhMR/rpWpSNVAjC3n9gZG8gur
kc5DRrbMXvPRaZlC6yGinw9azc0TASv50+lMCHOGUj9+Cwb/UcuQwq3qVEKAQZ+sq0SkNNjC187w
+sC6GOAV0fFfBL5FySCsqwBG+EuTdF1YS8/0trkqOQ1gWRBq/njNypi5bd7et776trmujUGTAq0w
sbgMIrK7jrjShTbKKZGoSL2XMfsTXPrIldce7KosvS3ySkfDdtueFs3pf9xcn7gJVNdNmPjmRBot
gtV18dtfWB9jOEDPWEoqJ+yodXy+OssK61+rszLyKW7vbKKk3Wnccgg04Sov+3s8NDSQ/+M/QHjZ
rx/77163dsNu/8QvX3x95re3DFYlbGflbCnlfU35tIVFv3zFsTMUCTbosptKf27ax1Wg62dJlu3X
PVMmfZ7tZ9EgXRFm5fqb3X7RddPCGoaJfJVwf66vD99euq6tPy+65WCmyLK8oe8lNOnA9+edEkf7
XpQZ9w8LO4YYcadiIr4qxetp0MCnLkfAOMtx8zYu14tProleMzuSKkRWIwRiLc/RTC6+6ZX2tC7q
xpSRky+RLuvCBzBoCw0y7lLSy60xa8wwlj+9/NFwUU9oshRQl/CPqZBBshRqNxIhRa57df1daga+
rlwVTyWzOm/lPMnLDzy3zykS8nUH/rb718d++YnK9TD93Ou3VT8pOWwIyX03u+CbIUR0sbSoOE7F
PG7mzixx3Rv5tRt9wqKEwUlnbXwoELqjSGXGJZoucHXTjZCz7HTf7+xx6WGqCdmWBgEm27Jtm11v
dbldMJTcxPJcn2lBnMdKrl61e4Es9ZOZX30JQBqcUS8QCVSYiwDKTSh9JV9MvVSF+KQNfeTJ7aVL
xPpoZeq1gqy8p9DyNXKjRpsu8MvTrcolmHseXaKmqreFXOnnqAuf5lowGCKoT/FQxTu9Mr8WXKw2
XRojHiS6aCtE3OvHyHqv4Axcim7ABKUqvidOgPb8ktKYLr5bIZHNvRzPSH+kL1oSzNtpwFdM6rld
BG15RxSUW3c5mSuiP7r5wIReUKePaB7fc4F8iWjhMYkikyc6TDJjA0uHpQJ2XUkM8qCUYvTQjnyb
aQC7QyZYKHKa4B7Z2hKYkav1NQ6mF428Z2/Kje+5nxGx0XQWMjEAzYZoPVR5ED3glax2ZR8/91Cs
tjSHU0daElqUqTC3MTaAD7mnYIYPMtg1SH4HToa7gGwEhO+kLVZRcbZi8VWbVI1brI/MNhuJuRLr
Sz4RzhTV+TdMIPm5L1HwpnmMXqe754JUHdVZR2AdpRf4XL0H5flK+Gv21PWBwrBI/TrKk/hSp3tR
0YpjIRgGaEyxcEx52nV6bzJ26WPPN4PtMCXcCuPKOjQKNQN+j2+zoVx6q9SOkc990B8Tl+7Qz6yg
TpmImY5Mf5GsVUG6OWT0gU7EZ+QvZsJcTHkam9r8AKAgEL7RyXtsDunOqDCXjt0p0bkoaFJT3cvN
RFBYI+3SRrJOVWFuzFYA8CX4cCCK/q6fumpvSOP0EIX1XiPLnZCo7orzgBKKQrgMLE8ctuCYOdRi
JnrI4ATTuMwqbj4Y0mgWc0Lp0W517bXt4sTpetU8pX35EvSG5KlF5BFCkEJZpoYoaqXp1D5JmmZP
qvY4CO/dPk3U6zQm1ikNMe2KWdgfI+mrIECzwNqpcXeFaqzO6Gx9vdI8Rdd21n2PIlE2wS9E5cWi
iA2M1iTYyAqiS2xJL/RvGMEyQ3cladhydhcXpFOuOA3ICbM6xxllPIalIp+yj5mW80trfZXL6WGK
cv8qReq7UqnjfTCStA1y5kwLL7uQj73geMXeqwuwE1PRvNTwgx/lKjmn5LSfGtDCgLmtTdCF+nkS
sgGhIH0kS2ydmeb6kymk20GMxy3sIIKMmuIFy1XpMT/1EEWIu0gZT7060b+Ieq+kb6IXeX3E7mtt
ZTnm07GDkSoSj5hO83OMSO4pGTexL4/3ieIGpHRczQwbUKEfhEhLKRXTFcW5xRCJ0Aw4EeMO452I
6hp1LYNN+E+YsU4myQS7IqV/UOXAeq0IIbSmgAXjvlonreYoSE+O7Wy9jj3xMSBrZ1Tv3eyIMzXC
SUSGrfiqcmTgNdp5Jsd7qVLsoTRsX0KWpmXx2zTwyZntCxutbt+EYiDLFbr7WTDyH1ObvyEjdHlJ
7ioyob0C4INjNXbdA9KDR7kGnWyw6UB5UOi2CKg8ja9WOkuXvDQvHYRibzKELwvl7tKWCF2nkCAg
RY8OSTpnJ9qu32SxeLLG5qklEcYNSmNfaPM5zsq3QqgvukaovejTa7XGL2KbSE6BlGYbW7XvLO1H
Sfkhxt6Ad+lDepP9fD6TVLetaxianfQUTe+RoShe0avvWLb0fRf3D+gzf2pJXO/HlL6JVlDNzRAP
M5d9wpuC/suYai+bHsyoEnFb6Lqt6vn8OPRUGBU00bkCbNhg1kq0h/AsoRM0jJOM3+QpVJD50w44
aRX+MDoPBMOiG92QxSwep0D0ipCgKG16ndWq2ZZB0160Po9R2FfW1jIeRQxrpyCHsT+GI6GMPWpa
nxngBIRwF1OPQsYPqz8aTrmYCmf42CoMpke5MSlpEdETdkPmkFjTnbL5azFM9dWkXNfJwyNDOX07
0D0Y02F6U5rkrCjpqVHi8NEK9HAn4cE6YCcuG0xp4bOg+KSOiRTCZgv5D4Fq1376Fslq/VVo9MpB
JwmSOuGgpRqZ041FXmsYIylnfTBQA0rK69RyTzPTprS7pdHHCVHvu/nat6TdrY/4SlAflTH/kcRW
utdVYvimQt+JIw4QVRP2c8MYSp6j0Gl8ThhseLuo5N/BBFueg3jsCIweOC+6LKE0nMTPE2i3Oihw
G5hZfEcoaM1hndHxsGoWI6EymZYe/pe989pyFNqy7BdRA28eWyAvRShsZuQLI9Lh4eA5fH1PiHsr
srPure567xcNhCTkMOfsvdZcTZI3W/YJv7X1c99yYXBs0Qaikz9JJr6TlaYRTZS84yZ3jlG5nLYL
atGyNDm+GVQy9Gq8XU6ckN9LRA89RgrGUDfH7vYnAzr2cXKh6KtDjf1BNRXMBvbGNc3fpezHV2Gl
p0y1CY0L8+SxzQnoapNor1bpfIu97N2IZXUlmVElzs0Ag/OgODQB7drcERUJ1qSKmMqbzr6WZUS9
G5B3R1VUt4+gqccXSivsvlCQiP8y/MqIzJNr28tYaXynOA8sPWUKDyXAu0KiQTw0YyyesumuGR8i
8cZbzseRX2EntflrbDdLUnIs/EwZWjr3hvRDk5JpyC/jixI7SZUxvFCsBuR76Gy0LPsS5R1JEbYO
2nXU210Dvi0wVHq7IoxLBPELXUvPv5pm/jKMJoNVSqxeWHeBTEab8cD0nFmljrjMhAuP4W1qqH7i
fhR+qhjAX938MBrS3VMWpriClFu132neaXeq0+/5IQ3onW9G2Wpb24p+RQ2duYo+08M0KQwru/ji
eLcpGoi2LvOnKmJXxp8+BK3G6Z8hDHuFnO+12UhPHnPlsXPa+1mzyBmNpteEWTMV5Dkh0bq/RhFi
+dqSSPLBz7iheTBS72dST/leHThcOwRE29Rp75Ssa4JJGlvys5wvqvmbUV1+IB/HgW5fsrv04hfN
nEer19WfhpJQSPbsL1y98P9IJ9AAijyI3HmJ52J+jyMbjwb4T/YPwJ6okd2zmdnNRui1svccwqoU
a/SObYT821Bf1br87mBl9ZJ2PIUJUZzSnBXKbGF/maPYuwi7uNdsh3E96pFtkgN9bYnK3jSMpS9M
xXsvcx6Udhl5hfmhD/tsn2nuw1yXzYJSSPYq8X301kS1IwhC7MYJ43GEt5KUungTFyMCiDRjopyl
9psX5d/cmHRgK7drzJtDMI5TdMarS5hTNqqHLqs9f4yMm1sW7g0K3j50qGDkY3KmJXiglE1dxZzf
ahLFzjUng5Z2TKD1lOEqQ6MwEnXhqe6NxxTNjJ9bdneoFdhUlZ3lR5pVvHqiYZcz2I9zY8IzoV8Q
JVAvNicV85dwlHDTqV2+7RwC4WbPvYnJkyfE4G9TkYsg17igODRVy2kgn5ExfcuF7yCc6WdtafeT
3Am8fvu0cHDUZd4NFei9rlFs0erymM1O5pMpEySF5dzqtHoTWnZOeqHsVU3HNTc7BH/Qfdu3Ix+H
YVWKJqIbjrFWPKYSow6afKy9ivubAY9xVpoWl74HzmHSxqPNte1et71jU4+MKga3pIQ7vdstDRhT
6ZMXS83uCxOI4hQybLKh2ydNnW0zgtPdyrA46HFsdbl9V8ZGsXGzb5aQzq+yDd/N6i0x1OnRTtX7
vDfeyOv07h1PfIH+qJ06Qi5xM7aS8eYY0gW0rIOi9ecqG8XiHG990kCLq10zA+bCgtxyKO7QYp3i
ZZuF1eU+sWGEaj4POWYRhWQJIhtdspIsWl+q+5hx/iXnkoyDqiOyVqKdQ1xY7FUx6HuN7Kstatvf
1MYf47jkx6oc/r6WFHRhy8McaW/VGF4ZHsH8Muw9sLX5TgW6AobvRlCJExVvNRyBm04e3kara0HU
WDWTd2fYG2E0IV5L6vhGjw2YnJVQdjfZuT3he8QNmE92nZtXressKBZaddXj4SHHQ5RVdnL1wlz6
AtXULtdgEpApSI6fG+9XeWaU5EQEKXG+4/zqUy9paXJYDd0gLFFVPIB9XQbjmTLdfR8M+jd9Gm1W
eUkRYxwGJ3Q3yvaH5lZ4awb7gkH4oLrtfOxtvDn8CpIW8Fyy5SRY93FksgG5R2IxKfxGhriPtZrX
ZhC4Bpo1mwmRPjY8xpSqeSYlicBMWO3IcFQGR1V2wqBBubHQHuNN9ArR7kKXpiL87JsiEGq6FCFv
CKJTIri53q83GWLXa13IL2Pm9AdGfsVlLqxD4RIORT+/8M0UJVIOqTo2ZXFgevPcuhUDi69tYyKV
9DBDhbYIcZ/VTNJG5iBr26nSsc0Qi3hNw/r1H6WBXDGOUYYblZUT8TMVXXaJ3HQmzuJSMh/ZpEyc
g4yLzSEjn4+O/4GTQX+u2+yhzjLtHKX4donvO0vD4Q9XLeVqeuMMnUe3Azgzj+YofzG/bg+KtL7r
U5kHqVLGhzGucG8pTNwt6ysNPvfoZrGHIFf9Wc0ClNhcKjvVtNpz3+P05rjBTk/Qadwq7dJaCQNV
xweSmv3WKE3qQhU1eLPJPd8ca7JwvaI+UgImu6HjbizIpzAqqZ4Ux0u4umXVti2rgQRqZdwzI8YM
xsHlU7bJz2WlLv7e+WbnhRIsQpu+oYED4QAvHKS3LfoE1FfbdugPNCKML1b1U50ZH8lqvHTMxo6M
w7+wz7Tn1njsqGo8ZJl3R7QlqCJVLXZ9rE43iaO46witYjdNNlFkmg+Wp5ypL2DeTstr3hm7MiqM
g62GUGkjNwYk7TFECPvC16m8nvRU6f0hbxnPI+vaRWXRBa2ZfAH6ll2tBs+YFZGCRW0r2eax4+1j
qWY+OsxxrziMMwWq3zMbk2bIISZrebBbG7VbQwSgshRI8q79KZIhJL42uunRcB8nofc6dRoS5VLV
zlx3sRUKtyUMMb2oCANPpakxJM3N4kAavbE1nBydnEU8bJjVd0Ve1fsuw72qSEHWp5HCvpKgczr9
0ZTpr2qkxxq15bTPQqu/eAXuU4tGmV922m+lVQ1AVAV5LU19P44j/uwkOc3spf7UuP2htGmfZ0tz
Ow5z7U4pDllbxRdBywshJCgv+kPTqXK88RbP6cmmPqPE4/3Y2i9CKKR1ymRnOloX9B7G4kmT1y71
lgztqL86UX6v1I2KJYsJSVRb6V0x91+Ijtk5Q6b/HAdnUxSevgnNXn8ZOSV6nZ08D01H43dw7vC4
1d+8Ytg1Zv5D172I+bj+VFtKcshCVBS6ZxB6Y/TFQ28zIoGIjoFZhNvKm1tG5gKkQV7ekF8ax7Dh
aMjFYsdC5ZV2drp1qD34qHXSAC3lMmUY+6Sh5dnqCOic4apPNaKoSt/iQQoPjQhNalk0zscGK1yn
Smbry6Ak1bT0FAnmCLQv6bSL5lDHiC/nZHEXG+OzYcHUCWnz0zAgqW1K8WJ02Smc4nanh25g6j0J
L73W08HAwtB2ZkL/Tn33GEFZdcNvnImvQ5Ypp97S00fNoBkitq7ZgB8BWv7mukxeVDO3OV4JPByi
6LtJANbJSx8jThd3pNb9LqTuWwZTcjcjHLeNvWIrBwSXbV9y3p/B0TZM9Xz6KMpuyJNTlLaZ75Rj
enHlPYk8JfNG4sftWJv3bvuipCVeacJyjrTgDdRMswNPAGOZW9GzbwvTgXQOzyPPen2HXUqj4WTu
OKJLhJIcqA29vFC518slnbMxt1Gq9mc1czdWjLopv0XdFB/FcpodpUnwthMLgp3rpyx3XETgV4MW
/gGdN+bu0tx91NfU9jH1GFE3wsOoPzNdaJQ83c1l+EWKBus9MR8bMxftvTHeuBolF6V1vq4lmNwZ
TZ/YP+2QvRkVKVAOKSCEMnccblggaSIOatBGWb9Xml9JY+WUU0fzVg7DT6uwzx7pQNs2VVHqk8Ln
O5P1ZLWl4teVhWyilowOKu9h8DR5zETDnNWYMEFn4jdf+8Gok5eijPSgpWTqG0S4bUphMTgaqKKA
eVD2cah+67Q0DVzADshuMYwXxsS+E5f2vd6rdPrM3TQ3yV4g4g7suZzJDwyJfHYqyn/wwEE4ifxR
1/IXd0gevSkyj1GUTFvSfxB5qkOxU73K3FUFttjW6c+CJoJ6Z1ahxK9m/OqRWFy0wsKenXaB56Ge
SFQY1uhvRz8tlIlkS65wCSOVYE4Ax9RA6H28OgwwBjSOrbCucTYU5zQL78dS3blOZb2P4komrnsx
CupIRYr7xErnn5nSRH6h9uxPzVwfoQuHjLmrX6sYPpzc76Ww2y8balUkI1tuuFf5ktuYA/7eHmVg
6S/WNI2/Z8IoJDMmxHHmcBi07wy4kvtu1qn7NVN+NdzqNtgJxcYqN3ZphTw142j2qTb7xdg312p0
iQvUykfqtrpPvLQTMJp6Ie0r2dNuRj2QWO4FwdGbKURzriM8Er1jJtsmD3XQAuQ+QtFF8eBOtD4a
gr9D25dqgSaJvO1w6FU62x69fS+KnyUtCaS66EPKSvPT2rYCVMX9oVW1y5wL8xoii4ZkMJrySeax
OFpxE+0oK4FcWEqPaVQTtNfd9GyiSq/IbGd26deayTA0H+V1COm/uGg+ySoV922yiBc9JdANuqeY
L6PT6D0KJ3XO602umOxzbfGYO6GBctP8FTNHRTiMem4zKuW7TO8YJVeXMrOnL1mC0zqMtyVBkvdG
mXnPwvSe4B+O56j1tnbrLUd1RjGOcFF1m8XdPUq49l4X7t4DN8o5fqu6lF0VTDaOl/+uvUElBHvm
QtaKq5EV6pkmS3eUc8OApIq7E5ZXzBzKpSYH4iWZ0uyh+a639b4kR/KFq7N2KWWMTb/em4qePqko
67eFJmnZEAd59bQGw2XW7uG6uIg4mnm/1ha05pEpinJQRwGiIkFhGNP/UN0mOag/p1iJz/XA2T4z
lKey457eW4HsNO8qi+yoVImD5L4hplXTvyV17261AgpM5dYppGCqvMmkw4rXkEWUAC86PPB4Wgw/
02ufgk1ykCk5hVashYCXBXIhWVBbKlyiuu2yDJiM2GAo6ieIW9N+1OJdFxvOY+nIvdGh1atc7a4o
s28dMZobOYj2sYQTUY4jsQPM1c6istxjWlIo1BICGGsl3leTrt7HZfXKT7BkSzAEl4Z2M2K+PgGm
jOXLoiCRFBZBX8K9NxgR79HoNoAxdiKGoenVtn6RufJdGQeijl0x75yqKXcieSXUejrEIfmMXWkP
FFaTa1hmMczzobvkLoyIcOqLuyb77lVlkLh68Z5yNoXQ0QQ4fqKryLpxW+pGurO0lLORnVSBNWHi
IBHN+GoRZ0yp4wuEo/CUt8qzITpx10actxxTC/d1owXx5M0PzTSUt3D6XdKU3w4xswtKPvJmg76/
nzJQ/E75tVFFewLuVyPNU5HRJIREq2HZXftSkAxrMX+AhqGNg3XFdGRdbS/7UUR1fqxcqdzT7H/y
cloflOuau2mE9xxuiKVunrjmeBtZF8651bcgmxdkY69gZn6k7p09KcrvXHbVnp7h4JvLVGcU2WWi
MnLN1RwlTpSwt6VJfLEz4z41q+re0xwSrtuXjzv6wH6BJNtXEgR7tlk6ZyJ4UoR2o7lNTJMfmcnZ
c6KP7CRkS1+MjjyJoZdiQxA2CTeL4QLYW7LRW2aUtIqqvasib0wJsKsHWlZ6pFSXUaZf+pFKnqqp
t4qGVRv3NoTLWvEdoTVUovTDOlPkK6D6TZWD03b8vynne9fqENjazl5P5t53VBkyR6d4N6XTzYqY
cUbhQxNr0z2fgBG6K3f5qOfbLKymLZrffcWf5TOmAX3qSZLh5/p9LlLyRRa4dx1p9s5ssrdoOZ84
DqzsulMeonYA1TPI6YCOEQ7i4BArDtKRSfVDXhrjlb6Bsq9H4q7rpe0oWi77I6gozyT1vVxGrCXD
YiQx6Ub0XBwodrnEG0pvU3Y41IcWpIhiU3ziOlxrLZosp9ymYXuurZ4IW4Fsbhjwm/Gd0CR2w97t
KchFk/Y6wGjo6/EHBczsIE0Z78KxcH1NNA4cEOT8ht4ZFzFqZ6HO6T3zZMFUIIGTEUN/BYRWYRaN
KLh2lvZMQX+g0k2N9QAOVT6bqZk+RJyyIglzRHXk09haPENNXHRlxFeLZXiWEIc86xeKCxiNUoUW
SSXdIGx6dDlYaKQW68+OwTdFwluYOvYagzLv6IpftpGZR4Vx8V0JL4lCXJApif3NwKPo2JPv9EbH
ial3z/D7vU3hqP2BIJNaATjXCEmGJOqOoEmT5qBXDvW74jyg5sNFS4zkhDFog4Lau9DEOhEYRUwj
9QyfoBREEl0KLAG5BT1NG3BalwQzE64LCZpfQvvbFNndK3/WSzK6I/2KZtxYRo+6wJ6Yd6qxScih
/kJ493eTwNi70N3rhdcyf2YCJEKP8YddPM4xhuSp2ZdWL96go23HInkq9LHcKr3d3eaqOJp1Cn4n
zv21M5flHOpCG91Dp0n+PT0h2rnWtTvdTM+OfO5NBOiyyj1OkLm8JwETgZY9vlmuwZf0QngpxkFh
pnTJze8Kctx91EcBTQnyxNveAQ5AwIjM7fhMHgxnDi0LXwuCzN0Y90ipdbSJgRJuk2YBN5Dvi3LB
jIJWGgJuEiXYboR3MIy35wix0tky402RvjJ0qgPEzCkX5Ebd9vZ8cEODVoliG0cyT16QSk9nAnTH
s6RTNLWWcerHrL42CFb2njt/d4yoPKu6UZzXpcoS5XnMtNeobsQuNKr5FJncrEvTbOAMVSS1pLy9
OjBkbRujbWctuU1aKH1dRzbmJhHK6b56HLEP0Unmby6HGFliSrhK5ZT4FTIoFLKJGr92sLE3kWtu
pjKerg3t+9VeVtJefZrTHwix7msztN9a5iuxp72JyekfjTwRZ2eEQtiNYiNsxTkb2WIqSCgGttV8
1YdufDDSb8gSrafOzPaEbwHKU3vVL86VaPtAq3QdxMrvKim+xoz897QfqOqiXueiPDs7xrYnWmaM
v4rklETTV1OFiKjF7hTA8GYSWaTvqz5iiiTlaeIkrrM5RhuU0qjLR3Kfa9cVezcenmMv1S9KzJmS
MtR7zwdJ0eptUFP81joLPJHFYdyo9qJX6c6Dab4W2vSIPA/CWVr9SJO52GuhEkjd0sDHWVczdKug
7XDvemYfpFD2oK8M0ERM5eyFxUX0URaMAhuvWTHqNroeu4ZHPJVlvET43k8Mk+wAvMwr1VOuDp0D
w2tR9QyNfpcISd7qguIolYX3keSdn0Ou9wU+ui36btC3BdWTZDQUX5ZAohzx3OduvSVKkROqGmI8
pzvlpxA6/Kwvok07UTBvPHBT8QgbY2iydNuC9KO1V1kPSWLn6FMJAL+igQxfjBbmk8XZ3vdsFCmJ
k1MbLeU70vCaDLdTpCj2lVIWw35d2Satqr+4ufOrqNFFcd3cF3Reir6tUb27Ca5LarqzRYZpKSFP
Lv3FEQlCGVN4roeDMarqQSm+Y3Sp9kOV3McUZDc4S9pD29rb1h73WZ86P8ZDWzVbUnb7x0pv7t2Y
iLvGUvJg7Kl/ApawN0k2GEGceRojbV27r4fumprYlovqa0FJbYOdyOH8IsRGFyRRjiGzPAfRhPTK
envw8g7fC4hOgJXehKKvyK9T2f+YUo26ZJgdDem81BotktrJlA2UXNziXQFNS5DsQN8Ci2ClB7br
aVcmKA8AuZuTsJo3OOt3etUWt46UcyMZoytclJvs45lCbR4GnAjlKY4w1C+ZGSqGFZX53wnN43in
mI56bOb2cfUTdKb2jMCzOnYd4yLTTJ/SphoOc2m/dqaTM7V2JC4V5ac1cqUo4qzeKtLzsNuM2PTo
Ovl2rhmXsuveo6buzgl4RASk1ofx+f8TUf4vRBTNM/FO/vt0gv/VJHNVvv9JQ/l4yT9hKEte7GpI
dfGl6nguP2EomvkfrkZV0HI03fVwv/8nEcVwIKLgh6eRQknQdjwQKv8gohjaf4BPcSHwGq5mQfD7
n4QTaGA5/g8nKIkJroXO0nNdHSySaa6JAn94lWkXkNia2ePFNXLwXAsHab1Z/S9aos8nfWYOU4po
8FeM+YrfWZ0PH0sIFE7JnH8pOxuS7IoMWtNU1myTdYlDqWiL+CM7pV/Ujp9E/ZUVta5zVtn5+ohS
U0ECiXlUp5TiaiWf4w/x5iLsVUstar6q+nzRYxDxq4fh80ZrW7xJ6/1iTQMazOKLqUPj7heCVbPA
sD9iSeyVy2vV+M8iTdGD1R6y3uh1ByL+wzPyuajn3g8AVO2WCjKgvPXhYUD0/fHMtCglUXlZSsdt
QOVg6yllkvUXc3FYHDIz2qau/U8s/MfDGADOLQpQld4Z8CtLYpDATiVOn3cJv8LKUSpxykCeDhao
7XLOLBVuMYvROKMxXRfXG9gYDF6n2qRCU3JdJtMt9rFPklDznzfaGuASraktq8DfmvGtaoVwgP8u
TpiFkuUMSBO2RPcA67IiWysP6+r1CZ/PGhv91eKSRa+vR6BQ149yIakzI25P65L2n0tJb1Df/uth
NZlCGMJGSjjUpD2HLpaWrFvY+esT1/s6mH++zedDn1v/Y5vof5ZXdTXgLllowV/vjrjpnxtdP9K6
jY93Whc/P+f6wkKg+VqsRkqG/TEHebUuKWannwwrB+y3Lq4r15t6poluquH2c9W6VCwbWJcsTJQH
wD0fz/hc//kCVIcFSvd9oWgYO8sFk9ZGKGMYxC3L6+rPG2fZVz4eX1f+y/t/bGpdTNAr7zLLeP58
ybr0sZ2/N/HH+/6XRWQV9Har49/v8MeWcltCtx10FBGfX+CPx/+bD//HC/5Y/PzQf7z0Xz6+PvPv
j/b3MxM7RaLMxNVhlObrC7bwc/del/7tuo/j4u+HE0IADn+tVBYG4nroSGfJV/jrHfCbMsFQ0K/g
HG+QQeic0j5f8/nsvza7PmDPD3TyreMaELpiv9elNUX08+5f64BIEYqxZk/+l8X1qZ+Zq5/b/Qwm
XbcLCoIz4PowpjQ2ty5aY8fif//u6xPXm/VtmG89K/2Y79ZVekZb5+u6OKQx1c20nbW9Ojr7NXIX
3BhZ0fOCn17DeNeV6w1GVxMryfrQ+qx1bZeg3qfRWxNjWKcjsjwlHc7rQ7Oa2vPTuqhaUVHd/7EZ
3Y4geSMCCQq0TDkZL1CuO8UwN9hnmiTcZUlFRTPXrp5CqJuwp+9JY76htew2Ba1LWug6HcP+e5ZD
O246YKwD9tCRSVIVx1usLrRERanTKU3OIq8ENaIy2VCm74uT4UQ/jJkIlpJLEMAlrfDDpka59vkp
P76GXOKy5YJNXJ0Kw3JVXXHz691/u65drn9/PGW5KKyv/XjFv7j74Xb4a9P/D5sxXKvfQ6Bg0sxb
euvFdn2nj8V17boZd73ur2/wbz9JoSag2mW1//PTYPncCV0+ivVKtvocvMVYsi6tBpLPdX8/5/Ph
z+d8rvvwSHze/1eb/fAAra/+3MT/7G3WzX6+y+dm1nVemr0VGf4QEq5Jtl1DVper6bq0rlvTV7mC
37QUj+fn+mFFha5P+VhcH0rX6+r6mr+2uN4t1ivk+vDHM9cXIaP7x3t/PP55/2ObsckMWrFAI2jU
/JxKubN05Pma+i2elOKMPO4CD2xgdCHJienHBbWF699gRLrLqAlWLp26mZIjpC9SDtNYfEcUu2Qc
eAmFBNFt7Zg+GWxRb98UxaX1vOowdNreI1vJzzL3m2EyLRcol9tvtuIetUwUxxFAl1+FeuybzqMs
CSGMyIPeKG39I50HMxgYYWwT484lTuGGt3Pfisk9ZU1OoEkCUxPU/D6u2q95ovxIizbZS42KJXEz
d9Gouog6Zj+yvkBCACmaeNDdUTtYWbyHyun3OdXiIS/J3urktq3jH1Rpw40c7YPRKuBkaIHGCCkL
MeGtRvm7o2lwEFl9C5Xkd7aItZhxoHuz7QtThJgqiGdvWsAgknLAxsLyd8ZLgmHCdk65rn4pDLSi
IEYuwKi2FWP3QNrO0zBW2ObhFcaNQX8VKXPhKTQyO5n5w5g8ElCD9iTKs807wIACN1kV80+qkFOr
JL0k4/y1ypN3p5tRxI9vavsETO5Wm3jo60NVqMVWOMt5zor3cJj6jZADObqJuoCKsAL2YYqzlcas
82AirKzxHZ90hOngVavS72EZVePSA+iwRBUV8DUZGw+68TOH30CyZTy85A4KuCyWj0VnX9DGvFkW
JIjeRWkpH6IiOqW6OKdi+i0KDbHzEmgLdLfnvxBQ3zpEeHkMWSEs4+TYSR7NZAPlIzuNHSfVWjXK
ndmCyu+9dusWUGed2vuRapjS9RYQkjSKwLPrKLA8HBmxo78N8UPYNIUvFnxfbeLfEaKjhKTuzchy
tgbzcBSPKUlFuz7ha9nzeJxG961cME1DL+aH/qv7pE49OA7YW5hMlF9KfAghbu3yWH1Fi1HtmxDt
SxSXfjsbN4MiUVXuIgsj+eQh0uggRPragCpHUAc2y6ZcgH31pjSNHTlQ7bFOc3h+9EICjFFOENdD
oCR03MIQpZZFpcfwujfa879FKacApmoPpv9+UDtUDrK17i3tjIxtyLzwThiImN0o9KVH2WkSPxU7
Cnejl+/ygmoLbqze73oNN5z4XdbmzepDGIiC3WFLz7WlUZaIvZehqBwG32p0itRtSpc9zhdHiViS
B5IkaLEV8MMxszFt4oQI7ebgmbVHVDVUYjQa6MTM9Jt0fOvm6cHu7GbbggvEbtWf1ldIEcdBrMIi
qtpbGUaoPKz8gKb23OEsKjg+2qxognDB0KbpQ89ofyOo1J1tLSaJAWFEpvbFzdPNU11J7azj5/X5
PmS/RtqPCRbBlkJLjtRJittU2keJ9PSADowEAdeAtJ73D4KjysesT1xOh9Ld0pLiJhP+CdPwsMdK
92VGwLNVcQwiPCQAi5qwtq8t81nvp/pS4wxujNg9zAuCOEkReNMI8LXKYkLGELrOovaquqCzYsjj
Rn6bRqZ/kNgkWhMwEGipdtBfDsOYVUeyaWldtZrf4dje0gTYzenwbjZVu5lGxDYtBz7EnqbakcxQ
dHqztYCo9FY07fQMMDk76gtgAWdjdYZ5CWt6RJ78ZjAYAVFScj4VoABAE2/shg0kQ2Nto2hAqVLv
NPecsTcerWbe9NYQSItTgtWQdxf3+RcwBL4x9hWhDVETGGZ7RfFOrtnQ1Rs1JtliLjXE6Nr0teuG
Arv0eBD8udhe4l/zEP4qq/iaAAix0+kpLOtbGwprTz8cr2Tt7ISm1AGDNGp4Vfdc6Qo7RQipRFXy
eN8ZxtNgQLWi4XIsE7fcciqUtzHFJG8koD8yTrpxnGe7DnfyRlQg021H7BDq9Gg95j0C+m1dT3eh
YX8tvFRDn1mhp/KKDZrUt0CW+mPtiFeOPtygTU/f0FPpOXKv80LgsSbz0SwpCYWPzqle76cG6ZQq
y8GfiugFIM6w7413rdImCihTDRrZqTYUnp5g6mSgLWPXl118HFJUwZpiX8C8PmtI3tj8cFGtb+hq
yr3QSVnAyOEXIf16rSmeDFLUN1FDKArurtoHxLK3vc56yoVP1xLt6r1d18p55ADjSDP2NUXvzeKP
qaXoESd5Z7zqOsIYMnoj+wGdjRYkqEqIZ8DyWtYKdBzr5vYdiSJZE9TOEhGSAZ6M2uxI17nBEE2M
q6+GnO66LvvGBAG1CVEkXud5uwrd+sayRRYAwm72HT0v+jTmsVnylHXZ3tBNbeXSrcsiK+Bsl25m
Kc1zUi1tjykP+shRQavjkDWT9GrQBl1Mb4TaTD4Kk70cwtfZJsfEnLxXqavz1swX6WZPUVWG7w3a
5QEoNQIjFAVoNH4VTa4EGGYSnyOlPITMBDaR0J/KieCGDGnyNnfOuh2rG7PG/NTh30degFobKgAm
T1t/q91e872G6ryDUWkDEso94LQSTOGrNypqxXEeGBH1dgKQ3H6ZBrmzteKlnJGPAr495BH/sNPm
UBe9+VK7ZsdsvX0ue7MBmjvrS0zwXeZW4xZJXrYBLBL6rVu6m5ngD6NM75tHtdOnO8jbO7CaZBBz
bDhZOGIntLugG97JwN1GoTkFiQ2DxcHSxowOnV2mnuqsK7cN9YoxS+Qh6WnwtGnyCl43P9ECvXN6
87s5TDukbdFJdeNlz/Do6KnNbpbERaAi25sJRFFbXsLllxbacAdmn8mS4Mw3djRwF7GC25Dm6SY/
hZakiEMZKLQJCJJONaugqchdcSFh+PoAjTQtn10KRD3n45MdeTtoJOO1TJMBnI/eb82xxM2m2tvI
EDqioeqpZeRQ13YTdF1384y62USDgdBUF/eWrb/qjXqGwoTCGLCKgQPCSbEZYeLExPDUZ9qFJ/G3
GQ+TpeX+XESXRB++C0jnppq6uxIwHQmuzqkZQoI+9PjRnMjykymNhzT+mU2v9pidpD79zkf85bWj
6Bvcnse2HCffMFGapGbRbwu7bfzptyE5gah1XtHsMV9cD5SaocZ34QAwECW3tqkRXm5KWn3InZTE
T7IyPNKPBzVWXYSYib9TzZbui4/Yj4hLRIB9nPebHvk87+gjZE39RMvbwEThdKzpgsyVaRwWAkOh
eeHVLtNH1xx+9E7CDqDh/3b54WLSbdJeIVvLQ4cd2/YprG0yI4CDyOT4v9k7kx3HkS3b/subM8G+
AerVQKJ6yXsPj4gJEa2xb8zYf/1bpGdez5sPhULNa0JIlESXSxTN7Jy914bbFwqFzp7mexvMJfN5
wFQpWTxEYm4DDMQHlg9bE2tf1Vj3JLxy6SRu6+COY0h36gfceC4m8ZZPnDaJ8F9YsdUs6w6Vqg8T
HdoNH8vTaJfApUo8ZZb+ZKKooa1SPjsdSSgK2L8ORbH24s95ihTWH2PzqtnNTk/M7giQfzc3aMCq
OI0vuufcofCcxplUS9v4LOmdb7gYurs0q6+Mg0y3XEJv/TrddhVtlYSJQm1jbbItZR8anC84jWoK
CEMVCv0ruWRfNaffC6trsTlWT0XgJ4e8LSJ8Q4JkRyIxdJMoMp1256ZLUqgRvXmfuvIhFwzGsaWd
UAmmtzrt75zkp/RNfF6m+2aV3hY5aa0x3x4xlW/n9Ne0iPPanigrO3Dine/MnKNkPmmeTcUkR3He
ElY0+Mirka92YTMY/PiSTa8lGTOTR8NcZE2RiTScY2DToNJNJscmpY296dNo14LHwqGOhbHT8by0
nTh4ct4NYrpFMtbRh+dvcYdDvJQzCd+sf0zqFVjMLigesi0/L2YHBvqufKDcMWJMUFn8rZuSF11U
bkiq7m+zNbB39cYJHOtvV7xSjsdEpqbfQzFan5y46XCyYSYYAuh4g0HPNK1Ud3PD1DDJBrKji6bE
tUbkuQs6HXWediuC4XsA8/VG5WgPRMAmb1bdVJY0WzmLk6AqfKRG/w2EG+nzLWzIXj+hZJoPXtD9
QiU/hTn6Gj350ZsZMDMbdX4ZJGAphu4U5+1PWUTBvhnHiz85JEOYCZhJBoXaC364WhECX99o0JAd
Tx1s1J0+XcaNisSjL7NPFYSNwfBfbYXjumeRvDhXX2TU8K12r4YYOVjUw2HTs7teV1eu0sChCMfw
ZbrLzeoTzrhvMUJ/rfLQnPQ58uxyU2fJfAfvXYEEMuJjb9rmQQZ8ZZrxKNtMe9BTJ3qo5yZ/aKKL
rQWetll3DWQVIuPMbu/7yM2rN3M1kKvzr1cJM4rxCo7xvl72rQ/0s/Wtnb0xbAgqsuL5WTXPKreH
h8EYDq0nQRPhSN0MMzCSwYUrk2jiVat7QQIWs9i06bxd37fjZkzQVPCrokRwR8CLeGyXzZQjZ0K5
VWIY88TgPKwbypEEY0zQxhG+/LmvdKfmgAyen/y/9nWzn25MOzEPDQYSaDzRfbFsOk7G2mse+FGA
nQHMtB8L03yYlw2l2froTx7ovOWuQhX4kEqohEOn3nd97Feu/ZYw/T2vu3yEOQ95Pc5hMShYi/86
JM5rEmAEvLP1KX97AJS4xfTlY49jQk9Ppqo8rX94fSCKoYYFrRWyOK2h/f31rpJMLy+OOz2vu5yi
Tu485FmDiNNHaoWVB72qNYzkcWjG32MCkRyh302f0pxoMcd+WDc+OQdbpJDO/mNfPvWgUpWFlEjX
Um1TU3a5Wlp3zhyc8ygVnPfXdolLOweg1RQDgSxLP+ZLzRGfYNoho3C9L7HQ7WWV21hOl8fj2gGs
7I4PqfLv54BrSD83A7+dzn4Iggz1X3IRyx2L5c37hqXVlw4K43myc46Qi5mIKGRnmJT+et6IR/mY
z8iy1wNBSXYvokgeirro7upqCt/PqLlOFm82CV55oe4rZl+PtuaLRzOtnutIjAABOOfWjdtUOAz8
skbpzL71uYZftiFIRx3fF69a95mTmYdaBaegG1FM6CJ4QBIXPIiMN2xZ3VcRyeBh3W96RY+imjC9
1Nf5P5anRd2E1d2Mb+szWAXCGzMsyjacf9WUtEdNBO5DU1feQ13GzQ4BDLqBEYDf+oDRpuqk1w5y
puV56wMo2kGg5M3WSjPiNdsgblGM4Jjuk4mZW+9cP54bN40Hi1F5BwCQ6d6fQJjOWgRDv3Twwtso
fImLgVzrtU20J3uj26qmSR67ZWMvGmJqSsRujvgd1974/6oI/hsVgcm8EUj4fy0jePhVlmrK+29l
8m9agj9f+KeYwLP/cAPTtQOmKhbw+eBDTODrfzgY+QweNsHpWwu4HhRnG//f/2Obf7ALLQHyAyOw
LAe6719iguAPz3BMl+QVwwICDtj3P//j31jN6h/3/85uhqKALuFvXGnHRuRgW5ZnEOfiGcb/Bwqm
M6rmotYnMA7185AO847lw7M9sQpjllIrwNhCM+7LnEA/U3epAJq22he+DjU3d45AhvKnGrangnMG
TNM+BHMrd25CPaZwofd6o06rJO/Ha+WpxyGgHV9oLXjleEQQDc8T5kvv+kA/MDQXBDsVlhAsD8an
caBdEBhv1IjSMEqYD1b2tBwri/e+pTGzQTG//MQYSKvvqQQ0JDPqHA7h6/MQxKQrCpcVJFPXDOxA
qJqsZuHa+YcJqfpWZeItsJYCsubAUqBmtpGMjMAM2tc0fgI3yOw26A9xm/ZHYXpf8NnJA3VKCGji
Nyaxg7IMZiUTs+mpDq52haw2M0eyCvP8nM8xC49FFbhAcaF1LiTUkbWWXkbNRiR0k/LU1jdRZ0xQ
ijNIONqYnTxTfsd29hvFcIMXW3t1vb7ZzSkFeSZpzE9y/1T0sc1i0Lx5UR5BWPTTU0JxJrNuw8hi
FNnCqYzJSrbKAKSRO1ODtT3/NEL8xJPRNafZZEbPZCS5m1DjbdIgOFduf0swelwM97uKVUZKpn3D
ZowymSys7ZiqbifrOjvIfGBkd4nT6Ecv21sIwG036re4BVuaZDnm8ZYKVA/hlnKnoy20LtQcDqzt
ER1cJVLGBjCoIZhUFjyeIo2jvvRymI9B7R/jfpPB16MK1P6IjOqbHB3sFbN73wXQjhwI4Hyo2Pnh
p/Rbrnu3Oc+1U16Je8zG3tFLYvMugJI7VvYXzyjae+qL17EO6gtuafw9Hph8ndS2YfYPFinXL1EH
dh9f/jbNhuAyzY5HQUSemPrDdumi1zGApwO6CXMn1MfdhMGXTh9gCS1jOmC6KNx90RCL6WLGKXxz
ZEWBb9j3BufQxD9lzgo5iWq8gGqJFCj2Tqn9agjEw0IPNgKg4wYMLaZQfx8Pmnei2xFKM4UcrQTB
QMNY79GiGVde0oBC4zyJoCpuPa3tCEIUD0CamP4Dhz/NdS8Rsnhf2zjOjvpI8Gheu4KGBiCUudU/
j9BVt72JOBg+/k33mp/IM3nJqJ4DwhhYJEZfC224Fqzb4GZzxpXJzUaCuxmQfJZZ5u50U9dDo7c+
BzJ/VjOeAlOQNNIpeZKRxr+KB+1QTe6tgp7lItYeR5ITzecp0YujKIfHQPP3OujLzjWxhUHgPeRJ
9CIG7ReiyXKTjdTGLWc6GakJECd7nlwG2wLzwrY2sPrhk5kVKIOYmRDnSwRJ2dv7qIuujo9w2JeG
Rcg4162pVIh5deuRT/k73A5cEImB10J0TNm971TrDlURNPdWELxIQ14xSluh6wFudYOivbTZK2Ji
oqNpFdQsC1t3Lh6zr8bY/8wGdK7z2C1NG5ahCTMI+hcNduMOUBHqvs08z+nnqDFovDj+FrFnOdNg
KH24qvhoC9e+RD5rwqIdiRGC1xBOjf3dcvP5bDTxHiJCc0CLzukXtVCtzeCldNFJG17i7MvM8Pa6
nQw7FOBdhnQmaQw9pHvRbWdWhnBTHqUl+rt6jIuj6XAxMmzvMMzgKOCmC3i8GzMoX3NTBaeqgDcW
XLKuOcRkxmg61wcnOBCmZR6lOYdJlBY7TOafHR9r7ZBbzQE28oZGzFuVgzZupw7Iez9h3bZYbDqG
g956zD71GITDQSV4KktQqD3oooa18tg66tNsc6Eb2peW+fI2xQ5zNICHUbeJL31jRFvXKu4nQCMe
nLUB9A4WCVopVTq91rnF9NRr/afPc275VPe6eTf7J9ic4AQ9tLF0srwxI90IcxjGfuItcoJfAxBm
1nkYsvRunlp6UYCKb5mbIPx1fjTL5TrorDCYCvJHC++HFjhHWqoQQs2C81fq5k61NipmkiG27nCG
exfOHhzAwnhCJgjZI0q1nfSM0HXniSZL8n1uLTCbSfnW7trE3GipV4a6wNFvGRRrItc/RUev07/r
fdLsWis+aLMNOac2jqJCAB5E3QmPo9zgGeQK04aWsH6jefuUOVwwJvTDG0sSocyckwJ+BKLa0RXV
x/wWzdmTWRENM7cmKDFpPVtmcnNw4GDWabqjVvI7ZiJy6HUXKHsJgF9hcpi7ae9MZEDTQKsaDC41
KCA8saBW2ru2jx7p1O3tAjuXFXAS1e4BcMWXJgYANCqcHiKGfKWZ/anVByS0ptHuHJekpZzeGayH
beGZ896ByQbgvz/N6Br3Vu0xFOeUvsHccHublHzGAkhXs8RYuyzNpTGfSjPeUdl5BN98qlJOuamk
FBxHydee1vtNEIWcdhn/igOmUObEgy5lJBFYd0VQHjUF5sQyDLT6y+o6oPFGwWD44ff4HSRmiTT6
JlATB1NAeRPuoHCKkUzzapM104+MpUXY4sTn6xkOKEjDVmQ/hsADDFG4IGveksn/4cQo1zr5CXTU
YcjaB8Me3kRPSSlt1L2WUjgeo63hBSDX0/uIN9iW5L/a3Y1odEkB2ro1kNdORBUQ89q3u5JrwbaL
AAEoetFt1NQbZhuHvI5OANMcSQCD0AYqGJP6jp24IJBGy9z4bEpCZ+qG6Ygt9p2ZimvRWvdV33/K
pqLfJKN/Ey0nF42VWxXFoFXG0t4u+UGiqt4koTYbydVt61XeITHUawAYbGNN2U+c4v5+1Kz7uuxf
Z4TOm9TIqJg7bTiMZPOIdjpwcuPeoJLQ1DXfe8d8pVkCTvOnMolfy6b5qfXuPitKPAORexABYsvc
f6FEBsag8A6RPiEaYEFmxZx9dgZEk+okcyuwIWAYIHVuOhehEsYrqtjlq/BRJBwZ2SHUD4sCb9kM
rUMTOy+qXZa1DLgDtJEuwssWiWE8y7r8+2bdhwVneH+AE4App0vza5Up0W9ozuvGXwRMWBL8kyb2
05KImi7+gMSjKcoXw31+nPmpxwMKSUUtAF15nnH/7Dq6nDjjq+mU1mDDOptln9Te2aK4+VqEgGyy
hT+63lp5ow7Um3D9RwAgwDeMFvXsSs1doahg5E7KNsgVXvb7y2a9tW7WZ6iu+eGkTLE/dq231mO8
H/PjcEYdMUrWU1aTk/Mdb5x1rvpnkejByfUWtrmW3cUCTh79qcSmocATSAsB4udHp3duL6xq3sgM
v2bz/idWwm9H6MHImAWPm8xUWGbVWULy4RRbbq47Pzb/2Lce8R/7gL+HhcLN84/9H3f9iF4doGTF
dYsLeRxrMzVh+O1y2VADaM61O3jzdr1ve86nvCZDaFi+wY+vdQUX5zoxvZv1a85HKf/kHbvj8KnI
KEKW6z7dE9VR2UH48eL11j8OKAk7gLoQJ3R6EAt/bHQPxbC5bNZ9iXKKUBLfu1nfwnqobD3H1gO+
3yQC582Eh7Nb6bOrGmu9lc0LSpuC9jKYdD9XWVaQx0Y445FFlIKT9h3Z61b5SRhqkXmkWCPfvzaB
mCb78/b62S+m2g3ufnAq5cgnAXmiOtcLb3+95S4pzutmaG8od/STOdtICxcyIbrz5aYgDOmME/aA
gBZfnNe+rT+jdePhxZ639fKLKp12wlbDosaoyZWdF83Uquxd9bzr3fWWvgia7FVSvN4P+jRjJdru
otJDoVNXXzR4Tpcq6dErsWeCLPfA7q2iiP6CVajEkrUzaQModEOIr8YnQ13tSWZPfuIcnCVbJJL5
2dOGZEezxlzs8nJfexEgr/Y8wJJ5KRewU+YXj6VFgoojyhS10cRw2VnZcr1kMecmNPfnZeZhIme3
oZSQv8QErfFzQhZm94cJTOPYQ5Gii1VsjNmzzk6q30EIMsIgsQjYlkF6MkZmEQB4Tr7qEuB6KrsM
nRWjyo2KOxINGSHdmbmLx9IaiTSsDSpUoyPqe90ZQ9chYK8b+y+0SWGXkK8DRQxVQZqbVtjg0Dq7
Q/mbX/iLzUB/kqT8gdxZMsd0Pd8XXUehfQhjPJIPrVqUTK4rgKJM9i0gHiNgVNjEok/uTIsZoYG2
cjNA1oSrYqIJmFOWmvUiSCzWC/KCiZ5W7vaw3PzY+Y/nrI8GC8T643mVcr9I6ddbaQW39bG8WWHd
y9Pm3qfLP5oPa1z5vMiAjWWz3n3fsCzZBkj7t7Kz63PKcgal/9y4p5iAmnokyD3ogrBZhPtaHzyM
OvlI64HUwHm83pIZKlKCFccTVdKPx6KSvMCeVKXNuq9Zlvj65F7WF3bLqz8O8XG3VMQImFNShCox
GcqyKM6PE6KbbOFJQ84EgLve/NjkfqoOgzuc0hzMkO2UFvg7fgproPiUl/SvM37l676PBz7uvmeS
y1LQlYW4//GAyKZvJkwPLiR/SQVrBX3eWBRZ9fJ5rZ8LYGgIMJF9qRN9ya927StwCH/vrbjxZYOv
jAfW7xVFLjzz9aa5jEuggt8MCzSc1DWTEZTN1FXW2QStiPFtxvwfeFHY4VYDsijoYKe1efSZOKHG
qs7My2FrL7fwWP9562OfbRI8ZA5mkId0IMio5d8ol+E3GIKBpPsMaIXnJil+4EfCgpKTNoMgS5hE
DtNtDbU2IRGc11t9UUyHXFvIJSap2249HZzeJD5xFDvJT2PDIgel9/pe5vWCWC3vbX0zcrDNTVXq
cbj+9dGdnD3t1DsLz8o5zTV18vuvUzp056GbAAzo5iFaBkjTTeTe9v1Ha/kP1To+pploL+v9cY0b
V1GQ7tIRuhlZYQXdJ0E+iZ3LESrWrw8zTtoGkJVWN45eALKDvrVobvX8vNp01o1qwQEAIoQ2spxs
64vfTTxOyqWKBigjAOhctl0mpzAuOLf+9qx/t/+sf2t9+ce7+Mc+f01q+DjCemt9zse+j7sfh/l4
ex/7UoQqm0hQM1Ne+gnWAO9yfXR98rsD6f29f7wmzv34OBvm7mPX+1M006Nqsng9u9rqz6Ro9mda
YO6+ltm9uajGq8lLdh1D77tbSFvOPopXcXVcfUarhQjA+usAqGsPds09ouNAsY6zg1jWJLQlmUH6
esqsZ+56nnxsRs+/k1Fiov5KMesMjylYCJhHeX+GyUnvc/aqcC4LklPKSkOMtIzDZPYwmBjLALu+
CV32zzSgy73vL2w6qyAo0VNnr8QOhNcW5mBhJGf+BYrN7dkqCNaNbZl6BMJE6akwEZkkk/FAnx/F
LkP2pjWy9rweg1F8Jj9+dtqDNHKuS3F/SNriN1Xr5n8bC7/KlpCu/6axYDmWSxPgv24sfEok5d9/
byr8+aK/mgrOH6btchyT8r2/JLP/y6HoW3+4nmd7duA5Du0Gi7DGP5sKVvCH7Ti2AfzCcl3T0P/W
VHD/4GiWr3tk+pqm6br/k6YCKLJ/j4TkXfH3Lc/jmLwNfJH/SB/0e/Ac1SSMYzs3j25gNKzqsN17
VwfM+qYVabklWYAKH1Ffs3dpB3CkvXFwC8fGNrUkKb1fNo0J9753h5UwNMxxOK4/gopf67HPzF3A
NPpc1NqrksjOeu11NlhZIjmh0BtvcitHVaYzo3F7QkjGJy8hurvzzw3SaNd8nX2FChLqBCJ4Mt3c
jpyeu+z3PMs3Emk/R16t02kzWOeJ8eugHpJP0lEGPYLLnPTaxjPrr6kS38ekaxB6BltRu0+J6V59
RQCT71oklJ6m34mSIa7oaI++gbmxh0Do6PnA+TPTI7REVFtB0DSiZ/ce4ZV5Vovex+cyBRfTxWGE
KJ8Snn+abXQ2LvVt9G2MktDAENuUv71Cd7YFL25kANUxMKgmds23dKQz0Gfpk9Q/5fi+nODFSvpb
mgSvI22lzXoRyJfFJ1/fUxL1En0M41+ybEg4KrTUAmU/FjtZLKvsjtkmLhaqmTFtGFMvJ31rLosb
TY/scAzOLllNoZSl/TnVBoGCFRrCDFUuS3j/pmW5O8lp/0rCz2esOJ2dl5fJU7/HwKuvdeJe8maR
OXUduHuKXoRjJg8mVWW09yX8KEdD7xiDwAMrdbQmkdyTP/izHvruEI/pHK4UQqgjxqdpNk71ZIRm
w+wVFZJxnLjo7YAAFrR+XOPop4/WktqAJAUCUGwTDyCjE2490qkkjkhgs6sDttMsZAYWoTJ1+Qrk
o8UQM6qtGxu8FVtceqhHxrYJho0cfQPFhsbrCDeqgtCOp56TxvgK5rfaRDIbzoXCdZmQbejqDWnY
owxOo3tMWEXC9tahY7BaQg/wC+bwyxAT+i6qn7OvfafOTaSEmQ07FJn0yAjny5cpAyEsrMsBE5VX
aQwI9Y2y2icxIdYmyRizIiRqEdD3ZfYEiNvaZ6J3NxpQZ0RZRMsPNrLjKb5k0lbUOHMDpEjxTGKP
2lfG9H0czWGXmoxMQddfl7rIwVt+amjZh5D4hhaHFROJdSMLqPXEAarNOp3SxEROZWNURBYzqKwj
i91pTBJTeoXLzHDMvyQy+AJG4hpBDqAvvrGL9kfm+wfREqyZSpr7irblonBBsypRgZpO/rtI0g4g
El9EgryIywuDbVz9zL3iTRZ6tI/yneggbo2gGFEkYdgfIgeSJCPjuom0/JRMlPIcNTVnFXvNmeS+
2YpR9EZV6Gmug5lF00hQ9kd6C15oLR+MVjRA9OUrufLHFF0OQZhwrFMcL+eoTPVzVIhqN5QE4FWJ
UJdKV4+SBLMD1RLMKqm7bzPnroHriJAXgUKdPngNXQxFmhb6SujvQgznwaqGM/qYXd4ySW2rYN8K
HS6Y293HCzakRj20IbcD/9hQ6Lt8kDuptIoqsiYR6dMZ6uEOngHdW3vZ6/fNEnKTuKCbSHI5vr/P
xHlORDzs+wpPY4lyE/ppTxDvqO3iIf7mx6rbK55kLFUJWRAICstjO//Us2A8m8smgnriD08Zc5/t
0JFMSm0XVIvCAuff1cLjoyU/N6vS4jTmIMBHbzqus7RGM3LMA2i7uq5mki4RraGz9ACuDYUF/ZTZ
CHgfNG1cCqA1qu+TZyZ7xBZTqDoTNZjRPDoGVxrN41tqksw7e9biADWJjMh9/+p2cxw6RHce2hM4
cvlgmz5mIRCfOdkQFyOFYz7ae3+U3nmuxYuMx/KQU7KiwzZ4XBH8MB0m49zY9sHFi8Wcj9LnhESX
BXAZOgOJFS0BcKwY9X08ZSzTmY2N0r4pkdbhRGsLLU/2XGZRhGIne8wqKe9GQ6+egGcdBEvlT5ME
q1E06st6T8QqxVWQoCJp34bSNG7mEpkzOwkwmFwTh4oy65FmhdjS/+ZTj1yirAMdtl1GcrzRmL/a
Pj4XspKPmX8dAK1te7+dv5lxdRfLbOk4LhFng1Rh1ATWGx8tidFTe5n0eoS53W5HM4MEFidQZWfw
aTKocYnkFrVXNzIECQFD2mxFEGDtMiG4pL0NXbzlrBvJFi1tbdiTnhAdlUU5fK7wNnHiq32gyDtQ
BAE9iPg7+jDnUjWIH5FMGbt47B7kPPtc8puE0w6ck8Nv6laN4nuNGofGZDYcAaOfHKfyzmaguWeX
qEWJvgKdI4LOcsze6MfoVyeqnL3mlta1oj+P0lFlTH7tBA2QRgxmHuHAEq3asdD95E6IplNLEV/g
RN2ZMb0JCxYJZ9oZb65TlFfRaS0rxKjdZZRgj+Pkm+STtv5m7IP22ZlCcgbUfVSSDRFU1anzdPeQ
tSZ+NmLfyQCh+FDkP0uLUYRJ9Rw28OSHxO5ORhG8JIOhHwdmZFwnOqLNgUQcc3KFMN6KnD4sqJ31
AT7CcufV3YGLElK9JHuIE/Mhnbv+uSQwA7mteOq0qMUu1E53Lqm+txr0a5Lo6VPe6ckexMMLvWQo
x9anqM2ir8oxyU7vs/omoWRRN8NUQZfRs3uIAzPwn3FhD3hJ+02yCNYH7RwTQ7izVA611fbppRV5
dxgnNEe6TC9tb7Mg7mt3fBosRQq09pAO4D/twbeoEzbyoi6BJdDl9mqpxVlInSe+VWTNTOOM4Dj4
OD38rtj1VMQ5rfJvWhc8WRrwfOD7WywozZXG+3Qt62sX0LhJHKBZnTfePNDcYQykfV8J+x7ZADrS
7L4bLXHy7Z6les+TZpd5WR0NX9AbigdIUofSxEbntP4WGAbi1p6OGPjyOXavzE7bJ6DDM3J+7XNP
ZHpoBHCiCmHf8jQlezWV12gA7McoNF90+RyTRrWNiTq+g45MKExhVBdT2c+OjukgKaR2j6kpvmku
l1b/K8ESNOc1C+oD0dfHzo4PaZpO6ELJqqg1r0NXmxRbBN/V2VBJ99r55IurcTC38wzy0ubXRkhz
81oYn+cOGJ0Y+HoqewNl1rvhNHIWcBtfB0r0McwtVqIpauM2SYwrCenZodUr8w3FpW91YFxbCOaG
NzrocpOLFkAQj7q2uFIyh17Ya+daoazosTDsuzlj3G94C5YGmra2E+s69LFzjMbgqo86uESntV4b
zi8Kgs60i13xTbIYuafNjk9H1gQHigp9rTWUh6FKqhPwZ/9x7OV9kE54UgL5MsfmuIN51d0yTyNj
YZ9iRbjU6ZTuTZa7r9Iyv3Lp21h10sLBbPeWmFAGxZxxzMIg146CnOQ4ya9eU/xIl3wuC5o2JcjO
+Zztyfj6ijcKPDVTRNKVdMTr0m5DgxHyfuqsJ1p+DmlVhrfTKpWGoIPcPSWellyXSB6A58KLm4n9
ECO4WsAR8mgITKtzZpnA7ybjuao5XIbU4BH30lur4mpD/ln9qtMv2xS9Hf90erqafe2/yhkoEh1V
AOHytUxhdBYUl5aRk6iQJRu5NDRxIVPFJN7ONcOor757hezPYrIwbVUlbX/VvJZUlmsj/p4OEq1L
ESYTF3q7gqkeIbsJjQRZbIfDlNGjnjdjy0KHUv6nuMj0U2QBWXecujpmM/VPrnZcppAER7qaCVr7
pQoX0MfgMXmKGc7bjAkxKPz1c9W0ONiXJJPAmX6boCldbUHEBVOPft8vdDWnmMihpJZvprF7kcGc
hYICBgs8z/8cF9ElyV3ncZqwiFm+vGaV8pEcFfkh8zBoVUH6jaNEFwLv/K3nQc/tA2HeW3EPijcY
xIF1326ORuNzy9qwmcWTGAUt3Z5Q86qI0cjoujoZBp97Kmxi67wJ5Wc5AItUYhvMcRHqFHswbHoG
EOP2Nzz1+BkaHMhrb3grZT9AAmRyqEdWaPPzP81EH/oGas2isTmNKZETEBs9EOb0SBqswy9H+13W
VnpycQbU1UmkWI1X2DLtpHnPiQZirUXRXIjBRsIMpz5SRBUTyZ4yfCou9vdeSosy9eMppM6TX+Kk
aELFJ0o4inZj9kU+c8zKyKS5LX2kpZCOz1qHr7V0nO8xvFtitV1vowdwYDqBbjTBIrzVuqK6jaSn
J137AnM8IwtA+ZCKMW/mLqL8Bs5WSxeBIwMmliKgM8GRvcb67UREvzRYg8LAxpbE5Yb5Rm2oJ5mO
NKFjsgkKqo07rpItQOw0OpcWTXxiH/ot+NYgpGl/NxZ+dxd9oQQxbLJAEdpKEQN5FYLgsrAtbL3e
Y4Kn+oguyMPoQ6IusUE0xKFTkP10mx2YZ4xMiC5wN5+i2Ps8IZAo6I29lpF+r9m4H4q4uMbIpfl+
ANphLY0DvrW0TvnfnLEPqwGQmAMrbOMh36AyXF00gZtTQ5EApie7BrMdX7ps5kMGwqilWUc+ECdm
auySEsEHyNVfc2c3mM0y3n3pfpML0XOAKR16ZUtkwDzCC/aH4GQgXhEp0XZSuR1io/oLmMlpmyNw
ZtYHidKo7PygpWLxf/XxscghsGWpdZwix0L60I9HR/eTTTMVD0nc+7u6qsw9Mk24kLP/o52C6uIQ
bgCo1rxEAGOJN86GqxcN93bZ7mhpBo9BnnY3khBetOLJsbr42QWwemts40HXxEyBs3rCPRrgehCK
aCfNvo1Ffy1SJnqx7V2r2CV+26EQT8AGIQl451vbvmjeT71qp4tJYZqGYcN3SVccwxb6e+ucYau5
RKaAtJgLkDJ5cvLNgWW3KS5KwBCdlBW92D40No9k33Guv5LYwhlkPJTSi+lPbajiNHuMQHeqj0Y+
J1nCZ9NTHFWy2AdgHEN/GXG9yHC5YgLdbbGLbXPRPY5EJdJrSPWjwMqjbJdoFJc0mRodA85q89JX
5ESniQXdENAasXkvUzD1O9ESS+PmgQr1PjZ3pu4kuzIrsI1a+VHhjEtbJ/3KUG3itiLVzu2GUI8F
FhNlhymrwJNhu694vTvaiJUGMKqkbbv0NtzXXMO/UzFzafJ8PwZkNqDmdrdBFn9yZc60Juf3ZPJ5
7xkCNvX3IRPj4zg7xRZ2yE+kFwCzOvuQZg4svsbZTYn9q9GDX04+mofCKH44LrLEeG73QZ26NxbD
ZNrDT9400jU/WTZ5LUHwirbrG9ZYjMnBzOTVqMXe7yipuM2tLS3JSluVl84ANtyrrv4WG+qZT+Kz
rYrhVCUXpoLxYzkfK8XwQykh/xy3d41ZTm+RmJ0TvzlrEasVT4Xln4JKTCfNS699332CIZzvDDtg
OIire4ef+IV0Q/SN0ih3c0uvowLnoAL0Jo5qf7AJ5zrbZk1NSGFqhVTA99oA29LzJGd8P6itJKB+
ZLp0nyQK1ldPGIOg7ORq6pBhC71OA2XDyJVfXA/lcLzQumKQL8JL5yfMd89jz9RzkotX+vOk0PCm
kqwzaRAIo1ESotCmtvjV9rq2p3k77AUZdgAEYcK0bTLvtKw6xvAzt8X/Y+9MliNHzi39Km3aQwY4
4HBgoU0EYmYwyCCDZHIDIzOZmOcZT38/sGRtpVLfK2vrbWtRVlWqzCSDgA/nP+c7iCseuVxQzfPg
ePyY8MPaCH698VHN+E0ehBpfoTew3mA73WudwAc36xChB1ppB8d6YOmXD2lmQ9VI2Sjtrnz0m4JE
u666tdAcTmQMbwGNRj8ovjlwoUrfwW9sLEWmsIuqkASVGXFSp7mgGSvsnFVo8tmixDRj11wMHf3F
4dvyCE39wqFCErK26YWpJ5RULYuXIPJj7szmQ6ORQCCFk3mjieyhu023ZxbRruxI05fWPaysAM/3
NY9ctcSxFfZPk2otikPWRkBLlNX0XoXA+mAF3bAb0ppwRIs3T3cjeXZtg57ciTBR64iPdHZXdRWc
0zwdCfc2m06yKjs5rQEiK+5F4t9F+C1OsUMqka6LZ4md1qTXbdt11hPU22JVteJUR92md+VzUc2+
Rw0xUTm7Cq/98pfQzt8r1WaP1FQfZm59dgCcASP02uld9sbGuMCDV90RlAHh7cpnuk42qZ+Cs4A4
kU0MclubzqumMHPI27ykOEDXdU23Y6HxhBVl9Kn1A87I6tXoLOb108cYifc66GA/SEL6NaX2g9l5
JRCU2WXinvbmbcl51MgkFynKH6NvUZKD1p1FjzP7IOcc+EG5Y54l036kjE9sx+ydt1q6D6UTPtti
MFcrf1GfA7v5bUVkBIuCQKGOXzjlxLPKJ3EZbdCtQu66oTshWxPD5UmEPEp5JL6rgGFnnla3MAWf
W0TaLQfVwbGzC5Fuy3E1hyGvXPfDnMzA6+VZRRyaigjMcmoSQ+rdKFmNcfY6CA7WQVm8SrQRjfOG
HLJdNfV3XR6SWh/5VSWZehE9hCEnhTJ945l8tzIdv2tuBlvi5z/a0Ip2wvBfXD/+mYyJtUs0HetR
N+zZ4+mCwJZKuwaOPQ7ZYqIJLTauckI4RaNY2bhvPPoxUIz4WK0QeUW7KgNvnBxMdUJ8ewkmuwAf
kpcoBLBg60zsLEz5q8CJb1bRHERKEg9Bm0tmoc2exQfpGdBVOoBG6wLNsqj58el5/KNDH8RDTz/c
3JvrduCbbbP5d6o5hPipi8d4mxvjxinvbEj4Cfb0wiq7PRHweoV++dk54yf5cWRj5IOkZKmdJn1f
ZxqMHWPTGIHtqbZx1xVqcj1WX3bkv8+0iHk1IVKvSO+72FEwta0TZwbBZFu51d6w5ElYWby25uSu
CwRu2ykHT2WohyJBpemxL29g/e6dQYagTJt3P3EewVL3K33m9m6AhZ4YhxjQuS33WA19simQWbhM
R2s3LuhNiU74+38GioPcHEXbuurzs6FONDd96kvrEWqKu9Xj7iSH6DOwBhLFxPjR7x5ifSIsWjlq
VUWxZ3WsUY4y6SSFh2IbgeeHBW0AZfPlV3K4zEABMiP4OQirf+Ok8k2qP8sIl7I/vCjO3GtLC0IE
b052hclHW5ejxGPdVe+JrwOq0FRyaSckh0qbHdzf7kInAIGMk4ckMm8AP7jeE2V9GGfCYzK2qtUQ
gP7QLXEfJCq5y5l3aGb34lTG0e4PivLLd93UYi/TfmsxoJJu5olLF3VBmiZWwjjy9DabWKhGn9oV
YrmTwiAv++4WuuO4q8rmwVUK0Yb22NbUnKNI+35V9JzMyDU6RFbN6llypB0NjZ0j5zYLfvnB6inF
SBr4MFHI7TO3qleuZPWP2C65t469Rkf0bHpSg3sz+hQuZEheK06NmHkTJrd41c+OKe/cvHzkdGes
uwdt9l1PaENF2gAVpqFteFW5zkTBTXVocF9gMM9plZ2u9kih1NLSMHH39PLGerQBN2Oge6a7its2
OWn2MNDx4eBoG6GhsFeF9mAW90bDwivocui64jIP6XXWl5bGIUnW1CDVGdAjuKpeaDvhqYnDS1AF
9qHp53df6J+doMyrHrkkcY/5ZLkxWr/YaRQDrMzmMxiMdNsv4BCiQDSrTFsVSLxcDSV4aUN9WQXW
e+vCmNo1PH9xGqRLi2t+yDkfOF3jbnHgkmrhx9cEm76b44M5EAVuqS0+FDCeRO3/Jkz0e0os61Hq
jHPceHxMOm6SUcKmsKhWFgyKlYK3wNuTW56stWdVvRMjgXIyB2+hDFDdQURUJLYniM+NEB92HchT
FmkPedIc2rGIj6lOdZSVM7/zK5NUSvnJE5EZTFz8siTeOzOp143knLucKBgsBfSstrehx24ydXN7
Z6Z0zLUuhlDwAiim5FmL+iV22yuhSHvtVAzlaMxZMQnihG6nHznJKOy3+stU2EgAc4U1OZrEtq8n
+06VVDS36tZU+oLGKOB06UWzryNxMvV4x16X70zNpbUiG95S/Z3qvH5rogfsce9322rSDHA3dK4j
wPh76msoyEnLAQaNejWr7FmhOW98txlfhyFejzMjTp+2kUyAFfApo5rDm9FjH48NLdnjRmm2USSC
d6N2NvaYZReVUUwpRtrjG1jQdbjPo7eeY+U5dmFOaGiws52e0ODh6yEjzDgPS4MTnkvOhaKmblOR
jOVSRp7JEFeNNZL7ofFMfzf7UZkfsU8ep7AymOmOuPtGtASLP6kEs7Eux+IrlxamMvvXUOK2yQAK
eNSyFkikHP2r7NJVfGLttKJBkPkdSaaMWdK+KwR2wLGjlWEe+TJKjelNd22F/k69orP1eyzflhp+
ZXZYH7VMnyAiqce+Yd2qxmprUU+6kjZsC9yH9X1q0PU7nfRQdI+TKJCq6qMf89/VycFm9LqHsXBA
Up89exC7gNkbLZ/ZdJBNuQVPkB2NoXt165jolXhpGlgU7aie+7m4ibZ7smO1oUZyj+F8H2QkyoNe
Tx5KvGyEgDXciLr7FJS9fnLwpyehDe6AZbUwbe3C7MsuzxmwpLu+ZZPVVXRQS7EAWY3whB8hf8s1
FiaDxTtpnIcxqx44alfeEJoHRwsM6lt1nJIle1UWkWQwqSVHNamlrz/wDnMArti32GjWjVVyulgo
jva4XOgJqFGozXIOUWLQ0cplee/ktLTN3LrZWKcSg15aPfZL6mO0qrfuZ5Tp/T6f7XfpShpf9Ixw
Q5c+wY3nc4tgwXBP32hLDUiHDOkUSBSGzRh73iQDXoGK1B+m5iynWGCpTZoEYQQIG3kUeG6fMKXI
aL7Q+PE0e9t3nxNr7M4UpayyugML7PvoDml5pHISDgrWzSh2w2NDOM2JKy8tGY9UoXULMN+wqbFm
JOYpVhy99Olu1piI0mjKNJUoP0PIdAc9QO1CuVw6iCSdp23Gsv5IbxBrexTOFD1D3HdF7RlLD9rM
FIDxAWd4Hsyw/SQ0YXgqzLFLDlShAvdfF0Yz3A/uZ09x9gZf1LNd8KAE5gDHi0ullYivdOIYm8yM
J0PNfqHnu4vNr2Gu70plW5uR1oGNExAfSUtEPScCsTbDEwFmoR5VoA4TZsZsRqF1qxf0tezYmu2L
Ko3+OEp5ibiVMmvJzIubzRtz8H8lSrTfYcFDpSlcjkPyQRt1sankdSmgS5vBvzmzcx39emKwrou7
0hkPwh4sbsY92mdd/JypbV0TQwr2vXJIeol2Vw4mPw2Ou42rh5uoGz96gwbKvsy8Un2MqkNvT6mi
I/rqkKsYQB+Sf9BHr+/MCjrYjOuuI1BmmpH0cGPd9xQXkV+dmTZc6MJ55BPc2r7/QL1ateuTFnev
75FkpNuZei0qPpzEowiHiPgyuZJ0wPQuPd5uIhiHDQf6ke+J2aqdcrovLXmtsBbnyimpezbv54SO
xo6qUTwfzFzMR7TfN4OKGl9xuWzMjTPS3eymVPP28iF32vBtnOthg6O1W7VpzaCaW/3OyeH4ZHLc
tlF5TwfpL60gp6tPwy++IbnSzY5CrPpa6PnVfZznYLgx8NpK2ynPdivvJSPEKZFkHC0utNL3r0mm
HMTOAsrbLFdhXCH6JNWOx4dm2vrCtLby/Da8GlFwdigNXhnmWNL9puihxQmTxfFGRG566KLmlY7P
DXOOYRd1/IBmziRMWt1d2yNghznz+XCGTQQFJLOpUHPSfkVVTsDFf4SIkrG6FmmzMezKIZvJv1Gk
iHFuD3ttoJ95EtWlL8I3Rn72Jorei8SFipCrS+rLx8qAP6Ob167CGolCd4amxjhMoAVR1PDsjj+z
LIAfMgl8GbS1QF0Z1rbeE8ZybUokDN63nO0IZFDXmuUb1EN5WrxNnF2hA3XN0G+KnpZObaq3HU/E
rtZ1iDhVV3qhGozd6EAgsUPCZEoN/aoNaUoN+2KLaOKQ7Y2SOz+c3hqnPRf5kJ6qrDuOQZti87eP
QWTsY4NrlzWOWFDSgtBu24AwpB8GYPx9l7nMDZg/Edul6S/Mm/cu5PJEM+KKkNSt9u3D6ONLSiZ2
Fqdj1xzdlV7mH8v/Gw3j2arVpdLcExevDdIetPWXmK/cNonl2CgSA+1EFuaccHgc2+ZFZ7RJzcxz
0fbDXVqKZ53ya8I4YX0GuIPlOXHzQxc367ixr26Ujc9+qoFQSCi5FXm8rYg9Bg4xpSAoKg9sPfpA
H6DMtobm5TFfoJrK89wxCFiOwEJ9z/Iij6v5dOntkKFY8FFxuV6b9DmgZHhpJ51tO/ZPo8EhKXAt
UBE6xCpqTdJd2sialrXY3ZQWliZy4PVqyprlx6ZboDMjbYOoMj8kQXdWA6KoH9H9K8STxPaxQRMn
me3nZz9sQuZFwjhEHLsywyFZuTS8YJAC63fBM+2ypeDpDFLA9/54SviZrMlSbp0ABdvMh49hYuws
LcSYxhmLQ+8UB7RvLzGdjWm65dZaKoZMSO5NSkwUWUlzEuVF7kzl4w8/GV87P4UMEVsaZyJAanZ9
TKmwYpc7BblzDid3RMAJST3w1kICJP7YjzqVTrF/aXP5oTf8GGSkEVnl0jAt6MAaC3NP6fOk9/ah
JktVd/e2cRfWenYANvUxGom+4r5OlRVBrZPQAyguKLuOn35Z0xxvLX38FdK61nNVM+Pe3aUBd2Sz
7LtHW9uXmKT2haADJjbSfcwQpi9qsJQgRik48SELwRNRto7raIKH36urTjFGxIkL3inwsb4oqTBz
DPKPsr1gZowOwo84fDuT19aX3EQX481/EuYi3YT53mzbU2c6uyZlqNCP9JJy/7BonEqxVxd8ZYq4
Bi6e+Ymeq2pnV7duBgqq03zEzhsj9DZnvZlubiZvsUAuBB22w1Dg9QrRKKV+C2Pyh1uA8us/28l+
m5g+wKTCvjNExjXNYnsjJ3QRN7I/Q4esR0Rr8KYrqt+YiUZtGd7mo0ndGUf2ituIKrJbM7LJxmfh
bCrHYFYXNPq+c+dDCuglZ7zMSSuf5UcSj9NGY5PAbJ5TC9SO0BmD/JwBtOamgbnFTPO3JClhvsS/
cjIY9RBQEWQzdXI5BI5sVw066IY78aHguPgyVeemnvp3GcoBp5OOzfKwVD3x9/28HmVxrihetNDk
UZifcrd4NDvR3AliVH7NN2AFRbJ2A5LC1CLTyqyUsy86HieOXTV5wpJEvwZmr6jFRrJ6HbTIBaT4
G4aBddJ/5txPPb3T5EFCpPDsjERyhAWBRQAvV0KMNAhlfQfAj6OM8ZsqgmgZfD4blO0QlVBvndXt
oszG3Kx1xgPqnLHqA4Rhk7Ewoz1KqBnJ7dDXia4OsFrp8HzTo37L8EPXyYbTBssmNcgfOKiHSyoe
R/c+anPxyj7B9x3b4yoyg9Uk5w5NxRGbQOGmAi8+wOmlx0CfdknBz7VM0GKNpuO25LKQ4TubV2ls
vrT9u8/I8DTrdbqbxu6RpyjbER/0VOMTr6g5nKpFrGXQ1JQP0DPtjVO3PWA5zKBJHb2SlTW0NrvV
Y3Zp0YmBgfnbnG1mA8MVE6rdbqIpBsJWVU84ox4mf4IbkNJ0lqVXEuvnvsp/tMoB7urW60QKHCvJ
CJiu4kgMD2gvCeWv2hIzemOanl9iuMoodfNU/bOJU6bT05pj+FE2UrIwhCips/bYjwlHyNJl2B0m
3liY5H2hFAASxmFeLDcDq0npXqS1uID21viVYk/1QA7W3PUGl7qy+Txn2DUp+yX8alQ82Drr3iSh
MWbzIQt9DqtCIi53rKk9hsN1q4rPng2fuI6zSjVavLsYedcS+SsVygnatn/BjVKsBj2c9qgGTZ3t
07DK998k+4SUZmVT4xTnxK4KvC9ue9Eb3glzzjsS05LRmp9tcV59ZmFf7RJhqlWd9azLfNxEU30S
Pfz4Z6UR3w7tEANxrO5dDlDO3FSIfyXWMKdEYAl5BSfXAoRYHgrlSi/obVYCqtGbKvvyY4r/uEmP
+o86nJnOkaOq66uk5uxUq5qi3dTYUzHE+T6b7TVrGyjsFKI11Jl9ijFmQsCN+8IrZG94Mp/XvR3L
+7DtMTGio7GlcoHLseXx2K3Skccya9MNIyBuYy0nl5m52TTG1zKH1G82/k00H8YSYvn2A9PyBoIs
ahTZJSagocVhZSolWSFV4Z1YPH85IZvIoo1Gj42vmSw9AJfFqhyTEprQqaqJHJNWtvKQ1SHEFgaE
GLjJQdV6/Zy6AkSxZtCmp/O8fA/UegyEwegnR70aPRp4oULgXKFbrwoP0m2hOZPrxBlVrDUYqMBk
XqzoSRlkxrvSv5oEeLffFs+8Ktep34i9pGKF66FAk1/MluwEF2vGQuY6ydE2Rb9D7x6Je0VnpGfE
lbZ8/g7m9BSh7kNAFxLtUtlL+NZHAF817aAfa0Jdc+gHh+8vx7cVmiT/6CXx01CTJmGGQ82gmtql
wxz393d8JOrbK2I3ZbZLuEQDPbjSe1/3/mimMdH0MCPMfuKBpXns/CWQxCFgIr9RVU6x1t3l1cz4
qdpTGK1t+EFrC7LHMciF3AI2u1gYArYFsLzSoQps4OWwNRmt05Budih81cZ1SYn2FIP1WMYNez+A
nz6MDRiGhAexybJrxz5M9HMxlcIW746ayj8KPaPsk77GdNWTfJ2dPoZLOv1YnBiMadTzrAOSzTLc
nGujDqydksW+C7Ns08zau4ECwXglByfnS9rCcgW8wTmLsY0Zi4r3nMAn0JzlL4AbDzD8ViVAd88K
OMO4YjYoUqcBmrJXzxZXonnOJrb+GZ35zs9USXjkhRt3M0GaBYj6ZudYXg393m7JUE7o2l0wHuPI
2I4yZ1aH5yTgX20wPF5qJ7zN6sOEZo2rA8tw6lo7U8bExix5SAzxOyAmyDY7YflzfXDCKYQuPMsx
Glhlwcu0Fu4AbEJSVNQjO2JJ7GHbbo3hxRQGpF4WOVf1+SFGdz/6ie8cCXF4IodM4AApWKNJLV7a
cLI/UyEWC2MOAHiirKgNKKEUbfnBFffVGY2R9lx1ZgOMVpbeTccCEhvt5LG1rdrqinWa8sRMXV2u
A5IbSTa0uywgvgnsfGnfTU8ozxV2J94+javNE60ML3NoFeuh0N7shhL1LqLouU8/vp3DitPHH15n
8uf1zordRy4OHJ6mD5ks4YB2TnaF1V001w2OMwzKLoBuzzUTEbOCq1NcgmCmdsOnEp1Bs3XM87Xv
EnnCdrrVJW9CxxbNeMvwNBcps5Sy3tZm+vT9Vhk+asggQtDYenjSLBi4/N5g83ksv13P33+ZARPY
qX8JRmIQVKWqipwJirhOPU+VbYUzvaSG2285dLwOyoKhC6N7O8nQ5w3Eged3+m5oMuPY0TrKwOaO
ZRtj8vLV1gXulWp5UnRfj0/WFIQeaFkI6/aw7A7Tj9AwG3j2Ab+FJPJSLt0/35Gwwa8ucua6UhX+
W25qZ9+Oo73JmmT32TUln7A1oOixJod0SJJE+3LzgX2ujjljYHDGNZptextRLRbavq2Wpzu2jknA
l6wvifI2DKy9mLjs2wx/oJ4jmAWUBM8WzkszO7icpxDmRuCm3QxZhIrzPdxA8vjd+AuBnH2fEvPA
ZkP/fgEDkyVBEwOTTA2xGiLUOuiXRU4A2zW6DbTutEnuO0MCoIOrvkUTu/YJA1W3TwPsH1uF2Wfl
lg2vm1XgvVIJd9Q/xaEeinQKivxfoWV/QZa5pEcpEzVMVDmD3MuSPvpTAVoA9ZOL+VjjUI+/Zvgm
MPyhJUD34d4SSmpfep5f4UjriPGEMkDF1GyyP1xkvD9K9v4FqPbnr4Vf9G9fjGUajhSWqbiKCEkW
689fDAm5idR1U+x1Hfu0kla9pc4Ky1Gin0VZPXEjAWwOYF3DfYUUFNYMPMzcawxnxrdcBC9F8ZTw
at0pcMF3ixMaqflahklyb6OU5X3jxRTqoj6N/mYIndyDU6hdLI6TsUqQxaPIPLZp1noEC5o731KY
KFsmnUbU1rQNxNPRyTk4DUlGVN1Krm0rLIxx96XvR7+Z3AOi0Z29IcoQXy5WI7acjheeeaye5f66
1TrrRrKVSECwxhOsP2plxOo+9PKQAqDeyYKzvSU5/wQp22ZgQYseYmPL46j9KPDwmtWhWFSUoQLa
NjIszEKgqk6pR6+QWRKPGoYN1hESKmFwoKK5P3RWe/D10r5YUfkm6iG7C0KtOEUmF5vJz68k+x36
W21iBXVv3EO0hGVTRyyTcunoMJcdc3bMi77MF/PRv3NjLXhBREkDZubcus2tI+P7QSlUmIWMhOXW
3KWpj6GtiJ2DLgsAElx8qHfO6AHoW3ojiLVsC01/S+WcXTXpXK0qnc8FYrTXlpbYVFHZP7AuNTvs
WYsWXX8mMBtPI25fMhLUGBgi1e5QDn+xVVBQNvFlJjEi4mBkzsnyzV2khvFO5SyCxdSOZ5yClG1Y
8qIPVfE5hjSzOo/sEvkHRgPKQcNwz9RSfriYHj1HlC+RPyZ3GlNKXG0Wz72f3IXWzEaPtFhkQjwL
jZxTOsc/iJ3saQZwNrjaWhyC1vyauUW9jsr0t1kKsdMzHibyKBP+6aR+cVX7bqQG3LgeKWyYUv0M
hZfuYD976JZ/iu1+QOxY/jbngTqbAnqVUxYg7hwomDwvakYRZNq/FGp4fqAEYLrlP//+NVHOJKub
8vCP/5BCF+XZ/TTtfRtVAvtZcrTakiM+WbbVXAuOpDLqmOpI8xBKd7w2gDn2loHNbWyQfJwXK8Y/
kDOIDkEgAp5TEK2m9KmYiupcuPbSvhuDcSvRUmdOUrhAIGjyTuZPzXDCO5Q90HQb7EvbXDOSn+5c
0uWr1MY8Frb2wSYtvxVa/UXhPJB3KhmPWoGKQdorX4mitq6cN3FV+5e04tHvOh/fbyisbVD4xKH4
YC/t4KcENBLnrNd5zEncgs6EWHjFfw4ezIEG4VsNA2+f1F4PMNAo4/KSyN9V0A83ByeNNFr4bgkq
Hc5MeYpifZv6BF8SpzXYDnH4KjtGC5zUpxMU9d4RPQ0RQffUaEF5HnubOSYNBlFpDtu2pFne6Wak
vKJOPT6zeutbM6NchBwNTwVRItiQow20FSJImJv3sa0PR7MoNmlSdKfYrL81Jtqg+6xZBQVsx3Yc
hpOC7AFczqi3GEajnbLnTyTeeo3Zj5LVqdg7KQW1ICws7z9sFH9lWxIAlTaNVQ5LvU4s9i8bRVIb
wrcbnfC2hhV4Ik9oGXl81EUW38lBQJyKk6+a55jETIplwIkK/O8jJDCpR3ei1y5GxUUJEGj8wqzl
N2rif/gSxZKE/WOLO/z6x9+k9f0lwvEkxWs5pvjrXubUNiIfHqj9aMTmhpY8g5YxBnh4vcRJTxue
+CyLv3yWcivJqnULuu2YSlN76ClIM/Q/it+pY6YEZnbaXV+Pijb5aR2BWV7jSzIQuplXoRnCOeRA
j9RZiP+wCxpEh//yXTi66bggSy3dNV1p/+smWGpY6fVpLLCN5dWZdp0HAngrm8uHJw2ZnxuI8UV/
F7AGomFVuwj6FBNNDHmsPvQpNeXNqimXcccPxkm45opKw69LR9IfqfP/dr+2YLj+21dqCd1xhaFM
998+b2KIGuVONU74GC6oqALChuBo9sIZvDyAONg3w88xqB+r1qnfWvsnjJ32TtkNdRc5wQ6qkk42
0B5v9HttYQi+5pU60SQ63jmYuDc1xBAGlpXLAVsIOn8zLix5KTmrkiGTDEBXZabMXU8RJ8C5bCe4
U1D2Pn7180WbnPGxLAM80Km1DyLXJi2L1V+HqBomCmMEyn6EmrSvdSZ532/L/yf9/odAPjqdpf9p
YfE+2o//9UeU//4j+/rH384fUf71r3XB37/in2l82/47ZxNpoRIwF2P74RUfvpr2H3/TlPF3Cr8c
UL0EN74Zv/87jW8p0viOEg6rH1lEofOg/hPxa5l/hxyoJKZ+w8WT5Kr/mzS+sbx7f15hHKWoeOA3
oo8d++UCH/jzAbVVsa61ozZDCVnJFasA/mPRIrOuxE/jWL93z9oB2nS8kgfsP3/6oB7+D0d149/+
cMewCf9gPua7kcZf/nDCK0Vl6+68N0dGEaj27Skd7rNia7c7uMDskY79ZQz/r3/scmj/0w2hs3zZ
18xJ9vUbGleIfUPbbUAHTmReGt7CrZ39hz/y34gHTJX//I3+ZQVMUFN9HKfzvuW4MD8aiL70DmNI
i7w2fvmfP1WL4ui/fq6OYTiWUkJgwDWM723lT99gk2plHJC42wecIo6433fKMi9jC/fAzJ3qHFHr
sDFxvsMEYInjMhmf3WxIsOODyStEclZZPm9izXe2PLn4QicqcgcA5ziHM+kZxMZQAvVuOyv91Ve9
AYTT0LfMyVBZrV89A/ORz2NlDirf50FierWZtTt8Bys/WTiE8XDxGV95WTxwUiS4QCw99jie5x4T
223P/7xGP4RtoR+IMV3BclrrGdPoOOJ8rmc54gDJ7v02CgE7MW616lciJWS2o/FmkpxYa5N6Ghka
PZ27COOQKCPUrlnf+ApzZ1AEIAMaY2/XH9xUefLMj3ACblLk043IHoVBXYuMI4+N3SNGmw2zPhLF
Uh7zsDsMov1pFu69gKm5cnPzS2bdOSqrd6TC2zCVzE2asyaH10lQl6RaPtk5xr3TMNFNiHh1g8Ys
piHnNct+k9qfzLu59U9MUOceP6LTDTcUN2Thsn7X2XdWoaDSKNK206SRVitIoOEfoPGt2FfJTyMX
XyaFKavB5CchkggRjN9KBMx2HCdbGzmkI6PA8sB5ve4GikKAemnVhC3naBdJtmlbqGEdw4MM4jUs
XCa5RbSxrOJ9gRDEUYKwPn0loG1CG8NhMK6jerxNQxSin5a7Pmf0kaj5yzSzW1D+otbyo2ugPE6O
g88D/9Caq8qUQIxVQ/nug/0lq70VuWNtTbu/yTL70ocCoFqbesvvk5njTZ/kZSoe7MrNvASwIbFh
7h8ofJQhrRw7vAaS5aqsR5A4zEgTTpoW06Y58vO1ygCVddypAepCCEpNLJ/ZkttzuPAPtv67EXyP
h9HBlp8V1pfGrBB4N7U5mU7tofbgC7pXVBz9bhK+g6xB9wm19i4xDXy1Jh4OkdZvsWkB9S2aX27h
wPYPFY7hJDlmCf817IAv9Gr82AHPHBmLtUsjrGEUJf56vpAKD/F6zjGV6ARUY1ib59RVFCtWyTpc
qEaqyR9do75apBnXqWHcFbELHEtz042pY4BKtfDQpvqGcLi1HSqeH/qe6JlKc26HOnhe3cYhyTVk
mvgFDCi+f9CA2phd+B+O6zzwe3Hva1nj4Z8gotUwHekZD2mcpEvvHJTiEd7RH49vLlx8K1Xx0+Am
5+FPeAymOGZ8xg2ktZxrUnONGSmTWfuaUa6KOWkgNeNhVDbVYTw345Q/J9lwj80q4I7JdbHifkGo
DWmvpK9K4b/QXBw8vdD5Axhk5bL7SrVl1hIyaeyyLa/vSQkVHzodCkgJNaRP6ocoH41d0zVnp2xv
Wl6ToAIzTDqWnxvHICoB+3yx/b8LwWtIHWhG1NanmIwKRbm8cZxFeWB2OjYDt4cLMhJ1ZIIgwPER
+WAevEmWRjzS87ydNJehi+pfmdE+iSG+T4Sxni3eVGP5C6AeLGoda7xVLzZU/DKKzxhHwTv++dqD
r/6I25K4uTthvglwyGmA4PsXECuC+MOgFstmSSUno2/WTyIV6ez5XQajzPxyCo0SPsFiFiwjwTK6
peZLXXFr1J2S615mP8pC2+LF2/VhImmbmV7ashzIQPKK05eDN5kl/3s5Skh0NkaCVkzIX9Lb1mEN
wKLIN+Xyudn8IeQlv9qGhapn2u+lXNbX2J5z4V+dko8CnN/NmsUXyHfWYtfdz6Z9Dc0JgF5042ZH
1IABcGRFj2Qod12d3zQBu7WOgPS7Uf3960cCS1IVr64YblU/3Wo3azzNv+j4Z9d0ySvSc+MNz802
UNFTN1cbFlWkvMH6EgVfZzcsa0ydvdeRvFX5pl9w0G5tfi1IaCF5GlnLDvpoPqI2PRp69gjV+7c7
KxINYhWI5T3mOsLkhY+r0RLuG0W30h0sgbLKgrWvph3+C9gWzbnT+ShImmHRiu+akI91XBb3UWMN
+q7rQm1dSQSbVTDYzPjZf9b1NJ7rVGPXdHGRiFp8RUpj7Yyj57SlQxQptn2Zkj13bTQZLvtLIoHM
iDYdGrd+Xz6SqWKLwQwfrwLeJiCj05ph+/c3aGjEBQlsHL8feFm271UTH3OgOdznGKvw5E0G+yj1
1jvVtD/YkXF7AU2uwSIj92Kz0JvsUVnNma39/b94Oo/lyJFliX4RzKDFFrK0IItyA6MYQmuNr38H
fc3eYtpaTLOLVYnMjAj347ESvYMklezEwMrxrynKMT4YiKhALAYWuE+3lxVvaPPvVdrCfbddDYkm
I1QpQ8fc0g7IiXewcYkQsonCAq723ZzaZcdMgYksEAdnMrp7upCUWNFvZXqtB1KsnQDw8gjFLSmZ
U3FvSx4KjL03esSXIezODVEB9rRNJ7eTL+7zs4JjSRUq4mGx63JGH/kIafSO9K4ztI3m9FLP4PRp
ya52ltJ5Idzvr49KzKKcAHEh1q4Epr8z+Rb6OKncmB4ohgHNEXhiD2ZSIrruEXYYsZPqieixywpB
XRcyUFLaickSYmI8ttMDdpCHmudK9CaSRx0dtjmb7y32dfYOS7FjzZYbY/Q2LSJKJdjcCDZyAsD5
Uhyqv522enWh3tIUnVTSz6eM/6oextsS9rtaHuW3KRZcUysCTAOYaTFZTGlPR0VvWKVYccpCRhq6
4aAGgH1JAvAFjYJusJSbauKfmlFZSxPwqMwp4xoKbrsOe/xR8JEjC8vFfI8RaLHHql9ziJwgy6PS
wWTHUAjlCAMovqm4NHk7cyYOqZVtouHGJt4ASU6efxOsM3Air5wV0AoBmwroAmMqWEY0KZ1FAhc2
u3wn84rGqd+nTak4FqBqJzLugx5+q0uO268XPoEQc9cRFt6NZYSARGOuwdtQTCa6HXTbo7lvIXW7
zPpts6s1uxTmLRgxYa1FNe1emozisJo7QW1P8grBf9LLY7dmr5HA5jPOsuApa4q0C7nKKO5MoEM+
pjT8OOBsYFLQluiwGzVSgfMA3MpuNKef1UAhTgPLNkdN8kaw/Us/Psx+UPFUCS6nA7FusWja/HdY
FM70Vp0Eb+1+2e2mo066SaTQOuvnIYeRMzxSiWBp6BVfVcMB9L8XgY8PtYS2U5erLKwna04+wYPA
lBFBCKpKPvF8MEmJq4oebWKRh51EfiqIb0IU9jjK6x0CPHG31j3meuR6RFTGGKX6NqgoQu0sVh+L
kjwpscHYpR+jQyurpdv22I4UKywxw3L9qUeCO+fZvKgkWZRMDkiN26VNyMiVKG9PM/ZzZXyHpkpE
nICLqkZYvM6/o8FDFcZSjfM037MBcynoycU1AU6AhK3FXS9XTxgQuCU13U/Ho+lV9W9SsCDiMf5R
wTGAVDAgHINZtA3G1xY3XjcFye/NNbSz+XcVR8mbcalx0YIfIa8ZTwtbLkrEzZPGi/+3otgoEoOG
IQFi56TSU5pGfmi0eO7ZPaLlJE1AyOWBIaOJFGTHO0F6+RZVHEsMytIoTE6zEN5y7TfK+bA7vUo9
EONnLVtzTx1YaR1K8BltGHNcUuCUJPnOeuytc5FQgaSFrVq64Fl4FW2KW242ZhaiLO2BEjR6i1+F
TJRB6hRXkMWXhJHZZtjySO1gSpY3RpBN2ldR0AJvkPuZ7XgrCO+sZazA2+wu5Aj3EUpyu5qAFbQc
xNOcweRi9CzJpWIzb+YuXICpUAaEM3XEib4g+TCnFF59XVL6QIwQAY7JeHsIDDTdFp806cQXJkyA
MmKJ9yrEacmM6akWyc1gXvaghRsHkPoAAQ1cW+SuqXxEJaSs0N6OM3bFYkyZvysnNcm+4xK4R4Pa
wpCBmOSQcGZVveiV9jtQsDpGw+ik1eTeMym3WtX4LSL5r8S9hmaCq21dpXjeZT5XXe0s0j2bva5t
5lYxTdGaDW8w+56M2kA+XBm8L2G8j0xow7kc9vcWagK6KULZjfQiRMOf1jIZ02qygcHNvChijrFR
nnA0r9lFK3NfpmvvJKZS+ZI8NseOq0Uv+YLY9BSbWepxp0R+W2OfSruBYgM4dqwPzJbEzNeXpAsi
g9Ctdia2szPf+0zS3FYVnpPaeJJrwGqZUHRBrgCZndApE1jArRmbT9N2XGIXElHCdGeNWnJWtPA5
xA2raU8dhCiSDPCbluMhTRnxkt3hhBj2xogMEQBmmqutAN/51bex9jF2Rd2frFFFUoY8LF5Sdpsx
UNQ3y5z6rzm3nnVl6ffcrHBCzniXeNcIZQSz67DiiEefUZrNPNfMMXBPMBhLaBnEAyEbdDcR8Sgm
mllRfjDrvAq4GNU2X1wDWc6QR5cUtO6+bLlt5/oUFPX8bWoa+eYxz5lEi92bGO/bs9lhoK16lju5
sVWaYnZEwbHvp4KKTm1hP+ozVVzXn+Z+e9xS5No6itW1GNHPLriGqDZZnhboZrqw/mRopD1P20rL
VaJnNDFQGtnj3/anmIqx3dx/E7uls1JjiAk2lmEmZELgrh83KO75qOIqculA7EpT1EiJpvfQ0W8o
MywgAMCI58AcJhI/ZGbHaqrPPXon29KXQA43Exhhx4zQWqY+fk28Gs1c5aPE5NxKY3YYixyzZ/w5
gRhMfkDVHVRuNSgYmq9qmzl0M2M+iaByMTwNMtwacw6EsTHokRR3nJn/ZcuyB4YIDrPFKRpjpWT/
Z/3SL9zpXfkhojYgUV5ChVnfMfF+1REZHtyzO7sQ8X0uKopjhKg61xybrK6nHm6Ke5VI9GXFtr8i
U1+7rHN6BYR1B0bS+CvcFcDlswUr/wlDtmqHWwa6XGXfqULmkFiqEyG/9erwzzzD+VqhxjCHC70R
wBYqGkYKoWEe21IMRu0VrE0ZrLoW+yQNXGSTFliysD4Jr/GKMtG8zWCLmcLHJftf0dVPuCiejTJ8
LVNIUTh3KNnjUrejnE3VEDCjaQJ0LrXdJ1r1hmRMRiCrV35owvKiadngcLWZGjNpM9djvZIVHPEK
eHdPc6vcu4TcKogLyMiqNMD+4g+5Mu9VlVdDbuxO1VT4HxqMgyg9CyGdlJSPjVutcquFnFcZLQLC
epTyi6AGKhUKEobCh33xIpb0T+aY3ECYkz6uTRVASnGDv8fOTDfJW2rKu34sLXfgYs/4g00QSxja
yvHWK0zkO51NfBD1V2alvS+VDHfboXUMFUQTdNZ9chNEc9wtKHnxHg1/eqw3bhoYZUWDrubtkruI
O5IxmG4O4goMYxpQHI2OSHbOIQ+hkiBfzIsMiWNVGQ7dZ9iVieVv9V2mEXGyNG8yHQxHT0mgLdne
0tTc8jcsbNV8B019GQwex3jJ4xNYEbQwKtQpUX7Kp+59Y5+4m8jbGYvlkhmtxYYyMGpPdCLVstWP
NdUdJKwvU9ct7oJtBoFNsqWvdWSSZraezeN57ueZqi1GIElLcLcUy+QvUjXvBKUlLZtfkS6kvA2p
cRqaafJXoS0DFbHescpmT09hCigiRrtRS5+MSCj2lazdlUZRjqRqI9Zkq89E4yBCzhTmtOOZY5oa
I1lGsULnl3S5wmmECM6GOHcuib3fcdc+pq6+ykaMYDJsUWoty5FhNxNepoo8ztZ5KtZ2P0xkfcgy
I91KOxLfhTqtmYK64HQtQFO0IzI6szmy4VDYb2e1PljIHijT0piqyYI572hdzFU3NCzaaZDDp7V5
IwotKAaVu2bMzj6vlPBSS74Z0ytuckZILHblFlNHEIfIg1TjMW4hQle4C64MWN/CFLWCztCLIDpE
cBbJ05WhtCRP/9sX05dxe/GwYcODDryha6sIszVoi1Eucq9VabU22ltYrYonE1fT6u1vXQgfOVF5
eDdmssQzToVcIzBjewNlDRBKx7VCqky/xp0ZZYvqThZS7tJIW2dk75XiUPO70no1tU7A4sB7ii+2
89Dp+AWZ1Sj/D/nSHqHv3WOBrmFncWJOc8WNJXNTOm28M6WPppvHJwMPs2QlBWWnIHkTdCdOl029
iDxwW1/9oMDgV/E4S0WTexMrJxeEjvLtR0c1CNBWfrUwcyToTLoowR3XRpRGHzrs1BMyvnyZg7lt
95hzxUM/0XwsSbrxFin/K3V9g/ylgw+RsCMRru/x8LPmWdzzkY7vrzY0NAVzXlkLWSdXhOuYtr4+
w1gsJYxxUBZvai18l5mbYD53ZbFGiESe3xS1+Y6jSDpEn7rwJ6+1FRg5G3DUIRiNq9gKtDQqbGVk
qEAOOdCJIF+W+CwhYwaihTmbaOyAbu89UUritCkgrJXUscbKfsuZ/X2xmjQoX+CVe4VRh86oIdRp
jKZymnljF4YgYgaNnHMJMERnFCdA57TnNNafKegX0q0UG88D5ucSr2SiTJrTizFOrRAPgtFikGx1
OkFgNNmAookuLUrf7SuLvfnozAVdScPbKxObNKHiJWPrnixfa2dhq0gxmAl4o2MJOzynaCJgrkb9
BgNilciBROUhG1sTcKU3Xk3NdZLNmiuxjvN2ql6mXhXsqGUcEEqcEhLQASuXdb+V9Osk0IDuxT18
T6cYi4fwi3ENQEZvgDNcDdTYGMBwi/e1Ar1XUH1tjH2ii1AdNV+Ntl/aDO9kQ0neaeG3HmKpTM0L
lyvfUltvtTRMGglCk0g335RZOeqgJUZjWe2S5GxBp43dEJDZ8bxPfBdm1X5lsGzoCLKd0hsd7M6r
2vHXkmkpJ1J+0YEMQqzj4p52ZIg8zfpJ0ReBFj9s1l4ruCIanHk9KVywNE5RHUINHqSHUANhNju0
31uREQuSK2rxPSpjcqIqsuirGLVwpryFeNzUpvkyZbKt50G4c0P9qmW0csPylkbmiTnBfZNnyBAG
a2w4yP0w+mRLjUG12unMm4EcV180Bt+SWXmsgvqYstxP+uksMHO0M8WCU4I4xWXFf3X6+qwK5QfI
eeo6oT2CmAGXqCEoFKza04X6Ka/j3Ok4LLNVE7wFCiV9rPe+6VOModapYC3gO65+FAGveo9jhBgQ
flheC0n6bBZoBD16K6aaVIlEKeKZYScfihWFdO5oAKawprEvtAk1cL6ltC87ONWcIk3aUccg347m
+DxaoSdR1ubMh9wiNzBnqU+VrlrPAMiJ6KQIFPgq5HWK9tyZZF/W3Lk1xix62urO2BMz3u4XHknH
CsMxEMVN+GYWhlOn6XSvxmZnGPMnMWMuhfa1o7+EZtkkgZlAEQpJg/75rgQg7Cayfs66aj0vnfG2
avq7qI84zgquTnG8eUtKxPzTyBndbjHwVO6YVbh0AmNBtEQHSiez51+Rl0d0EVScP72Y+rGQfLfZ
Ml86jW0/IWMeoxy2J5Xab10IrewNo4YyUz1Lo2Le0Stz8YvmFGvjUu9l1IvYW3vrPhWowf6bRusb
ZM1NkHnMoeF8zCO7RY98fTQfQjvz7yFctXNrYZQc4fnhYrTSmc5NZyKfEDPYQk95K2x7ZaeFECZw
yF9yBcynUdzxQ/IRpmyQc0y0OgF9AAS5lhgSBnYpemqbgQbqCERrIehlu7A0DS0iAAH5URPuXZm2
rtAYtzktq9PExOGui3s84a9kkiQ4P0T9oM3JWzo00QEccedni+ILFZLiilmdLbb6i9ZM2CnUG22B
BLSPHoJzgEvPiKlpCCeByvc0GmNz0c1hX2GxDdYuSgNVClJzFc5ZpTziZf4FKMNsiKb/kctee9QA
TAtzYSHDZQQTUs0P8O18ras4dCM+CBRK7FS8Z6ZRYZYb20ervRRCEu0VVYt2wluDRUbqaRUgeQxr
+lfNdk/9dxZGAl8glZ9QAHAazPol0jiyzSG7wELgw6ap6uXauVHMEDdBacKfNh7EIXY8z8STaZbl
J2HHbBSLrgnh1f630aNYKG081/ceuQqGhuT739IVoM+oFzHXRDtrthtoTNtvEv5ySeUipAAHLcyb
KEHvLrLxkqyRTyRLzzgwxGVQj5/qbFzMUaShsD3n1Ct/SsvnLqffbUJAQN7UfwPcFwQ2eCC6GNFf
XWFAWuLg32oYc+thba+x2q5bTba6/Rb5SeAiNyL6iLjmMcCUFTOxhUbo5oasGfci3NjNScWXrDnN
4rRGTatAOZVM3UkkTT7IqfVlTYxJkxB6ZG4uO+K6yc0y4KaIEhCSSknhf6n0O3KyEOFSKTQWD0a1
0qDbXJB8j0mOuprucOyIpgdy0mJp4OOkWUnJLvylKCMP0pLgYyuxbRgGz6BSIMsEA6TL1BvyOiHv
xiZlNZRP1F7cHEUBi7f4h1te8qzYMg6jcZB6/XftYuugdJGImlRFWmz08+Xfz4YO8w8LVWKgPye+
FSa5O5glyDyuAgl4G1jj47RTFVjiE7djp1bQEoPAfUHgCdE6A+x8lwWe2bQvNChZEE7KeSEgzWS3
jqQ3OQmPzCvzgzSS5ZjGtClkS5SutQgnp5pGJHZkzMRpRNXD+bhrhfmmmSIwI6tIrr2Y/5ernDKz
3oIz5Pqoh3L+3qQK3mgrUHL1o8ri+b5qREqGwKTozPjRim9RNBiTyiZTGwlC5xB+aqNgMO4nMqsu
PoF0D7Sy8XulxrkEIrEOZFrpfYoRi9jUZgVRECXNG2huulEUU8JBTLrOjaX0feGV80wO6VFrqe3q
yHITYgoTDu1TpdFZkBu8VkOzqRYr/WdiAK8B9nGQGlQ4eckjmNL8w6iAXWwH2qpdlboVOfDQ78eY
Xz3GYKUtJcvf0I/HlKxPVuB0G6kjNmvGB1FSAa3/37BOzvBXJDi+eA3kGFtqgefFTqKV6jAK3yAX
Cp/GCDC8d6mAIKGh0weDiF9An100vRsE+VD3BiZLhVaLmgLOWRitumqawKA3tE85kdeDmFUrL4py
v6R1LiXNqS5BAi3F2O2bOrsUdSNv0OSBCwkeItwAgRSOX8JUlo95oBVrZXlAX+ulxMqJwRUaLjdW
Z1Yy6EoW889EwSvSAfGkMXZBnZ7uNNC9AbebrQs+jycVsoo3TF5Zq9jMKM/qUQVlHMYPSW3JnNNH
kC7lou5D/tuYkEzHD6EuRvTWUguTk3leJFREdSF95f1ABy/PyUtgNbo5i9cPgXR5lTG2QSEw/FRL
oqyz5U9mIOIOeBUP0AeghmYAS2KGnZY80xxiyu/Hsz+GGKflxtp3iHQDcoK4HaGEnlOBxbcSLpgS
ocfElqC5VBhgeuM/YNFs2gnJ01SDRulSTs9YV8E2aByhXGwsp2XWZxpr82SoHolwejBU1m2SaXTq
60wRbuq7UlAyv0/Ha6ZOEuDPgmBh8k3KNaSZQj0UNdjZpdy41kYkUXZYUHr//VBxih8UqYRYidLg
/38qiywwcPK9SH9Y1f2m7C7/+6vMD/mjf/9v07er8v7vKyQinBzZzhErUFkQ4NarI2nofI704/my
aYH3TknDF/BzUPbK86PEC37NJ8hxQMzRrUfwUcNRtlCgbERSngBHqaXFnuPa2kmWT3ruhiOIrlbc
Cl9POhpju+us8LLg1CEV87vsjf+y+xIJ2OkxM/j1El5rhNgZTOob30NyEGsySFLNM8yE6DtxtK6i
XNfOFt25RHJyLxOmx/kQZwhg/iMIZ6VDphoI2+ASZfx7zxIHOqEazyGgqSy3TsKkbiGElZ/W9Qce
FqID5OkjLSRwo+F4FnXCj6A3FqgD8DLmlnKOYPv6C0l0AeD+l7meBgg/tE6VIcmORTEH5PgR5lEX
FC+FNp4bYBsoWuZdjaR6J3NlKtLSTyzlSCZ4xs06eypgOvmwJl9mGWHG5pdc0X2xNwMokorhra/C
k57Vz0uGQwgT3U1vIeJN+oTmpGuP9KRK9Gbj6PX5qOFlgrIZS5m6V9D9OZo4bxVWxYbQO5lR/dFa
5JKu5W9QntwiMXzoGMTjYQyPBjqljU2G/VEstiddRZ5nKXPyVAL8GifDsGM6h54UddaBKf6+EZku
T3Ll9yCfGdhHbloUjNxFzJP6wilsIQWbYDj6Bkity7Byg4q6/qKgvg5WIOBbG80KOsZqdB+04QWV
Dl6NdfHjRK73NAATgOow43OnpyI9VMLy31Ka2RuCChCS0mGMo3lfdmg/kphpc4MEF5IZvbxy7EdP
t+TBz2BnYEmobeAQzXHoYkZfEEU9PQT5Mwg8/3h0f9dYMfw6Np/qeqIzUTPFbRZG0+kmQ4J8judr
1vy8aAFIyTpy3G76k9MJkiBuWQjVxH9Vf6mivWrT8jOAmKI8VE+aoR2ZvRHEQhBqKynN1ll6Q5aH
TWYoHyxi7UJiTcgNOm93fbyqz/rNFBI8nyCKUjmiYSluodEgyNyuCqE6SJOxLwlbEACeejnTrUOL
HpVHZTTOoaWSv2HkNM0oyHdtj6MkpV0Eu1awDuMYWvtG6eLDpPFtsPyhP1m6Ql4JDLAytGQiNACt
zJmsnEFTm36mjNqlCpmwpzEmZTW8oIeSvVZOxZshhaVXNkq5W5n2oHBpATVt6QQSfUgXwff4RAcW
XJOgCU8KGnA44YljRsX83KuM1luhTx6NKqiO0DbiY7CaxYlUo3hBskP6hVFxAY51hpwMyvdSSEGl
8oQ5Omn1rxNlDBjhzZEC/9TRoLa/RiF301kcyte+YYhUz3r+KplmRqeAubDY1rlD+zJ97bYvKsMW
A0DVIJqTsug1xF7u9FxSX+YSEUGeWuYLGxMN+a42XpBXVY6Ew/AWZhbG+kqmw408ymxRJP77ZRqv
8oUwCtIUk/ch13GMTszWQwv4U9cItzjVtH2ig1wKI3W8gJYFvgQ9/DTEzDG33++bqfdAy43MqQzt
3En9sU2NnTTo5mufmS/9hC6yXL/zeUrcIdvGC4KUEcwefaRrr+HrbRkfR9iz9VmVeJfS2a+mpPU6
0hUZaPNBCHMFBSpNfphXLn7SthptakhOTcVstBWl5SxzL6Exkile1hdfwrKeRFGqbqmeTsFaXyZM
0wGWSeO28oqFVD+VUXqwiHl+KrDhbBPggt6rxX42luiieP1h1hrHbDNZSB0TQbVGKaHiQ9tEjj1o
jpYGOMHpSayjCzBGYspHpiewi8EV94pbtsMTOWHHvq3WoOkmpjVadsMjsBvaKT3Mm+YrXNnkx5F5
8qzkp7CCB9gTy9MYukdjn5sd1ykOgf6zFKt1x5Ct84hF+jXDlIZbdpG3XTvKa0DOxdC6AzBnfGUa
s9GtrmVK4kzIQdnc2UTKsTs1LUcDFEWmfnqwRgixEILVCARkujyxYnmoKHVbqTou7PkosqrM9aRo
un5OuWxSNFm+CaDmKKmTCr81NK54zQDZjceOnGFbDc3Kxzsq79kQ5h3Lj/ii4iqMc4OIdfUBA9I8
NxYsgQuWUdVYuaXlsbYbdJ2afiZkHiilF68jlUPKYFFNXzpsSrdomWWbeIRPtu01UKpmOVAKyVHy
Cs9vfSLAZotRQNtSAgs4d2SPOEobw6kSrQOSOKesYDmSV8pWEoGMGBrDXWZ6AnyTIEnifr0Zq4Rd
G3sXOMNLZ0L/ngbSQmHSeyUIkIM6wq8dEsx7GyFjjIStLpMxQBUIVRXlTUjr/5a8fYkRMrOylqte
bwY6TVLOwsqOG3fANDt2rR0wGZqWFb1akjNOYthtTjdYLbM1XRFazAbbsSXqpM2KaugtelySaz++
VTPzkUUkojQZSsyKszrht6P0kI1rrw6V22HjtIdaLg5CPIrs+sNpRl62N5dxgtNfNSduZpdoDUd/
YL0xWs8cRYyrB2WdhNqI4IPZmg8QWLB3tmMX1Cpu2aWHOI0m4qAZQutNC0q8KvoQRDhBJi3jgKi2
2zKD/ldaSd1xhr7j/P6oYsXcmj9QEluwkYLoAM9I/ZIk4SDMFPz7IeKqXo8Og1lweNbtvVOogMeN
6VQMcNyEEtPpOs/MYkPxxM1mYTGOJ9yO/jTn7XHu9Ou/wpF30m4LHQZYs+4MUmhpF6AgGLUATap+
F/RWdppB2+LMoSPmsnHWDOS4eQkIKROpoxtRRhkuRBdAj/WJ2B/A2cpSeIWu0tbB5c1th5brVKAb
H9P0VYnC/JCt5V4XZf1o6f1pSbV+R5LmTavw6JcYNB2lUYe9kUzUQn2US8eoGqTjOjIfrLfD/9/v
/fth3P40hHVOXdYuNKuLLfkMDMOu1eEcaoYIGquGnqm3qa+GTbFX5kU8Jtsf/PuZXDLmLy0Ao81M
0qZ5NglmvY/9hlxYNxqvrR8S/DwMr+8jKDFbeWDm3kOduZXv5uf4Y50kxoXxmyT4oLpp7BIz90q5
oN4bFoLqTXdzOYdfCtz+6Q5fyEJLSEYNbZUF0qEfE379EY1+HaQ7cQchxdN/+I1r9azzV5HRS9Qb
eAFfZWITLuuHAUkncxDZgXwDrU37+sU4Jf56FkRf2L1igq8wEnLBv8IKth6MCMVvYy9fUih2z9m3
bvgq+aIAJwJw45lb/tYPQn6s5mzU1zF29Xv0qha7rgEOeGZDgDGocI4wyiyPUuctwEFkd4j8PLWH
M8poSDG0rVlmxDMlmDPb3E9PIcxCtpen5hvv50BqwNk0HoLww7eOOM9XXrIe0IRHj2n6bfYIS3pG
kV+wzeaLikwLjP8BAmT2KJ65davlfpE8Ebkie8cdD8mwL1/TV+ETKQGtJGwPXhUMmqe8qmATwFHZ
ZA6v8X/9WXmB18BS3UFOVI1dxDDRHo8NWGIfEFj6OX4Vo63cY9e88c0tjvozB9NbPR/G9/gxvEoQ
CByktmdSWGtwcs+cakiIAipOyUMuMl5waxJPnaPCsMsXsXJRkwiPVICZbc+jByou7C/rtZvcFDwv
8xwGPrQr7Vxz4KMSQvQ87bC/VD7DHiH1mG4d4Qfz2SyH8lS8SlftUW4Enfsg70DjhmcVprA9woFj
DvEs3o2HvEDFDFJhD5qL6+X7cMAbsNIbTh3hVBzNM41jCslHus/nbQVEVBzLLnpjYEeKxn/tufkQ
7vMhR6EfFPvVU48vCCc9YPN8M2+QIxDU0E3+6bjyfoFFuogX6RdSHEJkt8HmcG054z6xQ7yxARfK
vqo9/PXwlVBi9ByqF2sfI77uHIiQhS0q+/TFFJ2BSnY+GDSZeVTd4dH45YU6HC3B4gjiIX7NN101
NEuwjUx43O4k2+khep5fhCC9wALbQ7Arb1qy10FLR+6bdJdv4Z67KeGB5RvZvlg6j6R1TDBa3K23
6kcq547dfXRu9d4eQ9qAbxgPXeEpsaFU8Df6HSx01CTxZf7KD+3ZuNXB1ww48qQEtYcqt3FNd37L
PjGEPBt3NC7Vu2pX9KJh9Gd+QvKA6fR/6R9QP8QTsH8QIV5E5dbvpCNNn+mTrUz5Zs63CepRgAd0
v3NkeReFNwal5q58tr61zGk+qxfBYWRSB+qjP5oTcoed9N19ipnHoNXyhHOzFzeQim05s2O+N3vz
GQjT9KPbldsGw7V43hw9SHFX4KjZcw4N8UGvKIUO8EY7SHyovvzTvadfIWMqzwi0+wrU6I0EIfOZ
OnH9Aznf57viJD4rd+sep3vaYCE8Gle48A5RrKeHzLS7b0F18cR7RDYwJtIP8aG66u+Tb3yGp/YY
BeWu/uv8OHTSb5h9C5Tl4kgoABdP1F+qPWALr3bM6Y6D8ZTfc3pdpAnZ+Qt9+3cRXPgV/zpBjhlO
m13BBoR5BjXQX4TtHL3uwJFoG7/oOJcFA8xlQlqjOPBK2weehYazhkVDNjd5WxbSPFfj7lmAQ9vz
ztv1a/wlGHiNnO6HinX2wPqiTmQYm9ux1+2kW4z6mCgOVz8Op6Tlw2YxlRJwLUfZtA+2ea3vYk+X
0AWbVyZHYQoMYKId+DpH97pD+KLWjgp1tn1CEDmvN+FZZu74lL6g5xZoBdt5QW6JJ50XwhdsEB50
xR123Z/oYp7r1IVx5/Un4Xm+WSdsoQxRuTGcrVOkncP/JtNJTwJRQTY+DOXBiYgtuXzXHsbN+Iie
ORI+jL3yK5y6Hc8fhlPElIy8eKDjXfsKIhCIGUpRR7xaHmYGJ/7Q/6IjMvGI4astf0g0+iebicTI
jHQnXSzizQIGudahi9ApOAiARYWIXc98bsk/+RMjTziknyIf6RMg+GszfKWn4i1kaXMHR6882YRo
JYT8OJXLL6oestomft417IfiFKj7rnFJkVn89M/qX4XVxjY8cWSSVMNr2WwjbqS5PFkkQAHt/Sj2
Xb1jpISmwmCd74UzI1hU1ourIJZhALJb73EZiLJdepHbTw5oLqTZd2WxZb9/tc6SGNRHTJCaYTfB
fNIDi8dEugrvmQdPlbHqLfkvOqeVa/6KEIHYU2+LZKNdwAZfBOiEuQSpP+WOlBk0yXyLzcvYE87p
yKUzH5H5xl51KT+sd+7o0qkhLdhwGAMKX/T5keOS0XHJJlu+ZcQ7hXASRbv/toiKw90jntuQbcEV
7vpzNN71+bAec7cLOifCABQ058gev8s3+bG8F4xRvmn9xAfzWF4K1es+4td68bofHjlw4v1R+Rae
eHd96RCS5sTcGoYVt4PGSTo3eWTxzrLu6WQP0l5mjNbT1uRT4pm2lTcxORBwMO+17AREbyeB8va6
937Xo9w1YTPZ+i/4gmx2CcUVj/CrjPP414u7kN6XTC8oKF87BIPO+CJ8rLzToweAuLiaQDyYN3kl
wZ1HUoDDHdA6ZAOneKd+q9Z9uCJMrObFWfzuJ9wrgmORBvKUalBd/e5FwIFRED+FgcYuePOOGBQX
iLKMn3fTVRtOehzgxpBPxl/F2oaRodn44SVbuw8c9wIQaBchsfba3idk8t8lmkuM5vZ8E/wISQ3K
WgNlsq1WHg9mGZB7uSv6XbteWWHdraj3hMHEosPACvnDcMx718SKVB7kJ/5/QwBC49B9Wp7m8Whk
/qatzGz2KuZIeuwrZLZrB2r2RL9zU0irF1099zjQzf8j7cx629bWLftXCvVOXPbkAgr3QS0l2bJl
ye0L4cQO+77nr69B30IhkVUWLgo4J8jeO7FEcnE13zfnmCcOklJzy4Yt/ywfanGsQ8dlG/pGmKpy
YIJC/qQGjxQF04fqLrhL8VRuu2LpHZtn8LsRjReDOQrj0MLa2Gxc8t+yNfdZ9J+Mu17Dp7LiVIwy
APR3ti+iLcU5tnOokIK9926/qbdMEvFneGjfSKuDZbnU3rKbYuNvm139qj/k4ArpCKMpPWqZD7YG
EMccIDmEn3xZWI54q4ENoyhKdoQ9DOldai2wAPpwQe+88Zh95G+5j3NjxtEvsNmaf3rGErtHClNh
neifeMuGF7yL2LBi6HIoQA0sjMDdZ/XKuivVGbC1lXRKQQXvqiPdTveZqF6YgX+yG/OYvQCCdx37
5LH92qZPeFDnGnRHvHm3ubHIeVhYR8x5wcvKU2KwHQqIWyhQ5vEj+7g6fff8WUZp9LanrvfM98Qc
inmA5WsboesmtOaBjpubPxvtQbpPjjhlgG2yHad7HSIV/YXYc/xkYSswRuw8thIz293Jz+hWjhWn
jq2kzQx67XvbqRBMU1cc58bBuEVHHz4NK5c96i8GvrRt4y37Vgw/0Ajm6VtQLMrP5qaCQ7/EMILy
eUCQ/0RiuLR1HfYti+QQ7bRyAbZ1C29lE9zaNzleMFI3/bl169+xc/DeeGdiUrG2ORYYnWjIWX4k
wDgPV5PfNkLBvizFCUo/ajrF2Bp7K5n1O+rq1Cl0x8XBl6/gcdPxzI+0f6H2M2GxowoXGEvSXWSv
4ydXIXfk41V6y/s3OTuA5S5eqDp70obEDFafNRIFhNRsz/ry1OvF2n5oCAyAxHWoU9puc+6c+OBh
sKpGbOM50GzUmXSbnPpHAtLaN2Etyq3uz6iyfwzGzDhhaKE7qeiL8b6k5bciO8PhMboPLpKijvVu
57PxU1cUgm3VAfDGxIJyfKVvk4O3RmRrM39u4018k7239szbxSdvT6gFEd7FMxzh8JNCwIP+i/4M
B1E2rOBYmfxuUCx7swix+Da4Tx/42sq9/CYftBPFDD4WdxRnhFe8Pi2KZOTsu2zBw5V28Ru1Ow4K
8Wfl7hCQTF32k/fBbJxIWxRV9d5+xrD7K/xTOsCS7Q0U3d/ujY1Z0+XMxx55lt2KB7yM1PXym45U
8bmxqJb+R0LsCmtU65AGy3tUbkPwlDPGS/NCqYD1unmh9AGMDUILh4aFd6c/SK/JSv4tDysYUxWv
6n3EfIjwk1tev0Nm1H+Xf1i1umJRj3NAfN3Gbxfa0v3t7qpnr9yFiHk3ULQX1jbB5uYvCmhWkJNW
xaswmYl4Q7nZf5DQS8ZMbPGBWGglFm6/MtbiUB7qR8Scz2B7M/yPCD95V1GEroYb/51ddfiH2Q9C
6MRy/jVQ4PNmn22OynLFtgl9Nqt8/dwcfO0m/jBeGJ0Pwbu7ThzhLkBLiZ21V/AXftBbQHQhxief
AuYS5N+c2fhNupEdmE/aUgwzAoO7mbmjdbLwbxlW4KPCDRg+LPD3ynGabCaRGGc4a6Pc59Mh1qbD
sKae5+2HR+XlhQiZKeajpKE7w3POwli8xWjZ5/1K3zNweEj+Qd35n9hf7Qfg4MGf8NT+ZhGQjsoq
fU1PQ7LOWCcO7rrfWEfmKF4K64Ou2412M2xDjMKv0FUNMr2O/LD+tfYWzbjRI6jw7NLm/oYdsfuJ
cpzjOtrb8BO8XcLOSEc5OfNvsVfJD8zy3qzHbnEb4oE5ZfvsHTm6uJnqmxJdn6X74B193qeZ+xx/
MobbF7bQsAWLuXwI7piOVKYcLGcz2l3Vc/VsvFbPTI/+g7zDSHBfrLpnzq4QTm+UlbXbRAd5ab2U
vG0FgtJsxeTJZGm8srd+bN86h27Mc/6IQE1aDOhIt8BLsdu9cGB3g1lFzgAsuUW1kmn50ex7EltG
0y+gLBJlmXmEKCxddCf7Zeh3YtHu3d9d/0x4vZSsDRkWIWfLGap+x9pHlP55bXD4cIjrsDHO5Nfp
Ber3RbfL/7grQ3VGfZWwA2hWcuF4a/5gtjZ2wz6/YxZEcyi2A1+2XANk3fZr7oB8A6iHhuAjHmN/
FlEPSp9IKMqoC7FQ0tzaT9tnvIS/UrZl/rJfyh+FvY6qJRP4M6FT6SRcmOWOdZu/Vy/YKVQOnspB
egyMuWfUJFC0RAFaiKA7EQMopDWz/fpd1BMhB3RRLKpRDhdWySuNeB9D0xtRljw8LepGCg2BEuzw
yvpytAu+/n2ECCuJ6oKhIqJdpRA0GZas43ie3EUQYpjSxvhFirVqZdUG121WpBrKRspvPTva4jik
4xfiLgnYe6FSRiHaNfeRHBJqlvJ9/LzF6jzwMnTTLyGyG8j4RYfHe9SQwVU3utKzXeoBRX390tvl
baPnxGibfrztgWbpNSHbM5ILiq34FJ9ZJdobITU2ePosowiLPmGZ5FNU7tcv5vgYW+Sk01ygiInA
OF/WZcD2wbefEVmWjp+zMUf3iAWRwrOO9xQlByXagUx7IzyReuJRsehyjyCBSMH6XO47Xf1QI7ma
pSGHOdM+uFzvNiho/0HgX2QFZy5X4vwtcHcX3vCp5e6tW7sqW1jo0XrzEppqxasi4z/mQTS66qBX
TmYkErA89geraqL1iNWCygyNMzd/0qvnYYrMmn4f2D2I+qD6kMLwJOL8WPbVQy0RqJuNEMz6+L0z
c0qow/OQS9q61mWHyvpKGax72HxOLql7jYOnaN2HVNGPlsvhyFIBZ5sDJ5ZSc1QibF2aO8uutp/y
ZjRWkYcayO3Hx25U73gcbGAy3aVOlH9AgPRnVkuYmtz/tlVD2grXx9HnO65W3lRpX20aXFbMM3G8
KS22rlbvdERg70sJ0wlmjGHtFs26lUlSCPSpi1lZt3Ys+l1L0PFMtBQDC2IcFGnU10KovweKxksy
7NxZgDhj4Sku/tHnsTH+6B3CR8nlrYuaeGXEbBcaudliYN+Hhc9pWLGvQSZBAP2LzbERL4EPEzru
TD70DOhiQvZPW8kGMqnDGcgEmIKW9QLa/KZK6lmSFOtSD7e5prIYl8Pj//wf//Gf/+v/yan6zneZ
Ph3EpWybdIj0M26O1Rt9bWRW6chR98clg0iuPEoHIVUMaRIoQVun2iXjlf75c5VzPpbNZSuArAVI
S0QS6hkyTa7MvFd7paTTkrizEqdYaU5YwnsIzlPNBDV9Ut5iw7s1BXpO2smcbDNto4tue+WrTNf4
D7jo66tYqqbrQvCNzp4A2XrygDy0dFwZLEJYkLYsS59+ZqOKvCNULKc/OQFhGL493bP20XCLcS6m
AANvuDIczkly021RFbSomq0bKqAzvutfvB0jcBVVygJ65QUMszRkgZ+wApCx3328aK5k61eehHZp
AKpYPCwsJrL5jXIa0bEb81wqHTOl3Gd1yaOlGegk2WkB1kW8ye23lPotz12AMQRo4kQterb2yAFw
mcRbLSaABIjxTMZKCz2fvb5u8JfcaIXtFsdVWT7ZaEDyAWUquHZUJw0t8AJyBAcixGHLwK4PPz/U
S89U1TQLi6w9Ua/OxjU87JxVyascO2EhNMHDzMyiu/LyfA3S85Gjqbw7hgx/y7LUf59Wj9N5qMlE
ctrSOMGmObSJtessit81b0xOCZZcj8OYt+AYBL/p7E0fGrf4P8is7OKD6TOi4iq/78Cp2jc8+3Vu
65+inpgl+VtclLfjAEAjB2UnV+693Ph/sjIpVz/fLPUbPYtRBxPQUGVhK0LRpyHy16gThg5xUNU4
Dgi2pp6VQSsw0TjRahkSnulYBokDTW7TQ3uSp7KyvfpKw1Q6BI4RhBG4cp5QP+2ofKwm5oJGgMJs
7Lx7uHTllXfk4tyh6TTuWLws1fz67399Xa0SZmYFfF1G1rxRoNpguJqPE3ZKSdrHiJb65Ol/6w1g
kdQuPQRw1GRmsS3X177LpbcHRLAt6yjqEYaeDQEPYYki2UPpRAbdE6sAlDvRRgafmlBBXJNn8D7V
LS12jzZG5ycfPz+7i68vJERVhwrMHC6fPzv8Jv81BnsERYtSUSkytwEi0eHRbsJwphIRXU1vHr4s
glYnSozWqke4oxwLwcn02OSwsfef4OZ50oj95zVw/dqKKLh6t3mcw+6JOWWLGnv/cGp99xeciB02
SgqmYbudKEv1hKH6+cKUy3fWNon60lTdPidWRmhQGUBy6VTwDBtK7KaGKxDV2qoHNVOHaIlHRZBV
wqkJ8svPn35pXWSETcQzGeCedjYP6yTpNnrCmjBMnB6J0kQ30k1tuxA+r/UYGikFkq6+cs2XZi0d
ZqStw/eBZHeGk4v6Jm2HuCudsedZIrh5M+3s7ecru/YZZ1cWGLWKT5QBi8jvdjQBrdvJlcn34pjk
ZVA0wXtBk/t8TIoQVota81JMOYgdLYCBWUQQuEaLOz30X5ggPVgaRXOLX+aAqYlmPPrhOL6J3WIX
lO1tK+MPtVVlAbaXLpVFxcAf/LcAjHFdoQBuNUZyIw2Pfs7aPEzAKM96yAP31wQcs11UGj/fOGV6
lf+d7TVZBghuM/cIJPtna4pu5I0mAQtyPMTps5plfKbHyVJFBDUPE14zsnkfcXfTcgB340kFXZOc
rW8u0sXPX+Ucg8qSJssWHFShGqpinU86hWnJ9pBrhVOkfySPZruvUr+2avICzOHQl7VL+E648LXd
z5/7fXeCatJGWGeZtqrZX3for4lXeEo9llFcENDpQwfnnay42URXt/jRmHRL99p+aBrxZ/ec67MN
C+O8oennu2NRBcE4DORLsBbAj0CZzVb2JS/Dp5+v7OLn6Kqs8ICZzfXpyv+6MpMznCZKC0YwtZvR
VdcSOQpB4V7Za9rft72aYv31OWfbXtIuTBfhSOaApKglQeYnzrZlBZK8RxagZDp9xYc4yIhJCnvm
7fxVD8kNDk9cPrWGtiG+XkyaKy1ZauixFM2XVyE7IfJBEr5xOtj8N8gHHQq2Qgdw03jUjHTRY7/P
5XQNP5TYMUNG0QvdpxE2ogrXO3oJPjDV5ZgfahujqLzV2K6yhPywTqdDp7RWRt4SkUYh8aR+Nv7G
Zy5tOg6UeCY75JH08vPmd2uTsm5FvseBGL8YQJH3zlpwPKXV5vU1ejX7VbFQSoB9JKGm7upFtkGG
pJzwMW7JK3vtElNGuApdx+j1g5f7f2SYeIvIpYNtGTY1zFGxVqVBntJKDcd7Ds3F2qXCmgka4K2J
3SaMEA/YRLUE43jygrufR4pyYWFiQ2kZvIKERmgQn/8dK3E8ShrHtMwJE4AAqt8d2zg9aJ16tEvx
i2oEYdhDdMDO8yyS8L4Svg6kqcPqf5MFxnZI9SPm9RcCKcimyx9HKX5TTGJQVK0uZ1msrsGEU9gp
TIC83lPZksRM+Eszx5S47l35o6zwV1vRAVsbXSrdf8paWqew5uea+BV33dGoxX6sm6MKx71q3ZUe
kkMiJWJfFv4SxP+81vkLIRk4GmmEhOt5aXhIVP0GL8lBrdsjljmv/AiHdKNpysfgKWtXsvbwYKKZ
VqrvTaqs857WY8Btd126WEFAFlWyLMoRcQWeBUKk5Q9V76JFZTVH31Q+vv5ea95UWXVAfbuoWggV
KnK+OhbbXnMdg7ZgU8rvVdg6bs+cpugvmppu8Fls4yC9HX313jP0Oy+CDeGXj9KY3eJ2gbnj+49+
FxFplI83tQ+Tx/WkhzqtbvXG+oAhTTXfLp/JLSFqrxV4t9J7rHHZA2dQxpSL4erKCLmwUKgCWirF
JwNVpnU2mbgJ1FK1BDhegiHLvHLY1pBL56agDpkQfBck4iNAwI4ko0TOAnV5FlU9TVBX65wr32Va
zs8mUE21dHATApaHOD+iUGVp2y5PMgccCPL0bSRJwWRUS5Y2ernGJCwV4b08l/KOqNL6t5LJx6pE
WeP7tr7M2pxuIsG6m67uryxiyvdTh8YJTTZNVbGhYp7P7aU3tBIpgilBwRb1YCm3kcrSeEFc7u3c
vnwlLQ86oaXGTmXB2fKlbtM0sntlUdMufA/4tqxn4Nv5//lZsR4iu3OHBrys/QgRIFnj/0uk5Rc3
BFPHrA/7YZfGiBO1bAN4nKC8yXOutwJZcRziaDR/G8kuxk5AWb6/h/dHXIMrIX/CWKLq0VwVKGfd
kmBsk1zzNuZagppkugy2lp6NK7cxZ1g24v/+4UTjfKSBZDCobajq2UxVReSrkROQQmht9rUqaL2X
7zCoyNwpT0WXnuJmQPqjjcBisvefR973HbQ+rabw2KcCk2Gc7TOjNsfdpITYUWzaTfiVFv0wnKjW
rQCz33Rq8jBKiId+/tALY4pdO7hry2JjpMnm2RXnVZY1XtvEThYh+URLmEfV+2g2QD/CO8NFJ53i
kevfk9A6oKL++Pnjv7aA/75tuqxx2aqiK6ZpnG/MvCDOUz0uYmc0ap3eIpEStkkKLwYpSqt3YWwe
WswBtLdJt0ol0BYd1Ymi1We9bD+XjXZqpv9sBxGhz3j5896mYpK9DwNZY7dg/LZkSfKGlNee1vdp
gi/OoYNNu2Hw9acp7a/9T2FQtzabhC+O6d7XcAOP9keICR8E5ZXTwaWBoVH0M7lN7ISMs4/ykQpP
IaKRE0VwDSwcHp61TgwyUNF5YxnjRFmL558fzPcNM5cHMV0Dcj5NNufbLj0HrEmoKUogfrzI37NB
OYFkWMi58vh1yyM3WeqqdWU8ft9W6jJHcu1rs84Hn70ERkURo3atyJGaZjvEraPr0V1A7OjPl6dc
uqeGTLlLsyELqudlXLZdfRDwsx0vNQ4EmeSQGbWp4MZSmb0WknYT6eoqlAlugy2gV8yypYbTqhk2
AaJAIFUGHLjReia04Mo8cGG7xD0g8FZhLZTJOTx7JXtJ7dMwxPZb4gMaA/+oERMdmO5NHRCZ2r4q
bojIJ4QRpVwbasa00p6/j9PUZxlAwlhpzj6bBaQWUI4iRxjAJXSMflRAYC3IVsa8nnWbGqbbDIMm
uAZIJKlGUAl4e1x13p2PCX7Wte5ISF9w+wW8tRWMgOTRzTUF73GfRBBrWAnIUeC1p2CmqOUCZxyi
kLxJV26VPsQ6JvJ+Ish8QcfI78FAj5sEn1g8OdpOXywDiWhpowNe9PXHAeIJ2ElAnzCRU2oFB9d1
b3VlbEviClHoyJMp3lv5NvHhsI9BcgS/qOuhfOuB+0lZ6wDiEnNVKd4BPK/y6RhwZcBNL+m3G2uT
J6KxeAv9fMARw+7HPrlEztBJb26IXs43luawTUrUaAVAFNcg0i+FRIJp6gN3zlLLq/ufv8TFl4vI
AdoXQgWLfzaRJHrB5sHLYgdPJ5IqLluOlJNt1VcObRfqjYxgYXLuZVI3qfX9OznidtPSvEhjp9No
OqFNtBuQHczTVdFu2UKdYB6gB+fZ1Jpx8Bv1pnTbm84er32R7zuVqUKv0CayKX5y9//9ImMoYyMG
zeooFdyLhl8WfbmuvPcoGV6MycpZVfGvsjDIxburE/vXf/+Gcxd0FnTdluXzihyvgUkGG7PZELkf
0/0u0ZclpXtlsla/H5IpgjEz0megfK+ev7V9FaXKmDFjmBEtBgHnfxbnMeosi0RAootN5qxQq52g
NcWsqxnlkOdnLRoTtYQiHmF44OTgjIIt79S+C3TxnMDMUV3CBnrkgZWCwOn6NHxptiGdQeeE/xX7
cjYgbbO0Qfi1EcrOZit19VbK83du5TxV1ZtBvjrrX7xPqgbrDuyF/a1zE3OTLJPqlzP0d5LSgESO
CG+kbAoS0kZZEwe/mviXDvilk8BVdexITbJWUwQwPw8Ma3oDzqcDHhRNXl3RCCc5W+dEowJ48orI
wWSMSwfQvw34AQJlAbUyQPuFSSqrq3uf3QRbgoOwq7Vsv1q2fkrQ1mSfvYd1JUhap2K7FLJAgpr2
iXLgl1YoKNt749YQ7u1Qqye7p5iRMxhkLX/X6+iJMMdjQuSz6OWbHFD9rEI5qZevpW0sC09CXct+
iVI1JUhxGpXiQYPWlAvyoVXzM8hotvt2oi0z1bzBY/zQaiBgcqvc+Y0G3kJe0eFfuJYF8NR8TgOO
uQx7GcVpL4O1VG98hsMsMgJYO29fv7fMZPl1l/OCioqf/Qrla6vqt3whm2gY26LCyvyHt+98a1+6
1VRSSFjZinJLfNvBjtptR5NzMb0QZdehDyKN2FCakgPML5M7HQrlFJbpe+iVvxu/2oyyfpICdpl1
x4RdlMURFsf9qJfkPVH9ikr/d/hLESBHGh9Rgjnc4/ByMlhk0cSZsmJzisA0P1oGl50b1bzV0D1O
c7Fm8Z9kCPjgpXLcOi1Ogsx7qCv6WZZ0ZRm4tMFQZJ1jJAZvMR3j/p0VY6vpQ4LbOeLWykzp0wev
d7dyuCRI7zErh3c5R6vjxgdBkujP4169sAQpTIbTpplmrXa+31cV3mod+7YzusoHuLYXYP9PluIv
C5Eew/ytUTRHc4ZPczKWGQh3/Bc5s24yV3u32/qYFgD17JyuXz5VqtZVj4BCddPVFPY7k0V9JC9s
c+U7X5g1qGkpJvt99mPfjt0ttNW+9DJCP0MUbVa6KRrqO0l3LKN0M+ZEIXfWSvNxaKHSHFK+HDqS
WSc3x7hGHWH5WGf8u9gaf4e9/pLY8scICy60H5VkeI8q+cqZ6uLjVRTakvRiONOdr766JMKgtKuM
QFFqUGZXIhp68up8J8vBwWOzlcb9cgi99WAbV3OFLmys+eyp8qwqhmCu/ndsMeV1daUXjC3CU+Yq
o1np9RveGtIoF4YUHnHWb/1R/shj+YM69Qpi25qo9L2hNkes+bOotpExA5/W5PT25yd56bDLl+M4
QzAojduvRKa/Dm2JW+oA53mSY529gBtbDaPxEhpMl55vzTif3sgptSVvSlD3xFbvvacr3+DCuYon
QxSbbXLAss+3gbmlB3WSUl0qhvY4PZ/OFI5XATGvX3TRHmU5esoS86aP7H2AnwydRxZqL2E1ftSW
d5BS/SUFsk/a7hZP8ZW388JyrGioaoSmsyZ968638C3TkTo0SuiGc3X2aRjFKa4YQIFXHOwmvdYM
vjRYNGK2VENRUbecT0SMDDdTqzF1qA6sSg81PDyTGeRVwsv9Y+gP/Mv+yut84eBOv142NI0OtK6K
aYb6awzkY9eXhO6mk2P5mWRsZNYmwRy3ZN9eK3xbl5723591vspLYRTq+lQoE/CxqoBk9lCB1MUJ
RwneC6IBu8BG1qhra18u9mOeWZhw7J09CF5ac4Fl/TQRfRPdWnn088p82MiZ/gyoPqGTTzoJuKV4
XOdKE4DhkTeVlJ+wxPog9LWaYi0UiZ21y5vy9EU+RqJJaCl/J8o/9VRxBo19odGCXQnHTeUrm4L0
7zRr74bgw1OtpahSlHTW1saDTclFJUewzoa1XIhdXrZ7kQB9kYZ1OVZ7qStOEQCfRsJqigE0bm+T
dthoDS61ovkThvWprfiWXrrvUwgm5KQfjZhOiSqINMowac8DC4RN3JPv+sve+BHHs0wXMF9c+YUo
m9eoMp0SZJk0aMMckLboF61MSI4GkWZV4Ef7IlwKLmWlo5LEjadvTTRBVugVq6RHKS0n7znSLCqL
FTlY9W70hhgWaso6YhYk+WSMQPACa10bVaBIXrDlDcYJSqtlHXodws26g00HKKobQgIimuihSdgk
akIHDBLLMT9iou4jS4SVYOz93vLXkIWQjFPBnhHC8OIW6KxDoa1TYoFsKT+A0cOjw6gf7fQA6nyh
5ezHLLnfVClLoQE1LsIv3JIdJKJPgT3ICqqT7do7wy4/2yA7eGV6kKoaLYWL5knH0p79rmzlWY3x
LaZR9hT2G1iGM8sEd0vj4NkCjuTmmLyBFAvf8Q1+VuTeyoRaNYADNN9Y1dJmGhK9WRzEYO1sc8BE
ypec5gEg6Wv0rWstgnvo+jdd0Lxkltcv0mZY/zxdXnx/FMtSmBw0ZCtn5wOzqIp6MJmQ1MpdlCYz
st/dDzmJF6iE9MFcNqPYcYlX5sFLmxTqH5xeEVOgVTr7WMMfYKh4Ay4y2j+KLPZplFDPT6/MRBeX
I4MdJh1OSs6Ab/6dinTEQcDrRep0g3CarsETBQk+wa1LNSVDTgd00z+IUr0NiMUplOs7hUszPouq
ZXKPqcKeHxxFnhRJ3hl0FPBwxAWK0wb9eyeZN/zrPUIBDn32zPXGByb/pR+geAWJeCOXAJJtio8N
gTx1Xd5HKpFatrlzE5UOlgEs2SWIpoOcOUuUlFewch0vTj8yr35ofI+QWobfQLAr+FvotyUOhZRq
vkdQiIeBOOmaxZCZJ60BAxcxXTbD1COMpblaQiv1h8npJA/vWjo66Ujgjm/NFWHtE19GyP+hVhHC
nBYDPrleM0sLHor8UNoZGnYd04Bcj+/T08wgg+H/IlXWDs0njlJRYgJtGMBnhYcS3hLkXnYib67U
IVyYOnY+84YGR2+heAGFmja8tdmkklUQglOgClUlVr1Qw9ajygDGUQEhHLvBmsgPUggQqNdx/omR
CjCpDJu7b8HyI4zoPOLhCRk+5X1XrAY0/1Zee+AdBA5tBQ4FvUerNbeVjIkyLr1Z0+OxbcOnMcqh
bySTSBzPZ+DyARNW8Od38NJ6aWoc0QV6N4bq9I7+tV4GcmUkadSm0A/pMamPiRnvhk5eRwpxNf9f
H3V+RGtzeMMZyEfHtyAppvCFU2rsYBLnXS1duayLu2STcxW6FORoHOf+vS65UPOs0EuuK3IqnzQ9
L136fbaa9u2hMrwqHvFiONnBDV+5zEu7Hqo0lKTYanEOO9simyWygjRmeulp+0JATxIsL3W9t3yx
U3KeL//88429/IkGlfwp2PRbtQE4NeoWOIZOGZYYwMoTVJl3xR2es7j8rFlDoDotf/7Ir6njrMJB
WYf69dRKVa1z8c9Y5VD9SVBwwj725zohhy0aR8yWgqBRuZyNtXmsYDORBdfFR9s+FREUx3Jgj1B2
U6svw2NeHyQWqgqzKz7TpGZHGoxrMSBtMKQM6gTJI1Zi7CJEbxS6XExx48bMLXM+luPac/N6btm8
bx2uNLIGqG3vWji6C96VXRDAl6J5W80V91jGGONqmHCJ0Bzy2B97UdynUjrMXCqxCJoXfu1DExZS
tFDJT6A22+E6ntznRQU0CQEgIWHZnNNnOofj/xraUCcM4Hg/39WLo5Yxq9EKojWNBvXfUdv1Lllp
vkicrsg/4+FJQBuJ3HEDvm6v6su6WYT4HcdrhcxLAwgeEIVMCrr6t5NB1UqDn6tm4kCo/gxHHp8Y
q/chrt+TSYPRl/kB7s/p54u9tPrTeULxTuFG8L9/r1UWZYQgGfJhxBKSgauZC3Ra09JfZsY2tJW7
OCtO0/7k58+9NOP99bnn5+dw1OM2M+QEY3O/tmPGWGhX+05Vnsus3f/8WeJChZoUYhORGMdSZoWz
Unnd2QR6EMrkaGn40PdttwiQrXtUY9Uyrolxyf8YhLnRfRrXAwH3pCvCzKBuqPCgXbcimb5yNO8j
zqAfmWZ/F3raAVZln7gATrUYkZ+kfHgmXqxKB5bnGq8hGsmlqiLL64ndIwG89EPAOcb4WDcgTcbo
yNwIuxfy1MpPN+xpsUXjNqlwa5Pc9vxlLjHtUCb2Cdud2EcZbqRC4ryhgL+ecfKiYJyx15fSEzEb
FZYQ6s6usvZag4y7uiJNj2BIpFTL1Ohe21HvCIHj2KPUxhq51941PUjOHfBLMk1YgmsYE9HcU2EI
R1p/0GN/O+2bi1J7ttkR9xVjg0iFpef3z7o3EoNVn8Ks2RP3kC+tSNr1kbHswM8Gkv9HGsthafj1
lozZem+UPmlRmF9J6L2yxFx6acQUQE3jgbf1XNQZx3mF7jKnrp5zusq05xYcRS3rz0Zu7Gj4PtdE
lF2Z6dVLg1egycANYdEqPh9PnC89cguZIMzY2qsA75HduupCqeYFJNxgSodSphZcFQjHdEMiDRN3
3wdh6Hhhciwb2pq5Sts3IbVDDf+kbv6C3p5wq3ac0BLRDhYvvIQGoDrYrGXcYgFWDGgQP78XF5wC
Oh4LdB4q0w21yrP3wpOGGE1lDPPITVbop3C4y1S8+1LZ6wlXRf5WPgsw9UkD/PVI8gnbEwJh9pBR
IfcwIkqiXrcNs3CdHknVQ7+F1WlNagFOXPjtRHrET622ck0NeHwO8bKWCKCI5SkaWib3NWh95+eL
+p74DfoR0YAybaZsyj/TiPlrLyXMwU5qVYudXg2XBUV1UGr2qc6IsijVfqUIN19kCejwRFVOPnwF
zvAp9l6PbJA6jdZBxDEAaqXt21fmoUtCDETbtI6mXYL1rTDr9caYuy2TbW77N00Qv0txcfAzjNGG
jhG5JuOkhONdGf0J+OOd39e3Bq2vWety8qwr66lbJX76WUc8KCj1yNySz4G0AqvjRzSpvSO0BrWP
Lv25ck/lCzMo2gikAgjcaOycdzXl0PVMykYJ+uySIKUIv18zMG248pbkZzQi3N1+zIJN529FB3og
C6PxVsiwGzr/Qx4K9Y4GGt3tGGKQ5k75nE2B6k0Z3r2R12WIf5EPmS67tL6Djgr3hGRFkVPjSE3e
FiNopUUIV5XcTl62Aeq4YQcPTFYAKtPMcuJI6KTtppylbG2bqSTkaD514anzBTfF3wJQA9IXU6Bo
24lr6n7iU3x4rgrNR2sopKVc5ChPJe3BNoLnFBnSTGt0Zdbl7JVsyb6JxG+rYwo2w+bDM+SFa7Cb
SVsHIduiMN8gln56rrftPdhPXmgsPC07TOtJaz0Sg/k2bQrrWHuuyvKkNM2HSq+PvvlzG6gK3X9+
sCbXJ589f9e1G5HXNMj9HdT6duEF3Z9bV9b2gtXA08NoTbUQS3pZEJkirANxyBwfIQIyxbYwv/La
GeOJOzrIb2k2/L4yFi4NBQRpmoxohUPteVdtoJkQV7WWOH2YxWAhtRl434fEq/o15znuTyAOrS4R
4jnNX/hsokS5oiy5sGnBIGijMzemFf28wEvcdVEk0wZNZDy+Ls6fTAvEcCsK7g1yUkcMxXLERzoL
YC1fe4svzP6USujpUMZlh3hefU/psTddEqRO1BAimaeho2cwzCxA9wutwF6VYUa6sY2jwTuwSlwf
eGjluHlG7rNf22s1DfduU6gbbZgiAFsBhJBcLtnYtE3v3kLLXBCYdApsgkPZW6zZ1bAnLMv/WsX+
4x+XZfXluvyd5QSven599o//ecoS/ve/pr/zf//Mv3/jP29Jbsuq7E/9459af2b79+SzOv9D//xk
Pv3/fLvFe/3+zz8sU3Q1w+F/s3cmzW0j27b+Kydqjgr0zeBM2IAkqL6zrAlClmX0iSYBJIBffz/Q
rud659aNuG/+IhwIipQoWQKQufde61vDZzc/fMqh7P9yi66f+b998V+fl3d5mpvPf//x/p0/ATRi
bM8f/R+/Xjp9//cf7IzWidn/8aOu3+HXy+t/4d9/PH0K8Snl5+c/fNXnu+z//YfmG3+6jufpzF9s
C6OoyxmqPi8vBfqfFqMZj93m6hHg+Me/RN31Kd/Z/dP1aQCxQOk2raBVfSjr4fKS/ScKHhd3DdZT
UmOolP/6Ddz9LPh+/umSz/rXx/8SQ3VXZ6KX//7D5DRklfu/KsPVpmnQE6Wnx5r8n6sgQbyWltJ0
OqWGBzaA4iEy1oOyrf7U6y9D63RRbZmk6Cw66FitBe4u1ycvr1wOWjUDBesN9etJbFryby9fXrg8
J4YRYOlQxhsgm9ysmzqSJOVGWLXSlfXPxz8f+uRymSV7BgGEmrQRikllVOwzKxFdHl0OIKA9GDQD
MVdaa93mviUitCX4QC8PVVyT/3x5yNVWR4WdE35jWA3IM0cjfarNhihV2okM+mSLNmX1mxcvDnP/
DZ24iZKR6fJyVlaxn4igiximEru6EOlM5rWgMwTwMWMiD72iRZFBEHeOtCLEQPBuTKRuzFPz3Bk0
uehjf2i3GHO+VsBWyX7PIyedtLCwl/iYarjRq8GWYYNMpNfHO2WDZy9nVW8po8l916AoMwgvB1ri
7D/0PfdwsF1JdiQyLMqSKTv3vRcGilg7XaQYTKzzPCXAPJm9AWlarr2khL9mDfcTPNXMpq1oH6Z2
WUJTPRckz4YV2J1BoUzQVROalf1Fd8snqfoFCjg79aw0Mc/iDDSq6n6WGMul59JI0HAI+cGjnxhj
mC/msF0M/1XQsG+abto72DF28GSv5hHsmVH52hHof74nWAKJ3xAYoerohWste77+kNf68qylD6rP
v5YTwkoMEKhAmFjEurGDtG2EwTIowuNtguKAmSofmOjgqSszcR4rDzasnnUb089ui3iwQ88oCb/K
+l1plAjYfPCSeepf2xLSvG0bP8jVcsHSmUHUls2dVXTtvVlEzth5IDyBL88u3kvds0Nmk4whZxNg
hmEM20ZbHrxAdmEqxV4jZulAZ/OMZzZmQ5xVm8GavpoYvbZFnRnhZPjtTsTuN7W+iztfF/n0SlgS
E4sMXK/lL29ZbGah4S/by4WyPMoSwBbG2TudRWOTOYm9SzNlkWtkfyQ927nR8mj9epw2cd6cRMaU
eybpVg7wofDHAfshhakqA0iR6iHQ0QhObSxD1cLpgBu8r6QVssIEO7dAVJqM4AR6fAY6JDunU6fF
Vdumc6erTCNZL74PzOLksL9gjzFS+zmPZjZ+KwctJxawvu97SCEGFlVtMLl+DD1sOnPGFrPsjELf
GzHbJUszycTO5IPo1mbyxDBpKrqN5jg4iCQXYn8UrpCbfAD3SKbwtmha46wlxVOnW2KfacaZ6NHW
tr9n5oCJpqgcohv1K4Mk8420kWpMGVMxsmu/cXaITTLQ8NYzF/JLAn9StIy2NIhrLKQwd7xdlnWv
ozMkZ7s80NMCj1RBnSqEfTZ0Nsg96YpGPxio8sjjcKDTCRPNqekXewlLI1uCY0n6rVYzinJ10Jmc
QPdoNTbNPL9KFeCVQXkIF4ofrBU1jA8rQT2fJvJUIRky3DdIZE1ohBn7Q9VWby65flth4JsBWuxv
rFBd4z34HByvP+IJWvhzgGe0TbC0XSG/0AWpjp41ArtTJEwvpGlrArpckKq9ZNrYgO6zIZ/MFfgI
wKuBIw6IeJpDSuQEecsTo6ZOwTVTxvd2PiVV98pGnTDGxgKwK9JDaXNppPBA2lTcuus3qVuILaMC
gey5MFv1a3zDFQaczrkbdPt76XBPTYZwyKa7acz6m7kE7Dh2XXKSwWNM0/xFeg4T1zmbjoshTh3n
mD7MbrgAB9hgAISLkhGBMuYefm2Bb78IdmrUP8yCjyo9eU8gfmY2QzPCSGPwOn5VEg6dPsxINLEx
ceccCVVoHC/b0RNMZMPZmIIybBHMBrb7Yk0rxSsjPmhKknI7+QLCEw1/PxlQnQoiiT3hQe9ShCz3
JgSouGTE1qr4nJqbURDDRnCBux+V/2lP3F5Gd0Y/GnCdE4k3j8Vb6YpTE7NS+V316tg/tKrtt4bm
AK0ss1NMTDlWwx9+LcyoiMej1hnDMVHlE80hSmmt6w509stdXqbunZNW25wiRRYaVFGD++bwvSEI
6xgv1gtNNnaIhaGhFVQCR1BACMpE7o3JbaqxjX1SzifPe8j9lFgVrFeIL+RWOdA7TR8XiphJbKjw
ml8t+belwVpeWL1zhpdcuebbOLZvVpczZDHQ/bYD8129oO0e5OIb/PB3wLpNlUFn06bbamwGohdA
saWtPFtkjXhwmGdRlCfPjL92ta5OfjqwyjDOjqv0gBAJyH0vSJsDpXPUyjk+dGV6VPjUcOgt1Z3W
rDEyDn4/nWZv5dXylM40vEgGjWCi0MrCDE9uM4HF+f085eNWvnTVmIQae5BdszAHUSBVGEgTiOO0
FS7x4GjlpP0AaSoWq7sVFE8bQpSe2oq1aDFVfCh1kFHEYDAlK344ySj2lbJg7ckZbIc+mCf5ZbQb
0qnn62ZouNHM88Fdyi+rf3jbtAPKZ3RjTiZ+CELPgWt03V4QrAyfv70nqPJ2LpanzpV9WLj5fDVq
8YZtA3xJFCAPiZHtc22hcZ4uZ+7TN5mLS9ix2hdoPUTG6i5RAuEoSyxnUr/Ncqjz/dgue6vmmpBC
Zge4GA+a5qATX8c0tQmHB0RzPcc7N6nI39RvPOE8cuW86n4J175pqMEKKnD2Mz8PBRuJQub+3jMf
Gubcml20xNIqtg/jGnyaUhDnjCSrVtWnagn0qF4PVmq+VSzpO933r/F/e3un4Ka+FOV92jSceWnw
NjJTwchSH6fEsQ5xok/c6+zWRzDpPOkjfp40nr+S6JvvlR3sND/FXdLolblPfPHeZPkQDTa7r7HA
f4qfpHrQi3wkFgxCc+4mp6xxjq3fbxYSpsI4+B7PIHsdI5abLDAQdyifJu3EXFfTvnHPl2GgtbdJ
P9LYbbn1u5ptbV1Fw7FwbdasAG5a1/r1FucopykubTObD7kjic4h17vSylNPGoQDmlBf79+5QoxP
w6iOIOG0YSu7ByvI2EAX1L+baoR4GmcewkaLXXVhPbi5k+zwGxMpYTdtpKOVOzGA2khd6BFTFQW7
hivv4DrqlnnfzrNK41isW1sGVU9Wbrhb7v/XKsimCG/1eJgk4GcXnYCaUiCWtYoovbutMYO9SvPS
PNYtUITUayN7KFviM/wHIXukBdnjnL4kHe1mfRjr7eXHcQOAkEWWnjzSyEKi3EAttdMuneIiysHc
C9c0IzGnpItoZJ6Tv1WGWt+gziz4387spMNh0q6XoHBOFb1p7nsgoNe9O2ZYouLmqtgbABpaR+v3
jHjTU+sCU8EjvHNJZ96UcQD8OBvbHfFjHvnY9KnmbGijFIJQVMVvtoyfGQpICHcog7lI6Ow9VD04
DZXqL2BCZNjDfk3NOlKyjHfDPJC54dn9MTeG/TL2KcYF99VPpB5J4dHrDgiC7Ep8mjWi8b3nV29V
1snDUopo0QYZeeyj+opTKhFvLe7S3P9U2cqr04HX5oZ2qE1olK31PCUN8RXFU9Zq5nZsLNT1pDEg
53HfgwxcL3LgOGK0AoNwjlsYv5Dgai4nIylflmAw+MHtbVIFr+wD0zAw86tauBlISZ1MgfFzLGKN
/KooTgq1Zfrwo5/KszHUVtToTw2O91PSW3Nkr0UEjYYwdWHdlD6oePATdGVrUKciqAEiCdINh2Qv
dPZgegNFTkzFvdY6LVi3kYYZhDfSF7oopg2GYQSiYCPkfKqCh252vahZDyr5KD1/Bnm9VKHZihem
1UwCdaAWh7RIjmTMg61L0m7rt448WBRutkqt0Cubr+woAgC13Gw88Ni9TdxuQyJRR+7ULpnEM46y
JnRJ7QPSw2iwfSTQsjzUgzeeNZ/4osUn6X04ekupRTLr39k9vBA2DaTQlWcnmMjEzKHVFaGu0jlC
60EWI8GGuyF17GiYoaO3JdEhzgBkzgO42VSlGZEu5Z0gcWSaO5HvkBHbu17UtqruzRZgcTAR35qv
ZyGyhzZy7bo4TKXHUBKjYOhBhM1bTvemWvOntW6bDNAgpp5bhwuYmTZRvSHah6vbzwn07fkVxb3J
hm8G9NoF5GENFdKnrLjOUGtE813llAOjdt7Os5Knek4ATOR9eibA1T31ZDZqIidFzs2rMEi9l8Sz
jG3qLdzwZk4Spz27xDNHrUBgmvG9iabY9MOcnxIMXeDmg5c2M9gvGBaQ/fU0RwbBjGqQINTdr15m
vqVFU2/Hubmi4Xp2LYukjg7IcsL4Vq2To2YBXbIs+Hr0Nf7dmWCGq6u2KMdTar9VYg0GrCswff6P
ahg0+JcckFWzA4sdxmLVwjm61q52Uv86lM3wMtZyCslE+vVU6+q0PNOxQevBIaaBB7IzGUjeMS+b
dJDmxj0LqYyMNukJbRqMvYaI3LGWYBNkmbudNMQdOp7GXSWwvGSuPUTlkuIxKFx0xLQk3IrEsrRs
p22ptWPYf8HkCQwaiTlYu8r5+ahQcNaKlrs165BAMi+7fbKq54QGqdaaSELuEzWQC8HoV3WUlXZ7
F4gkPegu7N8FR7zXBkE0rq/9PlyeK3OSyhNtavbYj/jKusIkD0tBGIRRIA4vIiu7N+0K9K+I5w+b
tst2HqAk53XBAlq7wQ1h7ckhdXVW5jVgsm9NCFxdz2St8334++DZjaJnbQhIx6jTYmtk+mdzbGLr
azPQK6gKH6J12aWczL5/TynWRrSgmp+HeF0l8fuT0d6SHnQ56DmZ24IETwsrOreNmm2sFy/R5aAt
962luafLsvb7abNni841NFeOHunrYRmaJ9Hbwb7wh3Y3Z/Z7LIskNGJTnRePkypfuPkunKPHpKpP
y1Kos3DHqmYQlYPVn8qWUr0MAzGeEk3bxmYQcg/QWV1w01tpZd9dDpWmf9OHGryAB/c/MJ7bwBpY
OMFTwsWdizw71x1Yy9Hsm0MnTWiLjn2QeXnwtHa5TjnztrZBkIdVGDRhc09uyvylmK3kK6J98i/E
0EMSFXVC2iiCUnscmLyWjiR6JYb/23mPTcPWgPz5JiUqU4rYuYuDjPtqWn4nvvkQB6MfZc0wbVt7
IRtxymfYpAVyZHYRSICts0PK5aawKQwms07Onfm2kGqBJnH4KiAPbGr+NTnDgyY3NzZWVSKfshpF
RssvCw+/yiXgZh89I97/z34on1K9Co4O8q1wsrxDqijP6ENPD0uWkWAo3uOqMj4Q+kc0Bb7MZmU9
dCU6HCcXNgBHk6Q0JB0UT9NNk7XfAXQtu2yhtKx74vlo7IxnVQcnpzfhnuuECAYVaLXKV8FV1nwz
VGmdm9uprOwHKhBz19XIwLssILCeO2I9L80px1CAl3DNiE+GcZ8k7CdmV5hhpzyoifj6u1a0xyLu
uisVT/EVg48HR73PU1q8mTbINr3Hvo4X2A3cd/9LmRjBDasi+Wq9w1zP0QiaCMzT1MALbFIxX/Xl
IsNFC5yDN8vgKq3Bz+cSOk1XMXRNKu8wplPUNI6xG5tiPnjWjy4VSF2cNQWM7QgFCNnbpYyfavhn
+0Rng5F79gRjluRypMDjLvXVt1LL5K0j5BdYfVjqjXXB1XRaqAH6P7qW7APXRVhjRxnNBK4eE12G
eMAMYtMMRfwnt/9iBFDtd0OPbyl/ujzFXmiO7toyGOhrcZjnYYxyZeFCMxd9N6xd2nHt3/brQYNO
EkiHiy+QoQXnaFsbnIClgfMyt5PnYr1pd2OgjomVkgQ9iogge0HEX3dHVa9+PmVemq5oUp57suxD
0xub6HLQ10e+24Z1T+Z4tq44bXonsxpM+vqSxUofScoz/OQpe4VKJ2PZNSWba3eJYXUzuft5MMku
n2NOX10fAcXD0EB2RAchumx6Ysl/+vKoxLRPoqHxcql0asoaIoohj0wGEi9OFNfA6tL66aHJqlOF
Be+ouU1wNhO4zjXZGklAWwWUHe2WmYlNQxzdZpxKl11uMBz579EUGQ5cMGgm4pT7h3Y3GeS6MnqF
XUq/gNgs93OcJ+M826go/Nyg/beQQa6GfVk/pCTCpYYaI96dwJG4eHIXRumLR/c4M+GuW7FR7FDD
3ebMrjZjy2yRP9ddYibxnuhVYNaziq85W5tdOdfcIus1jkYrsn3nL+mtT0qeEuOhttpz4pf11qep
TvuI8Bj06gzj7wbLu8tHu9gPRbJDZmqevNx7KBJyWaxs1YxHxTSR9Kh3+xLD83ZugNLl1ZGaDdY5
sdlIDOgZdPwJNqS2FgT+CXPvSwODANEdmfU5zIJAsaxYw3zSd+r42yGZDgjS6fTIuA87QlpMmovc
Hsdwwo+29eREAh7BijiOAk3HHYrhbW85MTDGYVIRME7u5f4sdk3GL5uc2GrnySLAspoNoeVsbMXk
FQEczGfvmyiCUx+UVxUBlYw0+O8HyxdHeVCi9605FbdtUNKjQ424a2TabqCNNzR5d3xnNjeFy1ev
aXb1spyH2SgO3rA8Eo0GXrLEf55ndK8lWtiytZorsyD+3NNy4xZT/q6CZAVsMbtiqLxxDZtbuWsq
Au3YaRUESLn0Skst/5x0eroqaK8m5gHkyFVvmQqco1nFM8racrf0y40htfMMzmvT9tojjf7HfRsz
f2mM11HS9l23sUK961TXhLjo8gHcyGvCruhBNvy3ZUvwtN1XNJzZDmZl8kghkFvX/QzFmaTWR7k0
xFjErHgLeGvRVE+umVzjRtuPpI1eT+sfup3t9oqE1KlO3I3tmh9e6y+h17+IgPyBsvKeGf28ODZZ
fulgA2Puy2syUMn7dGOIz35z0yZ+zGBBq1gymFemsbdaG0zCNI3rMmc1g9oZI0kK/W76MuSZd9KM
+cn3y9BwCTpruGexqnVX7ehA4BjUEckRql6s7OFAok+q5fGxdNwH02QgkI1BvNcTtV8M99qlFScl
4riyajog8KgDK8C+aOuHWRs2i9mRmMXURI/VuJtdGyQeQhRXKWdPhuK41Y2evEhGPagQg51pfSJh
+W7BoDbFCmvTmGnn5tckvUuHJD7NKInpGmJ7Y3uwoXFCA8uB0u+485bvfWVUlrk1pNp7lcIO0i0t
vyzg/X0c+Vr35nT2j+lDMCXcoI651mbduaqS9IvIP6hUSS5yejJXCs7uvtyttridaO7mbAVnBXSt
bC2cKtk8SZsTxFseW0f3qZfIAU9scR6yN4aLXGkKXfjivuaGIrBqtiDRrWlwBfFRRHJGTeEClKjn
EExgxgqMyiLRLVj0tFnIvPUd+Pmd+VrnOZjZwnq2e/NbhrV83yoSxNOlfhHVGuRCXuQmM9IzziFi
b6eJrTLdRDEbTwvtcCI2kphrrhnspzgLwNYSuVfVxVNhD/Y2yAEgu2DO3SrwwzSfU24UxE6sxNHG
celIdbD2mJxs8cF6NEYUux5EBip0xQqNZ8GyGQ9lzXHBObPzPe1B12OMiLb5heC8r6JoJrpuKfoi
bukydW8gFf9IcjvfkpBu4WbEo+LnpGQbhLJUKTuoPCFGUvrEoHklew85p5GELiv2ZgFqV9E3Dubc
2LsWyjytdjro6UjEWdjyTZlp36QmD04c7xoDKlmeES3hTSTe+Z2NWnY8sP/44GLfpZ3On1FMLm0F
k+I61baeeWtV59HgSmvz55b6bINauT6gGmg2MjFevLLPDtTMp8VvrkBnnOwMDJNnFiQp1B1ClKU/
qBLV4HwrTbIryjVNwUolbwOPqmj4RaAubKwfxH4fmazx83vqq/J6bxOnwXAC8nCdPqHe5254dh3B
BKiFrO4FvMWYNu01WvyNhP+lFxjYtaz/whABM6Vl3uY0B095rZ1bB6MK2hp/ayEoLsv+dkoJeWOB
r9B71F647Bsnq9EimdqOq77rUqJhPGERqQ3LukXHP5bBRx/X/GaWxr1OcMKM6wUl6RHFWofkEYdO
21AOIC9E8eRupEurF2NevHFMtGdyogadB0kNhN0I2edOiXjYU5ZzFhILXXpvdDc/2ppIVjtDeqRO
Hq7Bp6z2GAeVHjUEm8TE+sjm/lzMtX7iXgOmvCKdkRlR4CV7/7t3MESlb0uCPMGKri0j1EOVykkq
0slxyt+ZsLVh1qNzontPShPmy67G7OZ4xcO4JpXqEwM7wSVNksQs9qB4oBGLYti5cnqyvXolSueh
304T6hAmkGmj7ypUDVxdKTdVCDGhM6PnJNKEuVGUdF5YejHwvJl9pc52vZ0qbHbGa1sCOy5NQtba
0bjOGHCqUrzbH7lTWjdmM37VBlS2nVPbJ6dNt4sCposkgbwbIWu4dr67GXz5g3uMh/7Ngw9Aik+f
MF2YuGccDAI2uRsMe78KvkFjP3sLo+BcdXR7/BtmuaDY19ZhPdp16WPHsFMA6Oxxfx+8dRucm/l/
e+73p2iLQUQa5RjWDCENgnCKOhK9lRCcsz7M9BpFAV0EGCMqbrZzVfESK1sN8NlnQfz9+SgymX9X
hKpdvvzyOX97+PPt1k/HTuayOeXyMNa3AAJ4ayzGwhRv/Ybr4fK1vz/8+UP8/n5/e+v/+PSf329W
DfRAA3bhFOdqe/lCtXZzkvXNlZOjbLh8a8NNjWO1+iWrxHzWFys7eIkuQjvpP2iKzcehb4pDW0Oe
FOyu903ufrhYK8bxC84YVkMr24IjrW88j6CzVhCRrOa3FASISD3vyjcHgqRM0PwUS4xdVMBu6D8f
iraSUetT4PTD8BavpQr7p1+H3HdRhFw+RnUQEPW7vpSaQbvqlHkodS+PKtDg8Wif6ur8n69f3s8T
dKx/vku5frfLJ10Orpn/9U4/n7QRoKZuzc6ZNfj35/3+sX6+1++P/+lz/uk5W+v9kyeJbqGB7si5
jRStxo1nz9bu8mG6nqd4nn69enl0ee7y6uXDy+HyBr8//Kev/ae3qoZasW/jb9GtwxEGbfSVmBsk
/G85wdeP//FJqyHQ+2+v1+sXESP91xddPr58pdtS/ZBJQ/aLirqBU5p5NQ/j2pt/Pby8dDk4JM1o
MOZ/f/nvH+H3c5aurP+vQvtfqdAw7q8i2v9ZhXaNWgY7R/Z3EdqvL/pLhBb8qQfgw4DpgdpA0vaX
As3500P7DKRmRTX/0p7Z+p+UwIarwySCsGCt3/wv7Zn7JzwI4KF8gv7/rj37KX//m/YMYeiqi9Md
uIUWGBD9PxTYneHm7dAmaWT2jArt5L4xRH8oLjV/atKrLErngBuWFCo+uhy48e07XUemMBfNaTS+
X0Rjl4Nfz5K4sIuIrPPJNaKGKjIELHZKbib7vSMJ1W+9Tg5AkIjuylgcGMPVp4vhP8lEd623jAxp
dYRzxQyho3Tgy0nqnRKmEuZudAfjNq5aOuxu0gInSOmvKlj3TBv2CLVIP6NOHNeCsVkrx7WEdNdi
kq6Os2nXAtMgMnYtODFvOLvuUoSu5WhR7F2q03YtU3WS2daydaB+raljYxF/kw3286SOr+hok2E9
hO5a+rprEVyv5bC5Fsb+pURei2VzLZvjuBn3E9xAgqCxUaWnsWO8ptZi229VaGpZgJK4IOKQgrxc
S/ORGt2gVp+o2Y21eEdlJrZTo39a5lOwlvf5WujLteSXa/Fvrm2AZa0T67U1UNIjICzgmdEtA+rY
6fa+OYdDfW4sFqOc/oK79hnWhgPTj122tiB6ehHAwO58ehO9Qa6R7jYRTXamrwgKDHMYDz6O0rWx
gYJtj6hnbXcwcT63awPEXVsham2KpGt7JG/J9tQ8YyP6HulLIW87zS12mbGyzwt+Ym9ttRT0XJa1
+ZKtbZiMfkxVPzAcXN6lSTdCfU5BFp8wutcbA62LmjuCJUvdoXtTPjqKotRn7amFZEvVE4AWJOzM
i6Ce9osXE3fa5XFY9bhoMyxLp1QrIyJtZl+kRzBQeFs8+ykAGBDF+Lrt0b+uOkTo/GrOXluT4u1Y
n2yOUSGtDSVa9uQrO9pdNq7LJdarmS6Jzv+uK+HxediAoK15I92FkShEm8CvpMFFtyRixis0Z/ui
M+4XoMPbOjfTJ18DKTALuTVbCONtSTxr1ffarW7yy8TgdXL08SswJCJCkaduS5/UZsNFbj/vTCUp
qGwLdZVW1oexndJISPE9K+/ntIQYXujz7aLsgaLceR7rgJ/edCDZqGpbW3qyG6f+BDN321tW94D0
HS2jyYS65zrzO8Vv3HHmh8btaVAjKIqN6g3KD0rTMyj7yKbxBMe5ICBpMTceGYaL+GqIgfIUdOAx
zeIllPVDgsAorG15DCxB5rsGIRAU2Sr8OuRpVoVOWpDi7JHNqfjrpdraHibRG7RtDMqAgVI6nMeM
JgwozJuablzfdmhAZ6kdUGOORAcvyR3yk9B03JA50rKt2L+Ss2VzhZupfugreoaeSd+HQpotersX
biG2CvdWU1bbcbCXLRbYk1OmxbVpZLfm1MC7pjVqqZtqfu6lthycpkOS5NMO0pJHi0+/zv38hr7S
V2/0T1IxJzE0ODyMNuCusgmsgvHcmM43PdBovyP0cpGFbGmxA/vLeEzxrgenJHvOlBw2A2ykMKnk
fWwMux51GepbtWeLQZijGGlQgY0AqVNwbjh387gst6OUr+QcfcntgqaKXc/7RbbQZAlRpl28a5z6
W5e7GM6YwyylvzcT4kYTAUZJC3Sqd0Ult42rTCeARiV72Vc/UpQnQ9B8j4s5vjH9hXsTQ3u6bzCz
ugnTaDNDaTd1uoTxbBNK2YEklTgyBtFubcqnXd/gGSg9dd3DBHaWHOgyOffL4t5aWdwcapdauxgk
BDGtDusg+Mxa+3Voc5TFgkQyeLe3NEHYCE+Uc6mpNwdLEQ1v22QYcmtjFOWe0nzQwnme32f2e1uv
QYA1evKoV/WIvjC9thLrrMbEYiWawGMPJtWI6kO/qJgSgwNj9HpH5nYHITr39PqAlZzafaZF3iTz
DXrhfnnxJgIgAWIZMI3974pRfU1YkkT5e5Wq9q71kvaIg+J7O2YfufDzczymw6bWxBim8xevLyjt
Zz/fOf7Egz4mvmZ577KO66UjdVUabnBoNH1crWTOBuYvTTRd/Zinut4bhX2tZDBTmeq7MidpfRQL
8OCpa08sLfe6/djWtfPdUy9uVr4Sq1E84u0jqtBh1bRVgjVLV599UI33Ih8fYrxBOz+Y5o2wgrNc
aIcicH/LmM34xXUu4kjH+D+hP+umatkNsREZaK97cjooBZJgBzOMgMuG31I/jh+V8yWpkuRRT8Wx
lpK7SnUzY7g46Atb0ylA8CHvB4t4eTcjSDkLyMqcEliZwTf0tBsDpdw28dV4oFX2qNdVcWOmKTdm
UG99A6UbiTDtelr/iAyQzdXtmzaT+2VRHWMvVnGoM+HZlnFt7VN3eibw5jWzgWi6GRZNRa+H8+Ot
RnqxB4P9tSfMZ3Wpu5ve8BSqvzxErhZ61iS4+F3cSQbMFyPFcTlnGJVRJ71anpmfHVf77vh0+Mhy
knu0d8uO7Jhx6wRtC3iI2aJK4lXyU+4dTD/Y1qy72lDVifEz/ZjW3A7CZTySIwt20T26hRwjx17w
moxEtxd0zg4VHe+yLVgppB4fWGtvKe4j1CEE2lIrR7pZnrTBgnOcBA3JgnT8Msys2E7FljQxN/Rq
zAD6+GplOksI0mfdIjMQagaZ6oX1kQKQQBt8o0mEBr5ZHERjlFvT5X7eCIQVg/bg+kjbOY22zET1
TnIZZ1L7YBZg2UqDWp3fJtaYXC+yv9FRbfdLHzG/nyFd0EOW8/JaNFy8tjkCaUpy1LZCvrLqOKHA
VbmbiMeBsY9+t9MXBBZEduBXReCi+/A7gJxKUCWxJ0WkdZNDz9+gX1CqUMcMhpizOREj9xZjTSMF
2MuizjE+s559RgwRKWeSeWD4GrZWbSAL9PWTk1TLntwAmnMr5mGlrN0Z+irLcMrnCT1xuHikn3qm
Ht90Siz7PvCTrectxVVBHb+r2Cts01fNsF75KUmlDBbu1YaGUNbBEusFBxtJx2GgjHY78qYaT08Z
aTt5xOVFk0NHSeLUy0kvRbx1WK13siJzW/nWlV2RDukXxHBxIWlb+rHsSJVZ3NeNGa0qUFizQYjb
KiSNgDlo4LoHgCKDNJyjHC3jSElykweZedanuNwpx/7e+QEhFhIRs8OOZXAIdPDMfa2Y1MyuXtBv
rCJtrIhPVINxYvFeJ8/9rjWTfg/8S7A1O1qjnp4Di5TbamCy1WnmZ1JYcr/qoe3ebnGRMtcWhTq1
UAESQepQrmzUpgUsDxsZ96SRhmzllQRPuOznmjFgst46S/KZNV3eWo39NpmcK5ndnXHd5mSOO2/C
L/v97MnxqddTfWcOLI+XD9tRMFrLuRr7VmcFCYK7fGBzOjsOYF2iWod8ICe0rB/17r/YO7P1NrFt
bV8R9dBMulOhXnIbx45zwuM0pu8mMGmufr+QrKpU1vpX/ft8HxQlybGFEEzG+MbXiHJfuMl8HfRl
/c59ZviiVgfXkRGrYPXYMILqzIzJI/TZZzRu59Gp7Z2NYw7FcZvi9lbepB0Fu23HbTA126Z5gJ3P
DK904z0Bk9YmoU3B+iiFuOPeG/QYAfBmwhCMyi9l5S5Ih+EkrJ5VUzg3c5gAD88vtQYXrjI0qOvD
NjIZuuA15w0mkwbHBkReVIBYU238Kkyvs5l9GdM5DPI4zTYObCQcZMyLMDrnSiFy58eq3Rl+4WyJ
rQssQgQ9uHc3TmLOd21zjbAg2mWtdQBjp/+AcUzP0b5gE0VVXeBE4hP9IfXqQ4WzEekQVoc5Y3np
jMq5Dhlx5m1GYI/LH7czqMjm42j2r2ifT2bsvk5VFS9MYwu6mo1WEGO1dGAZHQ2iz/3U2qs63oJ0
xezpjSTu8VYn8Df3AJLtaOY0a9vdHH2GMzadZRcwWQVm9uZP0hPpoTW5rZqdOrA0fk1kIR5yo7jI
Ai4M9dLJ6sYikHXpnInJOeKI07rhIY7UVxsqzA3q+T4I43STTiL8wGDyW+63zX600ZYk2qOKZPcc
205xSOJvrTbq+76R43We00uumRdzOs9iJLS3f/Wh193Ryuizn9y4BI8wcCbLPsEcQEog8mb+pPjW
3ibmJc2Yle/RDo7NDd85wbe60R/8Zr6rO5drOvaw/1SmuceiK9nO/r4fdpxK9snVhwoWjxlBsU/Q
D8Pz4wsnrCHyvpoOxONBM5lNOcskXrUfo7pNj3ZNiiQXKSQVJl0T59HsAzD31zLS8FtoZu4Drgfm
Y0zkLbWPDGjJUxl9gRG9vavSapekWvnNTJPAUQaXdt00VLhw9OeCK5keeBcN2e04jdeIRBPZmflT
5zAm6m0+f21o8mwRGRVoZnjKNYvI81KnVua4BCZX93bWiXKbc6MiwT2w9am9q53hQ5/E3CIR2hyg
BFzDbLSwyuO2OlUMGYb51aqL+1E3+6sSytwnZkc924ogx9eZwqotA7KbuByNmTEXJq9xOz2YyiKL
Vc+fC1eKvUNzPwrT2UsbcX3pqtOoamefCHs89AVjRscxXxhAZ7sYSdhJyxc6n4Hdl5dznRbvadbs
Y+i1N4ZSdybNNlVmpm361GxPKlRPfmY4FymW6U/GPR4CDhLetruW5kAxxvQlsKyQ0rIix6xuv9eO
5uyqGEVz7n5ImJUCC+JdmiG52U41CICPzfNNk8ZQnuWzdKNk57MO7EfhWHtDB+v3GNh3uh6oxeK6
IwkC/qLYoQ3cJG3yIh2ZBBjoI5XRzQ/xQmZqlXueGAptZ8YacUpEa+JqLTzGBoa2ob63ifGxHSNx
cpl4yeiihxiEdwikDuDYjIbiba5YTGq/tw+9mT2KSZAoMRGDnLRETzEyCpxwwptpLKuLnsG1nSBN
6RnAdlIZTaBlE3e+ztwwffpoVsn32eTPFRZODT1JR/lI6rWXvmFpmII4dNdo4NwuK642aE1Q12Ut
bhnGGUtCizO5BG5TvDUueRW6y0coo5DJU6O/MAthoAUjE7pjYDfyTvOekgGbijT0ekR4/f3Ke250
zTyzTrkw6xYeNDEs1vkHI3p5SloxVoY9fJcWmxvtoZEQ430tNgCu2cCvNc7VslmfsngbgW4OecBc
evllNnE+EF3ayfgWJ+/0gOiI8Xzu3zNNRwayvFu77MK6IUCrPWMw/ddO6J1Ook5uYuSz0PDUn1y8
//QUafimKrX25C77tjLxWvet0kvjtD5ZXx7NcdxlSn7XpQH1wtVpvaeZwmnZ2fWRpZK7nDIf1ncI
Y2l9TUvmgNM+OuXLUSmiHsb48siCNBYYppEFok+9s9P1ilrEYhDQx/crDdjtENlNmt4de1nuGhYe
orXZrI988LkfjyRf0/ovOgoAc2fKMNk6AxG9VLPdeaU5Wi3eJ0qvBtwx1GIelQ49bCN+byS7HP+G
/ixCXz9K7MGqhRU6D/HPzdhlMH3/elFxR+EsQdhCr3uvyQxoXHcVZSSPsMUZfjxaXyup1iHKpIEz
hsO5c4yfm1xTcp95yRPKFeA213hctQcrw1jFqCzqXiVbc0Qi8NfGyHUYUsuG9MJh6+lRC3PTSU4G
XCG/07L6uFLj84Wq6VKjc0LXfiAk9OSygIJD4dX/eKplSChxUmh+0GnSwhnOGVfiyXBe+ygazjqj
NGYcZGQv0L9aNuvrXpVF8OexVdhU2KthrlQuFfDCKVvFIyvFDCMmyPxz8WqkN8Mi1chGGyX7Kt3Q
XA9n72GYgzaqu/Nfm9wcu3PmTOO+GsuH9XXePz37PpKbecDB4E9qMj6RMSgeM4VpMupDVLlni3zv
IK1jcqVap4Pe8a9NuehFWtEhFVlfvLcWcvNKDV5Jws2yF/2EPyT4H6RhGEzI+3IXA09ZPTG/p1YV
KPi0MdkSJcoseuFr6LRJZUnmkRfhShZ3z/6A70Tik3MQG+KzGjGYSrMBXGR2vpoN6KybWqch025C
1Z486cakMMJ8nDNkwbaW4ZBT4USp7PDVc3GNjCUB0ChS+tT40Fj+y1SUww6vFS1J40PVpPfJpEZa
6aa7iQm0RqjlfEu1D6iNG6TJsR84tvc82dHVSkW+76nWNz78on0xoX4f8wOm47uCQTpMofw21/Ae
SqGqHCGKZduSpuGYCnxpHO+sQUHbVVb+HHkQN0QHipoX+673e/oLOC5C5h+q2rO2UdG9U9L1p96m
KtWy5yRjwO+krJf6QeUTI26iegI01sHIZIDch1DtET/0d2nFn8UpowKlrG6sUcPoqxlI25UlnKIB
qjapu2NvfYPWsclh6rKO+Ei6Te1V6JwX1SI/6FCNWNA9t2porM1C7dTy57Zw560tHcRqOQ2Xidy1
dzJtXw0MyP3UPnupNLAwlM6NW8oTKiIsu9SNktUE5Zr2TPDJSLRt+vu2j7EJsT42eD1WPcUy1qIv
lVU+wfWeDx42KxKs7GBoIdwztQlnu9xVr8on89pymbyfi1K+JFD4z2D3YBsaLDvDeO0t7qpYAri7
qhzNUzQ8p1DFn0CyNvDEoMhBoPHzYWk78wf0Uu62LdM9ppFp0PjGuHONHuGqR7nXAEB1zhsDm/yL
o+D/uiMSazf+0s0uRFb4qzit8WVoEXbw2lB+4YDjQpruvByleEfYk2tVeECZ31SB+fGADBvGQhSF
93PoTtuxB/ckRvLQ+QAgwBKb0RmTg0TknBVkAgjGG1Qylb8Dfr8rB9KnR+g5KtQPVuVmB18MaSAj
iZZ0jL5bmWNvLApyZgsLuqYe5kabj4aZBXPT09npNUN1GFWTSBvo5P5HOoQR/Twt5uI3lbSfwQo+
D2MqtpG9OPWCMDIK4VaChfT9hN0DKEerHy2PacgUf1SyNDetKwGqwFcRycWXwriXj7PJBycw64YS
/HW2vG7v1JNBQ6oAQhso19WivM3SnW2qPpA3XFqcXTb56VPRL1bUrwLtI6T3R3yhZ0q28Vk3CrGP
1OJM2edbzdaxj3Q5zdo0BrlIKXwWLU5cvkZ8MfTh9raKYrFPOx3Yho6x9dKTLBtkBNOcQ2tahlBF
+ARzGEkypPq94eJPYtjxDRfXZhllYBlPfpc35YEq3JOF9cc+R5CE+V6fPor7ukjyreVG2QJtxWAx
1llvvLfIQzAdwt2lPbfvagwXN3YaqqAH6pscLbo06WcYq9o5rPECMBDBwRIMkjg3HgxMf500+wyw
jXYjqgrcbk61Z0QX1lYsirsDRdwulhCttZHWLnZqA/HOiDUDZpswgBD3mvIpZrBCa/JN0/h/uGhz
1ajZG+5e21a3nL2Xa19tUczwovR3OSBZnUfjuUqGeQ9zINtSGz3Bz8O2MFMgBWHW71zcvnBOGfVg
UuDPPssw9XSI7mOA5hQXkMsJTi6ncx07H4esM+919Bm7tuLMQ5hun6qqRaivOW9wWz6WY77N3K7b
Zo1V7COvOTa2QECT2WoLyfXYzyzsZh6lhD55OyvidpoMrOB9rPZeN11Ny75lwTI3aUJzY1o97w00
SXN5G+fPtkps5PPNszmn4Vmz1L7xow58NpmfB+VV2y5Ex4sJ+kmazm01WUC05r625HTMjeQqEv85
qxNJfJswDwbmc+AhxWGakhuVQXOSlJ8ih14WT18irZ0PaThmm1w5TxSeLzqpWMBYI0ZATAirWGKf
3Cm4kdENYvgWu66XPpzSwO5yKE3j8Ex+EGiye2aSTzNS+wZsePfDgLp4nvSDMBfmIPMYGj4bXXlU
vVW5emmYHGyMGL99V70l1WDS1xqP7TiXoCMQ7ZsQUl0VDVel93dtkX8HDBQKZtdCcoExB78lBMdt
qzA5pctr6w/WTaI15blYeDcpcjlwzXQP5XDAvZ5N01Cc9iy6HpmfG3sq0Z854naY2g28lMcCBiZR
1oFshnOuZH9wKsqFdRPqlCvrI+LJQh0afhLu29DY1uPOIwc3qU1GK72mLlMoogPGV6ip5xPOIxE2
FiDNfShCYo6iZhMy8osw2zi7oh2PeZjdFDk3Ht+vMejiNu6neA8G5SAhJOfilOn6RIWPihNVNba1
ALfbvKJ+5SaJe8qEVsdxidVM2+q0vt7MhGtiIkFT7z00wPe7uWc8mWSPQ9g5e90q8GnFx++8WGx1
dnKuzR6ksJjpShllnVyPQshpG4jLnT3sSo38PlPX692k58XFmr38Mht9gRwLTSKdZxBNyUJbdzp/
00SYMpAxxLVntkRwRSgysQVEUvrnZkhJjtusz8setxWIe7GeXUgcyXH8swzmw8Z3WJ/1efK4tvH3
gpVlJP0OtOxbpEOi6TTyXWxMFc7rU1o9TBS17iinAfxj+crcEMeWH4/UPBxECjF4dBuCln28a2SK
ebDrTgD2GJT4NH9BsryVGEuwc5wiZg4H1uEPepFoB0vgoJmG9q6YKAP/2lglKrLWTIBy14frTybI
ewiLdFLf4uISd9HMoCS5LeP6NVvOyUnHTSXIEnmj4RSw/+W1zmlvlDGnXKh0fs7cRfvRJI97ObtX
Ltf6iHl0d+rL5yF1rDMrp3VG0s6VQPDpwmcQi6B43azePPMsiGmOw27rWwXYzKJTRCpenddH68ZO
R3NjIE3etkObXEylHdISnBr1OJmj4HlneKll2EZnOLhgeRbeLmbdeKDNiyZcdCR4mAT1cbVT6q8b
N+n9vRlh7Lw0c13ifa8mUFJu6yeX0XxvxZThlHBwGMOAcNX+7EZIeFEbARssnA4Gdkm+GRcOXl+7
eMk4GLWZZUnP8+cG+9H8aES0sGWMJI7jWuzmRHsXi1DkL6qR/yfvyWp8O7BczlG7i739mPS3mUXS
4A+2SN/s8sypj9spnl0C7KG9HDtHBGqRwhVLt+jb6CanCBx3/SJWpl0+T7A5Wuk6mFGDs8cUaQzx
KcnrauSOKkv70ljGpWMEBEBZjNoBDj0S53QGT/VrLJM7Jm841apDP4lj3yasXXX4GPp+uV/fh/Ab
+Ig/KH1tGwqEPcND582McxYKfhFWAL+iY2eVOMLHwwacq7fWbHenkPKtrknWSnXBHyYgQm4mtAiN
+HKDP69uR+tTgQLwYPk4OS1NnuJfbENL1zfDLFgorYUt4sdNwp2jpwNpZyZDMYMnTwEKW/0Xx5we
0zltEY3ThRJgXJ/zjMwyboI8HyMF5ikTjoWq+oubN8mpBlZYKThjOcY/LZ2q5fyULRJtpgdE57I4
xM0nNHvytO5plQMOB5bZ3bgtX6FahfOrLUuTbxnO+vuIN6n0yTrFznH96xgTcyqtD9eNnqFXW96b
UVVzXjdmO7Kjfz1XymrxHZgftD77HEfWwRli79CSWM/HWc4uzhBjhmSsEeC7LC7La1I4DTYpAvrD
8omF25fYpizHAd+aT7MwvG06jkg2+GF8xSDAOrt575y7FjnRkFk/rs11F9XUkP01LR6gS1suC+9L
OFUfkbIC6DRTdHAWKGV5FhL4oEaU2O4igSIKvsT6J8QaeZVVLbu1Xi/r03UzLz8YemKOFGFS9CP8
kxE1w96yzCvqrls8zWGX8O2mrr18K9Dqa2ufJTSBauhPiiSms2NxyRc98/B6+sQdTNukTpEf6kw+
kCKRN/UHq/dQ52T9rVEatA+LeIOeZjuCtWw6X96oRL+nggCMZOUyc5QKJP6ZTFujaWM5wNeNgdX6
oJ3NiqMK0/hrDa5J9HXx6NXmp7RzXp0cinBt+ITTZOLg16XgaNvXHJ3xoU5Tbud6d7br6kKk7qvd
W8w7bP1RQ4GyKVxYORgTILosPke+OQe9Mgt41ElQxouNKMiisjxosYn42E8Xqwlvqpx20rSx+TX7
23TIP1dtzjorbvoBT1w3q74Cx7ePCqxS5SMz63h6zEP92FGPeRH2LlSF5Jtr3db1dCxJcgdfnP7e
S0OShh4MNxx3tcgmbu4JKkcq46Tuyp03iZ1l0hhTpFKodMOpltVXrsiZGGGKMjMJPe7MLQnqKUYO
Xgv9gWlBeZka20FcWJ6IROi/VPq97YbiaxziPER/wl2+okZV2CJ4g/4cCe3OB7jYEV6ZnZyhezfw
BzaaWD2MDQaibaX5+/ViBHTujymih7GU2Eo63mFdRXxJQnmwPszGyDzhFAQNgXVt6ow7gxhxdOel
fx4Lok5WAuNPT7+/+dR9/T/HwR800MVxEDYmFMj/N9UTUln5/WuXfO3/ZlT449d+kj1d4w/XW5zB
ibJwLIRQ8Dd/8j1d6w/XxIhYt7DCxPV2MSP8F+vT/AMapoEboSVM17UWp8yfrE8IoT5RmZgN2rZr
YJNm/G8cB1dq6d8NB/GzJczbxAqMabxu/uYlbJsTaE1FBqLM9WNMnRH0sClFQnhMPJc+HUj3qdPe
M4nDqq4wZ6gY7pU9kTRZCoeCca6AWdd6gfLKl7oSd3rnEcniZeeorMOLat4xGLwqjyXBJRQ14e6y
0ZNTzpwfUE756OZRBfsRdnCugiiJqOdQTuScYjWItcD8ERYJU20DAV6sPdS+lrBWum/tmH2ETMvc
EIIKGrMboaFAde91XO4GFGnY8hqNO0KTZydlUVyHgXu68ZYaJXUuxHR9/Bh6zPjNRBDj8ggY9yQB
A7S5fJJz/B5L59ax0y/94N/BrrwZZHjFQ/Cc6fI2QxLAGITOuO8dPaiV/DTH9VMcVo8YtLy2ucQl
iOmqjuN8EbrPworvezd7V5Kdd2xMo6vknbQPazNWHGbwpwem0xcoDlez5DhlEfscufKTqHaEnOyt
wjzgZo5oo7xlYd/phsBcVNwqP/2EJcwBQpeJl1KrM6X/ZuHeJ6V3SnQOW9hiAmDxKxTWMEqR40U4
WKCcynaWM90w/ho3Dgm/G8J+sWvdUE03gd6wDzmGKRudwG2dqVzEJG2MHW9X694JPe3n0O2+0l8x
rVUQ/fNU4+5aXJKyIOk9NGn11zNFa0Eg58+GM29TZj8YMcJQYe06OY2TBCoTD7ObY6ZmmcflD4N5
YkK0fNv4+H8T9Us0cRzq3Op2zei9QAbAlScd8SSpcgBqepMlzbZYKHU4omU1iit7aLaDYqEW0AiS
drjtS7B5ay53zICX+CDop/qMKq3FDTt0e8TWVfneYk1BOwSnKYluE5dTh/8OndcChriIWbrKfZGd
pwgFir6GOS6HHVm7qSvxMY1uIovBNjEcDGiRX+lpGsTFErPU4XNkuNO9poyvpvxqZMyml6geI/eJ
VOuRC+GB26DMDOzwLGY920vXTY7+iIZ/aQpa9nWwXUaT7imGBrheLFSsY6DHajc3hsAB9L0GnNnC
m3soFNeM1P2nZoxe6JbgWvP9GhwgEjJVgleQaUQPTVfiYIOX2laAUKVNyces9wju0BWH9YjJ59dR
hUFdoy5D1f/odyiaokd96CEjEiKDg8gAYZnol9z/Hi6pN8VjDd/KKCdc6vR37EFB1c3lwmuyUx6P
1DC2zag5ex/9jChkEjgwcqle7OEYoxAMRcaVoL8YdEuco8gKDQ2pt7yKgVPEVUg7YVPy10qogPMQ
fTKq1tuupuCMn/xAtvITTZqx0U4F9lQbhYo/0LjoAk8/NHVxDS1Oh8R6cjGnRrOIvaIxk7P8BeMQ
BkBFYC5GyD17wcTlXUhj2w97MSdPyYzleGbce3FMSLPLRSMVCFpcUNNWxakRFGRxEV5gTOMNGvNz
TP+/WAY2FKyNeA404adSkpmJ+OvkCvfJxNgVUn2/4yclloDwvRNIBducHnRnlbjiwfpsNvaQ73y3
/eRmvK/jAqaz1h4Yhl+XSOnMQf071PdlzQpUEGSFsxhVdp0VX7B0xIeza04F4iUqwcIPIHAwfbR3
ddToFDD41Osx0/PceKRyzAOiv/pj0aY1nSbKuEHCyfBxxd84fb3Y/7m3Y8piWUn5Zlb+uznmWaC1
kK9jHKjCBiZNVoeHCstoD5rFoYuseyzTzhJrqB3VHDZ/8XOL7nmXQRJHz2ldkwH6W9njXdYA6DMz
E0jUExBQPbuxOBCLCdFNFF70BADZhyOoiW43dpqAuSAwwENJqafZu4UdC6zmcoE07NtB4xtUwqab
iGC4YmDGbHzyPuqIpioPUbIBF/hGL+SwYXJQMYrGR893K5a3guwTF0t0GOPlAdRG4LWldooch63K
GIgMwr8neGsvrDvcA9E/huXVrMOvmQmP0cAXIK7Tb7QgH6yBbyuzPw0d7SlEs3lfIXI/NFP9pc7w
8Slb+0lx8w0cK+bSy71po0GoISiyXdeSqDUfJpml28jv0NHGUJz6b2M/fpQOFbvXwQa1nOjezb6t
Z/noH7sM+64UiKtzDgNOTpwNE3MGt7pLrGSxSGW5LQUdnQVnfL1h4Xa18AnY0Uprw0C1DeCxb6kg
tZMvlgKanbo3Gqr3WBSHdO5f8SnDbczIv+ka1yJZJhB/zOJQCNPeoRY4wZGlNfWBjHOYZE3qN5ex
Zfg02oeG1X4K+5MWJRgyAZ+iWrwZGBaFKbQLPVQQc+Nw1ycQyBhIMq/Rv+tO9+zNEAPjfHqYrWLa
zGXzmvSzu4F/ysE3SG62RqhsrsO1PCspuTnlMBwJw5tLj/oiLd70IXuRtX42wDiTkfsk/Lpa17/b
Ik4DLxw/g+oSmyVystmjN0IQVaDqqz28xl1FgyTtliyOBvOrsVvwCRYbP3NOfs9vg0SXe6MlDwzm
9HYBxLU8YpGKDMh6NYvP4GpPKGlZKjy0y2FvPqheElWFfQMem1gUjhgYq5Y7sW4RVJCrSzOGYHk4
A4SKDwFXjzU5HggfFe4mN24tl+8VUQBkN7SA6+2QiwcyFhVHvlRfCJiBnY2DIkub0ZLGmKL7NGZz
dh4r5NulZLG1xYMOwTExdEzMeu6UsXVjd9VSv1E2aHb9QRv4LLF/Y0FyZnXL9W3c6OUVF4Go0uLb
pXQBdwUNaLUNCqLbadY/rWeOb+Hj7/n0RNpEbBl8GHfUEKpwi9sLiPYMoTETk1p7N6jwJUGQkgu7
2US3vmtlnEiA+fZIKtgYh/cmE/9tlzIsi0mZSI06JuOZqUdSfvcGA62c7dT7Rg/fOkTNO6UYcPQY
dZIJ2bjPRUWpRM7FPfNF3IbwsyZ1aOPAt993hnjkkBMZA/f10jHl/rFp4CVd5KCgAU8MmXGIdEYF
Ymu0jBNr40gF/ho3DncJvGLbtliLYwR5EvXkUOUvuY4NH9GC/LVHO3bfIoaCe6+usXkKJZwMwnkM
+LzLc72d822pYOQTHUPAa5XfpakgUNDSP3gLClwvkCeCZegV7r7zGGgkvYFx5jK7xwyIoeUC361P
183qvxjup6gFfhVfVoYFQhvg5KarAlQ4NNuJGV+ywrsTzmTviYdcgGyQRZliWKhZ7cU3pYffwd6B
nHhkFLYbW3FrFHizYNRrb+IsjLdCNKkRpFnvHwqzPPwY468T/ZLjSKuZf7SRTe2bdb7fZJxyXSI1
Km8w27kzovPU75KGfEaSVyKuJMKYktZHmCWzS1zeAqpDXsa3CCDGiK5Y2V5rYJNA5vgcyqKNrmGX
X7XKZIoZW87ZW7AcXyzsbzEewaI3siw/hPZ3ZyxDHDQYULe++lpVUpGjDQttfsC99bZuFtu/3LPP
vAus8c+IUp2zxag4iVR+yrs036FnSDdei9yrU6Fm0OXzMHNNShwnf1+fgb4v7uYuRPY5/bByNlKD
6cH6CF26je/ShTTB+pLCUARWdl9Lbe63DScrtCDnk6vjhliZhnUe0L2cHd2C2PDXc5OufueU8bei
m8wzHDgXau76UGQimNyM2hH63QaRvXlm0k2kUE5gWAGgDIpIHjl2A/OBgK5rA5HxIlNgp8jGzXF5
Zg4J7ZQfMacfPVVvFdO9y7pplx//eDrUz2g1wr1Tde6ORiXZVEU3XDq/M3bmwPBBdx11KTCmDhDY
jtusTIYrtjto8k0sYicZ3aKCti8EDIPIFuQYro9CId2t6DRYlMtr6z/pmxC50nxGcyh26yvW8ktO
WXLxSlwh+la/MSz7JsRS4nvNztajLl+zxXgZ9YxzOyyTKeX3OFo1g3Mzado1nanCZzF8IEVJu+3I
PisHE1mVNeQXWGbGk9aWECorJzqsT+05vrWKmBndQG1WD7r5lCepcW1nUOVBYdYzLcRx6MXRtkMQ
9Lmeo4M7utlDZjOwlNn4WvRu8Vz3Pmo0YjExCLApzxcLmZ6jjTfzP6R+GUs3/otEExo3cxCm5g7Z
m473bxFnuY8MHDMJnI/A9g848i69Ksk33tYqvSccPmgcdNoSNaGcSbh7/YJv/ASCfg0o+M/vD4yq
m46nu0DT7N+vIT0Tk0a/q3HVc8eP9tzcSpdikkYQ2uU3in2zbTELcuJzaMz/kHe6qE//7aOjdSX0
aAmJ/j15jOJfE8lc9kdMij3u6d6p7f2nMYcvEGFuPQv9qMdMj/8P+/r/SdvAANOzfjk5/i1t41r1
sFDfyrdfhc4/f+tfQmfvjyW9zWdF9gTIrPMX9uWLP3ThATqZ/hqoscigf2JflvWHDtlcRwcN8QY9
NLmsP7Evkz9IbguNpslwj+Xxf4V9GTrv/+spha4aeM0SxOHYhnDtNffpl7M5meTQEwogT6UNgyGJ
W//gyempmTN6ZNppB4Y2xtGZf5jkSKmCGx52vVBW1VaPFxPCzNxPbsyE3smunmFPh7K5GSlQHmRY
fMT5DA7wYGwraBw7P+/abQcocIDoQIM2xqfCYGwoukPTV9zHTfmai6bYt9JUOOZo+KPKgnvhi3dH
x4XrlYTG2kJoqqtPuZPM+zKleEdyeUqV5hOWBfyghS6i5IGbz0zPVBct1AlADq/XD6hi8N+U7ERT
vDW56I+OkE+ShEaYJXxWFFN+oAQcLVKkljC6TdhIb2vgpvm9A2Q49VF9zOMk2rk9pKxaQ39ckBoS
l/lbXSzYQz2dx2Yq9tNCZ57GZmT1h0eF3Rnyzjs5odMzKh2ZmKXRPwzH1Bm/tRRZhqzpxzTGZnjA
BF5lMgpZOMNFkjrBYFjIvRXNonDkvjBg2JIRwTBP8+Zjj1ukF9FDpZ74PGW2dfzljP5Py92/nyAC
Gy1BRqfFOWctwS+/Lnfp5ElVqRp2jeU/6R1oyrrJyYIPbKclkGLq/WDO+zsdPjV8D4h1C3K6Hsz/
vi+/BcNwrgrBfAAomIWfQOLfxPmmZugkoiCyX/vdpC5fGZQKeay0HjO64qPml98Tkf/TEQBo/u0S
Ea5lGq5neDaubtZvR4CyxZjxZcpJT0+uesPwhBM7RDcXp3LXdSZQp4Y9VTrMBDLLBrI6HvgHINgz
H8M5NdX8/N+Pg/lbjtVyIKARuUDqXLAeYfW/fSe62TINavOTWILCMO8lQAwCHfS67oCGkkaxpz10
RO7sIEldhjKf91qenWN6WiK+HZOUBv+7GqHmOs5sHPwqP6x/Clb3brRMM2jD9MN/32lr2alfbl7r
TtvCIELI8ISDSuXvOx1xBYCOpuy0L3Goaadjl3rTrlOaS0nuGFvdxcrDGppXB2lAgE0bAX5482xI
Ha120vzWOFO5TI7RKxDu6hQhOpXmYx5aYKPgosixQjPzg7xJv3R4jmIo1GZn0GiIWdr0xe/b28Ze
DoSZfMN/t9uHdkV6XWw+ml5D+wr6/Q+feDkxfvvEvrvocagSfEH63N8/8ZhFoGIZSH/JQA1hhMDF
PSkO0fAx9mbzSpTSzoeZvWEykZKQMuuBpi2G47MDjLHYeNUo4qVSxd51GpzKpb2H07BNRrBoc/Sf
1IIhp+FtHwLZODWLgF/39bbMwze/NogL7xvSYzLyT0q7f2uqcT5KjXwJKPUY97lBEomdUOE/XS+/
hYbzRTNEgdUidCLcwPV+u15yo3WhJlrpaYGIK/ptDvl8J8P8i9aHjFzfy6mCcWlo9FtTC5SNLwNW
TG0078mwIRvbuXRt5ASFAcD/D1/Jf9o39g+MFYcPIczfijeJzaLVSSdldHjUZeae57z6VHkA403r
PNWai32dhtpnuR2YCpMMB+0ooFpL89SrYFAYOS+XeW9+bmG2ihnniS5yHjgt222vGg86OsxYY5bv
tiDbrjSfZn862yW2m/Z9ExkSF6NBR6EkC8zFins8csUWjCiojbo4J2nyORGhc/PfP7bx70sY1ld4
pPjE8/quoy8//+Uuj5PmkEROnRKkE1ZbO0/vRTv7lOkY8mPQ/UDhvhUYnQyddfFDnsyEsi2T2ce0
EJBL0fZs/mGXfruvCN9mN3xKH0oZ29CX8d6vuySwojAUGZanOETyluvzHcisICSoJHvAFSfi5pYg
IP1iEju27VzJWGIgXKIw/mlPlsvwl8t03RMcbTgdPJd0jDWV85eDkxado0mNy7RLGESIby05WKcC
3sM+Sf+HsDNbblvJsugXIQJzAq8kOJMSNUt+QciSjXkGEgl8fS/QHVG33B1VD5dhWbw0J2SePGfv
tcESLprtbCKUfjYJAWdmgSuw5vBRq+M05u7a6sVL7nEOiYfZ3Tp0BivX/C/P0fr70LO8W47Fccdl
52M1Wd7NfzzHwc271q0USwnaCc6iPi4BPK5+9aqZXvfDgv4W6cVJJE24r+OfYplJOaOp3zlJcUdB
+Z2lHQ7c+jtz/PRJ0QDRaQbL1CuuJi08kBX0YiuCinD8F/KEsv1lGOIGZbvZXXJFtQdEJNBE/V/f
/b+2heXdN8iPs9kZoAH9n+HrAqdJFiTfQbcnbdUgdY0bOZ0SbzlxdmhbcEJyGYFW6w0EClUO2ia0
pgLyVaUhCBuPBMKLLNX+yzXj/FVtLE/MXMS6y1mTWvzvAHgZAX1EeE4uKNmvoievqUsrRHPa9Iyl
GwIp7op1ks2PHkPV5Q2M0b8ldMpb+h5DQREasbGRchJAktUOjp8EFWPbA8dHg5RLgM6lwXhjzO91
WTRbIYFYy8QzMCK4+yRPhmfygUgTm1Ptsyrqg2OBAc6n/ltldr2xEUZiFxzOIyajsXKKh6Gp4u2E
NnnVV5m2hv0xrf1qbM+x13+HsphP2TDclQzE7kvJ59hnaInr/pMJ8EUh+Clzuo1xvvdRHwF89nd4
QkBaVMwkQlAGEOdT7eE/LwLi/1kEHL7MS3Yg/lzd/Ws5plwNx1lo2t6m/IB7n7B7k24/z7zwfHDc
qwXFIVwGhF4oy22DGnALe50oBgP3jxGZu66lLezj7mHCBP6MueN18nAfMjY7YFL/VVl2s3Xt6C3E
Ibvnevaw7rZOwCzIXkGRSw5eT4QTbjYys/T6nkm2/VGHz/DqO05O58rJQUDO/nsK3ixIWxPrTRlC
V8WQdJw7kkTgdGCmQA4aZsv6oE5jxkB8GH+PHX1dggl6DuekSpB1iMqtsTk/de0n46x7ok6ndetx
XrAERofOj5hpWCi4tbhfR2Eb7y1iyAyvmlc4LWUw5v4PJ9LMB6JR73nGPezSCi54lTI8VXRaHf/P
0f/fcjb/rdnx137JRbDkEFs6JzdqVffvD0j3yx4BEu8SxsgBg2ZHkF2p72tFWPaE9zZ1egwRiKQb
j+ahrspnNwfPCfrxIUbcscmFeckA066tjIl62ZF++5+/Qv8nM3l5huzj1BtEJrOA/1VkJRpglFDr
kj+1cDMShxJGEfQL9nZysNEV4qmH2bAle3He5i31T9RUP6aEMlnQdAZPH+3tmdQMMXMA+y/Pjn7B
X3sLPSLhmRwdHDQrf3dsJgbona1SvmWtae+SRGeANIw/crgYqHeXpC41TidmfNOpLBJr7aRAFFNz
9WfTi5so+M9PiJjwv2qB5SMlR1TAX+MoxVP76w3L21ozZWOGewVUJHCsLnssFGWX4R1A7Wjv/Grb
x0l5jpIk3hX1Lz8360+rwko3klIFKulr8JZSNS724+zFJ7v6RTkznEJB9FcSAtyJE+saFrjrRxKn
IBwxdcslVwWqY7DkOLkGVIQS37BECnFtBROygqv6wEd5SVX3XdVVirekqvekAl1Ds+I6j2R4FLyT
BHREME18iVyyTYD8xPFZOeRAZbS8N35KFez4tLZTcR2oMI6xz/OUbTB1tvelTwgrMZFharQtRohN
GZ2GnIdK/arbOraAf6NHj7474y2P2fwLdIorE07QsU5BXVvVzCRadr/5uElMT6W1NSfv28Kov8nz
lheFFqP3lgSOeJZ7Zlxrs/CcE7APIxCxnT6b3gdvNpiecnwMdTvcijGeg6jP8C1wgGaT84yzW/fO
JszxYoUC71zX2Qe/JHFz54JT8My6PbGh/sAFPT9YgENsQUvCmXHfFGPsAKencxFNabLDv/QhDE2d
kpxZMxFB1LNFSIiQtD8KAFHUekmQ+SKo8ZtcZuWpU+HBt2zYfff+4LJjDYgM/TjE8teG7vts7jKs
Hm0sgaMV5m/o/ObjkKefYiagcBKTtkMbuKgLlz0E2Z47WnbwziJ4VxgaGYCpAyyqD+/yGdVeXwLV
T9XIJ+kRFeen5t4Ki5ocNWQVtfBHBt/wf2wmtleGSNiw7HIf0hvdcboxd73JVU03VDvMdloHlhYy
tavInQH6hOKzvOtGAk2JXMSppqturTvuh0dMDVP/sjpOyGyw6HpfMRaVLbFL2Zmiv6DozdtVkar2
mWNzsXUHDP46/o2VQTDBNpR8l2P8RQe3Hb/xlAy7SHOZlQDIooKeoqCr6nuaFxem8RDlBBl0iqAE
fxpf7Bl3DkVVFLiMRGRjLE4bw9hIUzj4WdyT7Xe0hcbODdpOYMRoL6iP4guwAqw7abYd3FILDKPP
1pHjci6uCyZAaLdMS/ZEBSrq1AHO0VwNJI6rZEGZFsR6F811HpZ/whVngNH6g06SZSw5Nvbm5k/R
3ZbhNvWHOWiMgmG7KwR9fGPHEcc8VHkNsRA0eaTNdN5abIWeIFizhSK0E2HmgR/I30KDpDVk49k6
Y457BavsrCBy9fjfXivZJA8t4xo4X7mxDStdXnxjMl6tkAsyNl9MLVKvZmfSCuyQlKGTDgMthr2l
ZGRuK7fbZWEUngfQD27tudvcQvmUqSdZTu6FGqhOixBIvzMzX7bvfc2NEDt8SX10VzM8+UBlfnRB
xW5ikPERikIIjisDhjZi4bXLKXmbWXO8lnHUAF4jxLRWu8aKoztz+nILI5iaxrhkctZWdlqB5bDx
xmlp6UBcrAoOg8aSwCmf7cLcx8DIz1JZ9kbX2Mp9Pd73KAPz0tXP0lCXENnrxixj/UFTA8w0XnjV
FuPOkF67sdNBvXo12KUwnV8ywzxTP2r7GOfmvWfy5LIoCd9iCF3arGPo1XzjMnsNfDtdHgiFczDj
zNZrLSAuaFUsT9LilMtumMRZvuay2tadU55dwAhkn2b2G4NHN7BwwZ8mkyRfVBH6RxNihk0z9wr/
x95xdF9Y4/QnDBh2SeZ2G8MwgbUr76saLQDcqHp5M5AK0PR5bCPDfyK/jlbHlJonw0l/QBiMdlRq
PaXkHRyjDYUGR3/IInbL0tMMMshzg9ZE+KuQdA04NX6bWJG3jWMNB6vT5H0yt7yFhf8gmeLy7WM2
xTGbEw6uqsFXxFmQCsBluXdE/FyMqr3Xq6oPbFjwnMetepeNFxHe81HmB8JGfuI4wzeuG/UhH1iH
pCYtFI36u0EhUzh9x3ASklpR5idoacSuNQ9OzDVYoV8KLN8hjCvv5LpNu+6Yj2pYJ8POasdPclVf
+xGsTpbinJKtaLa1zdg+QzJKZ/zu9qiqQ7+kw4/aZEAxNrpHiIlt/LBVy1pF6vUaheDOnFqA5qVe
g54ibN0qCCWzTAQzboGHyj/mNl9oXapu5RkjKK/4NKdpiwXLq5jgWsfZCI1dP8intnDTbR5ZJNT6
rbudFqDlXLmPhK4b9zHtcASAgE5NOz+Ocw+U1Gp1zPyVDs8KXQA8oI025pTfrg/cwgWok9TrwaHp
SoqeD+SrmS5j1b7kguRfApHf8+GzL2jecGJZRCAgVuKSUJGWDziBRj4WDrP3Nm+3rBc4lnOYIX2Z
3pNzdC4BTJzHRV6WJKOJVBWROaGY7GpsgiRjWk/xb8pIUnj9aQN6oT2kWrUZy8I7d3JfIiXe2w3U
RL6xyO7M99kXxjIDr9bkSuqibzZGQQnIxDld137Vc4wc+r1fZqfae/ZjTg/+hAVH68B0AF8NdB0R
QIp9fDmCYnKpkexYxdCedCbILkP+TRibkD2n2tqTjBGtxkwsgdDeS6b8bzHE5cW34+Nc0OQaUqIn
hyqCSRlOp3ns2p1GuiRwIeRaKTC0rh3WTGXVfW6X/s5HjVLI312vp9ds1h5zu403HWnVmymLmyDP
JuhbMsPC4hCAqdDwCiD0du5XO8EMZ8U0JUYBVQHnhuh08NP21UvGHxjGVeEyo0xcWsTTuvFC5ylb
Bh6s4weugkV8SmXotOFLPa6RApJCK/adxX3NyEabW2w8LwH1QpuRSw45KUsyQXDFMtaZYX3Becz6
Tz2pUN+IVzUV96SzzytOfrSdWiKBiHvEbEICGll8U+e+RuNcbZouJOqXTCqSx44QxfD09UtuFoZa
HNfRFnY4QqCBMQ2107ZF9pnazhMldWAifD0PpNdFSeFtIUMOtGFAsGzCcvhZR61YS5oxU2d9RAI8
AvAwRL5kONMaWena8D6gb1tJtoHDmIPpln0DgMcqyZNHeLvWQso2Mzu10H6CYha7LJmh+M4p0oyp
9EHNDSH02cTZwy1GBmVsdEWiBNyEoH4bkVqyn5INXOdszfjNnsf53Rz6YkO0MXEWFtlY0A6tNSqH
Hk3k9F2PlqJ9634bdv2ajqSqOsjJNiFhq5pHORGSqjRl1Sb39I+E5MKGtN1NTjJkmjis7yHIwjGu
gJiqs+4r/Iej9m5DNkzc6ZOzPVPixkNIyXE7VwfShiUalywPhpKY3tDqXmIOcJQVYsP9tlJqVRDF
ZGK5FpqOokMPieSyoiKRJS271N2lFrCzromLTZv6R4JmT23F4G6O5lWqtPus3PhzTegWVn4hCKXJ
MMSs9CFzcKiF15EY9172KZLNfAyy2UDNR+cfDVt8b0U7ReYDgkBy7e3dEItzvjSD/Nr8TIb60kwa
weJZdW61/Mssp5MfnZfEFK5GsgQNneQsKre7HhAW23WLizb8mXn5oyuKp9pt966sX3r6DauZtgYS
ZA7pdnnXZgg8CE3Y+xELn09bZhUCC+DUnn5lPZTfEcfmPLwglEtW9BKNwAqBmUWaf3AxPAc/uqoo
HwrP38csBeBrK5a+pRuoS1JR2zp+qlvYQlPotBdGgFwSjdKILG9/UByxZUsHWmLsv7iJztZJcsGw
WIy75UYuhj2PpL11UpSUKsuPt1/c7nL78c/N4uJMxGL2k7c/jqHc9J7zebufW4zsY7c7+owP//c+
t58niHPLKnS6/fTnjosIYesr/fznx3/8U8tDj5mH6RQRY7g3NMmaM6a7ugGc/9cjm31tzpt/PuzU
mQGNeLTKy8u4Pc/bn/78n3/+sX88CtapJ5Ijc4RDEpDP7WnoTqJTyKfR+l//+1/P7x8P+dd9/nrj
/n5r/jzO8hKjoXzxO5pREyJ3h+O63ZNu53SdvGcqvJcp6oBRqE8/H/bUqsMOA7y9rj00wForht0k
6ezPOrA0hxVtm3Z2jmpWjlfLo8BPi/G9IIs6zpJPmZWXvKUN2tUOMBUSqezMIhAufh17Rf5INngb
vQeAi3et3xhKvkVYnS6iyINGB1VMQFLJ1ma7oBpAGZIq060MS171OWsprbQCNC4xMaTJnCtm70i0
zq5XFFfAv8olRb60OIJxAIk3XhwaK9fUf3exHz2m+k88IZyBM0JBy9ZGr+7bakvCS0l9rqmF65o/
ZCqGp0YEjo5A3E2qdUO3L7A8VtM0VxfiPcYDsDS0jKN+wu/70E7LHCJcwlzVuUfHWyd4byo5E+Ax
5RylvB5PvGh3se0+h3xXLvqEsskB7NbZMt552nUwgQ7zqqHFQKQca4A2vrWPHE17jDYtJ7Z1VNnh
utGEYNrFm9aFGtPNYaJSza+5/pTQ6g7aWXx5Ekpub/lrq4Nh4I4Hl68OMs/vnJrNtHg3+njcGk7d
bFKBajYN+wvCCei7ppbsVDm0FxoT1D0yDKpCuytU48PrOiBMv9DX+NQNws/0AewcQuSi4xwUjwSj
iP4ltULvHPvFNml59yx/+sBpeHWYJu1QKdLJLbStHPHQUCq2mxDCGj3a7KG2oISJyBd7FU5XO2dB
Rc1LKjxycLe9G0snP5QhsVGt9YbPGgc1SOhjg3uQZ0s73Uq7Mwq64t6rRiKn74QeQnOYLAfIBqJh
VXkNtGVboeDMsLtOhLYKkIgsoNukVuHamvSXzIRD482AjmeCL2NwIVhhiTHNCI426D2ExujtyrYG
Pzu1B4AUF9JSUUb4ZSBKdKBkryaAtQa58nRQc7d6EZycBHptdEFuVmHgIIXe10bynakS2qVuEaQN
tUBNI0BQ0LZ3sUVmqOQZozOZA1MkmCqH+spL6y4F04SSuTJJ5WC3E/GryxG4aCEIfBNpKZJvZ9ij
ad7kgAdq3yS5ByyNBSbQSNSpxEgYeOiSn4T6tvWOhJ2EFkqvCjipQwXq0/0hZTOeWvEznZ/amej4
hqxgmVjdZYLFid0E9iNoJducPx2bShKh4D1k1Ocssr+ZItktBulYTIfMAXAS9zxJwsD2UnjaOrax
EtcRem4/dKx1OftLjlD1Tpw5X30r8aiZyZuP+ubeSnFi0znCiZFl59CogJ4wEdAdPNMJQl0CsFsA
d5UBc/EnvC6ycYyNVSBiaM2s3BIm9IZgrVirnEYSY7rnrsselvHANIyKXZu0ZyvpnjOEqA40bwvf
Kl2eazuja4nJA1sLq8T+NGGL1XXVb5CT3rd5B/HAxK/q6ciImwbk6SBYNOwISxqY2tVi3F+bY0GA
b92/G1l86oUBwtCav/UU90wxPWHI2CW/hxBSmlLuUQ5+t3GFgQxbjesR6yoDGPsVqjEB68LY4Vwo
NoMmpi2KwQHW7rQPLZMvIFIUbPvr0qLBzzGZvC8QDwyUcoy4P6kxVB/h5M5t4kRzbZ30fqCW4XNk
to+EV8IHGqbX3AG+kiWvvo6BxIQOALA43aGTvFRC7eRsHk3bp4tqy4MzJc9aQtgyM8UoEE2oMc/B
TdASCwGesQI9hkxpDsrUJIy6sMRmKORzStsC19rvQvMePKCwqz4kqA+owiZ57IqmweyMqLCa8oci
Ky6TY+obhgWWML5B1xOA0PdkszVv/lRU4CRQAwxj8VzPYJVTwsEDYEsItEBybNRcb9Ho57CTZ+oZ
kGStTTMB+b4L5wfJV1ddUaxFF02/S/T0FTc00wlr/AyRTeCgBm80DROj6zl6TTP7l9lMwEmW1hOY
sWNaUlJ0uSkeLULNhbXW1UhKeSOsc8cVELeEj6WsD6N411rySW1sUBfZ93h+nFdAUlCBfky63uC8
D7F1FNMh6rSr3iTNDqQkniUUpZThgNsFszNcxsNOK73XW2RzoxcfLoVe05PCbA6CEj6kXTYq93me
x70RWsRwcYVmuPf5cFJ4EBUZp1DT1kPBnLRK1V4nR87FJc6BPvyM7RirntXL/ZBXl2Rwfgw0cAFV
QdyZxI6m6Ls0+uSU+Sbia+4LbmI9VxwSk9Bfd3XaUH/TF/YSvpmx70yET5SLm8Sq94VJOhznDS+Z
9O04dOVWimMfEo09h3EVUOY36OaB3GUTEbLzuHAzok3Y9I+mS0+jsfPnbthqLnpii9WToyo8WDgy
h3xJxm4XzxkZLeaxr/rn2udc7w0ZeuLaIcHSlfousan42aqO+uICTBOoF4B9AauWItB0me+dPvod
ivmAUEXsKEVYlolO2MwdGKmoJ1FBp5uIqcZk/ggUzgcCutLj6aQwOFSRPGCeg/UEN0c/uCjWgzJD
iOdkyUtII5MkNOXhOlVXeH/PJVjlQ2cl47bS6eaxfI+Lk6OB5CMiCygIeACpqn3r+oBGC2INMvIR
5HKR6n6Yb/gXpzAtdsxbcUzpgCO8aE8CWcEbS1rIYGjUNJNJUIcBrLkAQxLQrGgZw6xKxnTnJvpV
JrkdzK3wNqlZJxt6Qo+Alr3dYNRTINTTDGbtm7543kALQGZRH2cGtG9RFr0NNmg4MAAUR0Zz0hRj
9LI+AF+jBmqBrob+fJ/3rDquJk5cRN9OFXnMRRC/T6W+KLPNO20s4k0YNSwN0nyPDMxLx2gubGDZ
PJzo6h9FBy3PrOo7QPfpXSPcQ5uCvqOaH7ed0EvspNbWS0HIE8oRcHADE1LoAodDepli8pQnfXpU
2GSzTNt0bbtz8U1xnAFXm/wwIUatik1ST7w9xlCvKo2RUO/LoLWGep3X9mvjj49T1b02MePsJnbf
hhoQlDbfD3aIiQxOho71d2UX/QUJ30nHB6d1+H7aUazGPr53ufzXDNzvUkdCQ3KaMPCWfmfXvYUD
dslqQh2vbFhEiq2xWQAqCITUulcQzTtEa8Io5RF/RKX6Z+YE+Jg0vwjo+z/OxrVviR+0DRRPTQ9b
1Z5g8KU8HZAu+1lrz+gD7Y1UkpLLn5dSvLkL9Tq+OMX4OBhwlMyKfiSTd0O7V73/dKM03jwetG5p
SpeJC7K4ppvy5y8HyXi9RRxkiorBUq5I5NRIQeU+1ktkMqMaiP1eoQM3mciME7tRVQaDXUH/8DnM
790Y2h55hMfbjSBlHfkdpdMCdbnduFDfyey2sAMu3hex3HTwasSsgxQu8Y1Xw/CO0i8EOS9MAsCg
Fvd4doJ+YeuM7kufxMwJtHz+QJ27yaxB7I0MY22tWhRoVnW+BTvfbm6Zzrc/sV0By6EhtL79XYY8
TjUpWM4FhbTkiSXLn0L4gDC1xqjfVQYRj0sCWURbCnfO8gr/9bM1kGsyEfkLnldYw8kZ0hADam/R
+YG4c4tTLqG1oPEYMaCssP28QSwPN7SEprQOD7d/s7Risgj/9c8ndN+6IvT3N9MJLesUzkQ5t9th
Bj+58GO6DwbNZLstSNHbnZRC8aZMDWWBtRjv8EZ4eHowKrolALSa80ckwE7li5eFWBzg1zbdiFZO
mBRjIBlWAnOtAfVXJnwZiTiA6XyjAZkCzom+3GTAw47zHbEh5CLaIS9nBnmZ1HDDfPCFO9pB+z+/
XM7vfJAMCtXP2bNqZmBLmF7TL1GBfcErYdj9oJbz5+0mZasgS8BmCLRwVMGGNODX0wC1713qFmhQ
6z4NqOJgx0dE6anlJsOXBRdG94BVwQC6mWgSwEnAtj3zI3Pm/uAl2R4tt3MUWfTZuI2GB5fvL0FF
2xvr63ZDPzswBkGpPDZiPeX4DtIFCXb75e1PNxJY69VMUno/Ro3N0DPWJjbxpbcmpHrt8ppRDqY3
Y+ngmHFNcflSudZEK63/YI/7YAX8KkeQLB4iGpljSRUmcoEMpw/gvajir2c5PuTeKQv1Vzsn4Ia+
Bl1e/XXmXIv3xryaynoD5fsK1K4DvYyRt3Afw0Rup8XLopnDgZr4VxVRN/+InOG9KRiHYomKGSOU
90IbH1BgvnYSn3+ovUDFpRMlP3WJVX2GchpozU9h25+ILx8USdO0onT4pxNSMa88aTT5195ipTNN
IlKtHgE7pRl5xx2jvoKSkVUJApmYzhiEOdQtf/Wvm45+FEOHIT6UU7+6/X0ummYHXup4+91fd03y
BUV1e8jbr/UBt1Kr7Le/7id9ib7+9pe3+82d4231xr5UWcFUCCTvPprwQTNq+N04ECRy1C6Nn7wv
ZsygpdtU1JP2IqgAYDn6/VG2euBppwIKNWm6GrLTXL+osHDXzAUfYGDch627QmQB67IB/DNGfCBL
vnAiw0fbWiZhjraNMp8zrM7qZvGrzmO0IRPc1KqvxROXnKH/HiTM9CUZt1Tjxqnai8HicXbF0R5h
SXpZHEy+TB+tArpDM1HclFWWHl2VYsAt1J0Tc1m1S+8uykvmGHX/E5xqu6uQfDZmsaeRYO61qnnm
2L/AR5ud49gsdwQgm2iUg2LJc3AH48lIG7W3h4iiGy6I8KgxJrbrneXeWa2/V3HTXdWc7xpQF0fA
D4cWJyTBN367Sz21jzmyUCqiuI4Rme/oRHLW743fQiiuUSBOHcEoUNPT91ot6UX2TFpuhFP8TTc8
eRRVRvBZ3m9xbn51uXcRbvdAbv3V7aNvaLb6SY+1IIrONVs5NElzB7LcOQDaWo86xe/U7XrHkweO
sy9F65nMhhnUGTB4YQi8NqZFfsgyCOgqccfVAWgkRm9gwIAsLA+AZPwz7cZ3VnteYnWwLZOzRBw/
2766CgeRE/P+Gdz/ugDHvO0xXMuqGZm5zAQDCP+X9s05azynnvtsuNDpEaGKAO/EM46TnjiYaV5r
fR5jQxa/62oMd918CYmJ8pm0HZljFr6GLrgNlzSKJ3vhJzumsTOKN8u1v0RZRly6zD6Yq02bRQvd
M41VgudjhcmipQK0NDBEGiThS0QsXGn1UuVyOLfiDaEDUNAIFFAzMbUa0XkaRmhbT66aZfwQ8ErG
SF5TxADwyweMqLEfhGFEmLLf0LrO4EHpG81eTpqbJnNPU+3ez9aNjQCczBk4J5vqOTIYAgNB+Nas
2aS7oJ1KkOGzN1xgtH0Q/wvKzRqvWSUeWpdeRe886qN8I4rqvYzji3DUPqVn76Q1oOSp+OEJ9Gez
rFeWxmVBzscZQM8nn36GOyR6cPP4i1qLzMEyPpgTwS4OqvLK/SZR8Dy4BMkZ9q+BkTwL9KfKEbR1
zpK9PlznsmjXRk9YAfaAsyimn7AVftcIzWuEBH7bEp/SG1er+0YD81MSkGI+90OX0t5hoZyb6mvS
cWOq+Jci54V5kjOuI5XegYX4gMNNK8BkZtHJ18k34VgmKWIB8MYt8XNTY4kVAvcPvpfJJtUFTfbK
upsi/bX33DhI0QnTh9e3zfI46EVaivoIII7KTpbXPhkeroeOaSKtE5I38OSv0OosMkCiGYDT+Drk
XYbsKOvN+WwJogcrnnjW6XWg2+Nz2vT1rpxLRv3NKR5ITcr1ktH/W+IRg0gGzaogK30Nmsc/tQrM
TEsUlOaA0LQaMpZN2qANPQo05EZJFt9oqDtLunTBQDtOQ7aTbXN2FYMNDtf3cWSyq9/Xi23Ibl5a
mrxu5Jz7id4VYV7r1sR+Txz5QY/tFeyxiNaa/UWcuUIC0gBqM4ggiwZqX3149rr0cSRGvqHzqmrG
JwMAzVKj9YuTh9WKL2BqUMDywvZa6+25Shed8CEdOzKqtM/Q9x55hycqEfZ2eZ0Iz5qKeqNNbjDE
EGGH/n7IwmMVwZEw6XyNJOwU4ysNJkvovxE/l4PPhIDA6KqanmRP+MtYU44Z+VEmxbnNGYBofDzS
Qf9o0MAyki+EIVluPVgZFhUgiT9xE5B2JaFbx6O17RIdRY0DXKhMwEFaFSrXDinJZ4SWbuXL8Mc8
6nJj8DxyrspYuzoYpTN9RlCzoEusn7QmTrODT8kO66++V282fZ207giFmqB9IkNrQbQs3Lmd1nev
ceK+MLWgiTbQQSaK7FdfAXeRhvegJ9FuaD5CPVRrTll3eqFdUmP+8uDeqohRKJNCBHGbsHcAL4fl
K/x93BV+/bUwpSW1HxtP22ylFxrbjsb+esLtbNvdO8Mkez2mXr3HqoDNS0p0bfDVsHUQD2jKb8iv
FWqe+dq6ZEiFcaEHyGZolpe/ddqibK7yIWrJgleoCaa02XJMfp67Ly3BdkSaHt+Wvj8RfM2XCEH/
Ni+eipbIxbJB1EYONfRG0l3SQn5OkUguEDffohL0gtvp/n1EN3XFLPmnwVBgj/sJlmYB8SVmLbE1
BhEIE4pAw+kWzBrvZ4rTdcFT5fvZtM7VTJ9VFwQKQVsl6wIZvV6Hx8hz7jzl2k/N9IRTG6VehbzC
QI3nhH3KnMLd8CrR/SztpUG4XyFFzamZiQqsRrwiQzjuZrhce4uD2EZkSbzKLSDDYY18vXI5X+q6
bixpOr8zY9znPrKnJCtYX02zDgRaxtXcIq0qh6I/JhCLt8qrm7Vj+M+hl9dPPR5/ELCdBObvkVMy
DDSg+yw5lc700DDPO/t2L85u0phbvCUkhDROdTYKf0mqMS++mf+MpJjPRLj0B8VMbPRFcx6WG69K
YLgYfLx499yjufhOJpWfKkWLXK/n8pRYHBCzbOksoZY8tjlc08WGOeWFsad/du+mqOduNyS6UswW
QdE4/i5zxHRMOgtNEG39yAXmQqz8fDHsASJ21tEfYyu5u90YE8o9zUdpbs9Xj8G9u/LHxZWI6HNl
9P45zEO0Iq7CWZgW8V6i+jWbyj4rNsN1HQ4Et1dqWquh05+oVeWTONSxPj95S4AXaaTmyR0qcxX2
TL8kTJ7n3lDFFlcEVWKamjsv5SsX9Y72YFUv0VCJ6+0HNyLH1Vhm+BXgDCg2I+mYXF6BbaLozrpu
vovnGOaQSzVT63AMfOD/WxdO2Bko1K/O7pOdZbbuOZ9xVhltArgC2KXbkL2rx4h/RGiB21DI5oZQ
I4oOW0ROJ3hti9HezKPZ70yT416fzrAMZUveh68xXC96Hk0yGCYoYNNNOj2X3r9T3m606umJRwnM
tN9PbOr3WdoYgS2XaL2SVAQXQvEOYFmSGOdoYovrzAwxo6nVfMhQk5iTcGSI5wMUW52IF+ug+ViM
YsoJkMTpaVCSDYt0YL957GcrphFobOPFZ4mJjiHGrF1U6wyBF1O7uwPKO+QxfcBlBpyyD/caiVp8
SRt4K9GGvFCMvRjF10Sebl3esl3t0ojXavqKXdd74MJQXyAewERpH+EZa7TjOmpFcYxy+1rJ9GDQ
+KOC0jrcS6/wcFnlFkPvUBOuQwYIWHROfqM14M9jA93YXrox7Gg6YD+4RKoRlzgl8mHu2/t6ts9z
V5RbJUAZSO0bLL+NlrRYDdEib6lyDgQFbwR6HY6uYXbKS8zHFIHFylOsMPPw056mu1mWTxVZEcw8
AciATPeCmBrOqtg2S0wtpAJtHHjxG6+YwEtL+3cWAqru6eYhcVJ3Ig1Py3+zw+6binEdNn7zFiMS
Y6wZt+ASvNB8rqdkuvdGMoUl679Veys1xR+EzT5WgGCUEYUIWTIUXhNc14QyxWZ2FiQJS7Vd2WaA
AGqtTeXM3HiwAU5EP/MUiKZvwSZIpmq+pMlXXjr+gcM+DVS361ikpnpn/w9757HkuJat53fRHB3w
ZqAJLD2Z3kwQmVlV8N7j6e8Hnr7drVYrQpor4kQdZiZJkMDG2sv8pgSGieYmQl66ds7Khoq4hZId
WTTB2uxA4xVNfiVF7jNkxqOFIjMy/Q2WTHrro+m9wS8W49hhV0YUbOuUnqwUe6OxUI/LPGyUaWuG
cDzZutRXuyhTIrKZPt4pM5V1WojQIQscQZspPCg6GmWjmPePiiTvUhV7VCsmBwdxPTNaPYZpfBu0
UdiHzKT7CIskZvrwlGLpeFeqw8QCABamS15Bj3Bb46I3KLSGVytrjkuPflfJhrHM5j4e6nYvQr5K
UU/19BHpEim/xXjL7UoLRVfmHcmp1GoBBT3jyn74Is71B7eQiKcxWE9zba29IUU24E7hKsvVq8wU
KtCH/rtMU+xjtOQRVPHGNplPS6qe9SExqYLJL7pyem2z1l71CdQJM49ZpzmrY60XV/3o6CkTknX9
bJBqp62onToR+oBaU1HJA/c3U+QQKmV6YH0l9PLqm9auztwMkH+MGvZ5qe6HFShN9FDWowp/XDua
tYBLIsPgbtXechARijai3duOELpL9VtaJcEv0WdjoNLnXjLXbmj133dq/P2MFWU/ellyxQWuCzto
oetLre1Eka5dbRrHjlPrIhnXuZVKiphLaPplZFYgzGF/ghChD0yTwlTTU2chjzcgfXbnAN/JfuLU
o0TCAndQpBtsFG/XnQai/1Krj/dntX0LQtOC04pMAWDvkhxkjNFLQhXAcisTv0etB4ggm4Ex6VYA
DYOsIDUvktJVrtWodqOW6dlA+XloMJaqMQ1zUMdZzpWFvJNGNIv7xr9TM8VI+I6W4plan5nZGu+Y
vRwzKSPZhE1TZd/oRYk7ZFQeVxSHvAwxr1IFxAqkBeexjWsvjao/IUdMaADCFHIHYFtA3bn2ZRB7
RAdEpjYpAQjgkDSB6QmqBmfhU6knaN7ARr1qyWzyQEz9SshzkfGR04xzqDCfU5W3zJV6dKIGsziF
Mw4u6lBAtEKw23oedDCzSf6sNkg1hhlUY3omO7UebwNKS3i78HKsDVDLamuvs8LBvj/TyCho7yE1
05rCidTwIx3D56hH6CRmhgR8jWoX2yB3soQ/yoiMaNGUeNStTGgyCNQt1BBwVs4KxEho5F/E043C
lt2kml6cPJWKLZkcI2tSN46BQkxy5SbpeEo05cvA9p6sur1UMRm1WEPTlYnzMfNj4IzcC9pVmFQu
kqw9NiyShU+FBB5aJHDK63T56AdqMb1m6iMkXGy1Fr14SUmMBFBmXeduZ4ZhJC6NJskd2s6Y8oDw
oMEZGIALFXwV3EGKv+/7ydoY+zxCZDi9jbL2E9eUDncZ1Hv7rlXABPHUmVxyLsf3eOXaSZUgwNQs
oUMDQkm4fBc5vaqSUgZ6PRfH1EqlXQuBoBv62S9iilxTJp0380lAH6lHglJSd40oXtYOvfy2Gfpz
xcy9YGa6N7Jy3m85sJ5jh5wrBM1kUbGtmtTbSBopznIL4S/3BEUeb1m/TXhWl1lb6U44xuzKQf/o
ojY/3v8RxuEzjgWUogQMOhFGPeGQI25mB8CrJYqQY7kab/EkAJ/VFvm8zHiDhitMcOLoI8P2MVhl
8bHWsFwglmhHlHeOgFHIh+bOrSnxd43ZfFq5hORcJz3Em/pgvwjepLNJbotK3GQd4kF9FwyGiSlO
DY5Ee+2gLTDT1PCwqjRB+Zan2doz7LGCreZf5t6wATiJ+97c4V2HQJbBjBUsAoO7BoeOSWz3Swbj
6Q67lYZRcSQZdYSBq0diMNoWacK0VWoy5pAeUo4wFxn9cSNG+0pM3tMRJGhmwGYgf3zAXutizBGU
stVtYfd0hQHatE1YS5NwqchkgDiQNOV69qT2WgkM5zcMO9PVcc9hN5zhe4Ed4rPVC4qOjYdm0mtf
49jNjHz1I9A9Zde8tmTGTjMTg+6BiPYKZj2WYtl1x3aM9KnGzf69bmJ72NxT+yfJtW+4+w3mEszu
SW4bu5kTiltksbFopU9jjCinF9dCRLJkCpdmJ6ISQaYIXgRDvYApMPmeRTQeuvFNEiBch6RlKrow
pPqMjPva6fP2AOsFtO2I/Ov9POn6uzCBTVNxzJ1lGEP3D1yv82pHZFviFL2sJIIuqSt7PRooUoHD
GEN0vH8GhnWy9HtZ4hnbGgIEDljeOACWMKeQpBUnKEBjqIoM3KuJqEFPLFN6BgQsWSLUZMB9+n4c
yHoYOqAfNZjGvsoY4yV1fGgNTJ+4wfsu/y5KVhNAWsDekuDKy0Y7N8enSOpfF5YVHCWUVP6+BMWW
oXcK5ztSh2cJAUoiVrYQH0u/LZtLZi3sj+j6SrgUyyTC5QQRDVUI0hKehGJXsBQIqMphi+dcJv4W
IbDTLTNdtCSJvShzoZTU6dOZ1vXiGMjBOAnITy0CZAI+AN1D2t64qXiRVDxSx1+ECIKgIQGY2+LV
iCszoAgw+0TybqHgy3i62pLyQRChVSmn31a3nO8tdWgkio1pAlQKtaIFly6uoOonY+tTEtpXP6w3
lYusuOETc04IMrZQfPfS0EAj5tvUIjYTuBM26rorwi52NdrntrBdx79i4oDLn5RNvjWl3xh+xE6j
QJbJJZTjR+WYpwAotMnCkZK73Vyu1CTxpWEKhWvvsLwhyNbAFqkirP+i5a2AcyhOCDhWyvA7oaGz
a2ZNvGHQ9HuenyKrkj9pVIB4Ltf1lKg6Dq3K2uJkbiiuQIOqEsUcY8Rqn2jygIPauC9Gij9LUuXz
SI5T5Cs462oJAzTAuU9CFFJK4Jtg+1nONZIHdmPkvOGUu5j/NMx3y2+tlBDw2ORstxXSSsNPby0v
slyeNx3eqUIOJLwrMLPvYoi8p/dNkTNIjPXoM+OtlNqa2BCkyBLFLRLc9XdDgoqCpyu3FHecGpmf
67DgkQDPWVezty0ecp+AOjC8Ok6+YyN8rrLmoVzV936Jf+W5vosnVMHhsuG/ZWoOoJmRS2o8NaTX
ykSHUEm2zn5OuqtuN1GDvQotdhp7q7ZRIfGAiurYgerL8q5JO+Dd9va60HwTichW3iZubuzuG3ZI
bSvKR0hzKVZoWu6mDDyG9Dge5db8rpEAy1QLdqC8xycIelZf/4SdyZplcYmD9jybzMnVwoHPXFoI
ipYNIXoBBLyWbL7myNJWGaSw+aXfOmRqO1qt3Xbvymm3IroJUwfn0bkn3LUIz9qC0F8GkVxx2NIJ
XEx9tYGtbFbXsOZmEEvY0h2tbi1SL5h7d/b9k+O6gE6NvlwbU3gaRlVgHA/9jSyiXq2LvHGDMfEE
AWlA3+wtglwM12o2Lk3G8r8LUd1vlyi1bAgSZwHsNL1Frm8ECWEYUJzWasISDssehI1Xffs19wNi
yq3iQiwhOsCvdfEcaircm5dFvQgNWoararQEMDH8k6hriSOOesHMN7VJXU2cYoEKARlqw4YrqTIx
Xc7qFA7u/VjbczsCHPJIdhXVaOZswty1gcStrHAnDckZRtTWpWfTicsus00FTV+ZdkgpMC3RCbb1
wKIw4TTlOnaOZEtb4ZV/y4VyaDMT+timk4U88C436CiG0Qaw0/naq5Uu3lIcNRN9qnir7QthPWeV
9qPVVCphwf4c04I24toKckHUPTKf1xHxc6GluGP1YwMGZeBOzTV73MlKbGp1ay69MIvspqMUL3JS
BMO0XCxQdIY7EDKESXlqZC2xgbdtArTt1q7AfUagFNi2TRZHBSd9DaBoCN7awD7LYG2UzWfFlfPS
zHrpINZIifCQdAgoJbhdb4LQlIwob4WtKgZSk/BFu+5JnYbXfquy8tY49iPWbAkqsb4pMi6Pp1sK
t9vN1+R7kjcNbFUPBmulYstIaxtYHBCQ2l0ExB+M5QqkZEWz9L4ep7s+UjWqfNo/99gNl45GgwSC
fa52Y18u5I1csllRnsymTi/Gov7Oi29kzOZ3xqDiYpxg0QHEz8H0wmTeK1mCW6PUojAbqhiFGGnt
AGvIrim9BydPa5owuoF0UWExA6/MJ8Y5TjnFsstb4Bm2gRJh30ncQXsVIc7Jml+yYYldrFwB4Swd
I36xRy7e0CcXSI8nTlJ4FlYilmwsz6YCJoqbH7bGyGilsdbd2HU3ic94TA2AbIvW7tVkavx2uXZ0
vFZwSxiC4DQptfsaWg44HD0YI1iDa42eBpoREnZxUE2t1u+VgT02IgGC3IDUbVyu/tz0N2SPILUs
Wf4oKSBvkKClaY7uyF6Vh/TcUcE7Ck28UhDL20y1+LgC4BzAk/wl6fP/nTmel/r3//wfX7ihUp90
fctk5H/RGVRNEzmN/7M1x7789b9pE/71mv/WJlT/Zliqohnob6ChoG+KXH/35TDNv6FGAZyBKTOD
7/uf/tuXAzcPDe0xZA1QDNRVE32Bv2sTKsbfDP5gWTrSVRa+Hub/iy8H5IR/lyowWTomb4dUAWKb
8r9LFQxyFydrTENoAROkDkGuMylEa6244u6YEa9EJ48H40LkhVYKZ9tWF9PWFql4yNWUjgrq12pe
Tm5MFWULgKYPw5QHxaCnDhocPY1G/G/lb9gQC+xtiRksHdAROkZjxDEdgxjBGagIx6oaIvzPAYin
mAUiih2Lp05IACphFduANtr38zuih9lJzNagHhRAZRNGZqbcuhkeg3ZhwIIErHCy8jKmlTueRjZh
HzdoYqgpnpEskF1BLjOnQb5skdFlElQ46zChbTzRGqfuh0ehDe3WYq80klF3w0KTnGGBQ6UophPK
A1TqOHQXzfishBkpGIjLUU2R2dBN5SlNgM1hIEQoRg90qs9Sh+IzyoSpWv7SdO0jzckSClBQ2Vr/
Gd8wdEEQocuPQwWCOFEzZGNjjbFNQZYtsOHqQgNrLFI5xTNyr6Ok7SZY4rk1MRHTtk2xLvbi+BUP
1m8Qm3YjG6ciZxxaSlcxwjiwYU6NVG3zqlGh1/gS0EmLz6E09xeI0CdSdpi1SXwrWjUH/Kh+R2rc
XyGE0AzN9AacqfgkPCHXHKEmh462Agqw3Wy0zVjyFrm0LhY2nA/N8Cftr5YsR2/TjKdlMWGRrBjy
z6AaxmHSB0dpAGjOVrJe1GIIABg/wnJFrr9Q9WsDuSXlgKOUwueCK9CtRnSjJWfsi154FBSAyE2V
/dLRlrOhH7bAHK3GSeG8BYlBFTHSTYol6K9xkrKXNyFjYkN5oJisINSmyOzX+U9YWfkh3erZEv1E
aZpk+oZ02xNTeEnKEJm4VnmIGdtx6YrFT5aoPI46H7psVq97reZKx7dieeyVEU5aNXX70IBFIev1
CXs+z+qAbUFHH7C6Q/pGW6bjQnl4KS3JYrCGQnUv6k9TVtVvW18a0oeJ/BW8xQoXOJTTyZDU1Sn7
vHdxeXFWjC1dU10QvxmmXS8kr1ldoT1dY+U2R9MeKBpyg0bnyKKm73RrkR2JHrbPCE7ETdUuMcAG
nYctdBqvWMx8MoeZnzFmBR25eVxEMr5OsFbMQUDJRxZg2AEjL6rmiosQG3NJH34omtaRDeMkVcid
d9ABRLwt3Uks4lMidl/Jqr8NVL7kLJBjreFTTsdrugCYBHtA2t3Xj4JJ6x9ut8Eg9gJgGK5eSkqo
jSLDW+M3XPt0PxWjSzUmBygyUun00beQx37WLZhnrsWPkGWQUARET+d2x8wBV64hJtII2ItpWP2K
JgCmzEazEpqLJAmOIqWA8Bd1RXpiqUBE6jdgwPEO8XaN+ogOzkTXrzdMIBX9e7o0x3Qw413egWY1
158yN1U3GfRzBDzSBSwLmj/qHwZt+J2JkeUIMgYOeQJoWRNmUPJMAXsVHX3dUB+bM9n1CTooGEwo
S0AhwVD0J1nuLihmwONfLn2D9zzesr5YkHUbIblltTJsrQlAqgZuWUJxFMbmmb4WAs8AJ+mdDgdJ
FFUY7hUJIqBjB0w1CpDLHr+9XRqhoC0wmHTTsnmIS2Nx0Nmmb0ntMKD2oqJk7CW0aJm+AeqWlEex
Nj60EPhMVBRHCMuAbxK/GLI3gXkg/npAlpcJcteaqQ9MM/F5U5aIgTrTzBngg9iXxAi9eo5F6z2e
Zs0rJbS+V3k0g7ltvqJGvoxJPCE9U72aCwjhbtQEN87KXTslv6Wqmh6wRGQ4uJrPBaWrrwq9+bTJ
akExngKlim703h7nBKGKCFqzJ7Wgdi3iODNMFBpgpaDZhUu5+SfCufVQycMLRknqg5b8Nvu5D6A3
ou6owSXDmThI1eF9ZfrVrfq7VafnSswfhVl87MXml2rSpklGyIDGZDKeZcsDwtkzO74yTPahRKBu
Xs+Rw2BxhJiNC3WMHsnmo5PKiluLF8DA9XWQjBfGMevZlDrUQeoYp9HmoxTV5JhKwknJLAG12fUL
qG8dwML9razVzEzsj7RG+j639iVoTtfUlf0CxrlMpeHBUFAGb9argk7FI8X74MgZXhbzgMPnkC67
FtssqoikCpJJu6bWotlMqjdXQqyvEHPoPGYuCl0ecDPGUzQBehBE8apTiSBoU7hZTg9YGATGL+La
nDpz/WKuDhK5zl51Q5wuVq3to7pgyFDPNcybZJfBTgtUlWigY5prJpFG07Z8mOQYJclOxBrcwl+6
hC/sAfz5XVuleGozyFNYj6IZoA9fequ3hwX1RrMANg8UGlMOfC4Dbdig/yW8vz7sfF0DtyqFVnVU
xOl7VbSLmDbCq6K33qBa36MRzYxcTS0w4BL48BVSu6zKm6Dp2+iuwtx0/ZWNwzfQIBU7AQwEG0qO
I0EJG2GFfbyIj6WpPS0pIzokbWpXHdgqhlWa3KVvnkWqYTpF+ujRgfFgx2mArjCclcv1uUHHxxv6
/FYX7IUC/HrGI2AqIumZQlB24AfhKl7P6bnF1A+pYX0PHBwPlxQMUJ112CmlfeHO0h95buvArHGl
75GCAI7hLpJix2sPKaVgg2521iotOwaHE3wHnewLyakgHdhIoxgdtLw3r8DUV/rI72h6og+Ay3ya
RNlZo5VVkD8dF0O80Sm7V8TqpR/zZW+M8hd6rRH01ME4I/7IQLXD20Mz0HUV1f4XDI75BK0yQcMS
nTiNb5I+V41V0+9vf83GUPmVVL3oavPZ01jZZR3bSKQqutdbB9wu8qekpyFANEQ3g2JdKN7QkFV9
ANy2uKADxHRctWcRDERWz4InC+t30kGpl1LY4ZWms7v3kiMl6qvcS/CMGCPZuT9a7Wt9E0MhqMwC
Bm4fs8nXkgqCkkZAOubeEIWoIFTrTzzRaZPJ9HB5G9BZzCJaBqAt8hpCdZ01Qb2IiJCs0gfgq44k
DjitlUUTgwkwtai0OFaC1hxcISeUiGsS/ZxKwNBmGMUrQo1+Xm0qDoM+7EcYZ44O9m0egBlGAjlI
taavptKIVKbnWLCekqwX9krSQ3uSFk9tIEeuHehecz2ASAMstsISmWmYWcvrSqCfaQTPFqRRM0cg
QGI8WAqp7LdVKvhmRRZozA2yr42878NzDKfzkqniZ7y5wi5k+Zgb0ZFMVT1ZjmGsNdClRRwmyifZ
UCp/LjczXqWFGmBsYGks+5ga4cPVeXOBJYQgwRlAZAsESvicqPFzwsiZCQRMlhwqDvgAynmvr2I6
EndX5u0fbTNp9gUawAf9H78kx5b2WfuoTBatvhYBjEOTEUx5bepFGJLaQpUwVdLUOffMCRTx/c9l
AjwYQsa1GfCVYBdpDvdH/+nH//Q72D0GM87EAO3Ma3NkUJy60BFT397vP73i/rywkbAO1echd8iI
6Bn/49lahkaN/c+fIVEUbmyC3vqXv/zLw38eItLBpjdmC3v8H+8mCDI6GhFGVaJJMvXX+/7ffksp
iqm86gnJFrP4XBpd8v55tL++wf2tMhB4dqEI1l8Hvv+uavFoDo3MdDoVIoS1GXb0lYIMybYU2o0W
cf9Dta2A+6MOmUg3CtnO/vmHFkYhQxhWWQ4lDSxr38PVgqhlo90DHaOVN8/f7Z8QvaOKZD6QNpPc
LdT9yz/331nKHOMkmCGuUqZr0A/5xpQoD3dlgCyfe/goCZ44hox5n1g2MQC7/EXeLmhcsEJ7MBAH
q5iLAx6XxV+P/u13qmpufEM0AgzylqPcaGWgWiU8gZwMUGNG1W+2xPp278hahpe32FL9xqWMwSCN
mDFJBluGawfPgeP8859lOyKQuX/9XaVb9PlXDVZ2UR6EzZE5WkfBD1E9S+4mzf/4/TjOFjKi8ilO
Ef0cjJqKu+CY9xeBZH+MJVzHLE2lhxwx8aYlvL0d8iwuw06UNbYPXG+n+f7o336Ul2XwV/XIij6h
iFoftk+QdyC4hAbKzp1pdH9kcsv+9WNcj0iSxSis6xvTqN14SK1a4/a+/fjX71h3iKPYQba/IQl3
uCHPcUvRDgHqJ6j+G1pZQQ7bp4sfW2/ysxNGm+e3+VDa0X7xGxdqYjAuXmfspsFJNf+2Ht4mP6BR
ausgfjxUQRYgNKEnrfvwKUB4pzjlphOET62nPYB+8E+6TUvchfSx2MF66FxIEN7HdrATwbmp7FvW
um+p6ZxmJ9u/QbN8MwVfvy4//GJwOWBuh0/aRn36JRWekD1xYwfF6S186nPaBxAoUPlC9/CQ7MmC
H/hsWF5x8ID3Zm3/YRhmN650WJ3JhUEywdJzIafV1lOxZk7MuVjgBAD7fE+as1peOS1rAd7+Rs+Y
08Oclr7g3tLeYejMnyCUS+T31qTfxfKh6bw+BAHhiwLjcgcoj0Unf73pxj6MoBQzE4Y2Vl04dnhG
7cvLydSnG8zswZZCb1JQSjzlGSqM9vinNEHBYr/pYksnSvgCv/E5stMAEtKy1QFhHVrT9uTrbAoA
lflaa2tjDozgqBl5POBHS/XrDTznzDEdAjhTnnqNSyaeRwvGSmVzEUgJdOtsUjD/KBD1gNJMlMM7
6XOD1yCNjsbbREPdbbOnCf5xozhqd0jgRZcXkv/tYPNFwrIKpBum2j7xg7k+R686T9DdZI9Y70JH
J3fF68q+dh4iDy1rlgW+lk65eHpDfEL5tfPMJ/Pa7E3zmoc3diyP/6lvlYeSIhzYBwDDWuNiRrn2
Qfa60FV+Va5QKpHTAkdhq4/lWZac8RwfGDTbB9W0p2cqTGBWk/kt/ojDTuNco+rzLd4AInHCxt8N
LKxPzk6xvIaPREU4V5c8/hq81Y+fRzeBw/29655F35uJrCeGdu25Z+5U/K4rV4bQ5CiPmZN/l8U5
nXS/yF6l1m8ZpmTNWXwcbMtNXNG2/oQ/JIsIWRADL/U5lo/9pXzJ65Ow/8MwwW6mj3E/5w+9vDN8
4MMaEaMOHQOtAUpQBs8NMo+FgsqJDsfioPyZ/wA0ZQR5Sr9YAgNEIdHYqxLWqd7wNF6KX/A52lcp
RbI3AJBfLx7XKX3V6wcLhmBWP0tQG5uHrvzg5T2mnfJ2PtQrdltRiwMI2gNwobx5/hRyt16urEcu
2eC8rQfxJ+CPwzu9kk8p3eGIR/GewxHwWEj5uiv/WBi/O2v3KGHHWV45drqwIN38D5cfrDo3Ic+k
hajWZxZXFLvQgLaFxpU1Ua85x698Od6SGyLmwhrdYw9xRN1WdAYhUqA5D4f+XKojykVMxihV/G46
qoJPMFjkPwLE2X74YiV37V6WXEs4xdF5wywbrlI7Gkgo4O8LTphozaNLdz9LJVBB86Wpn8GkD8ov
BL0Dq8Doa18BtNtgXcAKfd4ySU9C+91hwsobaCYQSR8PrZHkfszh4cG5mZadNHwp4Q3dY9hA+6J5
yOD4ESua8kMUeyevbnJ9Np9W6dD0mJFyRSaQg9zf+P7RWdmP1OJYq/EWcfXrrcQb/LXrvKglEXO5
9+gFasjDuGHmmzbXfUAp1lF/AIUsftaCnrtZn+aVKyy3O87r6Hwxqb/29iWJH7Vg+eEOxgOV8MRt
QljYsJ50XXeFdQXk+wXfIIB2mDuE8uy0FkRPHnE5jGA84HdJDCbGfrCUOEYgHYYf4ipgZ64zL1oP
5R+NHzw+yql8pc+0oOLsmLbKN42sL4a58pPwu6VR98mtgnjM8iP6tVcDG9ipGTn5ZfHVJ/0KEPYe
mu6CgTaBXoFRh7+vjZb8O4yQC+eAvhtdjIBx84CEFKz/6+JPsh09EzmTExcO2STOljG88BFUnqwh
cub1LF5z9hcfeYXlh+hDKEUwh++VmWyL4U46SMG2c6iojHuJA4Wl8EpcAzkexT00DeqzmF0r9AwA
KSf9ambspKx64QV/nvKP8FmxucNcPHCxaOPIVyw71Mgr9hZOswOSqZ8f6pNw/j2HnvjDqUNdFb4K
KA4Ssvz+9ukbnRTCrpbs15A7H28xcEhsW7xcKQLBcKoT1Pwv49Pj7EM7fIBA+G7a1qfxwPbHdTQC
TlD8Nf3wIJhc7mp2ESAoWe4zZmQfZmMXudDbTqi6RAfpILyA9DYBuqLbjYosK/KaGi6b2fqA77LH
0uKzYpTpFCcKe5ZDa4PyPSicLlJJbOr5yo7488XKY7swnNDuDw06qq555SpZD9z1Kzsxcu5OdjIe
Ct6P/SB4Mz4pw06MyKC1uDydoKAE4lU4Cy/SgYvEf2/p6+z8cBL0J5ikxBL2gjNnnId8f74Wi58t
FBog96l2rD2UENC6eWB70XRXq17zV/mJy1id2J7DJ+Pce6xohRgVWIDMtshknNn9NKgibE28bfoV
l0eZ64ecHyyfHUdEMzVyMRNb+NATAA/SE74nioBnQiV9Vp8o2r1/8GJylIIlbRVok5E4lSg6nrYr
R4B8JQxKB+485iUnvhkx4J3NXTt/8C2UT74NvEn2UM4sAFSvE3wOZXx+tN0pYUP95B86nugJYXT0
zLIv9gsmSw+DwIKuPa5LCfzMj79K7dixT+6BmLtESRYrMx8+gBFwhovWVR6I/7xq3hapjudo6OV/
+Fhs/hyCUnzdDe2uDm/dD7d1aARcFXRI2LKR1eODcWjrjMdHsieLEk68ctF3s/m0rVIVengAE5B1
IgZhA8nyMpMsACy95X/oxaNnMEWPqM+tAYzjJ/oHMFT04YV9E4gRADywjUgfTDdOQXVKbim0yykA
l1TsR5C5XnnELXbr6bPqUaFRgZFg/b0hZFpIHWfhEY34ZDdzijXpUFvdieYHKhh23HU8rx18ddSP
uFPtVqwti31v+Ay1GqTou1vbOr3+XDM+yGU0LiRHO3+ZTxTpdo3H1U6atyCHlKWFsM4lMl5uS/Ne
FgEM4+Rz4sKLdAOcCNAAUu4gppys7/dGuJ62ky8hwEWKhnbp01te0Fn0SZtqj23VBKPyJKNmXVwJ
UQZtielnPki4EiRbE6B2mIh8sJ1OvM2UpI4KZKllV5sbL/Qr61xXr9pZtw41F5GBCBo/oV+WF2sG
ab0tA7M61+3WG3ZeIkh6K3pQrb8sNzJzcQpQlkGXsCYjVo+qKyoeIvQ1mSvX5zE6axUiSMe4+A2R
R3hlazVeUipKFnDkKdynaDRfG3KabYGdwD1x8Kcf1izbOXk2a7fYzVD9bq3qdx/j4kA37xnCi0Gu
+c37MuzFfehzoYHgpzCNVJ89sCyPsXnB8Hl+mMFBiw5I7dECnugFQUCQY0YuvLStz0qr3olXrIBZ
dACIiLM/WGekwPhYSX1WE9fysqCa4F7ewwrOfzTA5D1DQSoMspXZEX+ZG3DIE8TnCY9dCzdslAXt
AHGZjnqH7ZXczZZr23wuU4e+I0k6O0Y37KQLlFdyA2QYYhLhiQ3KUc7zspMjtzh1P3P3p0D+VHhg
uldCzHvstYP8LH2ixeapRgAZH6nhuD0CHzZJjQnI6kFR8ZCgy45h7K2hI4260c74tlqJgj/+aGTd
S7+QM0FcLk+spzw9aP0rbm/qIaJE9ZPicW2PnApzX3zW1X42DqoGEBClTxvoUQEQ47hm1+QBuIoz
exqLa0di23oswB5EU4FrFwmJcu4+AFKyrtlIyVr7Rx3nMGZwCAo6ol1fTLv74ZarUthldmqgJcN7
a4Wdcj8yZiCRs9wSp27Th8HxRr9poR+PgzXdoZ/+D9uUcbRKD9UFASSOzcWN1aDPzhWW1sIul5zi
DPBQcRl2dlALnbX4ZLjbHJi0MD2JfZEGIqlLgWxnZENxVCHEOQuevIzEJtq1+h5FM0RrBGduGdRe
TOWGWLOwLSHQmlzNcfhlgtO9NQKqeX4h0I79ZcY3CN/l8LpxWLRDKrxjWgJwb1bOQgP5BTWJQHjd
fLAuS4nkrqsS+aGWzO+zBo4JdU9XHECl/wbvYy8fA0ShOkirg8lfmB6lKAD7IhCy4QGVF0v8YqDO
V9GTALfhiOxZd43K00U/c8znR1SR/PhyT0wQk6I4+rQu3DjGo4Vw9e/oZbmx4VmIFSVHFZlAOruA
X7NoN9IIYNct0JodylOqkIYEgrP8imjSP8KryY4l26BdvgmDD8EyfIYBVdMl9IdYqdxKzw9iirK/
0E8Mex60x47GsOqm4B977qRehE35CY2SpvG4okofUTnBOkaHAIhv62iPIWZjtvIrV5ziNfxUkRER
CrtFCOMpOtPf1R6tAUuob/AwY7mvm2BiGPkEJRL4NmFM+gxP1mPfSABUzYxlOe4go7ArcpkRDEsC
U8bjl/iC3F5isxQMm3fiWufKrjFOWn9pGbS3x2V8SLRbND2v+bs6elW8BHH8sSHN6OgiC2kXKubg
OqCDk9Q57TX/WUGIP5Qf02eTU8q77MBEySMgKTc5Le4C6uvQndiV5dKB5tZ+8//4ml/ll/7GIAZY
VYZxMzCL8WqNF2APoeqqE7JrDu7MwrkAvtR7UBMkgAdfRAxYJqmIfKLd0KLFih5dMkc71Xs9WA6c
u6mByPoJeOiknWKim9efIolIiIQ46cGXGZyj3fqMYfZEbRmXXsQZGfed4Ub6J+gFILZeYhx26ea7
RL3nrPEXMi43kQahW+9Vp/q0fMknZrKZe80rhDDzrL/QZPHwnwZioWpUGAcA6P1bP/owcksm7TTu
NmCkL0IooL7axb5EjhK6umC3+TnJaO5nx4iEHkHH43Ep0Hm19Yfo2AT/xd6ZLTeuZFf0V/wD6EAm
5lfOsyhS8wtCpSphHhIz8PVeUHf7tu0IO/zuh6tbkiiKIsHMk+fsvXbwLNsd1olkS2a9RWPugdXU
fE/Ow9HSF8YuS9bGzlhlN0+HlHcKWc5WAvX70XrAl3OXrApwZXYDBn5mnZ/GItK5fJbVG/lXDH9W
/rvazjJxcwvy0j7gCTu1eyzl6nr3L9YqPDkPGi2FhfNQrIsjHP3hHu1abR1ShcpT9j1wvHsgoHh4
itbpxsaNP73Z78FH+9zoeGsOUG+fTZ7xHY+4XsbTCU522qB8X7CtvoqbFfAPXBOFPBbuuqrvvNDQ
Olk9FtkyxmYebRhtYaaqCpQYFFvb4tyrnzWxWHqs+ZeyWci9s67f4ldWUf2dCVmwRZzbGHs0fnF1
LEx0GJjX1636wEhD3ATvYnFT5nUsF8JBnLl3xTdVl1vtqBGwE0ALz6m6swyMcGXoi3eOTlSHVAjE
41CLZgWij2rAcxe8zf8vUHdrFEWr+IRr+TCtg2xZ7ytyi1kzj+FAevRhdjwE+8w2OM7j/1o2S0KV
3hwkCNS07mt2iraZ5ZImPm6rVzQKgNiguHb6IliX2pFhFqcqRjqM2lyEQZj8F+2j6a7GsyTrhcEM
jm97MfOHmj3JvZJEP2fbwxQw42fKTU7o41siV1AkKPXJYfauk3ik1a/v8/nMjpIEev+Kcxr7P90M
7TxuPrkKMB5Q9mZbxjZj/JFjEluS030Jd/1vRn+cmnKcE8xNFsFzCtj17qybV2JRkFgsopfW2QT5
DgrMwn+fV+/guWE0tDA2CBy/o9f2F4begvb7SnxZdE9WHhJcuK/YfPZ6fUrGj/o7RalvoJhgHffO
Gn+OWvK++EbFzhqHuoCK4yTUirE4AyhZn2gHSNoo4VotUljbaB2wZ2HAWlIhsMqj6CgJrXgr72Gy
rHGLLaydu6fIv0/qAAv9NidzxGjmP4vHKoSUgBjniP6J5pB3CR9AtwhEsq8ue1WPi2uJc8L/HYO6
TMDztKfasIwlT2MOSfUQvbcrbYZgzaeX8KUT25YcHGSlNw0ZE8dnT72XL7RUv5r4kUpL22bmtW1W
KJq94iAACQzgOItpx9KRHLxuAdJr2e37i3h131ttsVVb8gBOvCWNTXdvXu33kFWUkfgGjsKSXQmo
RxBfE3SVqYUpdtGCUVxwCvzOLrL4Y6GvbcyTcRuoJ54dZyG7c/IpOfcG64lLpFiITcR70K/WDAlQ
g+ev5a/yV/Hlna1DxcmevsYDcgHUAoa6p7yh22HZLYY1pcqfGMdDRLV99S7Gkasj2qEChi/yMJSP
eLuiA6Gl4ts/Nb+i5/K1XM9V2YP/lAPWbR4CcNiYxgYg1f4fVZu8W+bFgC0pjTa5fHYRoP9poMsu
p11wpDXgrKWz1tYmi9uCCoAFeBdtu18Ivxcdbx/uNWTodhx2zW5Ai7Ccn8cdK0nwSHl79i5KLZ7K
TXFJnLeJNtpGh9IHWBDxxv3mXYIP5lWoe1la9Ds9tpdPBkD2vNq+hK+UUOTVZfxap2Clc6+pt8GY
A6WfZb97BXdTrOiLQ90EirfwaH4u4o3kHL/Nztbr8FvS+P0wbsWzv28xI79Gh+GJK/GPwoKWKxra
L2ZwcG5Ppsbf9qWW0bNYOBcfdQPY+Ety0C4YOTIuBf+arhqCVbYzIXsZfGRIFhcPCf56uZb623S0
l/aB4ozuRiIfm97fJf2+8Z6cQjs1WnAN5nlKkA2c/X/+2RvzLAhR8CMSTW8T9AWYzQZYYj/PfcZW
cxB4dYw+eiZAP1/zVHQs0fFsk3mEFc5cMSQS9HtkRUsynvoRf+4/v4PvLofh+89PzaBD96A/NTrW
wmaezv38/M+Hn5s2Zsw9jYkVorZUrAP/+ecTWYl90B+wzVSHRrPV3z8E86c/X/PLGSYXAij30Ayt
EepnJCf8y03/y0/+3IdVMCv6696IJio2aVLfLctF/EdUAoPana8YD/18CNT8O37+aTGwF4A0+Zbr
JNhVgSfm23oIj3/dvPuPh/nX16CRAwX56/Of22QYNXZsNZv/8vW/Pv37v8IsJPtqvte/vpOYIUJ1
PCKrv76BP4Bf8vM5LHUQe2UJc2h+rP/y63/+bBShAWflkbdVHVBA8p7OSq9bo4yi+TX3cKN83HSl
R0NPZfu4UzvLcsINk33CRQx1DmYcZxTTu5qMJ5FADzT6ey28XVty/EsMkzSIxlq1yCcq0BpNw9Zu
h+4tworrJs25NuWH5zTbMUdH2ei00TT8fy0gCoJQwLfi5dU8BCMm/Z9RM5MlWt4cXicK/ih2t10m
BB1jXLldJ4ioQVaQ+I63MyxksmHymvYxFAVIVg3s6D7Tn8ofrU/SDdzl8EwqOqtgEd/7fjpijooW
Oua9DneY2EmMBoNJbamSa5y9BQF1Cl0OCAUzlWuv1QOlYpzRlSOExKtI2g3xUOP4NgVMHsMIrtMn
YZAHpyXkx4q1g5lVz2Wkfer29JhbxLYFv3qsjDUc1gCNgO3Jh6nCJIhGBW5iYck1hvOz0woaoKA9
fN/5GJCLLgc3vyI1I2azwqcdJKgjOQEwfWUXsbz3IECsV5o0dIq+085heul958/YDHKVlPI3SpKz
HjhvQYKEVbbTdki+hDjgl/rK+wrYBwAj5psQP7L2O8zdX4yR82OrGzN6fAq3YRRtSm03KaSJlsVx
upEzuCZ/dUbiahtxqNR4QEyyzzLmLJN/GiJ5q6vuOo6QCPoKdVR+GIEPx1WOKKvZZOAlq96mFmO5
B/rGky6fW2/buU+2OeHwdCRy/2krbPcY0PNsrA+epl81oj/hpQ84QUnPtbGnAaCdRLCegTglXY+M
58yIxZ8ybn/VGHMYNphUe+zxFSIXnrGRGCto0RXEWis8hpMLcUSYfHmGCyrDXpXDowpK82tKGBf5
FijT8S0rK/qgQF0W3ezfBRsighw2TKsde/zog1nku0Q52yGjDWa1nKnMeU5NYRnH2rgPVfy7yJam
dPRVkPXPEP5Z9BqrXMAuGPZdEp+gYyHatYZVrcGHyvQUWGutv08l3CQlXW3VGZwnM/kytKLYE3P1
kdgTS4oUaGVqMKIOPm20ge+c9Zk+BUuRoryMKojDhvmHK4ncpebF793PZrQffKbSk4NUY9KH52Eg
6SmN1pWtUO52GVl++nl0grsT5odMgOFTAE3ORi9vw0uV0dBJvU7uY2aZpWwIA4/MZ6N1gdFa8lN9
6Yb3jS+x28/xFd2gsBI541Fawt/0ijv3xpHNq8NjbEVwgRWM1tA6iFC7AJzeoPD1L4hfj17c/BH9
DFbn8EC82TNq8gohJurbUQXnqbM+7Rz5wlBQRzMRmzJPzfYkphZj8RvY2Xr0jfYh0Qt3mcCAIWFe
qIT6oxq9jRn4374B16Jv30D4MGzUh4OV2vZaEBL3EI7CRY2O0zDNvivHXzZezy7uuo+VD/oLo7ie
d99kIN9RO0foGDgW+n40LHHXHfHrv0ZQLHmx+gZjHGSq0WPYkboqWZcvqcisLcSnS6lpLyHvTZ5d
6y2yvXIjNDoykb53g5FZJUZPnGkfYy9eOyydbLcEYekaJ+YotDAnjAbtoTGEb9Xvjdo+W6442hGW
OWPUL1mYUqn2wbX401UlPCjmPBYDyOxggGFaKTNycDbNjC9/2dpOvZZdSq/NknNJyMTFH6OD57Yf
xcT009Joe2qsPbsq9emYDdE1TNWHVdbPKu8vPOeXqZI7RUE7tDFTU01/DVyaXglwJBzu2TRttbK8
RiYsGi1nYwBery+IRfw24akUg7kIDBtzRBFegfYkSINTOvJ6soxJpCY7wkMabHUoumx9YZlJs4Qx
/UWeHpHtU/Nt2rS3VKr2gZn8Sli8QWeGv9xqivdIg4ej43PkZ/1OVVEsysREjIgUzmnudRt9N5Ec
r3C419UUoFY3PaAm8y6I7KHYZG4X0R4kMjiu1VsyEGpUN/mDcTXohGglCpbsj5WRd//bNhkXwKBL
m182MARAgLIHGKbnuNcn7HnxQWaPml9dgkHVF9TVs6qUhroAyj4bjncECzCtabIXLWx/WdKAOSXn
UdfcqzMrGKBA6PsCypEiCjCyJ8AIzCaRfUJMQjhXMvcsRwTscq2l5UEbHGerFxi78kQj35eOednQ
BHHR9g5lcTUAu6yQ4pIv4Pev+uCNi8h0SbwlgC8fJMAJz3rVK52KXc+5alvSR+wqedIn+YW5cl3U
7QFkzxDQrC0tqqcUcYkjyBeJR9s6GTGd9IbTZ0hHDNQa3I3OT+FImoVY9ji74HK3J8fwGTfpjBkC
30NrAp5HJJZ/Dmg5ehmiT8cYv8juUAu9pmWUZbRoOxr6iXshQ8FfhUD9ebTMSfJ8GKl0BI32Mr+1
NelvnQkf1Cb5EhvUQfdxC5LLMOCwA59UiRiDXUNjpC2/RGLvfnxS/28p+18sZdKAXf4/WcouRdWE
/7b8rKAw5Z//6kb7x4/+w1nmWH8zLYmpwLVxl0nbsv9ylpl/o/qzTVhsP+YxA9PZP5xlhv03wGkw
5ebMYcmP8VP/dJYZf3PN2QsmDc/SBX6w/5OzTMj/FjyN8dwA7UrGNzJ5mI//OU/dSQaVQc6Id7AN
zK09lM+WizkdQR5hILJ9jA0nfAxgBuXAX7Y6XCNEFrpxgx43K6DRwlpZyQAnt2+lpjzA+DLfRJOW
n1h7gBNPpnXt8JoEYF7sNtgE4BPuBQxGJhw9Y5S2LF8NQqDIU0giffrw25w5mteri2zy8phMuEaC
uGZKEQnnEUsnnmXLz+5OwkA/sHGKE2hwc6U2bhop5NFihTjaXdNuqOF8nFrK2oA5mTMj6gHbPAUl
nBUeORF+Zm7D0QLau+3E2L/pVYXhNhreI9rOmoIjgWmsITjCLl4p/qgKQqfbI/gnSTRon4fRZuao
jeW5babmmVA6zJ8lW0KJXBz6hwif84BhrJVu02zKjvWA+GF6HP3Q3Heu+oQLSyhQkuD0HdJNFlnu
KbYpUEEybPp+XRaNuBhG9OqV4bB2wH9C/exOXnbq3GQ81j71BE/Wi95Uc2aqsY+96amwM2PNBlOt
bNv8o/XuuoADRq+KVZa8B4IKZkY7IfZ5WIa7fAL7nnTe2pH33iGuITAzmsEC05JZF1sN/RGO6hcm
EI+EKOfXoB3e/D7rN9mQcsTK4p6xTFvsPGIlgw6RTo2YhfYTZZi4mkN3y6tOsMIRZGJnKUYh/gRp
nzQXrjUKb1pHmAabSie3oGFtq53IW7RmFb/4sB3MaMIs4NLjMpUodqX5m/eRIs+AOABntPWHiMwD
WJDGU52wHYHHXQ9uWBMPmknykXzC/jDCLypLDluKu2Fj8eJsGkAbJq79DZZJQiIGpdHDZ2PJM/hB
WqxaYLkFW3tJRS167buo9V+lpo+7MVDGo64dSF829gJP3clqvXI/cKfL1I8Mpid2cCBxBbFCpFKK
3AjBkh9728Z282Xceey1Zc5wrMtqGBvpB23b5AT8mTb11Bz9pIt2Yd6WRz1Jue5DzojkV2YY+Q+O
d5tSR57daJBnw8AWUqcmHmszvidRiecPjanrAx7q4/Hggly/Roa2tJVrPw4G5HYR5nxaK04BWTXr
FEi49/TIXwMHwIJjjsM1xmS0ysCYHeCM8/IzS0b57axAdLdAVsaXfJRU7jzl5KVOahv782va0/fE
+LLFpl9QrNndBmTRWnBiWTz1Q94ehwpwkd+k+0pNxcKym2XuApUu9MpduoznJqeqduN06yMIl6p0
ro7OTDUjB2epj5Lt0EBrM2hqWjUmWrdmvlhLvyGOObfNVS3KZD12iXuM+uQVTmx1hc9xtwNAdL5h
nGUw83394pj24Qp8IvY9OyjeskJsnYpTOFFf1pn3zishH1hYa+EwskcNM2C708E6j1UUH3OfOZ6h
AUom7Rj1SgsytW2SchXHobNo9Y622wijyU8T3mjm3NYuSpuI+kFejAiNaWyEW86KH6apFDwwMup1
0HDDswYWqTGj9lxIxlFjBc/Foz7TdAN+NiScleVNLzkevwcHboojCh2ZxNAd9Ml7cz2EwlPu0Kuz
snfhE7dlE6ENVKJ4n92V4DM2rTJK2htNfgFnMNzKSNBxc0rmJSN4R+UyMTZdSKiQ/21opln70DiV
fAQX8yBx4kD7cx5xyGvLquCw6QZ2d1EeClxXOZz76V8Xs/Mofgn6YAIuWDJXWIFIjPcjIZaLlrzH
fQfFYlVnjkc2YxRtozBEVyDJfYhL7Rfk8f4e+/KhQCpAE6g927rNyBpjw5p9qDjZWD3zsX3VR1Z+
8Ucng/mh5OpfY2LWL7Da6Pi6Dkr9AfF44E2c39oKC3kHqKmqJWNM55OYYI905dG/mBVH+8ToV0Pp
97s21pBUxdmAKEOTm1G3AGlOMZwPJvNT6BYfsdWbD46hPY+6ccR8AqifEY706eEKx11JEXcbvcFS
S3w2tgr0MEldhCcrV2we+hQx9zLHo3KTtzQS9yAaNECKNLmSNHmqxq+y8x/aULrPsaa90ek7loQV
r6bEDpnx9sCFQqLYpMVTm4F3WrB4VxcZZocAQlJCp/Jj0vOP0eaWXZaFm7ZS3j6woLEEwVgT6dNE
O48rftVQkD56eFtM43dQhN6LCpS1m/TgGgF7XbaJG97jMZHLfoxug47vJq/4L4+Za4ZM7QCb4ODx
uqNZy3AXqfxt9qss+yRD3J7gQexcZMvDpMVb4OIttTWAU9CRu3qyiqc2pXTO4dBvbVF4Dy5OJF04
zsapnGZpdZZ+8hTTsQJn4dad7H7tDBkqpFzvQXqaYg4XDS695pkICewPiTtTdLZ87kXBmTAW1ynK
QGebtnUzuYaCHrV0IToChASHQUtatDGCciVTXBa9kt+I7j9xUIqXURz1LvdexrS/URh9kuGH1WKs
vbWZ1M8BUQfIAvW2PtEmWkPk+wzNsT8UWv9W1sCGDMQqqpxxWGVylgTx/n0joYNEThCTwTEmAdVU
FTiNmj2xbRtJDdCIVVIpxGtke1+9lPbiJD+l0q1HJr1in+rKOMnEiDaxYqcGis1YvM7dXdW0Osyo
sIAWH09ryKfuuqVlzZBvrHYpGMFjJY14X2SBIFh85JCQujve7hjm+y87vaX+5B/VQFJXI1xgJSoR
twRYsNN03tFQxbajQ3AAgF4dHOMhaE1cl81lqMvgaIroUI1FsS+TxqBvrx27wZ82ImS+ZdVl/Qin
7+ixAJ0KehTLMMmIAYUufOry8GAr5LBxmTmo3NM/alJUBfDll23/SPsEz15QD7dAb+9NrVlgjZpF
2oApJz9IxzAWoIMsmhNyytQg2Mdtxt+VjlwpJ79rHWI+CyM3Pg8T7o+mrnC8WkkAuEafezVu6m95
nRcdbqiPHqzDhh4jQncmOz/U2yjl2i/KKt+FQOQ2vNLG2g3eXS9gqKWKtl4bjBz2/cQsZoL80hVu
+9DZLcVj3J8AlwmOuT706Qqet+kql4gUGZ5sq/jTVgOirUEAmEUBU5tmvq97t7oamvbaF+iBTHVv
HK24x9ufMoK2jr2cxC3OcrHRFY2rPmnzt07hImVp06arsJIvCK0GQBFYPmbpnF3qwlUJ02AbTooh
oPeeW8zszP7B9M1PiwgdzPs73VU1zoK4fhTYEoamcY545wDU2OKko+MBCHFMu/GbkWCIcDJwFnkw
sSk4kYEyjaZHnGfJscFc10b+iH0YdW9Txc01o9QazD5YB3F7pWbNThnP4tJ2AK6ZZpDuQiNJlrqG
xLeDTI3hxn7J8MKjfYUwkxWMGKWTYNfs9OaYMHdDSg0+LC2C3eiOzySFzBxj/8khigv4E3GsVtw/
hNRuaMEnxsGtv5wICDAbHpEttae4PUjfrd4g2nEPK7Kf1ENp5mtMmY+ejNQ+KQ/YcYudnpj+yhOj
frDkgWR0cVExDS0KGVB6VZnTgeiGW0bocGh6GB2sck8bkb2znG4JPQY9CsdzEVWLIRiGaxGQqmVE
Yk8r3dhrA8MzGxWHQZrduuppKnZ1AtYmzX/nOVuurxnRKclpk0Qjw8uwcXB7ul3LbmdPW05dqDM0
egQq1JwNTt9iGc87Sp10r1kVm/ufYojHy+RzcNddU95rEoDnUwCNdwbsPq39k5P0OHzTMtpWsiSz
kayOSEQxHR34DYzaz3z/kNouU9YEIaBGeiVCxqlaC3r5i9xkFv1TlPVOj/U5DJiM2/NYuolJs+qz
j7hAmlBpeXpSbaz2Xa4TY0noy8nq8zXNC3vtOWO5dm01rj1JDmk70Oe04ZzHCs1BNKTWvZpVLHYx
emscY+XawvkOGKHob+R+ikvlcHqavxl1bsjDIlGP7JVtDrF68KzsFngM/AuW49DWm30Bkg1if0nk
FcU2I2VcHpFUKVUlMw6DwreNqKk1Qkpd2O07DJRIWDUz2oYGdgyGCbnHoIZ7xqmK2MwllHtdtB+d
pMKyOAcsbEtfx+bw7bjwa2uPPTVtki9T6rwhjZJsnBKgbJyE2jI3icoOamNa9VMVbYHNAD1JE4yK
Wnag07yXATMGEDcSIpiIJ1hBob8zSORZs2OSZh7EbzFZwmvAZfTI5mWAl25dpy+xjcccmpjFBNWt
9o1KUP3QSWqKvt/RBTJXUD0uXp/nT/SNUHxQARedtwsoGFdyYK33R0Z7Jgi7TLeZhDS6u019g6E2
5UozcGChT49JoI2A5xOqHiUVYSCOrXCLA/NyyIrGUSDLiVU0aTM2cGRwne1XW0fTum0aj69erMTF
b8gbTGsfPNN8WRJrCMTD6A5kcp7LsXyNQrQXqc1wy80NprH5+F5n3bTsTCAQceHbG7ceUNNMaEBU
lLy1DEMR9qGIIQOAXphLd1hq+cHqZ7ikXzhw2uPgYJKAAbhL7WHR/xZu1a1JIfCXRWDP+pxU2w2B
37Ov1sZq7Ar45zUuBw7ckTsmS3qV9xF+E0kA4rugfll3MfbXMOi+Rovo8jSlcaxM99Rw+FyGtckf
lyl319qRd9J73mpRhuqrHzUi2RWDkTLJAWsk4BYLUj82o3QBxpI6QfIBYhPhhavI0Z0dHXMKO2Gf
ExEVZ800DrZDtWJGvr6BWx+Ei9r6igzwFbrCJtUHcjv6Dd6DrScYdoYEbS8a1m16verTtsaveto3
nDt3Uz0gGobeA+uNaGSiN/flkNS7aogRwjnGcBNysHkNZ/xJiayFXgfdT5QpuZx8Uoy6D06u3CDt
QJ66zavrdPa+lFZzrYor8a2ETQKg8dmPtiatnJUqeV5oWm1BsRpT6p2mvnNQWvNetKwm3ehVIlZ6
gFAY2tkfN57EalBDTCnOISwe3VMqNfFk48XlFSFDKHJKheWIWWwg8hvxlnvDks1DmroQuJsg3Npu
svLcDAVTfhkKaZ5k76R7ADHwOZycWa1walSs41SvBb32RVFniJd80ng1Et+p1EFPjFAVL3pTbjT4
Ak0W+i+hqLetXkIXj712JQyqnQIm9tKbTpOXbSOgCxdOBA2ENSzoxC3oazeaQJKOsFNtQxIoNG+B
QyX1k+/Fz6DshlMp2OfGZDeN1XVkAneEzgJdwK+fwNJltdEsHTIx4T8P27jJ3WsD86KES0c/5yUZ
KLp027X32OYLaqKMRTVEVu7FiXqFX1IKZKNsl9NW+VZLMxvGSwTNeudwzMzysN9rk/soslpcC/ej
q1sOrH1xLUW2EXXjkb2XWSuN7WAvDGNZtSjEJ+K8x3zsl5lkEJCAh4ASoNGPJgVhFOeW4zBywP4t
bbT6ReGP17r8V6Np0d1MicuKu+xIasvHz46FC3vh11D5hVCIfiYsKDRiJmFXqJtYX4zKOCeSAQqs
/G7LIif3LCuU7I9G0KQvoWGQbgXA0vD426qR0U+QbbOokw+9jgCzqP1gC1I0bzY9tO2DXdQ71xPi
aUKQzEGE+PrZfcVefZHzXztoGBZAiUZ7L+4bCP2O2iNmcwhyWAc9FIeeABNEYJRzKpb0mgQ6rslB
SA/qUmdqeRsoAeV4y6y2fI9BL7pNTO/ISILNjORPYhOSTR5/x2alny0gUVYWKuTrkhmjgKfgQafd
NrUeXuAQei3B2APG7ZnB5aPBBWy8r8HSHqNhHqknXrNhxuKc86LQdspt74XX8/irRN93MP0YreTb
LvR8mohxsTLHMDqnvSXxc+GlDEbcPN5gmr9mnJAywdv19ZtgBmYKupoLVvIHEzHNLo19SnzUpW5B
soZe/HZBswyDGpdVDXsXesw7THlMBvRnlhR7BImxu13rTNyIVMfU0nKaobLpr+rDJSFi0xuVIjAT
A7fvF6cs06xbGCI8rPXXsGuMj0B7832tJerDOjAU8/e2dIJj7JKUQwgtCZkmrj5ZbU0kGrs0Yp1n
FwfMq2k0YzL9UYvBEpSR01160e1jMNXINFx8wq0CRYSEtrbKYd35XLPF3Kw1+vrG9Ilmpks8epwT
OTnFKHwLE/kSqpcXcp4He5xopdhf0ggR+mtO/gBBhW5k/wSqw0FWtydk3Dp57MtSIE2yaoDitT1y
tPFMbB82CqsuG5jtuK5Pv7Gli5U7/JI4bQ9whVGd9mSzaQEK+Ah60iJvkcvkie8uy47UUdnUwQaa
Ji66uWPRTUzesx5ZoxYV0KXSEShxoGUbVVWMx6LCAyaP3ICwFJpA4bXQxltBrDgifvMCfaYjXYpK
mf350pvuV2cV3j2JhXcvTToEA70J17z2NuxfWEze3HKON3Vm77VWD5aa66t7OAtGKe7OfZC81inH
XpZLvGH0GR7pjywhbSXrfhqy/UCtR1sfuUYxGrs8QZrJgOAwCuImNAM4SaSyrdvLd0nXHI6yvQZv
Fr2Cmtu5SfWirK+uI4CDDoe76nT92068mVJN+8MNqJxDUNuOnahDUaqLbfcUtnWePsZDcYda72yp
voZ9OpoXSp1gH+gIyryQKICwK2pQQRrGhkLScVXS3ncaUtS2FQeLZEh6wZUJ6Diudhp+G9fJqY/Y
K2LJLKLO618dk2ukGBp7ziiuQ2ZkG2C8n65GLgbkyG1EDik7DgHiGkvyDxaB+Ci8ZBXRWCn7kQ0I
WwVOv40Dh2h58s5QHMAgAaIc0zaGGKlN5BbPaaQ/kaT67yGiNUgm+U4CYjk0kXXXaaFsGt//QF6A
gLBgmUQ2AcOBiCw4Pd1G40ZaHusHtw13Y+aS6qR6+PZQUKhAjE1vQvyA9w1JuCWNu641BK2tWtsN
25dTt+HCo3u1iIhYwUbTPrQBVfUQuhsLWhFto2g9GAWREQHitQFsq8vTRu8WH71ThVeOFatKWYCU
MoCxgQcxi6T5urUTpKvq0fQlB96UMFQtC4r1z+NMOnvi77U4Y88J07rB8+8VzyBrzrE5h5wrG+Cs
O+woqVlcC5ALsH1geuqI9L5+4k9/WAfxOPXbbEz2imykw8+HgHKdBDl9Pyqag32P74J0x65s/A1K
wNeiSn+XRRGxFgWnrIaH8hNja1jpt4OiBjZNC3TXdB36NHmzIjcW18WISHlQX1iY2EXnaJ7kFFfe
++S//XAh5OSYQMt8pAUOdsL5Q5AQahKEI8qGnHBLXQMZTAusXZmzJPDnAy1fwFjMX1aaN2IktYpk
SxjD6Qf7MJKsiauh/9WEYEcDmdwd6qAl5R5w4HGeS5hEEOpECOVZz6Gh40QoBK90ntzyETSiHRFO
XCOjt1v7QHew2ADQqA7QtU6jOxjIH5cG2agH7JNktSDzn0N5IvJaN1ru/QpU+rswYX2UztMUp39Q
SIJnhIemJgYZ7JI21woWnLA+CCMINzLUX3zd6Yh+x6AzduOHBdaRWALiVroUSaF2rQdXwMxCE+pK
9G4hedujPrRAE1Hcq5EXQuXPujHhVNUJh4qIBTq4w5Urly2wgCmgKaSaZow2rfaPBfkVcIjKaUt/
gosnCF46s5PPxYQJmXyqncUisHeUg2WzLPzNVI7PDN+N1c+MZKqL6mgAsV61F+iuKEw0t03eXWKD
Yo3qw3Jq7VAK6ynUBgnowTEOej6+SPLT13rUEHbjWiZjjGCLWJA1uw3Mt9GWIafHQyBwhhgJXW46
ViD3SsYnnGVsd2mGHuFHGQBcYQ3Zui0CRI/06aOWtOD5w1iXFUgt/fb361IO0M3oM5K/YT+bUXeu
Rucp837jB6vweWsjSO2pVZ+OBw2rqrwW5QBO5UxHWtwm34MOxtNrRuwbCH01T0d7giqCtvCcxtzY
eL/9hrmOaex+YpM1fjiUxEiaNa+xnTfOvBkvDeIidj0XJQZIeogbu+Xc/kWZAvgUlmINYl0zT31q
3ug4LtM2VVBGvE9Xlh961PHmBc6YUADb96G+TsHwYRKIB7q95IDTd29aXr7WX254yYTdrjX/pNdx
gHtrPlTL50qv7yYpYVpPW2bsbqWLNV0Oc7oRRyJ6QXbbrnSBxF5l3nOC2NXX3OeQmx4cuJe9ESc7
ayarDEhrd/2kIfe5BEoZe6Yb7SELJU+xnZs06VomQi0V70SHTKltiDVuYMgMXSpCxn8iuDteK/Hv
7J3ZcttatmV/peI+FzLQb+BG3Xpg30giRclq/IKwLRs9sNFsdF9fA3De1MmTWZn1AfXCAClKNkE0
e60155gjrtWxfPTSwVibTJJAPpi5T9rHgEIqBV8chvTukO2XcXhLzYpuRGEo1DHpA+Joc+IWPsYg
5LEJSUatCEPRflv9tImsjtHxHINNS0PH5FzgQnZzRB3DRzInIhcHGbUbr65pGWgFnz7CmDxa+bGe
7ENUO/4+pCAyXHxdFgZWyIv2wZivPVnIPUpP7JOq5EAXzdQOAuB7aGKESfzi0PXct2UF14Rj7SOP
NORT4cSaGcUXRT6tL/oDRC8lFJW+fx+74o0FMSkLQXVZMpyVnFFVg2McwjrU97FhQVwIxncmE5QY
CUERzggCwgj05MwMBW5JiRSHUDT75BM2uJtG/W7O5htYT9LDU2QeWuVpmrPf8opl9SBsIGjD8Job
frezvPFFzr8WhA03vIpvp9EeWSFg8cmCiz4bBOfb3fIgY9qCdpwU28TxriTgnAcz4vMFJQR3W6Jh
t7KnCgnoLgxQBsoywqKPj59rHXE7E6nuftadSibU8/+2CtjvUThxahf5BdVCtc4DFn3wcB90nT/h
hydpq4ts0Ze7KSd6Wo7fvB7nQMwcrS1qiub5Lj3/z5etPvvWxYGJyxBQ/lBqbwwwyzXy8pfh0SqI
M2PHStlUOyCzZ8lyhvasF6zNotlnID8lfAwQtDfuV/22bqubX2KwpSidTo6uGAIYRkznTNz7A/nx
XdK9miL/pkJ3WMdjT95sxvIXxZdNhWx99+fVCVBbi8uzVTBU8+B3ayxPT2lpeKcAoeixBllmm4a1
V0b/4jjcM7icQykNUvrxPplRdWbnyK9ng7jnAaLPEqz8fsCtK4OTH2mdfyJ65VdlO0fboY85TNZ+
uW/TwFIIkr9ZuvZsxwPYSo4U9MDnMHQPlWHfGnQ4e9GgX5RtSh4x1wBiSMeLarJhT1jfoLsMJ6W7
t63qZeySkMO7fkjb4WzREcJEGW1Hq7ZvVo09B2Iol2J3uOObbBEC9M9h119Y2T5SrWGWc+p6m/uu
trZjaBcGFwhq5Y2v45sTE9YazqRKSXxA3Xjf2/LQvqa6Mo9TMxIr2c9BdGFXbG39Z9NXrJ5KUri5
0gX7uKOZ1wewkigBMQU39YWOaB3ElCyNdwhMdLh+hquvV8M+y5CbirkxZwmyKdLnKtHg6UTRI9cJ
hNIZbQyHybZHZ1uisM6NsDmquiegDxdtMoNTad7m1zLXQb/iE62tKtg7aZMdoHEKYOyjDS5T26nc
0Y+61+yKEPmllnvvcealR91gESNAwzASOdexRzcBxY2K+0sbIgJgYZLV6hsAse86X/HK9SD2OIZq
Nug3rFXfVV8L1/yKjyWzCNDSJWBTPfleGEhYyhE4vuVpPYAI/FUU7HgkqazXBQnIWncrzf5IxWNw
l1wlvo5pK7awUDKt2fhzaGAwio7oP+sFKesMY/nQDe3QGGZwtCRamCpbg/N1rknCzmtFWmO1E2RG
VMmzYGB7aEZ1SLvAwBPyMyhR0UV2eHSoJde1i+/PL38hHszefNyIssmPZhOlX/195Wf4P1hBHnob
1AG4y5++JK8gaRqxgopA9z44x8C5Vu40eEDJJFJWgxAGn6xBnfwnuLEopb0C/74QKTpc0n1tAIur
wHZfOAjgrNIQihqJWnwWBoSYKefJfODnl7jPwoPZ3vQO6Y5WF0AaYhZ4NpFcdJ11TJMsWOdxyg/X
B0+t86THtz3F4bgHQMkFN1C0GvXa3WkhroQCVonj9kyIjIDd2Yd0mp7qGvcfEqxxjZKheVBJdw1F
s5NYjnPf+KB971w9JfBbVfftZLSbLpTanhDyfUzSJoGxaNkpsJ3cdTdNGO65QCUHryTslVL6LVdH
mekfAYGC3PSGZB/7PpokvZT7AOBbQGOIqxWrFNxK2UxoJenYF6QFTeOZSGEWIAIfcl0368FGtWXZ
yMZMG1NzHRT4GfDPtY5oD6Ylfnb303aI6f+RdAwW0bYxHLvIj91pM2x1Bmi7ILG/mvWzJSx4Oj0a
hRhY7Ty/QvmD+mOrNy4uO5pcpYXMJS0eEVd4O5FmNQNlJAw5CcLwiOg6bGk+UkE5k1ozlaGMVwwd
27Fn3ohBPS1s7PpztYZCp4z3icjCM6jcNzG4m9ydoU3uSlSkjrCmjqg6TMKWLC4ams2wqUnz7+B0
RyBA/McciTOrGsc7swAaEDcVVqsIOwT94Eo/aw6JFQBHnzNZGeexdNZWRSy36FKwqhqLZG5zAskM
cjDs68hsk6RWoI6rG1UeN2k9g6weT1uDvJYsVuPRztAB1fiCHCwxUd4X63jKH3MaBRsr7r6L2nma
2hrmHikgUiZH8iI9K6dpytiIviPCetAPdbTzbPLdywYvCDjPQ6sKjDyZuSOXmukhtoHMtprdkLLv
QqO/aTXs5oijQ6bOicFotq5ILE9s0KeBURydARwYOst0EwpzhClm/GD0C+9IwqRuEkKxJ3O46gkE
i+FGhVOfnBg7Y2BiffGmr1XcES8VEKeZJcObW96HflMzv7G/Z72FpLgX+k7FnOd52b0j/sEW0YoA
XIt/ZhCs7bMaEAy/ssu8AZwY/uoyHpAhzX+ld3V7V5WYjhBxk79OaE7uHRNLk3jmi2uSwV1lfuNu
7GD8VerRcLAK997yfGzzinEEtSrYQMJevBTWuBlGlxSnURC09kEhz8uz7i4soAJYdkeOOkerrAAI
EX3HoJm5xSaEBlfTSIGonG9DLXyvzceiLaYvMt9PHFF2z9K6N00sk0kpSXHmXuTkOr1e0ROerPt3
6MasDTPxYZtPJg5s963IRuAljULoQvRRDg+QbFu00g3gND2fj4YG7X2cmWSNo7Tr22mr68mzcvF/
Mj7K7Zb+CjJRzygjzrkvGTrEHRINynSOD0RkVvNoRV50Zkx13yM8RPvuxjvfNM6eG7xGPtJoBb4l
CYf47NpgEHMnOsxd/JZod8gq4DoS1v+Thp3CYGKUjz2OezsirFzvrpXMLoEYmp0BH5p0lTpA3Fdp
uyqPT3ndRw+1HN+Th0HZP6yM03WUxRdJYspK7/yvse2bu8jHuhhlIzI4Y25D5udsorQoupZzAjUY
yVIUb6fQSrayOreM4mOT+7LPKIz1fPwSOG7CwgNWbRbS59Sd9tQX85k4sIbm2oeVMZ5X6JWuuvaM
M8QToj1ixJMnQTn+++H3U0Hh5I4o/p0YGyQc6pQmB2SxPAcKSvof4Mn5wfjb1v/razl0y1VL4TmR
YQkzlcZtMHMsO/Lnye+jzhxdZezI13nSKQnTMhhRG4FpqNP+lCQgv5et6G9by9N/9tryls/f+Gdv
sW1wo3R71KaxDcIJYuzdSVNHl8hPPMLIJoAuZYsybwymjdbQnommZFtE9Re7tz9CFdYYCQiaC9xU
rOzKOxceKC/p6sXORo5MHrH9YXfITFsL8y/A9cSQJ88k4C+EsxRgDlhnfQfhsmS51hBwPYysSZQf
DZceaFELq39DDDaQFLNlUkmbw2FUu7JVfMYXuRojdMfoWIBUQyCog69fjdTwYbv/4pqJCV/nMgeL
39m6Vbt3ZoeGaXwLE0vBoGgAzkMf0YDu4TcQLKEwAOq+cSoD893j0nEMyOwerK/SDK5jCLJJUMLP
Q2xN9d9N6RrnABKr0TIEdQV9ISyQ7J5L7ScWPUPSorsORRHxImTlsKJ0A+1F5b/0xs+feuO9Ncaf
NFcjGEfBl7CCIp9a495qWnkqU2IDiQQCxldjTqvBqEmFw6Snsu+H8mMak3vWLtwG9eYFPTR96YlL
wehlDywXth4VEcEPIt3GhrrlATgk7YaKyMIC5Xzpa3dPlR7zDp0cAzP+0dCgwHwRD7vB7/KDWUPm
0fCItn0/bgj+a9fUyxdryt891T8NOQsHHZcnp4KfoemxabaE4dmLlLWPJ0AXllU5p055zskuvedM
MzCezxXdAL57bhcNGzGM3m6o64dMKe1UERFIMiqgiKD9qBxO3LbiD5aNpZ3KAV7y+BjSga1EC7hh
uJjMqldcNFUN0NIELpKn0WosAeBEQ/5IrvVT5HvAY8hY29Tkoq80A26Pm4MC88a8gv9OJG7CuCWN
aaf2frZPuQryv6OXnufj3q+hgPi+efQiPzuPPmDnNO8P9lzjdaVMmR+0RGTWaCX8kn1hhLl5tsX0
SqG4mlrSnkK/jw4yIDaRaJFiGozD8vmN+mKBF9/og/7AtPxkTqNL5Z2/ijS9OoN1TbDYRdELDOH0
TPKpjiyBxjJN6ZtKWO+YtJ+WP+Rjk3H5TGQwYucGE9fSM+ii2j2g25ihmPRi/TmNuB69ALeyuc8H
vz9UUdcdutHZW44+MrQymaqX5xSMu5U9JDDuy1zx73b09MnvCoW71pzgJCqNA4f1MBpXqv/U37HI
e68jakEbXk/u9cQiSJZvWYoNK773HOO1HQApW37wrZEGjh5332bifSqyt6Hu0DQO5UH0wbsVRAFT
7ATCJuYufQINoqKcqoaRmW3ZSJ6zilZR8GZUSt8JK6G5H4/vqcT2I4mCXnUYwLdBQtKhp0f6U+lU
P3UyYuooTW4KIcNKr9x1QuxOn9rxrYiYbKkpexGeAByRsV6nfNgKJlKMpr3kkqfJQdeCaEckZXSf
tK5PkESsw608Kdnbd+XgawcV10wca4gUGB3QeEcXQxmUM99cM4PQOH0r0BeNlbgNtHJCJo4SUceO
1I7HbK6ieoGRzJzQLXhMHpg7ggDJ+mfA2XA8VSLWzTx1KKX/PcF9gJpL4b70svFkzodf69Cq9xt2
e1jg9me8fI5MqAswyO21zooUR5+I90HRPEShy9xKJq+JlNaKpMYCLq+A+SRmp3c+hhNXP4xmjuEC
VQnRASuXqcMIJRbzynoafZ+SBjOojmaG2Q5EVT8eTpYa+t8PvsRq25v0DTC23xN10e1JGIENhSgI
Q12RTckpaImqD3X52BkYqueBxvKgAOTTM9HAIXjBy0B++ArfAfgnJ1Zbqxs+cr2E7Ogjda7UdGbJ
VKbzHSRtYdNBo8xZKOKcgGE2955cpdN2mh+msqNF2DJZVDMF2zDjl0ny3ryB45y4pjqbxVz01B9m
nBY0V/kdFAAUVvM1zdXNX74HXqqHsW/X4O44NA74epl5dvW9h77pXUomeBKhWREMr/U8wS49Mn30
Pv1ALhUdO0/ql65B/S6UTTMw1l7QK+ZTEF8RGbfrQYMXoosUdF9DNnPgDswBdDxu0gMQQjsuOk/a
r5F+PZWEfXab2L34LSPtYjLqn57cYit14CLYPbAg03rrFYNiXUeM5fRefEnt6o7+ebZHkVGwLlP3
Of97zKjlLRDO96Gxnkgymt61sjz7oh9+5lZ87197Z4rea6x2m0lzYiY4RBD1XoJPPyTIPBohNTj9
rkvo4I9YBqaIIapvyvjNVP671Tv1x9i8CrIKsoJghdZ2qZZ6h1gr61cgEKMmZaitktpLtkGHP78s
EGxZeFFAaIaEucTBz3Sy0VG30zoimXUVllOBixiJaG1M/pOYJeB+WXtfDfgUsoEr5tzcKlYbpw7T
Y+N5Oy+vvtCjYnCVzW6BfNqhjPvmJFd7iKPnooYH48bOJmaoz5nBlU1UyTczq8OzE6CmbFtL7Vhl
y6MTIipJy/KJwFCMD3qDvrjRKWerW49s1Pat7geGeEIRmPc+y0ieEla2K6e4ueSj3AXGtK1Gozgl
sRGgFUDYNVYyxAFjYIrie3QjIY+hRw/WHH/6VnZXhMm+THv7l1lFR69G8k3x7sI0ZEf5ynIuyjOM
I5dCtbdRWDzh+aLOxdP00wkPBk7Sw8QKdyPCSZ3DyMExo4xr7SDVHmrGisJ170xV7seyr+67yJqu
5DNE+9SMaAHTbrv3XP2xRS6NfLkp7kEXMF2dYwO7Wve4pivjvTGneBenpjiJeUyxPOTUhKf0tY9a
eV+kibzP69jdepLu6u+nNPL3TWuPa4u1CqFD/dVro7cI4zpVGhMeJc1b4gXOxvK7mWIRS6Ihq9km
gmE3jdp1oDmC692Qbp2hrddp4LaAJZs3Iab0LnTmfS7p3NipYd9VqfbFUSZAtRFNZBv9MsTsJHXH
F8ZBOK4n7JydjVraYRysAsZNLFkh5MoUkWsGMz1yggeAljsrgxcSjenVe+rdFAmRU5AYWyoEEv6Q
rWuoPk2PHBPzBkti06aXJDHNlFyMD1peeFsv0LL1H3yOV9pqYVn8D8x7kOGLtvmv/3B0DIG/Xz5+
8JQJje3gZzSxDZoC8yC2Rfnj2y2mPfhf/2H8TxUFWSzbODm4ZoOJZ2rM+67VT7HZ+o/srp2iN3VK
bYvYdPo2W9ceG+7iTP6nAlMKSynE7NkYZyhakpeOrGvu85l5itMYNmDv5Pnac/N01Uvrr1YoK4vM
dVnDNQ1lAxQnTk4jS3gUA5n73GZ+g/dDGWcrRYdfGiY4KkOftvSTooMpg/essPr7xq+So6msi8Q/
e//54OVFcyDh6zk0KuZaNuukDgUcyZYAfSbVQC7WjZsSfvBvdqPt/ONu9Cxj3pvCs9iVc+LfH3Zj
H2GImMw2PLS9+JBdaLyrOiE910rgv6aQ1UPRxW/TmxwbND8iswijGawbakegqVlWAuPJrBvz1+Yi
7GmHZgEDi51jf6HZ/cSJixlHiWd9bLRj6tcr9CXhdUgTLONx1mxL1/2RGTWkdyOOHk1siEguoq8k
caApGqb8BY9xsbFLyGZcosUa+WfwIAx19AaiuJCEXlsTn57dVMeWuTPrs8Z4ARXRrP714WZhu/3z
4eZbHktAE+M5OXSzf/UP+6kgwp0sEvhsysSTX+Td1g2avexLPm5ijiwlySlCcdSeOx0pa9TtEo6B
fW8p0LX2+BAUvn4XMaEQY1YfFgNb4rRQYELH3+bMG9cfjszDi7cF3zB+gQjwMOj5AH0bLaMW5O8k
/HVPWm+f0fD868/Gv/tPP5zLB3SRCxv2/PM/frgRF2vRTcje3Sw7Ii+lfbqDYxR/jWSDBTIsK04l
vgimV/bOqpoBOFgMeKYC3dOVLILrTB7sxMm2hcewlflpt8IypX+pfQfYcp3T6uawIlSrRLzCxPYS
WiL7wxa4ogdhWu3DqEDZaWba/ui4RLr6WLySrVPvvD3in+GEK9d4mMqm2IShLt4DmKe5zTSuGPQX
vU3eidqOv7C6IZoSB8zBFsq8ZQjBV2iREGL2kDqmkAwzv3KfsEpARktie1tTc6zL0ic5kLnJYczc
o2ttDGxpZzO61p5JNEtoeE/c9E5IyyFfV1l0J30CvClmuSAEeCnrZAjOTVW8do3b/ewYdgV2+7VU
48yTRgpqOre2Q8eQCge4mNPaT5Je/l7mQ3HyKKg3moGRNK+Q8wnVuW/VUF6MenJ+cmk90P0M4GAM
GGrjAOK18sLnJCCGURmO+4DNDscFMfWYLmPuE/Qgox337Xo3wR9s+x1RgM07tjeE482Rcxf/bu+3
d2aCy8WGlmv1tXwrhOuvfEQKaLHsUxI5+aG16nHvtEgxu8QUKKtaa5uxzIiC0nj/10eh9Y9XIkcI
wxEWMUK6MP58hjHgiTULT+7Bp2F60JEuW7Q270X3mnXmNRYEm9ghWBuaieY5M1Ky1WJYpEjoqfi9
vt3W88wx1s3vuUOf12Z2txc6c3J9dJj0jiO4WOwdZoNTQM2q+qkllpvIUWIZ6EE2tbe1Sp/+fRC9
I2xDtEF3dG3n073e8s7M651Dzqzy33zs+T719/cx1BS43lyLwEJDN/50YdGcSpuUKaID9JhLnI7m
xRyB2LqkrD+EjjrnhZkfirCAveojk+909UxFc9F6QNVj3ahrY+Ox7ARA1tEJ77Ugc+dmJVjbCc+y
7FB/h3mHcnAWQk7DNwP338rScACGSfKFk0iSXLDS07p5cK3oZJbOgXY0iPwhYD4tKmeTmTkMZWff
MP/aTIyz/s0uMNx//OohEthEquL3oPtowBn44/VHdLrEEVzNCDbZXcYs9O5VbTEvM99c0baPxN5F
pyqMfwgb7YYdy9c+DkCehMOO8Dkacrkv37P00nbGUwb67F7kpvWci9BeVUCIPG4iZ6equ1c/fg+Q
KVy7vvteDbp+MKsRn5tm6y8WEHoUKZxpTYJfZSwvrQVsOmCMHZXZS8Hg7TLF9asWEvwcB2lygiuk
nnxxCoJCPis6QpsqH+RBqfKaSb2/1IyQ74Zw/OrpTYfMNN81ckQd7rgvzZg4l9a07QvXy7fMjvWN
awJx79q4vaEfsu5gDTyYlXIoDXPsIb12r3AVQSK2nW3cT/LSMKrZtKNJUi3aEq7Zxyaj5O/0gdin
sZpu0jFunpLlWVX1zbJa747cMDTDFIPSn1Aco5fcM2s9a6XEc9IW8d5TDm6KyduryT+3esWooNcB
7Y3eo2OodK+5gESiNrS3vYYgFZtiKG0U6EJ6d6bTaIiWkL8MSMt29D8+xOjrW9zU6QoLWEHYDUkr
WW5c6Dhke0LY4CV6KIkb0CnbmPJ9qxt5tRk8gfjO0NJdbKbFVY/VAckp8r2YujyYaHY7BoTAieC2
M5ruZuVqNM2dyCMNiGCuvd2mXApeWFyx/svo6GkRxufmu2NIOl/TiJRr6t51YTX7KUKEgjOStZ/C
4CgLSApdQt1QT9GvKjOv6DbvDSRblz6nOWrjMPUQ5qwqyq5rnSl/6wrH2g4jDZd4NFJG6wVaQIHa
Yoz1Z3zm5WMWDcRHufxmFLis1SfvBaXYyhLUfShM3btcjQx4ZKB9+ddXFsP0//HSIkxhu4ZnG7br
239aIkeGRmOoE9qeaeqwnk2El0wEwRpFN7ieyf7oKKJvhUwIKTaabCuFTeZdRCRPIULoCTTutASu
ROn7w7XRzOiofG5reeQ/O74XH2qQBbtO9MbBstzXttDXgxyhNZZOc2lHDele1QFPirKW4F+NpD6v
pMC7DuQRXudx3yMLUrwVBkzKuED1GzCc93Qz2XtdS1ZI2/F7Ie2UQRQZdyErvXcB8Kw7p1ebHqv0
Pdm1jM1LA0iZX35jbE6nGgi9iiKJup/jMXYM8WBmhDdbbgzruq9hXRlYt/Oxfc17U1z7NN5auM1m
n94uj065ppofYmwAHaG+NbSraX6nfdEdtJJpeZnsJhYRD4IVLneSvj8AD0F/4iabngvytu/4V0IT
QJ+eB9PBcsNrWyRIbijBGM2NR7gXzmbxwTvibLm09bJATgeARADe3d5/wUZ7T44LdAr7sYCYdGLh
bZ0ix8cO2IrqgH0+wpngW1sbG/ZqqgrrkhYszREm3aHDXBuaZLGB0avOUMb0WJPOUL102MDeLGqb
lRCIq9G7OM8Jzhs6X16+6QK0mAmZowffS6uHGD3IBLZia4eY8VBJJmGS//BThAE+eCSjDsyzKfAq
Lkfs/8f8/BvMDytug3Pz/54c/1QqMD+bb2nZ/h3k56+/+FfIj+/+xWZJ6kJNtBzH/mN8vKHbf9Fd
27O4ydqC44877H/Hxzt/Ieddp7mL5lUIYX3Gx9vmX2zPARvkwm8EFMNv/e//9WP4z/Bnef29hGn+
9PyPFbthiT/VGSTYGw6LO8NwcTtxnxd/f59nLlMgIa+0c6Jx/5ZRQOfO89RamRgWh4amVcicT2ua
N88JRtAbwSkZmrcp167EEot1Uul03UAYk6whdmY3RSvjMMLeyFCseWEPGWaTwQXZBDZBdjUgHKZI
5KwVDOlsLMclxF466wQP++QNME5DbZffGle9WRPlu478v1bFQzQUnB/e1bCIDSAj1DlatbEmVDdY
Z4b/rtfiyUcpnkwTrobhhycRrGbgCVU+wvIBfRIMBz8t7pzUYBYcifvUJ+tNN9Nb2cbfrQR0FuRl
qc2QvOaWOgxjzCoWQMEiG/lISSmRbTNzcO4M9MtNHG88hA+cu8WvKAN+ZA/nuNwVnJ8T6z81ZCCJ
s+bYDfg8g/JXH/HmmO7IqrXtL6q3N71KXzSB1Lew+MxOAH+nbx6nEldtqhgG+KH5YzLs7dgy608r
81Zl6QmU1FPbIwyyGEbjl0BhWmtfW6d7llXxje5wR9gYC5mjkRBnYlqsz7mAbLWh/mLobkv3F5Mo
2j9HdQkiwn6N5u8esku7MoYXuE73XVmRctRzw8j5uCl7odGwPhtFd8V4RvPXDArEINEBo5GbyFtL
fDUDSG/NUuRuSoDveX3Apc6Mv1VjBPhwjGmWeOlHmV3T0Lk4oXrCvrhz+Ru7VEnGHHFcA3TTN6YF
3xCSLrESmvYQpOlsPh6+13l6p0UagSIZAGV/umXxTbo/9MG97yVNsJadMKKvuY1DcUggvmz9714a
nzVZI7ImBNUZpmvEd20ipkOS1B2RgKck11XiaNCTw+ac0LzFShZl0Rdl9R6q2fZ+NmCepeieS89u
yBQi82OCa9oJbA5O01DJZfGqa1IO5cR4zTNqRddi6IzY9s4tq2RnzDLM4bGJigxHUPRgdQYwcBG4
a+Jz33JPviEHJu9Ef7FF+ipTSZAaUnUGsMZLWhQ/xu5e98m1Qz3spcyRKxvlBdNbtRqHnWxp+/bu
bUJHAsQJfKzsT4hsN4iTCGsOg6vrsFYtHoQWxvPQ/EYlMxCxeHAmKIeY69RWb4GZl5j4hx5d53wn
/3xgIYseqOAj5l7oM0pLC07ofnxjXNmsDDoMXvtTpSigUq+AEpjBDxqr/IuUs0SjoyAMQdFN9ntF
05TROEuOAs7mRoJfLDrrMWs7+xDqiJxj3fqoujrZFGO38evoGFDa7mq90E9kTk+nngid31ufr9F9
XZV0fGc9w/KgZubysrUknc4XY1a83ttffzjDl6tsFkMo+3Nbm6SzyRVY2N8/+8Ofy1OqOqm3G2ni
Nhj6FgkzJoflWVqzm7Z4r0c0OSX0/iFgjVPlMMgLp0UF20QdfhvqIt0duHzoVX1oQrpwqAWoVdGm
YuI6REmJaMMvsTdIRrMEjSLqX7Z6S4KTTQ1WxP/90vJ6UpsP8RATWPS398fzO5a3jdxLNsxnc3JG
XaJQPcoPaU2QHoS5r+NZpL+8ps8/WN6yPBRhAKdHh+bFL33+5vKuWMwtJ0T+REbaxml57fdfape/
t7zQxQme+45WUM3R7XQltEkn2KVFbD/3uXYeGd72afJNUtVnOK1U6FnvPbzwCS2cX8UeyZyiuhp4
HFd9O9jnnNmcqtrk3Hflcz+O9b0yAca4BqSiWfWiaBKvgDHExwRhKLMyE931tyHqbjGuX3M2HcJJ
3Vk5evyhSh6mPLDvhrF7zmMNPEhXzhm6k7Yxp8w71QIjpxmWXxoEp2th6cSQSrVtEym2GRqoNmrP
anobDIRYHuSiUzC91RaoE0d7nyxPn8VFMIaHpH0o0+aYmjpLw6n5VkGLOmiF1RzysfxuD+hJGIdG
h6jpvC+gyda5K9C7xZq7lZqXHzXwItWofhaRam6uHhASiEXa8lA4aq16ngoVMzAsripA4eoObfnq
MmzIx+iWJ1Gw0xpCI2SEnKgR+lvXRtM+DSvU2T433Ab9b/Sh5DAjgh5rjq4dYgi8AiOibkIHk82I
OZKQzzbdCOSLDMgZVoZ5eLSHCjO1GeDR4jxbvAZRTS/tsDz3unVidYydew9GWzcPMZeHKQ4uHfUH
3jOScYeYCSJG9KYHA2Uri96HE3CKNJyRQnSAbRJCMfycWLhZXDSpGBHT4P9dDrHk2Ew+w4mD+fko
dbysinAXHN4QQ4b6r+nE5OV4uOM4QuvT4gQbGswgmkbkjI2sP0yxAi8C/2Vree3zqZjkCxYKbYtj
SZ4Wg9ZYcHdfjcU8+zTTg0Gttoo1g9ixWYhlyxJPtYkNP2/nKGwXFxbYgvi42F2WBweU4/Tb/gLS
EUGR5by6budRjOLsAYyBrBX9vFGF7WmaHxabxOdTI+pR1dLwX+eei4R2oBY6/d6MDL8+Lc9pQXfb
JJU/7MWg4WrJKmF/ckSyG7KgyAhRGHEf9pO3XkxyIDI8yobOIciXSyfuLy6O0bxJw9vdVyQhL99y
lKCLLU2JFgMg/ue3vJiumtl5tWwtP6DJ8xP5U0lKwPDXbOUlYHk5EJatz4epUkQ3M2b8/b0v4cjL
w5KzvBwLoIFYvcDMDne5W32pZ5ksMacYH5ZNWjtshlrzhoTAmaUR8qjHwLBlewp0rFYAf/AfLLt1
3mWw6poTLTjkfwXNtuXp8rDsbzo7xp7p3SHQ9Pr0+aDp7OLPp8vW8trkvldl0kIemqn5n8bDZSud
8+jxR+DCm4+3z4fPY/DzQBSZfdQ5sfadNueJh5lH7VhOu8VCszwsRh1Hgw62Wp73sWQEGVc/+4bo
79/f3e9zdFENLpsM8Li0pePm84sToUbqyD/7Di0Is0kv1GH5grrlnP195v7edhIJZAhe7vLFfH5F
yzf2p9dE4cM0yQq45/M3tpytvzOul+9ueb78xNTIjavwB37mi7d1wx5YnjfIobn7dCI/suxbxQXS
/d+OuOWsQtpWnZat5TRatoyQmWxj2vtF3NsQwsEAZY1lb9g3Bvgqm2jB0/Kz32+YXytDRqSdowQW
Dq6HYInwaf5t60+vaXUVbhDU2Svbg0TBvbGN4WDEIVGqU332IS0s1lyro9JZtgqADNvJr78uX+Hi
uvr8RnNEtX/9RmVcuIcGXMByCi6nZNlEkb4NQ3puwKuAeqUdYGqDPIbfX+EE0aVK/g97Z7LkNrJt
2V8pqznS4I7OMagJ+zZ6hRSawBRSCH3vaL/+LVCZV3mz6lW9mj+TGY1kNAqSAPz4OXuv/euURKqF
rQJuxPp2Srrkxa3oHUXbX97IfKDku33ulUUuJiqA3e2DLmqXoKbfmeiBYs1fNXXAwdul7EAWqeev
DPPbJ/23x61yDSyrJoVnsYRu/CPF3Lw9mffa2Kc6QSH81+X51he9Pbzdu93cLt6354KSoEWauofb
53m7XIInQzT0t7uVHN8KP4wSGCD2zl8WmVuIh0s2JbOW20sYrXF5YbevybBBDTwQ8zHSY8oPt7u3
L1GH/fmzt4ehND0CW10Db3cVRe8BUrr9LUyEsRHhIou09vfN/+k5SARcRX9/T/g7j+Qf3z6yV0FJ
Hf28PY8PnZ8LQvPsOFa8/9uP/Rf+e0Su7mbGrraK//UXmpn3zRscVPTLU+WoEX+V1UY0+ocYluWo
EJw+SL7+vOlbzJm/nyNVg5NNLtbeRkL7H7IzHThSK93ls7j9WDjF3L39yO2Hb0/+49fcHv7tZ/zJ
2zqJdSmWFx811mcB4hAMFv/3r1/363v7asQSrng3hNWn+9vXbzfu8vf++mo/2ysz50Ax7IrLRMuk
DFuuCcYNAdJwbF0SifuuLBjqQus+uYvzOo4UZQE5JvOyuIvlZrwt7pWVcNXRpUhP83O5VAlGwlW7
vtULkcsfwyjxS4PFa3sTPyPkDXaqGi41zmkucASnNXkcFJcJ1Cx+fxZF/a+b20N1u/Lenkz8HOYL
VqBNvKy2v25+ib2Xx5W2OBTUpB9tRXwEk+ofAMeaLX83ZvF/ab9vD+3bipAUCMMtYhbZ4G3s5crT
m6DueqrV22u5PXV7QbebMBEuwSLZXvsOc5F20dlFS5UQL0ujgie8WP4b3MosfAYLA1u9ZQ00k4x4
krGY1uBHufZFi5lzWtbU270WRs6p40BcLqBOZr45wJ23Xe00p3a5ud0TTr+x47Y76OXSOy7fervX
uAiHBa3ZbnFl4OdisD1IDkGxXLFvjwc7o6mE3slGjV4e4sVN7C3lVC4dm6tk8EXDicC4uBSH83K5
+XXPdMITvgkmBbPYJsvrhHvXnG73al7YDrHqNamdiJiha7DI7W8v/HaD+AgXDOicFTQ9ghULk9dt
LgVFyV7eXINiI4WxC3KQAWzjhsjYRXQA93M2QE+4SfGhPj3UTjnubgeOL3LgVHPB1fh2F8khC7Id
EJ0azsfZIZnIpJ9FUOly96YLLCTy16JLDjfF/rAUYbd7fEasC7+fNPvI2MD5BC21vIjfN7lKSIFu
vd3vp5xlH6XDIlzrNqBFYmM6GA3j8fbb+qWkuN37fRMuR6YW7ecuD9X29ouy29p1u+uOOW+8nZBn
0PTOQaPS789BH3aQ/uqN0xLMc7u5STqjJQEpyUZge0tU0O0LRmmxOdD1t2D5aG5Hm/LzbgkS4jEK
aO5GqN74cK1vspeAXsKJYmA5+G43TFIGUkiL8CfNvnoraXPyq6WPqqiOj3VVjCcfF8nJNG2yGn8/
zsN6ALQFnvdfdoVS9TTwRR0hxbw9G8cYn5RTfC+Kuj8FC5AhXFzkt4f/23NJszZ8yP/5wEylKO9r
zMx3XQBKhOE3dQ2Nop6URECDuzkf4rV2jWcYqQkT8sDbRcDekZKWxd4rciR9c46/F1rstjHV/CDy
p8ksvIPtVzC96+eqndUZ0snLDEvn0MZEEWrLfZNiii5DHS1kXvMBnglR0yEKb3Wl3E6u3UKsHTGs
iMTjhAijLcpQjfreXmfKesCcYr6q2E6PaV8Rwdp7T8lYL10YbTHG9E4DCUSrMemDQxPMjykBGoe6
9fS5GvpLb7nBYagJ0SgHZxeH5riBfcOMlO3H1Cb1wfUiCDKDhWgdfefRbrO7IhDG1vDbYm8zsFu5
tdsdddehN4jJTMOBTdLyfEnizqAVPH0eLJ+MTI8wrsIbgO0aY7mTsPCPWg73dLbqMw5TIluXe11a
f7RW3u+cuq0uVnQrcslTTw18JKhnOgKByVmuO5xqhVOLUxHCdTaCwMadbMd3WYZnTLAbJxBqPWeI
PZEMlIcki8JDgSFg7hF4oB59QU6kALllZD964GlsCLX7MBvy+3RCJSqbpQ2Ci8tJzHrdeMTPW2F3
kYrRHGhCkJC2TBDqxuXGUOpqFU2x82rB+JHejM1kiFbho1MZL5lvQVry4q3QNFKZfX534vKMcmNA
xxntu2xuV3bHTYAVZWNBnLSD/kcpwKRMAjHeUG3qwHpxiny8BhjgD7YzfRpNCa05WQR5iwsCKAXR
1x2JKPbYkCMrUBLSWZ8S891taeIW/Y8qDASEKJMOvw8gHw+d5XbXorWBlliD3DULtXzOkqfaFc3e
qiO9C1qLDCBnNB9bTODNUJASbGJ2zScc7IqVYp0SwNfrUK4y39n2NMEhvaD+dww0IyAQN54TVqvS
nKwdbOH5giGnw/EUdztryodjNRPoko8EUw7xjz47MKSEnLM0pI3kwxTA8vAiCHCnhUf6E2pKLy+v
lgWWuKv5jyuHGSee4uhuNLBuu7Hn0Iwu1UZ3DDNiVX9oZ6k3rYi4ZjaYK8VS26UY+xoJZm/UkGzl
CAPO0voQFtgRHd/fWCWuhSAWW6RZhA9zgAI7VveBmZ99w00vtdIHuIr5MU3r94pspXUpLP3f07uP
Ar3F9P+Y3klYBAyy/vPp3d3H8D9OH037Mf17QMftx/4K6LD+8E0mbYziAOf7lodEZvho9f/6nwbZ
HQ5Tu5vUlT0XX/hrcif+sFxGdko6vlwGd78nd5b6A5ygZ5p8hY6piaLmH5O6/+vkDtHAP6UEpgNp
XgmU/nxRqH8oBGXdFFwFHNrL47jG5WJcZw1ROvRpqzD+IcWHzCqouNYSQBy9GA2ZF0ac56c21xy/
Qf0S+vqpC2tzk+gER0g7VOt4YMyfNlkLy4Zw4yRjvN6OuLlU534FChfgJDPvmnJ0dmKarRM2xqMw
GRPWvlvtrS/JkLMVbsuJDj3kI3w6zB90D52n87kqyQm/T2xNzyz3InlvVJlwUZDp1m69uyKfh0vZ
pK+yJB0ZtHd9zto+QB/nV0AJABJE6HC50lUPqoBCDbPtRVXzdXL6dt+MQA5C2IuGab76gEAJ+fVj
DMPTz7ggWihcdzUJ1LIaEXKhpdPoU1c1Eut9OOb3iIaDl66wvxtD8pWhRUkgnMImmqSbqtblUUOd
wp2F7ndKT15agF6UcbK+NmTOltJKSHwzsN2bTQvzhZTYdERUOWEmODZ28QLU0tvVVB9bJi+Y+sks
8Jne75tw+DQxgTigUFHBUOzlwG+u3GwAZhgXyHFhY5SleeqN8EtIQQBU2n9pXAllzHthygQlcogv
eUS1jwQG8ma8d1EY5vidMCAJ8pAQLm1Zrl8Y/KIcGUDqFuSTo4PlUWMC52Bt6H2fp3kTMaHZMX7U
ot/UrfyK6D5h0QNkPGE8HGzu0JpftVpj/c0gyZPQrb0RGEzFL8+C9JxRgWi/K/YQI8tBl0+lGfO+
5UsUYNMvnDoK3hzPFq7sFvGFZ2yTgJmrwmtJP5Ln8rFsN9rBOaGngyl5Oxq/IhN9NOI1BJbN3Lya
xsiHEh0nzd9pLRfq0bcPc0ciQsSu1JmzLVWvtZonr3nWBMUiTLuK2XMvKtWXAUD8zp6InSIrBs2P
6DGuYleV6cic1IMS3vP29vkn6Y1PfgMWAbkN2axEECsa05T+ejsPnBoVBx3NwwudFeQqJJIukDrE
YWU0v8qRQ62xsz3H8LiTGfljwYqBmzrpPNHbEKkXMMF1MvoKhToekLleT6y2kAxEvJElAl+vgxs6
WMb9BOq2mO9L2GNn5mzj2tMZ2XGohxzwEsNIzzn1qfzrIeaY74d31/1SJaJ/7ozPjpiT5UOdcR0R
/lzD+kiaBNWZ5k1K5+hLR9fpBGdoxoAXukCLSzCFstxHiSxfay/dId5292M8kNxS8hG4deEcS9E8
sxnXFxVgnja12okgaR4lu4m8Ef3ezfVj2XRyH0ggC6PdJisv1/M1y1LII64JlMoA7dAYVAwjADdy
bkrCWvYIgGHqcfDkW7vHE2tIMR+avLosG+uoj8BIUdasJxwcW81usyr9A0jZjavkV6Gdx8biQhI3
2TMMGyBuDQEWIVxV2Ch4ltpnZYVQS/DDsfnPMPROUFP5SDdm2324ZeBvgEpysDh8G6u1s0Np7+8D
D4HfSHhvSCJtPAIJCLKohYHuc1lsQTKIvgBnUT2O3lCuxgIODtvr97iPyD6bCEQM0wTTaf2StszF
AweKyGzy8SYN1no+BWqbFtw5xAAD5um6x4J6sH+Gqowx0fI5K38+TKNAEtSQuRj72WXSrbWuvIi5
sNc/ZxnmycyqcDU0trXJSqRsLsLbWQnq82I7DMZHaqafwhn4uTD6IxUx1ta2NbeFtw/r8kOVIKSC
wjnT8dmqKH43RgpfN6KOYgh+dCGVrGSZvjctIdtQzdBTWRvTY3ZrasAoDkk69HrT+1IzBLYjxM79
mJeEoahdisYza/D5uss3jSE2nbEoDuGckyNeZ2QDOWKjCnfaOENibxPmSKviq7SYFIZ4dFf4CexV
FuYvqiugA1jTxbc4FApogcci8Alij21QHl7dwUn277BWwTEYggRzQhVA2GKgVcawMLOyhaIQhx8J
JqSuWy6q8Y8w6q9hVfdrwzAhp8BjaWm8bAsjnzaDG3erdrT3zKkNtrwdly0DaHRRhncpMLoVwSjO
zo3Vz9gzJAN/2QOPdd/aynQvtWjljnEzAncrwD8b13vLhovf5BitUfOLSxDPOMetnmgnqesHxMVA
JSFRh031mHp2de/1RnwpUKJHbc52SS6Modl7HDssrwNfvKiwJrSySR+btsK1xqpilEa9t0MjeOz1
dOdbSX12vDjdFbH6MRrWKTRkcJ10tACK5M9ZJs4lyHkRhcySlYzr9lq3BSDAlEuT5vQEmQ1+Iia9
CCfauS3HNxCO0y6dneUwOOQRstMxIfOlp9ePkpmxqCp2PhJZMoM0xDa+b6q51nknw4g470v3LnI7
FORofFdB9M5qzwxx+XVj3j+PzbfeZBbfp1BkVQ82bTbrFJoAQDWvjJ/8WaensGMDGzaYwm1ecBx9
amswIrlG8xCajHBvJ+MMtrKvtNwswKOxjEYQMDg/U3s+2P2IumRkUDeKt0yG/t7N/DuSEydCbl9l
a3jrAUHUakJrVzZcakx+LUcxytZ4vOvoAB2A0n5XaLewUgAwQy0SrIqhpWdgewef93MFT8g8WH38
pA2FJKRDt+zhhwOEAQ+CBAXf+YZe5oVliKQtjdZyUkO86bpxZEKK55Mco34DiqLbkDopt6oVP1mY
bSGmu6SbjB2ktLs8oRt26/lqVKMib97QEnNgcLVNg+rSinTa2ZDO8caKd2KiPpcQKwg7X9+WMisq
9EnGI0lWFEjOUHubkdUcikS28ZirFuzjTwLgGCP5Aji8z46HwKo4eYMbSYRwQoCF7qIXHxKQNaHj
GfyJF8abi/cNMtQMcZYWhf25MqDXDKT9solyHGCw982sm2spnN0UkVcYRcCNh4zaBI4qFwZIYeDu
s+pISCxID2MTTSbeet7nxCWBoqK5dzEmlw+0G4A9uDWCS+UPRxbFZpWxg74n2ifAVD75T5PS39Vs
P7tV0D8IJ4FXk6invHguUcGuXBm351TEw3lYOp6dcylZm3PWxqdiZsKPf9c/NGZm7UO9w/Xqr/LY
ix8qu4bokc5cUcMFGkJ8jBsML42y/EtaWz+SoJif0/Iyja353I0nWKL9y+1mqJJPUJeTu8Fr+xds
O+6aBbc/BBA1t9h5Z+QegbmvGgy2cVRtHPjoz9quikfDYKEvbUmKkyO4Bsa8EQhMj0EFj3oqTRZt
J3hhSSzvaARBm+ujmqjZEX9XKL1jagPdVwliqgIi7tEKpHPV9fzmjnicmP8b27YbxBO1MpOg3Hkx
ncl5QXy1MwvRPv56ygeZWwxmQR8DkUek7Zc05ORo67I/lFGB6mio4c8bxgS2tZO7LtLjJ4TOKZFZ
ANicnJcQjfZ3Z4rSTTTw4UpYk1X9va18ttqjLK6FCXgtrNz4zs/liRjiBBzCJaVtPw8ppyu8+sFM
N13orOOeFlNBfqy3KNv43FbspUndFgKpoO32n7IM8V2JS2ZtVWI3SvsRL9W91w3B2pjhdyI4Xheh
CA+t49JsHfSL5QNyr9v2FQeht27So8sUczt0kGvmrgo2QRG/ZiGBOrYcCI030HKwxMVE8RFnGpfi
82Cif4yGep9JdgBBV35x0yDbGhZLSdTLAxk/qNyjdYhXO4FFXfp0MWviqYV/RF3yCZ/suE9RuodE
7zkdgdEu75CgXKDVJLs7NhyPRdjtckE2Uu335qZjsVsRImPayESSqqN9GCt7RxgFs4zee8HBlO2G
uMEfr8t67+T4+GN/OtVSvCNi6DcQeJBoExCExtk+46Bb4S+HtFTM1a5YG6Ay/FpgHZ3n5EsM1IHo
MkJnuLDWjJVMUKeQS6exg4w6TJgJxv5H8hXyTv5ILeIBFTP3EJwvjvXiOn579jwHZ8RSofRGdWGs
hDXer+/rudjDQn+nONdbe/YJihk7hCvDe5tW1iOXm3NTQ6TCkQ7JSemFCBc2F3ZToyAlN0OsfgDc
TFqvu3Ak0p+A0lGtupwCxDw/m+RNSWc6KmqTlfJhZ4aW+nBczg2T3WQOXXHTkgujDLUz8uGRoXd+
GCWn7ohaM7Kmlf0ldOyrFcbM51233ICUOopwIhGGKg4IW/LsROILWnRzQ4yFu+3xkFsKjwsd8Cs8
DcrFPnum/X9ZkC/KZbMSj+1zXwQNOk39g5S96zx4yDLyAjCGJ7+omg1qWrnhdka5T78qSg/Mwb9O
FcmN/Sjpj/bkIzl2+OCiDtr4GQJzpZnXkpdbr80MxzZDz4pXF8L3kkl3ied+Ew6Gh/98l4Wh9UTy
97IMYjgYiJ+g1/qzCmmktnO/r+MATlVWogT+4TFE3OusxC2v5HhIXJvwAP5iaKIs3UEaDRgCCnO1
HjO2aXbE9rb0vO3gI1nxu+BTGipv3afNcZwdCBbp4J+JmeBL9OAki8TLYmsJTCvbKBgghwAXzFD5
1dkPq4srcn0/lPabkhYtuUje2WVJLkYZ4kXKgOG3+hqARlq7gNY3ti2JWvC9/B6i7n09sunzRfmN
8uB76uEoJAidcJGDN6KmR+VzNr32JUzRv1LCoT61DWBjaafXITHZq9kGhVA48Os4uVZjzeUiBmS8
ArnCMgdXG80z06RUcJFsafIZYUuecBWT1pnmxLWICEyFp73rLOW1nZf8m+Yd4aY+E750tVBmxUlH
2SCxKhayG/A65PXRj7k+dHCUjx2Mxw2tJSRpuM2XLMQDEhz0wfrqGvU1Yj06ckQiRIrENQCisPGE
e+xEoJjIDlDtjIpztPM/CYiXqAKNjyKp3mdjBAsVcZxIzlhihanCBqR8a2B+UDZ888Wpv6sGUy/i
vOKQE0jooiikSOCPY/S4L5GZ7fuuW7tsZOwZRW44m2+yEP5p9EGFOIMld3C54Vt3VI2kTVnnwm4f
Qtnh4WyyNyB3oGvLtdGUJaCvjVRPU9e64Gq8khBAlOGkmeIWITWe4GPmDTOwH014G8ECzAv7bVXb
wBTbMyaKYE0VJkzahHR3ZUOw36DJv2KDl7X+fvYRlRcJEvCyFVeYOeLxrp3GPRvXV1aun/3ES/BT
/5G8K7D/BLQwwisRwXW0qAb6VKMqDm2JilQPOYhM037OG9KSPJuSHPgLjN/xcxaZ5r7T414IOmiN
LigY5g9bEitEqvnXgAK8gJm9pxz51uuyXROlVW0eCbL5CnCczPQizBnhsZlwWsVVY7a/9+zDO6hl
W8utiOeK3m3BuFgqQu87gxJNlWO2tdp4N2tKQ7Z+pE6H+a7v7h2ve9ZNeXazMTmIZZiQ2K3e5sJ5
QCTK2Z4uQMg6eWX+yttLaUB3Pw1ODqFsq9L7Ontm85beFzaQ6KBsok3mwteeje84VYt9G34lMT5c
+9T5ADvKjRjgLvggGrwCLyO5Mqu5Z/fqIp/YxmGCeqmm157QztoSRE/2k2OTecYrEDNFkwWmYmDk
uA2z5B3PmL+WJq2YiVj5wkVCmzNUXfprtNGq4GVyGBBMcf75totLavJfDesuYDHbz+EEWUNvMpv3
+baVUC3JpRkVY1R/0o0JJ6okYXIIx1M0Pw6Sto1Rdsa6zRTXPtTNLTPdMMEIRzVBrARoq2qp+6tk
5iiqgzPbM2cXEHfuQeS2lh6aOTfYb2jV5F5RHUoTdVLI0r9t6wGYde72R2AS74nRs70fzJMdsUcu
JHJlhJ5e9mwI50szASBBY0iud53RC5MbAj1QXvYNAD0zDA9z7j77OjU26YDENcyIlAvt+mVShGF0
Sf4QTBCisogJagk3fBNXwX3Gxgn1PmrdMAi/D1kXof3M0NpP2VkmyaN2h0vXR/LStGG31my8t3RJ
5lUBUn/tp4sJ0Yo/d4Blaa1Pd1lbndt4VOeSMfh6Kuthh5sSWyUy9SjH7mRX43PMsGjgGGnBRTOT
KVaNEs75v/1H/5UJBkAAk4b/fz7B2H+UTRj/m/Xoz5/5c3yhTOLATYG3yJTY4u0lRPzP8YVy/nBN
30bRhI3I9YTiS3/lizPL+CtP3PzDAufh+o6DvdNR8v9nXiG9G/3j31zVnu/yzzFdwXrs3BzHfyMa
+LIsVFBiJueY/SiTGqdcx+lU//QdmGZUcbh/0k9xXl9MK9xPBMKuVdR3p2wW16lFMByRLB2qNqRJ
nKJoDZbECWmGh8FIKojb3jZofLbDrc++chCPqjPu1ECPLiwtdA7K+tlMJlcf2/uY3RqtheGf0TDH
u4zeIs1s+464shS6IE0+MQpUEZ6BFSGq76w0abdZnlXbwdE5Dp8p2lqdusMLPYgEe1BGTE+S2GTT
OQ+VgU+mS6l3MYRc6SapXWNwmeEn6ZYlCcCiwDpm/WKTTOUPro3hJplhlKaHyKQkaVJ5V5T2V9Fw
RrkleVjJ7O4YwX6zswj3K5t87LGn3M+PpFwQFZJ0ikRwdd/rlmw212MnX2zVNFA/eI7Yx7Zdb5Io
eu7z/pFYtIhKuKxXTay++zm2G2eMtmaPjEW3tDX6mgRGJ3GekpTWmFN96nQ/XAgeghwzH+2BjQMQ
PshUE9SBys7x2A7g6sNuwIobPRru9GFnxgVMFwon4iTYd8hi3sf0DGjxFasoq4YjqDCWnxWWiMfU
NY8O7fA6FzMDYfWAt+sVnB1ELpQjbjc3axGW/bahu7gaTF0hLhXrrgEDQO65yw6GiD89jgRVqB+o
K+6a1PgpGRppiHxmsoebundm57svg0NWFJ/hpHM8uPuwcygNAR4burqfeFnB3DxQo30OchuKBEhb
0tPIQYSZk6i2WddQecu4e5wNwsCTXD0N2n4jEoeCsKS9d5G6+0FKL0Va97kLkssk0agVnjq4rUWa
iS8BitgXG6U27mtgPBMG1Cn+0NlEGxfCUZSmTzigfgS9v8dNv+0Z2RGbPR/KMof8RVk2LlF9E1l+
Z/otW8VccKOzCOtFj81soRC6WfvsQFQnw/w7COqpIwZ+BBO5tSC2idA2tymh8BS6i2xV6GtL2/oI
xEquaMJcK0ZxO9kFYpcXjtyxN/ZXqpyeiLvLd3EbRNeOutNOgRZmDLmgpR64sOSPA3BTOeqzjscX
UnayA/bktdUaej2FTnB0/ODLrDNjrSZHgvIHuBbR4MPef2ZPce17ix29AQuNNslm9jDZWSGwojKO
8R1H8gwkitKAD7MOIm/fwsrbmh2HL1DMl1Z10TGK6mlTdMNXsZ6CsNimulYU6COXCyi+hGx+LYyQ
TJJJfEpGi+06jLvGSk41q98Fz+OlLDl22U7Oe9HPb1HvEyLdN5dC29OuDUaGhchNcO3dlylRbh7J
MchXukMQMG4JuErtOq997FVsHsQPCJc+rJbQ2QhS9PC2sZ6W6Jz9KXXPhV5edDU+qCIZmJ72/Zpv
OIR5HRwMV+2dLPL3A6CPjdmBT5LRAD0tBTBQCGt+wbLNYRS9x1gx19VYP0MASO9dk2Ea8Ee8LE71
6IkeVPNotQSQp+dBO7DMYBoDZPiSGr64cyq8mG6ys/zYuTRO+L2l27gPSvk6AMVC/s0bG6GJWEFi
simQqFAsm2acage1yy1mVHmpVl0P10szotiMEsRD5xGvbNjdOas2Y1NKxiXfceXHGO9S0LtNsnWH
nsa/0ObBHt16y0gbeGDuXQaSN0GiG7yeMNUY8c6Gd+7rKt/l84/AA7VfC5eyv/dBHPZIn0bJ7oQQ
8AM7M9xyJiqn1H3VtuVtcDDs+hrwcyvT3aij5qkMxZG6Cqx3lbVgBV1w+a630GCINq2i+t5tBM6s
4pPVYqKZfG8PqbI8l/jM7Sj+ygLKGGoOnnCTg2L1xkezhqk6W/42hflyGZhYg+uKAQLO5DLoovjm
meM1GUnaFcjIUHIF3/PE4P9vUoYcTXQV0buRFAsMca62rtM4ayXEJ9kmr3ljWLu2iM8kxozbNm5J
CDWHbJubFVnrIbJkPCKoXNe4jMXBiftlA1cAvneUj7OsO6sxzHYdSOidUZsVO8M3Q0n5MCXqRBMV
oXSPr5PQUSTN7fgWEah0JzyycSaEiz4txbApIVUmKlo7QsUbLY0nZ2Zuh6fwXvj1UwTLeO277fCF
YMf5zm68p750itOo+VNFhCTI8kAJEq85H9mgzJ9Kw3xQsDfOY0r8CFl1+R7CxaZM5mijAd5+iSoB
/DZqD7Kx4tNUPWB6yLYTpK6DUQft2e14RyQbwnRmRq/6ooVRccR+ivMJtCeZr+VdljjfOgnNKVdQ
dyzdoDtltx4VhIFbE58fWYUXCNrRfRBOd5IJ+havLABhp3xnrXE/E9D0aZIv2BGXQVVMSq30ac5g
MZaq+ZzO2ffeCvxTFAfeUqMfZjWD1F6MZoq2ce7sG9P7QWgQuH6mrkkkyUKsaPL6ZnUaTq6moRIR
XAtonmiosLVh0E7zGY+ZNRBmUPQJWPjMv1cRGAzLh23uizrHq5xvMrLI71RiXyN0zicu1SirounO
LHyGzEZjvJic0LCO9VtCZMDOrs1i35RgJ001Wbyx5M3Y6EhpD3nYCIBqrL2UKVHHDnzrVJDWc7dB
sptETI/1EfSJvI7NsHdLYx9wVJEewxrYG1l8B37qUPfNsZ59ygyWE6k89zyieF65b3kZdUAIqzfT
z7o7udxMZv1NsQUUwW6skJ1DdKq2DidtlQNrpK8frdHEIccK2mQ9qUrvGqQi69KX43qukCZnIvma
Gj0XEsTXrEvZkqvUueuKBt+WBCX0u67LgIkt2mCyB+c1RJ/D5rWLfrb66+TrcmP6bb9nLvgSetJ/
SvTZj6xmOzKK3JclhYSMRLhtUsCkw5TpA922lMTD/eR66lgUtO/cEclaQClimsQdkJDCMHc0ThLh
mLCJV2sWwi9xYt9I2u3WIlo+4zSrznXyzAD6HISpubKlOxLry6GJOUkwA4UzBSUC7W1tb8yUyVHa
8GaAAGHRnOXnRhb9VlvsZ8kD73Zac6rQ928azeyoco5oBNGA1/1PJnMbHIZ9W0RfkOQIBu4IfaDT
UWOVbgwZvjeovvpxS10ZHGKbOluCZN51khCMtGi/4w4LD1blVAfZQRXLJ5gZHmoYZyAm8k4Jdzqb
Qa4el0OmSjPnceyfBpKKt/WcNhuQMzD7i7neBsF08jnY1lCu3ZMvGxbmPnvqLNq5NC45ZsPwOnqU
+thk9wPKlnUngJ9g1oDqrDCzTkXx0BTJJlXto+np9iGXDZgfhNGz6IA7zdaLsrqX1MVm0xBIu54F
6QZ25I2Y8Sxv5fi0pksI+lvhQfvX/G17GrXoTToXvq5XvesQk/Po+oyzYr7NIYt1u2Dgq0LKe9/9
yiTT2yDjzw5eTiMgascvYVldply+OQtsQA9RsU56LMGpBkBokhNvTCzSfTcjqwwKe1tVLAWjmZ+E
Gu9LhOK4rryv/YTSoCLzng76faizTS/YzDtNR4J6cRwpXYwcPnnsP6VF/4180iOOqAStTXDFcg8e
2D7U9WstfAIVzJVXdPuOrNB0UO/BUH4wYmE6++arDoHIdJh7thuvkN0YbX/rY+cIEgkjlAXZyL9S
m97TwzoGmM/7QN+P43BoInC3HlHjtBmuFkVERyOKlIZ1M7VM54a9jtW6Ntq9MZOGSK6tdudXZ0Q1
VCZyQ9weKHxUjmJmqmo5T9bi4FWe9+5AIFGhvoxt9cw3wpjsox1e+keVuy+stBqfykdP4Y3isv2M
MnTXMC5aR11wTuthLzWtMD2kSwimuFabyqlfl2+SVfpJOf4BBtRJJ8NTjWxe5U68KWzxTFvvjPEL
fYbwmTXWrLSWf84m97GcaLYO3s+OYVcYxg6N9R3ungyxabQG20UmUryqZxv/cvWsy/Dz0DyGfrXn
iH3R4QOS3Z0h1Haew3Nt2R+u/dBaDPGX/7DG3it69h3+fB75utNPzSqxs1d0Xofl/2VDvUpFex08
1nhjCjel/dzQm133otgNBpYDNbreyhyqfOVZIDaAJeWD29AUMpcT5Or6+aJ13iB0PXtxfASGx4aY
XPmpig//wd55LUeObFn2i1DmDuEAXkMLBrVI8gVGJpnQWuPrZwF5q3g77c5Y9zz3Q6EQiCAZGQE4
3M/Ze+2RBjdLj6NvDA3IilyuJ9PdWxSwJj28pBT/fhIOGjqOBeaU0FCSS5pMvg5wPPqqvhqAyMry
HVHWEynodXxve1K/nq3TozX8JHjwODlvIBdfvAD6R5E+4kG+z+L6rTaHa+ImyTmZroKq2CP3PxR1
/mGM4hbh1EVVTFjaauUomoa6PT5kg/OoxszYa77+w/bhBZEEGkGLpOlP5DFpDMUNE/qtk1uY2AyY
xRKfUEZXGCVvcFNU3FwnjyTmlGYa+TbAJbIjK7Jk7ZP6yvy2iFdhQefKilAaV7eant7WHmcKuNN1
Jchfb2zgfvXg3qQnizklcY5cTnM13kcgp9a5RUos1PliviD1W9QRJyUhhc5JEXl8CcZpW1Duw/lx
TzQ0H0YzPKTO+OhA47Xr8KTidhc1+s5qreuezroJCEyU4w1NrhTliXZonPK6tJHcswxTgEOUZl1R
GnjpaIpoCilfb2WcOcYprcPXNhZ30BbtUaYbmmL4rs17pbU/6rg7Mwitu67+Qod+Ro5yIfocAcVw
zb/0CpTKAZbYSsj0bbSNa210ri2z/IqHx0qmt6VAO1jr0AKeGoFYsmeiN+vFHQdBd4mKTt66yn/C
KHUM7QjaujvjtyhJEjo7lLsopWAOMW2fpOltNTgH3zA3fhY78BTH1y6IliEzS8xdndSvtSbulRO8
A1BQXnqIrPZn7odboYyHNK/PBHF8CAMNABqHqqsfHZ288uTGdQhDwl5t1iy30vTomOFdngG9K4Mn
3usvaXl32GPeyIhzneHNbspnelnHia5b3qjHKlGfTSAQgevOU5eaT0LWn26jffjNeMpQbOee2EDN
uopkvlH9T19P9yIinWk+WXwres2j4r1xmLwF5nXaYKlKgx901jPUFCtDVHtkdMeh9C9oi87k8mrr
oYedOllc9mNa3+W0/VZy/KX3XHJ2KV6ygfpUbM0zYLpptvzRNM5TGlvbWnOvByYTWWH96OnQMKat
/aK7hqexLZJXYnTeCd/ZeG780ObBnBJ1NRLuSuZRtm81ZBsQmkmZfmDAoGGsyY1GprFbZCdNDbcq
rtbEeu5rozyIZtxHLCyMiCaC6z1EUXCMTLn39fHSWpzaACqs9nYAbwCNpwD2YiMsqXVtHhYPdoeO
APDMZtDqs2a+zTG1+o2jMxuhOAbxLewJMwifwxK6Q5G0yIbb4BNJ/K7sTKiJJPex4N1Y0LVWI7Ol
MukOErEXJoX4vmR0TdO6WSOWXo8aHPUkei6CKiKt0JWrOEIJ4/V3Y1YxusXaY8Vtc86LuYyVfiqF
sculDTGds3okxAb0/Y6iOsJEdd24d0VU3sWWQQRAkb3WRr6zo4pF23Q7meZKR4MIqOy+dyk6GeUu
VNWLO+S0gqqSwlfGypQuk5EAeTfHMEIz2x8IZqYiN7EiZuCgOgEpB11jAdBca+o3mas7YoEnKKhZ
mNwgRzoqTexl099knXaTWukalNtWxiyNBixR8ZPZ50+ZKs6j3V21cPVHSX5Ynf1wx+kxSuUDxXVi
xsdLMZEi2JOTuzJK0sPSiCVRbm1pu2/SeaJXetM+ZxkIxrxhMFFA43SV7ynngGJdw2i+KtPmR2DA
qKhYg5n3ltHfVnb2I0hvtDA7RyZ3XFZ/gpThsY8PFfG9rfFDQvDOc/Ncc44YQsGZhPkUVD9EFz2C
0a3Mvc8Y0Q32hdLjNZZ8Lvu8fiZPbVuFNV1uHy8dNGwD6UZtbbJO3VmV12zn35WJ8SqgSpGh41k3
oXank3Zl55+V324jYznx7R5ceJHyrST0Zi3zC2o8Hsz2Vw3YO6uNTTzluLzGl1j2d4DCEYQfApkR
4dhtHVF++bFCwqWTkmVNL1WZXQYMZglJHCjubpVCFFguPg9SuiMMSfYwXM3fV9nmr53qnl29eUux
JtH5IXki2bf5FrrlvV5E9HAENTUFlSQbPxPT/xVG0C1E8u4h2yUBxYRBYrT3XsxS2JwweXo1tg/m
iGtJflKQ8WrQ/FtlEmANyfLG1+yHrPfupN6cnIiUh9lsxQwrp5f3MHlrqxnlCnswN9I2QyhTEy0G
TkiGu5pK9qr2UT2ghQIhX1CerMig4ABI+nJHQSVcl1Z78WQvtm4G454F+gPZZrXV37ByZcKUEEZh
j3fJdLRddFE17JS4g3DSGaT7kb1GJ2qLDulGaIi6UYDidOk2o5F+xvV4GtovvyQIoOqek47wMCMh
+rocCbCYiT+DpG5KIEKy0WiDVh51BdSBcoV4jW61725MpV+3BAxgDYBrVneXnHP5lFgs0OOB6PWw
c06mhSwmDcWFqjOzunzc9iU9/Inqdp4zx8JLCyTF+ZU0GTUwuPC1O3V43j1xNTF+KsnMyMrqnWkE
7m1jCup2LkMdHXlcgCzhdyRxeuSzQYJvR+yQgxyPrABWNDSRErByhjAr6/oBAEa17R28clYNa1qB
j6gD/5EVAc1LM96VdURUXEfJ3E+MNbRNHQlIEF6II0B5UJqPkXJvPYlEqjeNW9WbN3WV0382tGcA
phZfo/9Id/7W9DJSodAbW80c+DW0COCa0jxERTxnPubofHXJvDlzSeQmBt12A8QGlbMGHPbcxgnh
fqP9otM634XZcKy4b1Wm+mFpBtMflnohczlcjT5R4eW9pYl2XRVRs9HbrsJugGvAF9i9atZTDubF
VVpUsAkdF+xazScUjjvK7M01HHnb3bhBeay8znjKk580Gd6r/hrv2RrfwVNVtOEK1ekhs/kKMTIK
oiTXJiPaGO+N0FJXLukZrLDp4fgwgFbZ3PtE7LnGHtgf/Tx6D4qUKzhtj5Y0YOjahQmkETFShBTB
SJDZ++TXNV4+XkVjO3u6SIN0a6IOSFh5s3qmpzjfw7VWV9Y+QP/WDpxKQOD1Va46kzkUnAMLvxik
qvRMvvYDwIGvqJsOBcj4nat4e5Ui9jVRt0E1/Eodh9vdS5rnrAByaC7GkxaZz3mAITm0tId6PpOJ
HyQg3AF8PEqkkwixCWt08NX52JtzpKPolHdBzMlWTT2cA25PaRtsWKmSBbTtk4pQSuNxkPlzMG59
87ZCpmIX2U0Bqx+lYgpdycLq7vWvo3Q+J3OvnPSgaAIT+zt7hs3jlCdf5IQQkUgkk3T5BAnFWMVD
9lz0uEM1hFCtbp5RcH1wi7uIfkR8L1jhmlVPTEs9KzN1puA/5d7VzdvJKT5SvUZpppUbCsucFgRA
xF59z/oaoW6TPLf2XDos5LRyA3fjS+MzKeiHJQYp14VmbEGlhdaBHNJtltobEWgIlAlr4itIuYBT
gosGmg6mhtQGvSL0s1cPKW1A6OlUxEdTWUflyycvVNTjNHnklm3N1Kjr3gEfRcOQ3MucacLwybKK
1lWbvBPIuIlzOvso89AQxNmrdLsj5sdNL+R9H4WfAnGSP5YPRGt96NV4ibyYuVY2QJSzDrHTPxsh
ixJkTFSHnkTP3cetfmr5i9GZwdHjzls3gBFNrmRK0tqqoWC342yEwEtd1lpJh9VFCYkYDylJhoZC
BaF92L441VFxb5HPSREEM8NwTZPrRVEtXE1q+AqC6i6k6tc79/RQNqXwiBevwGtMWC2G5FFP2xsJ
ZFxEwV3eJmerQefbN+JIhbljlRiW3MTTbKv7zRqI4WnMgSzEqjpSnP4E1n6IBzKIHXRFIW16t2+4
EvRL2SXvPvP7telZd33c7wfijX3R88vkcVD9V6LiV8trfmBqu2lAK2+DNHnwwZmr6HPMvvyIgkbG
vNFsKKfb1tlO5UVz1VbHUWkYKLmHsb2uJAE94zQekgrUtQm9kDRcsZKkohRwBdaqcx7qMFibdvFu
DCy1XDExj0k46aZhPjkvfg8PPa3qMzDLYZ8WxZcWVgQAyV01zcKw4C5s7Fe3c59gse0nK0GkmcNa
FD2TkareDlp662hoxtOqIaiHlmKE0u0J0sZNZHcoHavgoCZIEiSZfZF9fJRDdttlI77ohq7sLCtq
sNlQVTToUoAvNlUdbDwkHPjV2bizgfz7oTY//OPYHw//+LHlJ37/ApSG8WjQekodpqLqgUhGuRMk
bENmgQrmzRCBhcSS0SugxTzdZ3NK30L90WdS17L3vflvHBsW/JNHWcTuw3jWF0LYmrkiyAKgMMzY
iQVbs2yWhy7IyKM9PVUo8JpzNDMHkoVi4QykF1pBqq8EUpFpvcCCFnqMOaTOrNeFKfMb7bTsTo28
8UwHQsJCbvmG0SzUqOWhVmMjVJ6CgeCSIFSUR4dUzFnlytv8vbswiJbHxYhkrKdkYRcVQboze2Kh
/RBLDYVi3izHlr3lCdvxkb99P72gguwE9C73CxwFppMLapb8YJE9m0PX0NGEoUcHDcC3qXNjExjR
v2li37Cn72MIhrWj234gE731tP4zSYBVqSrfkE4UY+WgHGcb4cdE++basAnisZoAT37vk7JxgFPK
UpTiW4Jgr3OA3jh6/xUT7MMqlY3Duiep8/JcSHD6rovrYmKYNKzM26QE12Fukx45Phkex2I8VSax
yJVgcB2767gaiq1t2cOauJzXwYIR43MTZLW8wuD5IroxOXUsApBW5dc2dib4yt24nXI33uMW05L4
lwAgYgyOeXJbGMzOMN07UR+fdNNrzkHun8RYflTwVA5IXmPW1ijt+uwa0W173Zily4iqznQZ0P9X
9ja3uqNddh7cWcmf0VGeajFfZp6m0c6nc8mcFAmW72j1dT6mG5XWKZUPXRzJl7szellfd1Z1kTmq
kSlXx0Kf8iPz8NUTmsXkIvwOfXNjXHe6YVyPjc/VbwzwvQigMIpfdgp3mh/BX2HFmzQzL1UYqj0n
9m3YDM7RloZ3FSOU9gpj42nDmyQ8b+0U+letN+kly5m/TzRf8J80Nv+PnMGjWjDyqcbYzLoAQ0bv
1u/9APG6N3ICA+opA2D/K28xjnQVMl2H6mLUYa5vFN+KVXtMcfENbqGhwsC17fSaGHS6S8PFQhS5
we9IS4VyG6Fbw66TVb9ifW5fEirSF2qkRz/M7nW/tCllleOVOriO+EUg9BptG5D20gU/S8Tbhkpe
s8GatGKqmk7YT+Y4O516vyxYbpJ0dy0HGsKZO16F8zuh96TRnWN6I4WdgVR02v2gfL6VdiAmu0gr
7kRuch13+g/ud+JAme6RCchWzF8iHSWUJjRUUnpyvCoAQwgCQBkwDTn2++nlGSu1g83Q5nww5ymE
zwvnKO3TF8N1Pls1XeVpydw1yh/mELTIrK69QJ0izXvCEV1rwzsWkS/RRo9j6l9igImso884Jh9D
CP5IS+VzbsT4Zt3izdZ7yjcTVdlyuu+nrj2n5OqYmriyGmaKEvlcTgPmgEWoLBPgmuFVnTHPi8pd
Czh2FRoVccF+BNAUql5OQoaZ6wd0nvUmETrYX6/eukGARtJjnmpr7n3pJ8R+huCFM2fOSZPdo8u9
ShucO6xq9JP68RYrWUFBC8hOhm8KX7HTWM+911+cMX7FC800lYWnUDV4EKQzEtrfgdY20xLwD55F
HF4f1Sa81+ImtS/gI9BbbDpXp5cShw8FwOeE1JJVZ5cQEzJEqRS/f/YlkzA7FW9tUQDOT9FPQrzB
IXd2HDLZvcn4ZbG2W5XSTHeWP9x7IbeOkahEQvjqNdBqUkZvEcDb4OXDnabnw7mPQQ/i8/rRKuPe
nO6ngNMmqPzbVtOTq8hFs0G4BRmf8aro8rMWYk8qtGtB2h0DoUl1BUd42WkvXkHnlQQjertxfqis
6d3zuJzirrp3oCX30f3MDMmrRxfI+yqys6exSjfaaFyVQDW2raXuyA8/Fk3005S3fReMFMnpWeRO
85ah+IhzNe5Gm6VfO3xlOEyPFR2SW20I7A20Drr5un7GQQxGnjwz34s3Fus8NCDRzTQJAvT6GREy
7gdLvxIRM8paP7Y0woYM7nTduKs+R+gvERivDBY5xoyON/IJaQb0qiDsL7l/tpnFbUIyUYB/xOWW
AgW8ybT8Ijvjw7Y9a9XSqxStQU0ych9GdJqHwJoxVJklz6X/3gVSf2ktCi4WrEjbJrq9hU88xtqL
1K4x6tPHRYFiVuUn0lKG6e6UF0SRScZ9W+RMEJNbl8lZp3esjH20YlooV7Yn8ICwgNaCeE0eHbPY
ejrNU8naEGdiKWPKFGG+VRV672qgEhGO9XvkNFTqi4zzxmJZ5tIh9z+dWmVnO8uQqrH4WfnKyG8G
ygkrfXQOxGuVB1a72T3exicUUx+dGX1F7adhYlfs9NFDmO4fGHfN25QPK7Uo6mU6cj1W/PQDhien
CDGgwRujdtY0u3dhZe2upLzcKJPsWZIi1k0z3MhgaLelovkICqrYxLFhXVnvgWZMO4sVJV/3TeFL
69Wz5FcZTDcqTPVjpsikAYC+zujQr6qANA3oQ1zbxJ6tlM60maJHgCydjmar4Y8ARRkYhYsMyGx5
P/VAxiJnl/LLu4Sl51bTK26/Hv2Zyh63rlb/1HEU+1oyPWpTdGRECoBSZdcWtMG9L+RDYDFn1tNs
WKPt6dZ2Wx6wZOEtTrKvQYv7VR1hwnMZ2SjpqktkIdHJvSvhmNemX6B8c4EwE61DWvGs/SKkY2vr
1RtkIOyQRXVHWRZbtSNvQppSlRXcJ7EXrgw6FVtX+Pf0rA9UhhzAPJrPGV2IYxQUSLXHNj3AD2u2
jkXYQZ7kKa59EjiN9pcqp2do6R2/W50spV9BuYqek/YmMOtPf+geS7QHTNQwuPTC21aYh9rIu6XK
4uxKv6T63IxrRhtz3zE3BpUnPyptwH0i59VCqb5yKsD4f+x+OxC+PAj3UzRoMrsWU2gci5/w7fkn
2MXBzExnFTZoHNOE8gQGq1WoSrErgaXyL1tXjVuRTiy9s+Z/ZbWNvM6JjQ2NMf0cct/dxQP9JlwO
ziVwhHMZE6Ihe2gLYvJM1PhhfBCWTbhyY2gHYdftxnfw5uOS6YkjpFZT8CXa9UVHmESCQ3dN9YUc
jRadjugrgJhl/LEkDZs1GMbaRMrVQd0jBkNF1cZuePexFkZID/z01OcvAymY599H5sNTxQJADx7h
mUD5E5g1PMRhZ1WV3KqIyBsw1JYvvx+iOdlXpuwPo9eT2BzCngrmyd/o07GIg/OypygiHzqLpHIr
8E5h4iLhXHanioJzijd7Y2TyOZvshs4hL1k2dgc1KcraHzyCctOT9RKI5Fz7SCOCeQ+r2kY1qXEc
qadyCWZHUUzZuajrfBNqlbvKPGxrq0apkkFFFVu9Hc2VbdEXtofpbUyDjGGrxJFYpecgs6MtX9BV
wb/+XM2bUvN6aGzay3IoJodmjbKEUN7Ggm3V1ylcMI2o7Vp3D45f71Az16RnsOl6KAZDQSyx7bYH
XdUaUWmK0SuLxKlPTGuVUAbZJINOqarDFwmmyOcbRw+oIcPKeEEUpTNm3y/OCRDCM9oSKPcMgZzX
6Qf2NY1bV0w6r3ONu5nmYorZ2SyJLMWnX5+RO+LuIwcNyymnjyVQ4oVzyL3h5yHvMfrJspXzARXp
GX+Us84GGhdRRRqWHCiYKJv2lDkWZ2oLBYFBLYqOQt9LQBlMJWYwVleIckN1Aa6735ZnHYTzPm/8
q2ZGZ8F4q86ZVetriXmV0QUrGfgkDtrk8nJKUQQPXUjuwq62ToYPwR6Dc+yY1HaWPxhScSNUOx+M
/Ex8XXH2BxoGbR1eSrIYjxWxSst7x4Q0nJe9JuTe2sLVoi5Q3WReGt5VHVearH7q5D8cXXq+iR5W
+7yzj02OqUOU/TkwIXKVBfMZsrpumpQ3EIrhh04LflM61VUBbQkPeQcmou3eSkUFrC4h+Fc+07lR
V+980LupbxNSQetiQzIrPF+S2i2UUg7VJDX4G+n5Nb6mfkAq0W/CSoQ7886893rmeqNb7sNAvRld
/RylCKE1Ue/SAsllB3cOyz4FczuKfv2vHeK/ZYdQUif+8f9uhzi/Z/V7/e8wJ/n7R/4OYjH/QguJ
4F04FmeGLglm+pcbQgr9L2HhhlCOyRzRtIx/3BCm+AsFmRC20l3D5Rnew9/uCPWX6wpHOkI35og0
U/5P7BHASP/AOQn+gCFsxyAsxnB0pf7AOZVe4ySRz3KYOt8RSKJAYtqKK7sBXYjuEMIBi9FsLPZy
xKZzXhiYZj3DUoFEFafWdmbYMCtpwhuS43Is/oeT2c208e+HuZ6uu6ayDsvLMu8t9NCCL3xJOdeQ
vkmTVdsayMsRW/19+Pu55Rj2Njjd30/jdIv3hRGfK1unABQ4WIdCk04SRvdUC1+7lHpW4uIQpiiy
kC4Z9hogchXiKpS4uNNmmHxGaOTEDCfY4tUo6EwKKIKpeMz8AeWXqeGr1oIzw8KwVUr96hpc1cif
A/OqSuuD0zK9mVJLgMdmU3usNkYneZGpYBm74IEFn/eRadpvlqiX7bTG0fZygB2qU5858ffAxP7X
h0NhvE01dM96Gm7shNUe97cA4ACDbI1YgxyDUwEEfr9AJpdNYnHHzJzUWZlmc5WQbc2NxQKsNcNI
l402SXzcyy6DfcHUN5htfdjIuxDGyj9vY3kvC9t02Vs2vI9mV4v+zp3Bp+VM3P7eLMcwf28g+DaH
LEJmXpL5sZBJI7J2UFdSS1srdOdQ9gyTrtWMtV5ouctGGP1G5lF3ABdESmyK52+W8u+mLngY5oh1
ikQkE4hdKKvhBDcP1CftDxzvGMXCaqWXhdy0k5Fsh2kummJ73BM0yrqob09haux628gPA23Qzj25
JW0Lg8IsgCp0fQZEoA2KE7JvBAmSAC0lCAbqHC6eugIdeF66yHW90Dz10oLwU8oPN3euZu79acGt
Lhu9TcUBkhemRgqPYZ6TgtcGlyhPWK74FE5Py8abWdDLXg5M7CiTe28yX+xx1DaKqwpci0PGh1TO
0VDHhBxKguMoR9icmW7Ubl0vrymdJOMGTUt9wsRM3yXH7K4JMLmBg/yg0d1fbgl+Mgr9ZJ1OkzwV
v19Nwiw40+WVZv011K8e6qpaYGyPTI9Pt70zW8/cAZ0TWxSEP7XaGDlFq2GDBgLnatT0p1LJ/kSW
OBpu7nu07qJik3pUg4L541CgSiZWzzOueP4YyEAqdqIo7v/4t2c9mGzfs4M96a74eHuS25sZZbxQ
jJe95dq00pkovuxCeVmJNrMOrb0mwN09mqH2WXVlgF7rStU03VH0uWt4WdWqDBAM1uXAUgWS6Xai
Nb1ONPz66AGalWoDC3JC8aiGaOQUs9XJRp2W4CgiKMgNdkFW7uM4PMCeA+qArqie/ZVAT6YTRf9a
lOq4cJGnGe2sFjgy2R46xpOaHoNFoawfzGa9zFm80asgQM12EIQNm5L4uoMt0k01F3oxr2lzPjz6
laXui8J2SwHpPcXmQsgOLGC9cpOdNvgf/sgJmncu+oJGhYeOrmfckWFRW7RZtK6e7fMYhGeOsTFv
whluvOwtx5xednRpop/L1e/MvFsWAIwGEDDTbadAOzFLp9NgCcU5QT54achqKyRxD85M+/39lgiw
Q6GNDXYeg5ZDtms0EIskC6rkXbbzMmzekCPUnVi+mBGJGxmyvQNTtc1vJPFyLvzeNUt7nbeqOyyY
YlJd39wMR3dseA1sBtJpfGoa+qSTRuH2JrS2CT//3wsaSpLaThftCIVYbkLDuXVlgfhw+WTh0I+m
fu5DWkN0J5+UfkeQ2DbMSUICIU0HO6lGJPF/D71ZIM6DSclwGe2cAFcR0CLueGj1D0IW8OX9/g6o
4aoPKE2ZRXEJc4mfJGzpMXphvGZKgB0JZfwGkq6/qRAj4zWqrjRdoXb3wvakiao9LXvopMY1kSuH
tHVR/+R8HdIFhh0Ixurloae3n4gt6YMFRYEtlj/F7JVhzza+xtjAjx2mybkPRHwudjk86xOBV6QO
LET1ZXfZ2PPB33u4P7aeYtis/NyCXEGFKBhnuLppeGufDLUjjIv0PIkkPY+yTc9tz3Io16jSpA2I
d5U1aGVHhpmhbKOjlw4r158HFCJzMTmJ9WSg5ROCEdbnLNqZcXqfsa4oGyPflo5zl/XVoZoSfZ/m
TXMyojo/2jaran2+FyzHRlXoqCHQ3aU94zxm9XEvhXW0MzGcrLLDh9Bwxe89t7jJkt4+hiq5QHAa
DsycpxPgOQRXUckd3/RgZY8TzW/L3zqxPDo6fBLPJPqQV52jQu/Obsm0ftjGrr6RAxQv5WMloWrK
N5XSbvr9TS0PAyZCe8MeTiaW8Wbqsam398M4j8TmNR4TtBolUIpV0xjJyaUOW3IJLJvMKTBB0dBZ
gqPCGav9nf6UzTMdp0ijo0XViqoXXOLl2cxVDAtoE5OvaugpqMKA12XI+NVA7NB1pCWVvI/yHp+b
3b3rcAwqbPvICLqX0M/fx5rJm9HTl+o11GxiFPvBlDg17Ye0cOUeNj8ondE+geDYekP/nMAWWXmq
pTjev2AvqFHreVeVVpBAF7D6cudLGnCMDCg2VFb5knbqMfaGeBXQWSDcdPyw8KzWCIxRVAOvHMNL
Q8ljrwd4bR1T3ydFWK2hyj2nMrxqenq0yjAQ5RtorRQtFmL2cBFuhw6zVyPDCYW5T5HY7HYGcRMM
0OWzQm2+DpNnu6F0T2gcMl0N+QctWCsKcMpP9jUmvCsR5h1M6ODNnlksU4QrkfkTrF/AQwSNHiKb
7ocaqHkyYzwkJcm8id00G4gHm7zO5/vAe5HX8KOL0mIVqM/dva08DHGDZjdQTykhf/xlO0iLGy9E
0GA1893H5dYydYqCwiBANrk4aYlv39oxUC28fAF4wvQx1F2KZUT47oZpkM819ySnE78UQdMrN9F+
NsJQuy4p8WJEBEhNakSSzOxvUJ+SyOZV6DaPlKIA8rSdv/fxdzZZN/t2mWS4w6TIegjRLDV7v6u5
6CQVluIIMpEMM5/aAtSZt6E2fowjrmUA5AExe5SfnYKCYuKfx+ENiHxw1q3qSEJrz5gGtcey7Ru9
JuTHRM14JVzvHQX1yWyiYGXbCM2oRWF4u1VpG93HIaVm3UhwgKQwoJwxWQ8W8M+5SKss1JuQwQeV
Yq5j4rDTLKtAsek/6Sh/CIqaEuh06HQQxx4JodmRTq6jaFEGedQUNyc7ZCGcvXY5jLAw4pYXBbAF
wRVWtkV4OvUe+ijdm9M2+NAC8dxb5E9F6r4na+hg5s5rjNSHRYx5nQU0pOqL0rt2bWK6pvSd95dW
lRg8u41doIYThtPs5OS+kv2N1IB32j22Pjbi8ByoBqwC7RfKshUarDF4Mh1jTS9MHCYWoTgP8tvG
QKqZ01RdmfBJ14R3IVFFtGjzXx8VuFYr/FHYzqbIfiJyDAvCFF3h8GZKWhcBlcAI6puBL1fv7kZy
SDb2iHq70q3VYLmflLgYCE2YgybZtHs1c5A0sgo3eX8gKO6mi3IsKG2LjCuldqORH0iCLGCUFmsF
9nf6+9Y+GTFpQ4TH5EeSnw9XMqI51SOYz1PrU9OKfSH5hwtwPkYSbX03f/GH7ANkIm8bbcy6nDR3
1fLFUDwLPnKbApPdta9SmMmHbNR7V0K3mq2Djmx/VK5kDQWfaU3HZIdp195IN6GEnR5lzkR7acIX
S1bMaBFM0A0Rmh1uGyyxrMLzdssLvjfLi74f/k6ZWQJnloN/PP3/eSwNq4urFeEANKdBV/o7dsWY
77hy8EpWy/+koYT/7C3Hejp+/3paMWfc6a59qTzIh/HE3G/ZaxT9eR8pOe5SDPysGZbDywZE8b+/
9PvYsqdUzezt+zf98fTycNlEOcqEZW98iDum3d+vFJrlA+qh2TK/q+8XLg9//4Fld9l0sTdPF02F
mG55a8vRnJnz3ksaet+du52K8iWa73HhPJeHeBxu4ooGbLKstpeDy+b7Nd/H8nFe3X8//uM1FHrR
72nNK23d/N9e9sfvi5cFwx8/i7GCWLl/3lfWAl1Z/37lf3xnrWsgPHLoe/zbr4N21eziProrzAqV
b97bt5LQ2d13NE1XkxWybNQ861r2ynEkb9Brpk24zLW6JXPm+/nfj//zc99RN8vr4wraU0MMQW+b
BEmU3KtTJVZhN1tylqVwguy3BzHAqngybRYVQ4l3YM7ZWJI4lr3vTThrab4firLbJAymh+9Dyx6e
drB49FfWSwjH97PLz/+nY1wxIc2Of37992vwcd0VgKJRnBnyFKQdmyr70kjC3raF5uz/t4T53ylh
AmGR+v+rhHkJs+yr/iNO+l8/9TfTxSX92YBEb5kuhUJTkBn9ryqma/+lQwOmiKkwz0i6aN9VTPcv
w8GFZ5uWDmnCssG9/KuKaRp/mS6mcVcaFEYXxv3/AErPn/mvTHrhSpuCqO1gqzWoq8o/ipgGHMm0
MTNxzoSWB2RsFHZXGefc7ExjO9ZO451V0Rhf3hBApi4cm9QRBro2sB/LSE/9X4hseutTwG7QnkxP
lc5zX1RN/csfzSR/n2yj0z67yIECHE2szyZCoiesGB2MVlYzSrIcB9sSbXJkJ/UDTaoRt6IF2jHE
XRtvI+7h7WEomxJdn1/RyHdZE3s/afiC3UuU7uvnIuiSm1hzjGLj4dOzd8xsiIkzRTsEV63rlvm5
zEI64oIZdnHDqOIZaFocC9hg23njin8JqbuiTbI34TjI9xt8b7M+34J+hrrYNVclJuNQ7BOtkV/6
OMT1uq419LhD4KdYLMqhma2aZoucImxrdTUmBMAFNxDqdfIp+wadcs1fi0ZRHwPfypCIRYkVync7
qGL/WKochTh0OoGrt4/j6NgHLN72XmDemz1TzshAULGCqCcpvY56AVc29+IPve5ZmWgm9/9L43cp
C2tgkTodX9NMUuJkg/9D3XksR66s2/lVbtw5juCNQlcDlrd0TXazJwg2mw3vMuGfXh+S+2z23jpS
XA3uQJMKVBUK5WAy/3+tb41kT4MGCV9KODDJFhM3k3/pWFS2psSY0AOMGFp6HAY0tVxvCu4I0fCG
J2vwG+uRFYP6pxuP8VMUDPmbPo+z3MmskRlEbEF6MA06h005VvvdjbMuhHkxhNcCUzfiEOJLSsOJ
V4nhlNGmYc6QrLpSr1BwDqN5ROBt35duDrfR0JsKFIaBgQxOaeg9dV5NS7CEXzneB50JQybW0jRd
m+akG0dBglcRYRDJsm4NvtmuQT+0bg08jVLOJnEnZneikbWLAcLsmhu869W0jbsYFhDXvb68C/JG
83853oCwWwugloJ/bjPkEkXFGOfGA8WJ5qhPokQ7FSgepnVhumBkqVmgtF6XLtHSqy6Q+LB707P9
XeoP6PhwoNCoDHVZRNeo7iZznyayMLeg1qR+revewNRBPXQ3ZAjfL3mLm+BCaWr0nkEYBuYeuYPv
E9Pg2Ja9xH13M4x0veZfGW4IMRmuLrjBjTk1cDqouTMMirRvgH2mx96zrAdDyAivPXM8iR7yTvem
6MwRQGJN6zi3Bg4splBtnmCHMbMvmpDDbigX5o45JD+a3o12kJ2cU6H7wNKkDQrFL8g5qEFEe6S3
wSl3l76kXgpCtlvrZAujuSRkUuCnKq1bLSOsN0i08UsuXAwUiV+dCq/xzoBtsl0QDgWyc0qFYWMX
B4gmw6PbRCE0PgfBcGqk+6izzAN0OecZJSLOjRj0yVXO1rtdDNNrJ3NxZXJiI6rGhzP0swltxSjv
67KP+D1kvOK6Le/9Kup+9LlRHzo9sR7jTJeYZTovvvj5yIp54+64GBvfilIme8xaIGQnDhUwbNlC
W6lQlqfMwQq/XLKaomyvBWLaCM2NzlEVkpHQVEb6gCXah5Gclt/L0U43TRcA+XSFt+tEGi5CTWDE
OCs28zSS+iFMubc7EMGBxdkl8UArW+yKu57J/9aeM+eut0Pt1UymkU1V9TMC0PbOBzC4FaU2Mb9O
+9sZ08rBTfWcc4OLHc9J7DvdabHvOLFdXDNfK9dxmuq/Cj0tH0VXSKSASNdvXJTcEG50NDG2nLWv
NPDlBUk8kD9ym106F3FW38VW7t0H0KW200RDlVIWIA0cQpuir4NNWpm46rR+ISTpYOnNlMO8M9rx
gaZPt3VDyyADgWrxTTvVtNgjgubNfIAbX/gWaGyKz0bRWEzAEeyvBqqXb51hpuwhOqdbvYsf+0q4
VzEShl41cbUJ+X/2ZgJMISwy4Ax1q1ERSzE8xpZ1JDFj3Gc5XimfKupFS02kExAKdn6LOy0sMAWR
B+e9CYCh2AOaBFAZtepC1BoSGqveDX7lrq0kaMAJuuLqQ25YD1MdP4Himy5x508b09TTbTOPI9Nk
Ld0EVWHhFAcsmhYcYy6+qDXqSHPXxTYyTiAlz77s0t3op84JeHtzgdij78x5GO/DQhdXfgOPU3KZ
Ys0YqgpsjJ6s09pw9/TpUOyEuGsnQU2NnGSK/gWmtBJU61ZDU3RoTKgvEM3bqzfV3Y2TT90xzooQ
SpczbFvOm5sxgi+qV72xn5nMXjoj6gmw8kwcELm/Gzmit4QOh3S86gozsJ5dWiyaP/NoEFeYTnDX
PLw3pV8VO1+H6FZnTLi1AvKG7w/jATU93P+ZEleH+mBjeWjH3GnqD7E2OPuy6MqthTn5rOkeXocu
Db6igXWfMuGbt1rodWsumN5uCFJQ+m1ro+XNILjNNJCg4IdU5bla1A4CvQY+3q/Y1qOTkejZFhA0
gkF/cm90pwPmOkh7bfRGs44gTmAw9COAHy54sQISWTfPYp323XDra9TTyMLsr+Srit0cptkm99xw
Bek32uHhzgE6eGR76nO3dbQ4hUBqIc9LIqtfJWW0BLbW8lIHebIuDItoblKMiS8JrTUiQHaHrheQ
L/JhPkUVXQ0uuPqm8QJEY25fbRwoVYcuhWvvovddgkAoPwR0l0aDI6OwywmnNgDqsYSr7ScCckOK
o9UtMWLWqd7t4qFYLiBDdQKoib4hAvc51hCehiKNELWExKOBvlxSMNqU3BgSy2ow6Odk6roH7Pba
yinmcj9jeT20UwJtyBn52xu8ipHgNCOtQNt7AYHMcL9QbpZut8Og3Qd4aTP5WokaFJ3e27sSfQjR
DmM3eCutqeP73oX7nvv01W5C3P1f644JCcEk9dXO0yHfZnRlvHUaDUSMyUzK8DImdmusddpp3Tam
NefsR2Mc5jO9eipWGCnd9suIGT9m9t6Jdm2LeiAhyc2rlWXEDOJce4K+WTQAhOBmQ94xCUvqJwcA
Mm5UjaoaPXX7RzT3tjmX6/+SWRCUx+tr8S7/x397G//7G3QgQY20/Z9/vUtu1PJ09F6tX9vXv9zZ
qJnJffcupod32eW89HPN/+yT//b+n5rfWMw7/m/zm+t7//rzL8BK8+Mlf0xuDMP+h27B4OLSAXYS
QOWfkxvIlp+zGdQaum+5xG85PtIM/zdNhsNTjsujFK9Nn8Ph/0mT4dhkhtW/ISshVXogMk0mM1bg
mp7DdKv+DVmJrnLsS1FblxjrQNoLgsZhxyFjxY5PuS1fJdoAHKbQKci/dt1MDS2LQas1jOJmUzyF
aNRuejTSW1cLd2WLkRSSXw0BGS2qQVytILEEeylDRgNvVNxv43CQm66Txmrg0ghkvDr02kwiMtAQ
ZjZPoghRiaaI1AKjvAuxg+8M/8iYX156zmZmRfluFjUBiXOSkpI7H6UV+3uRto+0ABuobzZAncig
4wIszBCMQPWhX7Ig+4PeavoRxX+1pWUon9tIfHGs7lnggEBxP2ytcrwGfijxsgxibfVLCIOWYsKx
m9vYwxgxOSLfOJHxhr49Ag5EYgr0FeMUmjb+oK6400iA8Yi0h6DV+ScKu3j00vxes7FRk5q+Ju/0
K5fybWrMp8DJ91UY1S9VJe8SfbpwKMfroW+AGZTDETgg130R4e7SSboZ8KmR2cIuQYWdfCbysI2H
IOqHG/UKN6JN5rvBvDL9Mll7ThfQ2Sey0ZOLhXsETCRSgHxhdufMSb1rKwJbrK0xQDcrcnNbNTY/
dv2r65gsVFhn4xZlPu6K7WyVlEDtny7VyJVEaJjHlovePQivSbVyjdM8SecWcuWiWL+1m7Zj8jeN
azsYfnlywHVTNHstjDZRmmA6LtGZdSNnujSJ12IRxZF9Lg80ybZORgvOIR8SrmeGjqPqV4QpENxp
E21Z6a2HDW9bymxDy70/9l2R7hJw7TdWq8cLYbSDvW/c1WLA1T+B5fNFcEGzoN9ooME2eRQ4OGOP
FJyhIl5yFPXr5bfhsqR9acN1nRtEalVFvc2HnuPAp/kWMb2q1+h88ru60U8hGuWz9+ibWbSPJPpf
t/vlCEYNjVH9KEkVpUtf9lszDVxUlDGWuVr/GtkSSbgPFxMeNX3OoDrUAwJmDQpXj13hasE7HBYB
ogUro5oH62tW+7SSvH0iHMhOTPlz+t2gXFNCLkJ7XhtcCG/sJHoK3KEnxsBit21ReDNgukKUk6Tq
mMUmNMb+gsQcLFQX7OLEFKtey8Y1npF8D5T+4A7MYUMpMFaU/d5ndnQTDTl+mCXFLM/Kr1WSyrNf
VTAjrC9WHncvTVc+Ep/2pOukbVV97uyRycj1DASkH6KTMDSImzFGYCLJiE8whvkZIoy4cVCFvmpW
cjEGOWAYCSTMGc4hfggzQ9NI8bAI3Uu6YRfOmrf1oWGbHiyywqQxV1fQKOj50DgIY4sUJP8c22ax
X05XZYMsQ8A+mrUXPTcure53701XV2dPD8+zT1Muo3BwExthfJI6v8FkxghvtLa6JJqv7+KwejEp
858iUlY2w0gHzmG+fgx9EmHdCec/1vX8FliJ3INWCA9JbecXC0Q7hFeslZGQ/dpptR7zvDShFtI8
J9GBaExRehutJyFBN6DUij6gOVzAOvTC8JmhXPqlK8jEbHwKIWYC7rFwfYiuGl1eOTOvuLYMQ/HC
Tcy/exMGWFqcGba6Hzd5ml5K8KOSgmtT8pdryLJujKFtb8kce0dh5jxmUYJfY4ljq6f+1JXkyjht
Tc/c/Y6f2N75UXHi3F+t0OEQ7GsESL2pehzVjbUsdbEcFoMki+q+WiI+B0dh6CME+nh+mgjQVvfV
8593P9ZUD3p4cvHQLGv+tqieGkkp2crRuFObUKuox/+2RWoXJDdn5pP/avqYE7sltT4AUIlPYxGH
fSxqFYvqvlpSK6mbz9dkHnsEEApW9Im2Iwn+z819vubzMfVq9YTHxOUm7JxwNXk5MAD14L/+BJr6
XGqFj7dTW/lt8eNl6l0+Fq0gPXG457vPD//bpj8/2L/8rh9r/u17qteMIqQJ6KH8/9zu53pS9I/I
VIi1+vwd1cs+vuDnV/98iVr6++rqwd++ndrGb5/08+Ufr/xt8+onIISvRUq5/I3qpZR9zLUjAXgI
U1uwC8t/rW5styHZTa3024dQT6kH1VId2Ic6dygHGuNL5PTmxws+1hptlxCpHnUJBhI3a0vABWbo
IJkrjVUVRTY2AYJ3m7G+LwhNO3oTceIpiNV5NZY+u4t69POpVpg5Qhvt+LfH1V1nebHawuezH1uh
kcq2fttiCOkgrZXOBQ07UJN0UeXACUEroxa1BmD0x/0pQXYRUylZ//Yg/tP+kFVfP1ZRT6jXhURg
YhkZbsMsCTgPaLDBoyKoDOihM6d+MotyPzg1GaIkpGTNUS0JG82t1VmgAJZZmFkcM1xcpIiOu89D
tFangtq8Yso0+YOqkwhmLlcZ/xlj4IVjRoyS7N89+c6ZHGB0OX3PtXoR1HoI9yh3l1j5keypG3dp
b/6ru5/rqZfxb9Q44kANeB7F7rE+gX3zDqRJITUYf9BlF1shZIHKZ8aRaFvDS4jTvAq5zCeuBPm4
CEndpW/6YapWulKMnbZLysU07CyGOEc/79yjTpbxMfBSuQKN0FFfjNAhLjeUIRmjVRk1z6JAimNX
IN2nDq+8hwZNX5bU3bqdjR3ykoNGas9J3Qy050E0cDWn7IAMkStweZI5EAiGbv7609ruzdaNOYQY
VJYu4vjnTZdov+iQD9jcaoJJmF0nO3d078BcJKfJosYHcaph4ktAWx5q+xzFjEbx6IBw3EMYpzmE
2blIxvqZwWZr4bxpTMM6ep60jlqkwREYUh1bF2I+Ov8FI2hD3Lh982LU7kUwIuFyxl+Vjg+FYU+H
GOKgucFP7mC5bUNKim540K2NM83GMdBi42jYJ88easbGPkM/hzO58tSrpcF11gL3Bh4/HgdyhODY
0KtNybzlWETdwsPS/lgKqJnvmBNc+trqP/4D9uyGWOquyckGQt+mfn8UXv1xaH3j0OQPytavL6pJ
T6kmw9za6w2FXPUZpqVTmXkOFs9hWVT387lkaMAwr1taygox4DQhQBIjEJj+EytaAQYGVFCMxW83
0RT7qPEK+zpopbFF8oGOVHEAHCVR1c2p36dxsAK49PsOqHbFvz02tR1GuzHCE7ucDQOvgtUVbSWj
wCWl1UbGvXyl3+67XkxuaAabpFS9UNQd//w6CmCw3KivHNQD0sp5CEGzsWOpr6f2OgS2HJof/8Py
jB+CiqYwpS+6CPWF1dLnjXoM/6gJP8j6ptgN8SI6Zv4Irq010Qf5C9BBPYjWvKdsJZu1OurULqSW
Pm/Ub6DucjVhuJra+08cQUTX56huFJ1ALU25/jJEKI7LSb9rE0qkK39xC3wsWvaIEB/DBL0beuPm
IlFN1V693PztLtV7GOBRuPskKHxiEyYtZrizaDyp0TZg6pqjP1hIfbPBfG91RDXloh5VN3Es680Y
8n/JBk26bWN3lN0vApRs2HjsT+r3I1b3jyX12OfdNi+P0hTGIXRsd4ehd9tnJbvRbJnrafAE5Gig
iuMigU4HsyHfxUGRP3HNU1/I5pB2EG4ChFnSRiWTQOD4Zr6G0Un+/KJkN7UlSA3t7MK7C+nrm4sa
OUG5ioSONPpssbDR5jpHSUqQY5tsIlnnG0NAGFEftsv8aEZyzgkdpweOQHaPj0NBgw1LEwrLAJGe
w0Lt7yjfimjS9mrvgDsIvjzOv3wiLdTS587gUe8+2mA1y3JFJpG+Hpe5kZ2/gg6yoI4Q5OotN3gm
t1rTZoQH0ieFi8tVLRiSYw5PPgqCo8vQep/o8baPu+euDrQt7rxo3eS4PhtYBQv03Dnjjhh3tIrS
E13dbufJ+r7JNLGyZ4+YowQ0M42laj01HSgwHX6U5mfQVb2qxCNh0mPVE1huEj+L2TEhIOonW+SV
rc2pzFbSSnXfCAmJJIUGfhqIx2NZ6j2GeL9ZwbeVR30ZYI9qbAy4YZN32rO11LHN/oqKqt94MrhD
Y8+xJMSXwd2RkUhfTW3dJk6c623or9X7DDO8pUY/FyVtCNSLJIlgLGhbRjrkPxVSaX64zssBG0hs
LIq21jjXuHnmlXpMLKOAOSV9Qsj2S9xxrgEO+xQSywEENKpO0v5BfhgCfRkZJxR1Hr2241gChCEL
4MnRJHk+RQmLLidJW4cxtFEfrPRTucMnfq6C6lZQF9joMypc7Vcs2Wjc9N+w45H6QLJvGFEC7eGr
or5uPnRPSthUaloEIEp/tyXHor+kf0r90SdCbL/IiBD35suNWuqmrD2GgdEeYdG5B6+/9fyRgm8M
zRscF7wmkbcAJ5cVOHoPmftKHx8mdQq6qtdDCGlI3Wn+4tpdvhsqdSywGAlvGnc56S43PYl2x54i
C4wBTjPT/LWaiN/S2pnJ9gyv1jP4edzsuY3dBfwOJc/yEoBM5BCurdpb+S1XB/XrFEqFZCemfTNr
UHCLxajAZLM4qiVfsWM+HwyWZzQ5nQpNj3fqcXM5y6qlzxu1mvv5WnVfbTVLyhiNHX/g8ka/racW
ddMFbojp6OO16rEiHQ5JqZMDR6yITgpclSMXHbBVrm3g7xgC0seyIKIpmI3sYRLhvE+Hh1SAa7Ew
ryOVXEpoNOWsBQwWwUhypuBHNBTPcz2ZGzoCYN9HdKz13GvscoQ2jW79NSJqvfCNDSULeyNior1E
SbRXYxGAQtbkaShy8RaOSCTwpHyvitBHz0lNKeyR+NuyG24opAqsi9l4pPmpPcxm/GYs7SYLUqDl
03iLhvAWMJuAJAi0vcyS6RX1/XkeK/fJpPa1p8TUbY3e6YG2n9Tzg5UjTDcG4DGhCB8bo3tyEda+
2oDaVwlBPVcCCOUVGfqCmM/G19isHkriw8/RQrmrJfxq9NzORj0pQUWNXfYqA7Sn3ezWhzQC6yDi
+aq2yq/Grp449oU+63DrUBfGvMnb4ed6iVO7eERBYh4dOyQ5YGlz4U2Y7ypwgMkYzC+NMXrbsnS6
fQM/ELVJfFBfYmpBvFYysc61bIw7Zj8cEIzX73wX96ecSjjrugjv0SAYJ5QhE9U1vspMTWEO3Oxb
oYl5540tum66wJBkKTgun6qbSCSOUxcXBOKXeyfzFxbe8utQ+Meanlh3fTQZ59ICGa02OXn2vh8d
83kq0xa0dBVsM7wvLwUxiuqVceWnm1bSwZSOBzS2H7+rx8kmI484CsdbcyqsCw2RYWUvb2XE1dVH
0P9EZbA6yFEUW4NW9KszfPzBdsPulAjpHvDjd1+SbH5QGxxqWKa947dXhC/owyu4juojOn75ZOqx
ZFqY5RvZddmRzN3x4w/U5SmIzeH7TIDnNjMh0pu65zzhHzmrraIPIeN52cW60A1v1W6ntmo3+hvV
aPPB1kFgx34GN3L5+CW4VCg31XNSudjCMARPDYjA2KuC+zSiwBpMVvlWdvbRJpLh6+gDxGSiHOHw
EuN9NMLQVWt0UXlwXC39piU2klbapEeICdm91Bywx3pRvSVEgIdOMn3rkjLYxFYzM1SjOkr/ax9Y
7GhqO8UETZssixdGW+YmjSwf30go7yasTx/bceBipIPWv+QOlTDNcwrGD2V8JwQwNfVOEZHpETFM
LzLw6k1WF8OJiYFxS5mYMM3l+wigE7Ka2u/RZPJ3E+R78giBvdXDWHxsw4XEhinE/z7TMlzT10vP
ZUUdOo+J61Tvgjwde/IsX+mdW+s0x5JYTIl+dUI6tepdRs4BQeq/wi8c14TSW2fpxvXVA6X4sYmg
37tET5/VCuhIkNG3Irm0rRdcuETQCFx+OG+4qdPJ+9F3bsE1HeJB5rczu6CRUsKX+RtQkGW9rjIA
/NiDdbGA4l5y3gtx6mD8oK758Xka3V91JIhfQxJUz0lC5Cko9vxHoZ3UFoy5toBxVO2VgFRadiFg
+xA/y2tvf1UrEPw4AQJv8IQYU322gaqt26jVYRXx9/Q9ZWqtFj8ZklOKHFr9wYvimmvbLEkfKPuH
2deGm95wm58S2yq5iPYr7gQcYgnbaNg/TwDb/U2fJtqz1kbQupetBfEjiUrOc6jl2oZuVnbyDM2+
sjMF7Os+an3+LLVqZgGhLkgCeiDmmUBlgoP3VlU5DxB+u49V6JauSoqzr7Y3oJrLGnFFNzicMkda
G7NH36vnzZ3aGkfPl04X7TOllWzbckgcyRSNb4cqsBn5lPKHBZidwFPx02JSe+O2rnZvTOiKGDxp
u9m10kcvoiRdwk77WbBX6kGvfSevqVzTIdZkBIZqtE/k/9DfLTi87Nm+qp/HNf3nXhfJsy3bZosE
ySBlvBS3IzzwFZKqZWT0Va05Y2i86XrDuB/DPkCp0AK86sVp7JrucfBQpqnVpijfkFw+fSffDQ5G
1zqXQY9i4PUAVzp8it/mLruo7xLUwTe976wnL9b67Vz6ONXwdd8SNjGs4NDkb0ZPeirfumEmR3Lp
LO57OWSHJO6n3ZLY9Jj0yvzKKqEbbX3aVd9DnXO1bwbDxTO16hzaoGcxC7TfjMI4qa1RqXvF/MB1
EvDPyQsRyRnaWC0B0v49aciAaWvLfusWIFYgtJess8I1xgN5htUTo5DIyH4v8vYHYRsAVJy3UcNi
1AeedmsVunmscTBtMW12X8WAgmTZVtzqv7Q0Sr/QXyARa+zGPQIFjd0WCiqf2nnrkyUoITS+BQ5A
3Bm53Smdy+i2kLDsPraxbEjd7aKAlDydnclYTk3qZcvr1WpWdPwv6XpfkjeBqedX+9c+t+pdfzbB
/z/qjRt24NNb/j/jCw7V8JfO+B8v+KMzHuj/MPDzqBRHjx77PyW/7j9c23QNOtNG4Jnu0p4uK9HG
//HvtvUPh+617yFrCVzSH+ml/1PyS6yji8fcRyrs297yqn+KAu4+et/oCT5EAn/c/7eS1myVlK38
j3+HKvy/gwssxIOuadkB0l/kOH9tkk8Ib/rSS/xjY2VfGfDctCKGck8ObreglvQwfaZNk5yh9p2J
hpKnuCamBGHuq5ZayYZKLOKzurqQG9ufa/973ExEBOIUzJKnZC7ILMp/UStM9hRWf47e95b0ICa8
3qqbetQmWWJ+sfR5QznPOtW6OJOOpV+74SkUenYoykxsuwGCqq5b95NXnzUJ7LwesENESYI2RsMH
WhLyRLIK4HVAC6JF8pQVO1K0/XMkPJjJ/Xhw6izaWh1J0U7I1DoSFlVzr1jiKhJGjB7+wtz9SnCh
fluZ8C9ztEB1GkH28nCCuSFw4tq27pvSfffcnLJv3L8nTptvIOmcMZCNB9uXTw1RIls0dN2NFaKs
tCtLO9kgG7uhfRkSS7sm3QJJItrCGcJdWBrjU4YjicP5Ytpd8QMZw4lB6x4I+MTJtdQPRtcefCuH
qc30Y03WW7oLSScBvK1vIybqIJ68g9/UTNMgZxNfRYQ2IiY7JWd+TNY9uDVrAjIkyAdY+4MJQ3nJ
sBKZtbfzAzax9QilDt7ZPog9euZJvAmyOlmjjf7harl5njoYWd6A08kay6vdd8ZuabePovxuC0n8
VtJxMrd3Mo85eYbOzwbZFwm9rqQ/DOpqMCfvJuiJbpqGzD1U2R0h7FTTXWvYGPNDVxjNUTK8QqN7
Yzh+ussT72TFKO16xjTMSTceFbOb2rZ/WVZ5ssKhJZhZnNNRC84hwXbuM10Ocp2D8ZKP8P3mPP5h
DxgvhAlroM9MEpucq+1UxbZ0FjFX9a7x8Sh2IyTLxkLb6Wn3UnoDrft5wrfdgk1AKHgwTeM0cM2l
C8mVLLXo3FPaadczl21yB5Z2u/ezrKArebY53OhR+NNwk2FvZSSFEZ6OTwcPymK8XKC+3r2DKHXV
U86lX+wYW9/tv5dcofYM4y5ZNFenEDacVQ3todCqgwNn/TSb7oYOKU3qkOk3PDMZ3bvpHqf+2ogF
hV12sB0gP5xc/kIKnyEqwT/XzPBQENojgMGTKjz0pGb8ssWYX2LyGIlnifWV0CA0SGgDtWdTdDOG
8sQRN6Lj1k+FXXeHmmLUum1JFXZr6L4ZHOwY8d5Zr960UYpd0BcvEdOsG8/PAf4KKz7SDsGP5Vx1
U/lc03WUNCF73fRi0dbe5bjIVxB6bofC9ji0CdGmaQpbigA4oEk9ZTGioC+FgZbbd91hj2V369Y2
ZtAJIbjtt97WiELyjjMykNFl7J1lpOLlP5Bf2zso4BGCFTK+gzT71i7dTK+/RiN4iel7kifBVlJo
DGL/QQycuBg1kbbT6EuD9ASqUyOPgb0G9a4xO8l+AOZyExcWOm8z3+iVvM/N+RdlqbWfFacoAVUf
jD45Xfo7iQkHDA/OygzrcE3w6X5Mizc+N6TzzDvAnZwYj8kFuGRh/Kyq00wht4KgtK46Ca4heRld
i7ad1DayWBK5SWYe9fip4KRNl57cKiev8By2NWRziTroQVQ2Ntywg18Iif2qPURNuwXJlxzMOr+1
5dBvKa2+9XEM79xIUfO4Tbl1upowj6wzD7QCkC/l6ITd9I6ZYr8JcnLe7CFC5oRhs3D81eBq/j61
b91AoG/NDCaLVQRNN8TZScF4C/IjXLXFt3oW2ZYLFVqFFG6CjibAbuazROazzqsZavD004ncbD1S
yLsxo2gLv9yHVyqY57L/2IuWsGkh58vZ+1q8QyXId1lJFKFoizUVuwUpPp2DBJ4JE7m3agzO2Cuz
a9ZpcAeMlsTNHm142DEc5CNXaDVuCFcKDmVhYqBA/7DttPc5MN1tMi7E9VFH/wSF16OgOY2g1qkT
RM9cc7ftmNzNIsD+0UJfSCcQ9SSo7vKy+GG72pOmhyc0HigvHYb/kdmTWNZ/bQARanqwEgam6lwY
3qYMzBN56dFjUPQPTV8623lExwECMdv0XWNRI+6Rh4ze44Q3YOtXWF489Bu3oBn758nyQ7L9WmI2
TW9Eguzi0YAPTLQfmm5i1ii1mZBdbcm0j2KKZJg934WZaFGgNmcjlOw+jo7eJ/Wmu8woKnZ2wbGR
zue2IukljLwA2Rf2kExADR1rZpOE/xGP2lAksgOyDmLw7Kgv94TmHki/KphH+PO6kYQNlHEnVoFM
22OPBc/tnflquShDofGbqFm6UxIOXBP8sd4GWv7kQ+5ZaX2DqmYy1uDa4o3XjwBqp7FfdzpFQdfU
8NHO/G6C8tqN01c5VPCJky8at8EVl6Srz4Ub2ScorUyWTQmbhMME8Wp6Cxxn50bWda6DgdK/XMs4
yU4l+tiNCdIjpAzrYtPZEJODFqKgMTIO5Y6IFsEVnQqxbwzrMR1crshzu3IXGDlMXGKkIdFrTXPy
WriITTLcjEm3iK68YGd0yY55YUIQnMGei+34QH9tnScoXsYAnIGg0HsTm/6lq21zLx61pNb2sWXh
y06iL8x86vUS80FfvYYpHINeFRik/Zhat+MaZydEdohq37nYdW/z12+bWhvPkDNwffZ4+jNSZNxB
9MunLG5lwjAgyBy65Tt6RdojKQYRakCi2DTKQqBZ5vzcyWk30bAg0GfSiUNeGCFLdVS1rvw8T7tH
KEErL6rNfURtd171OYUyWBRgXWoXnFEMfEjYdXPshP/TbGHr9CYJrXFzVI+qJcKfmqNnditPB2Cf
y/5xXAAvfjeNWCSAsJlLw7k2XXPlxGm2YgJKiRosU5pNWMLKHi18jaOMk9heJ3AWotJ0VDczEsoN
DcdX3KNyg+rhTZsXo7DqpukQ0DdgRxJkY3QeC2cm4NcB/jMa9dqO6Z95SQCptMsIzTF99IHSB3/S
2C1A4szjOpA5PYETgKz0SJs2tBR+UBBxAINX2seHHHFMczjiscDvYZOfgjJ97ImJtCSiTncLak4/
0lt+CrM226YLuUt16ghyOOM1inbqXlT7Z5MS8Fa16VTXTi39rVenHitshlw1c7nPNp2im6u7k2lp
hyTaIM9bSmv0+6vgwQr19NSEYXagtYjn3jdWTpmlqzJ1I+DcpC21jF+3JGDeqY8Lv8lXbWDVSs3/
7KJaQ4uE6PO+G8XeJgrdr6qfqlqpfR3l5T5cDvsxEf2NYC7DtVX0h1SUYqfaaHYveEwtSpufN9Mh
Jqv9TTe+Lmr9g2qe9qgEJqJ0qfDnaNPI8yMh5KNJutCPfEWL/7hVvTTDru5ml15VaSJ/WZqm7J9/
dE7VXXWjeqhiUT7YgIFcSOKU3UmCVl1l1V92/mwyiyl71ykTbz4fymoaT3aAzFQB89Vv4aifRf1W
0oQ1aybh1vxCxBVVRUdgXsDHfeNj/+EqZcYndSOXJen/QlmYkhSHXyPTbdQdiy2jIgz0OPYjVgrX
3X/mD3yGC+i5V22zYH4qtFo7op/Vjvmw7HMJxyfpjrRT6K+pG78H6Ki78j3XAdqu5qGhTyO9vbZQ
iUIgOR83/udSaXeEws2mTb5C+9LG4L/UDfHznC59t9kycOTc19HRBqQM8wH8GLKS7hpS94R9MgOT
RF/5EHgDxoXlyX452K2GplzbAD3GWSKB8+dje6NXBQPy5ezhLqcIsbybWjKmRQGk7vdt9JwQlwzO
k/6T+i/UH9Vn0ETc0nv8EAOE4OiPjRtsvcQA777stX/bf+UAwKGWKeHfi0ZAreIFzLL64ID7r0Tq
pMQmKjfBnhq5FwwIfPWDcB3//fcKxho1YJES98l04uMnUN9SfV9aWvPx85tz2i6JoowPxdSDXxbp
Otatn/+LvfNabhxZu+wT4QRMwt0S9E4UZUqlG4TKwXtkwjz9LLBPzzEx/8Q8wNwwiurqEiUSic/s
vTasMrWKx1Ls3d54NuiIsQeSmG4iG6+XtCV9Ft/R2wQeeTabvgfiMFVvGomNQbqELpkzMRq+1//W
eVe8rluN+TB9tFnGAetFPqIjQjCz1rfWLYO4y78eRr9lMG8kBIFNK2JeJbYTVnJtBdmWiaSZ2HcV
e/Fa+pdGa2C5h7cW3kigxdzohWTcDpwc0BIGMXGv+uqlEVvumJJebDZXLjQq7FvZlqThC1LctCx/
Gq7xrkeGIvSKBIZhSL4V+nsaQ4ciROYjUuWH6RJimlpcAkaRXtuYOKxKkM0NxqZq0u0wFuckIsCE
4ZlFaWF9kx2dJ1oyjvaug9MNB0Sf4YBiG9ljLaP0cdVrWpuAStv+0uNT3Ud5/NYYE6mwFKq6yMgq
zhL3YOBoY5zfH6TnljuSiQJjGm9+4b2mzOoCBhEn74fGnABaWLGfpDfcbelRfaHG7oS4sIobzWdv
vuPpTLZhrIHzKrJzbI8/aEgKvATaVZNoi03B4jhCyBx6XsMkoiDXK3QjZg4a71j7kkY2oKUb+e+/
wimZV/UUc4Dm0Vcnl53xpKPLlwRL2CPMdVftbZJnPNgxS6tnLmFkeC75dfW3zC2oE4hHWwnIPZgp
L8QESKo+ddHH99B1CdOInMtEkdGDvmHWMSXIsYilMnpwLPWbl3Ovs9DEoMVrAy9LDjPK+TXJboKF
na1eO8f7VPwS5phUeTmw18T//NLm2dEr9HuTwwKyJmtTt/PPzKSnVimOWdxYzyIkTcFhyd3mQKqj
PHlfEOajMt+mMIRl7Hc4a+3fbWu1a2k18MhidzV18lbUahNX21mMp95Pd6iB/nRJX6783ofeQtq1
OdrnJmVLZSMvxmYXGE2C/8FmHl/r3b2oNWc17c10jkjFIJXDzO4pq4hgBAaST0KugOCf3XDcWxCH
+mI6ZUJuMwWaWImRrZNxjYv2bW7dl8zwvy96hgC1SjBXwJT0JVC4brxbvqQW6vl1yIYlOqrdtY78
qKrizqtcGcqfVpGRersypvEi2nPLtmheTzq6AUzhWIoXSVYyrzXehmi4jXDCeH0bfU9kDvMa5bjb
ZCA1UJCbg6HaRXPl31CifyBgOro2eVFh1320EW6roSPxBTNxQMqVDOY2In93JGzUTMDSlMjGW/Jj
16FRcSs4SJoet+pc4locmttGfemm5PDT5MY2fbBHrBrWjkRq7eb9TXYeAaGkmGUtckw4XluSPk5O
abx2XqkCyKAouNJinZqAsa1WEUvBHpw6OQnaQg0n2XXTGu/lfrJJMuhEj+pi0JudpwzsguWfvLGT
QDn1B0vsOqhBnVSG8bufYH3BtL/WlFg4aAi6yHOfEDDyw4NIsZUX8RRkyX3K4gnesUpWkdpZBCSt
ahB0ez3DH++62jEdGu2sm9E5RgSK9F9Pb7UkncVvrR2L1rsfE0JbKRMyESBBkbNHTidUAXoebSy5
ZBzmN1D+xnEs3oH0P9MXz2dDJGg8iiX5Vf6xJFZRv2Eg0Vpfo93qu7nVv5dE/hA5LJAGmUaQkuaA
4ZYcLuuXyAlJmYl83cA4AVhfByN00cTyLjaMrzEEVyVmx9wKaGs+oQpBrZcgscLyLUmmW1cyjS0y
S+30XhhHCth37hpgh0IGgVN57qKBVs0l6ELqd2K1fwCaKC8m4iW0Gppz7XP7SffJRss1aFBJAWep
V0RcqOhQxEvGZwGaPfT+pGlOrqhDXlunkfGUugnAS9vYxHb9ATxOnDnW1snIu4nt4Q9jj2nbjvXa
EtmydkMvwBl0LP3mT5wPwH1Ini2K9nfMFAWWwR8vnaq1Vp49PUe5L/JnNjjZOsM/uLIL/dy3EpNN
/otbzLnjINsWCDGdpP+QyvvNLV0F1sIM8m1xZHN8SNNfme2QLDjL4exgGxpTajIprMDsvI7p1Tbt
BKUstzQupI7Y+YxgChfIFnLflrEkW+UiJD3CvxlKJmtb45ShqoU2rw+EPAq2+9CYfriytdf1BI5K
dyTnQXJvM5uok5JoQ6fAQCoXJyTfycjdW05jHfReXa81NqNrhbRDXqqQtDYhPtsRf6mNGXUHDGqv
z79bj0u+MPwtXmJS7ozeDjxeWtUrSIrMz4FvymNTxd8rnXjzuV/7jQ1ycyifYGdMz6ENaD4qknlj
jZBt54SgPmE9keaXrFCJ8AOTLFHpRr5VpnPv0ppUBS9L9429x5AznDXH+xH79kWjC1s7AnpFKV7L
DDID3Bs8OhUHWiQJPlJWINt6j/OFGKFivE6REhcU1L8S0H1zOkxnAfqD25eJn/OYoVxZjx2oeE6J
QHPIPgGwphYy5rfE3hR9RwayJMoNQYewjTs6UJEb8LDcre0OPzMre63kpSvZ0Ss2CWiQkJUqxLJT
4kuSSDDYJsgEWRTuklBLbpPajcaso5EacOzpfh2g2vNhfjvPSWLeiMAhWE98y5hvr7pF3Pt4cJUT
NBkiGKOsXwUHGzlzLuYltzeZeDEcqpFsQ6m1k10K3X9KMm7+0Z9iDOsT1H19B1xDrToJe78Zxr1m
5Rduc0EWSx8tuY1NaixfUvUj6fHQNfampyQi2iq0g9Cy3toeJn5Ndg7Jq19+qCpU40m7n3L1HXvw
D+qmjRHlnzpenAEd1XOYVrj2qFva5NnKeT2dO/waY4GgZjxrhSc2hcsONBRftj2hES1rh0b5MOu0
V0lPuKBw7xga1apHvGhb6Y/aZKfLxGNdkxDPWUSrKfnUwTy5mIlCpFCFyKxlhWfI5drCM4XhLqJ6
16TD2xkLFLsVuAA4s4xM71YDPqltio1dWABDCYdyqmFr5mTszPMySkIO1RpmtZHoEBlmWgfHKiCU
2BJGXukcY0c84S5sNoWXagDwfECsSVU/9Xm21TNyxOkG+pWrciqUNmvOseNDFy4whrlIVxL7q1Sq
XOv6z6ZGCe/zPhZ1bG6lAyCt1v2vAYZ/iqW7QfENuIBkpgEa/jIwl8Z0dpvrMDO08NvqlXCJlv5q
widoYFnoEYbAgVzQsY/nehMBkV1ar/d8Yba2jzlCkaTy+Hj+r4cEXE1g2pz0GnGa42TUuxhO5IpA
yfgvfPADHJw8ejZAu3WcpH8xahGIPrMTGVHc/I2tfbBrHw9qGNCnul5KABHfNB3tvNsrAQhVT0n7
Kr57jDI2pGHKI4gemsxFr1/2JUyr0psJ4kxQobkPdX+/CP0lW4cjkVYDPSbaMCMqd4+v68731BTT
ISmcfyJoPUkhOE+2sR5I6QFa2hFD2rMZeTwl8dzHN1Q7y7Dsn7jcWG+Kel9TzmBBSw+suzo8kfOA
iRMhs708PICx/3rIexgIszmTEbk09gJB4xFr+x3ONpVakr/aA3Ex9hgOx8fDA9Q9E66eJg463CW9
70FVjlPQyo8//etrlT7c+oE0jdY1GMovHXgUTtgaHKB5fz3/1xfLloBPOzf2D+J1PvcbiHL1XrNp
juaxjrm7hyyLWjuVK/a6KDSXcVaDaHgVNsBp7Dy1SRFlu6Wl/H8PKHfdzB14Y7c7iuXh8aflbzSk
ce0tH7Vy16ND7uObZ7nEUPYSbLD1CBgxQR+mTitQwyyGgcU/UC9/UmkTHVw2n6rzjCPpxYK00QFF
sNtmT4+vpYvN4PEncsDI9pMOA85S/iZVYtyUdkM1sdgYRKiMQ9b8eDx5fFn0ZX/IeMd6vdSPj4f2
f//pv55S8KKGrS24e8ur0kAE8FEGx8MPrEvEzY+Hx5envg/JDn2W3WwXK9oEkPN5ejVEzNN8ebGP
V5xRJASuA0WkXl6jWPwWzvLwePp4wJBB/k97z2ruxEU+SGJa/vr+//YilpcDYMAlbXx5HY//MvFB
wMTJFQ55ZxN6r6Jpn3w11YGM64ieC0K5/g31HXMjFxV6ErdkgUJLsCcX6sSIDI7kLautxXUufIOa
npG2pphmd2F/Nkx4jEA/vrIx/0ENRKYq4eOTiXbJqJLftl2+VT2fkmwCmFoZTTBnOmKhSeqrOePX
NZbViTKfXkJjeahABm0MBhVba0K6Q0fTj6W9yxT/XKvF6z+oyOk34VmIhOIkIrNk1fKVQ5sYb5Wh
fms5P4FD+iDMdCLJJ9ddsSnlk6vcY9Q7JF0o/UXTEPQ2TpsE/1808v8EVDAMH0XH/ywaQSYTJ9FX
+e+pF+Zf/9PfvDjzH0DnfJQjtNWeqS/5FX+LR/R/COIrKHSpI4i/cAjE+Fs84v3DgCRn+o5vPWBy
vIq/xSPGPxyfzQ/gC5Qgjoca5b/EIv9X8cjyTf4dsGASd2FZwnKRqOhC6NZ/ARYatJh9k3fGSQuN
F2gI1SWcFekxls3w0P8B0aNdLvt4TT+pbyrq2ae2IXAGGfX18QxTnXcscv95ylvxXMTFR4NH/PR4
Zo85twAjRt1aRz9Fof8uze650jRxjsvWCmYD1QPVW3I0B2eDMJe1bOYQyE0HstIKaQE0KIy91ZTN
fRzV9zrPnJPrqHsHFOvJbEvrLcRXv9JGvcNt5I2ofIonfte3rtfGe+k6ydZxlmwAKOJMMmQRnvp0
3Nux2T0Js3eu0GEL9pnPhs36ZppKuUrsrscdMsRfTt/sC2zjWytW+pqw2/KFXGHyFUD6bBLGgYc+
JhHYdy3xPOsM+5iM3VRoai9Fan9Zdqc/j9zSTyRU86Kbn04FHcstxFJs57RlBfy3xpw+I12vA18C
0MNCzua1cNotlDmOiVijc6bnmVJdvRTk3UWN5589xM6rHEzQIVzIFLx9wMZhFpJECoOe3aGNdSON
z55QT7Wwg7bspwM7VrWEQ25rEZW/AZm7Zzl0/os3o6MwzWqnVEaQd/ZQz4TOemjBaiYqyzZR0qkz
KsUXR4/D3TIaC2rHKJ/KKg+YXznnsZ8giyXeeUDYU8aWHUhbkebDX7+mLlqGqL0l5h8SMpeFWyps
nD7YNvnpDroXOTdUeuEptqNnb4BeVLgoPhmg3xnW7ybH7K+iicYNlTlm0sG2n/0cv6KNvTzutc98
AtrT935zQlPD8q15j4q+OjGFwa6r1/eh8Qdq36pfTSrzyNVy2fGPrnlQrDH3nslANoVkLWDQ3Tq0
KsGgmPq4WFVJKXmSRj38JcD7n+Vaixjr34gmpie4zpAsurpH5050zX+KtTw0/3nYzu1pcFxtQ06X
Q1CEOlsgTFesJS8d1KyDbSUvfRwZhzLpvoswZZ4i0gGbFGnu/3Zg/R/kY6ZhLt/xP1+R0IkWFLYt
AHBwEvznK9KS3Ko1eoSTH8XDIc+IegVAjb62Hu4yK8RBV1nBNdllgSedz8LQteewtk+tMlYEmLbf
qhQ3RNgYmz4nBLPJgXxgMog+B0FLj9WGcKbhu8v7RlBhGr36P2vfnkBS+9NJSVymiIbEShgZ6TqA
JUFEErDYKy1QSNm6qoqBZDjrpvKnbS/5HyOnVmscVNSj4BIPVm3Tgboasjdbzk/ulF5Ab+zraXIP
jWLJXNZPRi6cU6zQjOjUoIR1ReNV6Afu68UPTc32Wg81d+do8aUVc/oayf48GbGLntT1Ag8yGvmv
hnUQhnPJNCO6OAZOE7MOl6FW3F+KtnwxJ+1z8KOJQS/G0lZ/z0jCOlc0HyzHCXNvQ1AOKDDsFMWT
76t1z8z7FTlolZWBSEeEYtFwHyEJkia4tOyIwzE3jgdDc0FJDH+K0Op3TSrfjNbh4k6IPmgsKBed
H1+nUucyJjryFEXp2UkXunvxvSj6iPDOEp0Byc3rvjC+/GX9UJWzs8uk/OY6Y7tm5ZAdGLWt68LP
D9oi1XJrgPoE68AJ68hrnIuTWNSEHg3DHt2Zei5duUEdcuAlYYudKoQx2URrBpTPpo8+j7M0N2T+
kEKPohi2PEsQQ/1y/aFCw8BGtmecYxiR2JgF8RC65jKFT8kra/O953YoFDNv3ZF8fMDFUASyb7+D
IYLkzWyP8tJxdiKW2DT7GSAWkYtEjPGPpss10traftZpCbtw+qYI9CTxIt32ShBAyGQSdKjwaT87
E0pCl65yhMtYN5xmJWIhTuY8vfIzPc1u+CIcBpqpSNSlM5xrviw1MVIZ18d0SC6xT4T57kmKZs3j
i2Rrhi2wGvNdNZPNuJ4ZqT6FLjU86Qltz8yl8olk1vV95Vk+EgH3OXZSNs0DkcNezkSyCX30jnby
1IK6gPb+1th8BsjRTFeeFX7ZsOcJj4yCtjZiwgqShRPwokltQd64DVKDdCULP7vblKSg2NeMG/2d
PyrglhYDcCk9Ziyi2VR199r1xnj3XAxgGncAdEvTZSIOoBRjedCEIxdJyYs1GuIJkFptzNahs4i+
aZjzjjM/Z5aEr5Zw36sFfapZ5a7VRAIRtKrOU7uugaMZXTMySfO6YMrKa5222jo0dVJxy+TdNEpr
GRxzOcQm5NEUdJkbz+yaJ2Wt6pbsDsYPm7iDS6+pBLWHSS3g1YQ/eKjq0ZTGAfmM62Zs7Rdsk+2e
XSpuofyZmqTblIDWgVY2EdI7cng94gsYsP5AE9fuhRXdUtKs2KTrcPPb6T4mZbJDlf7pa0LxWePk
aeb2M9a9aqNiDaGD3b6r0n/rpA3vsJ6L3VhqYj0sv4eqtU96qo3rrCrJnZ3NnR2+uvKj9VUa2Mat
1yHBw5ZymcGR3DBavYcdo0ctaaIp1ZlFx8SpxDBGd0MtftZJLq7Wz4LobWqGYi0J72K69mdISAFO
uxD2S/wr6RJn4y8XYxmGt9hpmX6RsW0pYEkyiYPHGVdDC0XtQZHRuVioRmLipz7Bag/8ujDs5iiG
9rNiz7rXMGBg+dq1ev9ZF8RVtR7t9UwXDHHL3GUT1DkfICyzWi4ypglH0vuITURftwoHNGnF3Q5B
wWAKALo12td+KN3t44osIIbHE2Yn122PNa6EfdvB0samcq3mqn5WLXYVMbfnGrwkCrKJ0VEYOUQV
9b9B63TXQmJtcyVDAbNma214NyJQsYAx9AnqiJGWGAzMCpZE5QojQEyEQwB0dBrnM5mYx3mhld2d
CQ1vPXWnnPlqReLzofeR4LkFAt+Gji8wHP8V071DvnXBBHN2z021bprEXLswItdlVJoXAlPpDOf4
n8Fn4ETRPM5wlrPB3k7S/TMMXH9xj8aXmbN+UqX12+E03mej12wEbXvg+BHDUZKY11QlIaMHG8FE
5NmBJaNfmZ+VWHuhGodV9V0PBWMkSz4TYoBalsPkCr2YCFQ5awxV8MTSPRxyQeBkr9sro+v9TRn1
ZEcM2MLKa6YzqQH2tLKK/NjlZrgZxFThIRZi61j5F5GN01Y4FjvB2Y1uKFUv2JAoyFD9nknVHKYF
ylWbT2U8koLQmaj9dPZRjYShAHELSEMxVax76uugx83FQ+kesL/4ImOCQNGei1D1vQmLTEyEjfZn
hzNt6yl8/QhahkBX07Clz+7WhQcPOhUkJDSWy8+mcTEKjYgRmDDMndOGhPRwVGctJWeogtD1eDZk
GuAPlzBXbjWIXLnFvqCF3NvzrDMZV2zOEIupAgUonzGyhxRnuRGNh1Sa4TMh2bau7yzPC78VtQR3
rJoC5aD+hGVlYP1qAu238WC5uMrVBHu0nWhL1AKBgRtNovVnHfr9Bq+wv0uWo1ZGac1y3kbwzKWE
5nv6sGBHnk0AUltRG9uhQ7gdLYNwwKrc4ltWYHF873vvdwbe7ZSZGls5yO/Sp2rKKWmpW9pfRloj
LnGNa20Zr7ycdI838jd7gv6mHPtgId4iqMQpkI01bygMnR1QRqzbY9jviBGf2V3wtieDmVznYXzP
BgkujB16MmyiwvavPRmA1dQ8CSv7k+hWvY/jaafzWRXITJ7HOL6qLuNmMBs/Iyc/YZZsgI/Aq+Ei
4yJc80JHeFz8cidCKXK31O7cuoQzGdey1W86xy4ixI4UklFDfBbn7sH2i+9u3rSnJnGeWUuXd5Q6
3AFHueT3yoa6s6YL88d7opvdxkg5LKxcMikmAXnlRS2JEZH11rnAVVsU3z579GJE6aacNNk+Qmkf
D3CpfwHh5q9rMQ0YFv9T3CPnVcUplaDWJv6FACnXQfYNdKlRsOeK+UmAk49kqHQsSHvHrs5/NZBt
4s73MidgxTYDchwB+CzWiGae5TqhGlzrJXvOqbXEJowL8sBnghlSz4wQMPZPOTqJbQ38iqV9RlYX
eS8L3rTfz2QZhaHDzFWpgb+asY2KWAgAE4aqbvYrH+Xk98enskDJd1NDfM50+8mvG9i+TbREPCOO
NZEwxHRIQdpDNqxa3dwOPpV3TQ7ttnabbybdXTCAS1tRXddHj5CuQJWO+OKV8fL6elhH1PRr6eC7
SNVkBmM+xbD1SE1ejv7e68pNJOtmVZrZofIHhza0Bv+BCWKoSZqtSmteu2XdgzGulk/6vPe14kcI
Se3KMlTCnLy23mHSyVO3MkrzTjl3i8jkjaflpL76P0e5qP3b5LdIqh+0uAJoTuPuDZO+QXlkftdN
thoh8q3Z2TsE2VjZ5wDwMSf5HEWp7nKT41Lm686u7dlROqE0VqWlsbWENriJzIOFUu3MDuqHMVHl
ROg8Qa8z361nAiPKYYZLgggHBzpS2JikZ02ntrLBLa0rxOwrVs35ponZ4wgXffLgFzvYQeHZ/vQ4
2a5DadwtBhEa3IRVHpbRFjD6gYzx6t2ukjHADNKuWLBbT+P4aWI8sZ6r3vH2hO/Mu2o0rz4aGrvQ
AM4xP56MotkmLeUH9wrr+NM1Rv2aqyheo+51wJVztptyPqB1XTKqou9NgTIl682X3pt2EtzMOYLG
cbb4ZWHFqMy1mSJtidKyXbkIg3YoYv7wriTHps6MdVFZMY71g5iNgeA0ZO4mWdCoYotn2aTv4eL0
NRWrzdRZrgLfmRc+xLT2i+ZHmHXW2ZboPzvhnowsna79XpWlR/IxcI+KUKG93mI+MmzzUqE+P/HC
vsJxxlERmsVOzj1NomnrF52ae5s11NaRuPVgiFZJ18Ybu+HytopEvFPlvsCMVQSmH8YSy2k0LDob
FjJJ9zQZFimFdjYBjZKs4pr8SLyWFcRlioyqrOn/84sNLfo02ORNFf54shthXwxsnH9Vc3jgXQSO
0YWcUH3LXjrdggpFhEPtDlMYjJE7dWjXMy0YUg9zyfJAtFQrRPYUxoa+aVNz3kgo2p5b6XunpKlN
zeFXZnIlDYqC0aS2Gu1Yuw+lrE5D26ldt4zdknoZfM1+Tq3A8MZvXcwIQFa0alInzAIIObys4pyC
0pSMafIXqqkxiiWmlHg10RO0XNXaKvaq5kyF5u0t7MtJoqfo+5jX2LKgQ+MgCCLkrAQTGeXaHeWX
BUP5xrWS3TAsoKqH8bypTfwAkVk/NdkQnkOzN8yVAu67FVqcnyj10Wd73OxaqBmBQfT6sc0NUibN
vvMo0dOfswMUf6WVxZ0BqLEnKM7YmL0WIVkOkqZwyS8Kv4eyL87AJ7iySgdr+bIjkTZthHKbMRA4
xl8HKI9UunKXZFMIyao5VHwkg9yviGqvk+nJKGboinmIDmVuihNSyyCyxuyuVdXEzD5j3++346r0
jRPA0uJpWIZe2mhd1YhcRpbw8RMZJa8R83gWbLwWDSbLK6f0fJ6q6BcZwIn7ojeu+xI3ZHxrRukc
YjirQcuOecdtPH2upixITEud9CqnU2k5G6d0TUZI81nNFgBRG7tdDT96pyWFeZNe+ILcQ9+SCpLu
oVZqWBgqGJOZd3j80KmVbavIL4nCMi+W1xqXx2elN4wD3fDzQC18q+t8hp/AEBItdnaaGWWsRWhi
nUVOQ52c75sQuDwrb70cbnRfWG7ZSxgpqvlk8CbqZRcnswD3CHXlEjdvs9vO57+0h5pzx50xBA02
fEH639ZofHEGfd7/Tue4OicDx5Ir9J7hnsmNt4V02lJ6EeSF9auyoTVO/kHafnRRlo4+G5Wda6Lm
zLwsZB+N2CTyepMKnh/JSOD0+xXvFIKP15KCYt8SKgdeH76E2/VBnIfDpcCyHAizSa7A9TtiAK3h
YukghgjhIp1sxpBEvFgXzCq84+X2zvCq233Ogc7dVh938Wz8Lgu/PgGMRPSU0CblyJZ3obTWZeoX
JzSukNRNNjb4EdzT40FUZr+bh+EFRJ97AsVgUVKOpNIvBYinkX4StcW6gw15RPbBN5+NQ2XaEXFt
ZK4hbOa8gDtGDsIa6fLv2i/vows7r9SsgBP1K7K6iuqBWF+TO9TW79lmwfTqGHqshLK8g8bKi93l
6PLpVmSfW3azD9MrksrunbyLt7bWIcIP/ltZXEwHEaKNU+hakKBwsTXCQdgR7bllmIg6OEGbrPNu
M7Q86l3vWbr+DLVrzs5A6Fa2l1inpq2fsI5WJ7bCH1ZtcH1jvXYSN4cuxzbKFvMRG94r7H6i52gk
q66gb5TFR+8x0Ok6mlviuvYeW8cA5X2y6xZeFyTLr6Sbf1ex12797ps2AlZ2HILwAK5CUGq2E2wC
ln8jgdOpwxqs0pyAxJV4P1e4RDt/w5usIRxSh5p1+7nS1HNfxskFNORHDAKaytP/spcWr8iDfCml
x1Kh0UgKNgrppnUwdXGXP4KxswdmCim9umhM5k0hH1rSQEgmZJwtWdVsOWi6bc4xvqKUjk4isVlh
2mYDk6Uxt2id6QBBCkgq5be0TVepgUjSqSz9NbJrMu7J/2VCU4GNX95/SrdpHWqzHzii/qapnjAD
c6YVylW6NZyWutl6nwqKsKnIr4op6Nl3Pbr7yDzPOeuFaQLQD93RukylBxd6EDvNLwVNBYNMNEzM
TIwOU63Qg4x75VOMliozsxW/R+tAJTgiO+NC19p6F7ZOD8d++jOYTnMBS43wxYM1zaRzpyItQuw8
2McCCQXy5nTPLAn988BB2EqXo9LyVhJrwFqz4QO1HsobFTKorBPr1RloZ8Ya102qxXEQSbcJIg8g
NUEktAnDqmkBNthZ2u6TiReHskOCNSAXnMQ7I2KKSaWTHDeWoUeHQVkfHqHT11Y4d5g9LfO86N2O
bZu31seYqzHd6yH77EUX/spSlNrLsKjWC1K6sCuiLWvGVVgy5kLxmmsQ9V3uuw7jJY/J8B+3NJqz
lkcaoJZh61ST/9cwRYbNB2uPe436cjOrXIGfQDNftOAKnTI9Fu9OzDQ84rfE2pjSSjjVL6tN4Cia
mPUsugsQUO7RbjC9GSAs/FmnG3BLnaSjMKXEMm6EwaDPRB4TUM3s8gUM5DqMbRzBfIf5u9wUzSI1
xB690ZzPbAB4CDTAWg2mWz5jPd1GNSGThie2eUhUt64K4iiXUVAKdHkzNEm4qr7iXg2ffm+/Aiwn
xoVFVBqCnFblsz5Ha+nhmbGyxqfNNOrvnjmgYoJ7vSlzA7+xiiimzNe+Rv8TiT4BCtGRtzPMzpHP
6QckKS1hCvqY3Ft8rl3RNFerT+6dQ6PtzzjZe9pcv8IjHSeh/65879pmM71DiDNItYN2khW00sdE
Qlqc4W5KteWl80Dy8NDuB/ZfUfSNnB1n74InX3mC4CdvrueV7vpYwoQVHn1F4cfxxYzLiV/KCAmT
1VgRbUwElccieqSbEOUOg7/ENtT1yV0e7IRQDz3qyc+laInN8Rk1rbb1czc6mXx0esObFVOjvthG
Roe+nYaXWNwE0afpV/hJnAwjOp553yzO/vJQOtq7Q47TYrqPAsMf4Jo0/lbGHNU9doHMyOJ1Z/3x
tN4isFx9WourHXAg3VPjzpuhNxHXd5F7Ykx6Q5MGSDOrG8yXiBSmOgJ25nzqWtTsqqpOmR6M4XOH
Lp/7/4+q6f2XjJOLfUnjrgHEkXMziy5gapO/OnMTaD2CSwwty/jIN3c1e1MsC7zQ1kWaH8/9z6yj
+aYqghWCyWgt2mLcjZkcNv6IwNuT3qrojY77uFNsRDsRHzFWxeusF0cEL8Wh1xJSV0fJ/jdkxZrV
lf1GCbRXKMQ2g1Ih6Cw9vKSyZT5jkm4kB2SIOBFfO4+iH2H3JvWRyA+26936tPhs62Ebe7r52ohf
HQgF9NWufpvT5gw8L982ZlJsMU1XAfGhxtma+zfHBgCPjoNhhzFYJ/Rpb7rHx9m3ZjaaEsdqNM4f
JARhjrc/rCoDCJgONevawt4Y5FbRilOg4IbeFSwDj3pXIx0k98TU1w4qzvvMlvY8++IWOfyq81wf
v2Fs/BNmM+0gU7ezp8atzlH6UdbmPUqZ3WRlHW/mgRsLb5G2S+qkuymhKFHsM1eHcQFWI9dhiNMs
Lqlq58SThBWZQVTibh4jko59pUfbOfPqbTpOEzHz8YfWY0NzVYMmJ89JFOks7agWpdvjlPR7KkwH
QuuWAM76ey1z7+SH6LQe/5V7JntRPWCMWZ4dDbhqxfIxqKGToONEUmpNT7KgSUtltWvs6UYmnDpE
WmxeFMAylGzDjesw2XGpL8o1HTe3Ld/C+AuZXR+YRigO4aIqpydaDAp+fRH2xJzap5aXZYwiPezS
b3b1a4qjlF1bxRCcoFbOiCY+RTJuuPcXcNr/F2Vnths3smXRLyIQZASn15wnZaYGT3oh7LLNeR6C
5Nf3ouoCXSXfttEoQFCpCsoUk4w4cc7eayPpK43ae+T4RhOWEeDcTBhf8lk9FE4H/D5IplWfwKVV
rnAREuaXaTJTRjYTC9ecUJDUTXvTeS4vwvyJK/bvsXaaUOH7af8SdHHz7OlPwrHuTo+FFuIT2v7Y
+2vADrFp4tlbRY3snken9s80c+7GNH/XfdE9hXJLA9/f2KrWaO0RRA9m8nNkodo0tfxKesKLEyJq
tIWf7sAqhUh1fKNeT+EEMWtE1UtkW5dFYh8n4S2x+2dF7APqzwJTMZF6Pre54xjfMfcR7GtgpaWT
iDyKMKDSaB86zrZcy3ZnGgchHPSILY9PJMwz55uYy2ZQiKh058Fr3Lv60ATDIzDxDglAwjsZ8u+m
MENmD+tllEL+hd6ZBZgphNivHVG4a4bvOFaSiYc+HhgfGFlOT7zH7rYr46x6JWLB4pGhdFEo2Sqb
FCpdX0SeBg8RYs6Ht+/C0LiQa+YfO2fsxUZmcjig7/isQ++DDukS2Ngc104dhYz2+fL23dsXA2Di
abCMQzE2pK0VeXQYu+h7LSWWOcjP0ZUMuWNbDhMCleVnmDSjq26Hbg+vPiPqp03WjuOYW126FS47
KrDr2xfMSOGuR4/z98+CGeQ06l3QB2pMriL0kiul/3wMw/yejkVy/d+fv30H79ehJkBB5rk7ERu0
U/rKQ93nlBfQM5zQyvoHGzlLbO1OSw1JPLZRGKQWjWLH71+cDz1cKRrCG+IKB3osqTj5vnq1JpgL
ppnWayGyA9y1hPKrKDfWXDdbzKf+VsQTFnwPIDZYBv2c0pq8DHG1MYX/5DjYZCYVJweLFSEgpmtH
L/6ec2VRrGoK5+wKax97R+C8ak5eK2AGH0pR/Sx0/FHq6MDJ/0Q/uWMoMXF4rmnlQPbfNxLXgNGo
s4n2dJNLUA9ld3LLnPG0/l4UXxxn+Goy/OtJcTzoem+ZzTrJ3E8ZAcpxg563CZ2LP9Es5mxH1eb0
zSoqwqeWOWpquz0WItTGM52zFSlCrUtgcumg0zAw1EV4c8tUfC0Wa3/02pvfXOZFnKTUqdQj7vxa
MLUZwnwLKOIKwNFbq4HU16IHiGolGCb8BLbWOByUKsebaswlDPHLbGanCWbbajZzJBWe+5hBvmQr
JiprHnYcW/sBr5qgt6aCnHG0bxyDoIooVulER3b/SGxmBBczIPkj66/GYczG6JO0KxfdCvVBQtFo
oP5cw5W5uBG/EA3DlwKdoZgKPO9GTWxZtqZ1bK+8lt8psuVU2B5SY0K8Wn7DHK5XiS1LCBJFtzEW
r5275X3YG3KzSTGc7qP/LR39fBWWuOGmsnRWvumQVuOntG12TK2oh3MXnG5P5DjzPA458jss5Q/U
efPKGuxnv3IBpcTfR+hj7vJcNCJCeguXWVXuX3Ncq1WZLaR/DHRZlV7BVj4yO67XVoeDElRlvXOa
4GyRQsbgg8OZ8qY18ptpW9f2i8eYyHcBfSiE0qDW7B9++j3twceQXbE09GSxoneMVQOGXx6SwyiD
Yu9UBdHfGh2t6LsT//ezHup2bfT12UomfwXnpOHcpZ4jKwYz4wDZr5KBFqhQtNOaT1aZgsDR8Zq9
44ftigNl+85KcUzrLj2ywtOMj3YW0uBtWkARy+f6yWrsepfP9s4LGCRJAC8YYZkohG5F/7fDlRRW
W86Z381R3vuG7qMKig3YwG4r7A7hVfzDVSYfJCYbhpXezh0TvJhtuOkC0bFJNnvLLm4tDR4J/pwp
fQ6fIhWvDCW/cF3j6iZHPMCRw01VkhmzFR0D+t7YMrVmjylpo1QtKV0gQFnc+XwCJBGwegpGAym5
o1174MyJGyVcQlEqmvbpACK50IfSKLOdnpJ76yxn0tRGgVv7/mZJ2xqOVqlTbO/Ns2NRNrfDrkhU
tx3ikrmhajdwQcvNjDQ1B6Ha6BCMRkJQfTWyVYRuDZIpTsn4SbDy0WxC4ZvXjrlBU7eNkTdtE69a
m0b6CBRTrQM7m9ekoW/dmLHO1BuKhbBgVlbQ3yIUFwPeXHCEhcqvF9eO9sU37AKr2Kwp7fGtMRAW
xdqovk8J6OC8omk/O765zoMPJemaWU4vpTGRKTNwf+5NuAvNLi+Bq4UZ05XpK8qmrykr2sq1iXqK
ENRkbePsdCBe64mWDx2MVT3Kj702o5X7kvdmB75uF1jeeHDd7gFPT7AOHBpxaiLexiwJKaHeVAS0
HWNnwNxLES88ne6H6rVB8rLWXeRxedrnSccIjEGH4CsMT5CLIJAKZ6cw/HGw+5Qk6TeimMqVzWJc
kEbpxzraC89/mcZzLYMvFivRpmMctfNG9SRo10cezWXlcfKN08/wJyKiU6y/qjL82PPUJUQPrxKA
SFtVzq+5n/9wSbvbV3CJBu8YVs2XnASDzSwHRg3zpWyWYJrIohnRjJsecOVuMIa72eakFZE4+iD4
LPIg6fDdMDevkvJCv/Q76oDXEELL0em8n8Ps/wiwmm3rzNjpBl7t7+VpBIa9F6e5ruQf+GrEJJOU
+m9xWl3m0kuyCpoKuYLx5H2qnKpboxnN0H2Hcm/JqKAtgWq7gIuUZqNmTgjrcug3PWTYLdQjfC88
YfuQ6ugPb+5dOpkFvY0kaHS9DiJfV/kkPv8znUwFkFMjZgmnpPXksVnaX45PKJ8bYclPYL8CrHzw
JbAROlrZevAid4cvK3cYzKLV7tZ6xmXb5ual61GiWtPTH94g6uJ30j7XdVzeno/S0BLinbRviEqn
b/0wOCmOeQSdNVQTRbTDHIYTmTe+jlo94ltk4igWwjEGYGnJ8vr7t/GLxpjL5Aph8jma0PDUu8/Q
VH1rhEgPT6hpGFLMKaYXZ4N77rV0KDqz5cOsIsQkMJv/IG9cfvW/tY0eWBs+GU8KABbv8+PqEJgr
6mDnJJeRNH5E9jnyWzFXZGDG+ItDB/9v65be5vd/s7V89u9e2bRZP7lzhaOA/f373jC9ksCWLLcZ
QcWgpQXmC02SbtCahy6MQanlLFvt+FLM3s/SJd/SU3eMs1R7OXZtHHGY1LJ0M/kD/bdilMzg+3OW
NMODbZdfc4ciHq3Dn+SpS2Dg+7dNELnwiEtV3DLv5alTTsvHpzI+yb6hv2LMJ70oCEqGDpsUO/Md
LweTgoY83Y2aZb0OrDm7IMBtUIAO0w5VYqKt8hKmzNyNrkN03U6H1Goeq67qzr2otn2Dfs/FC8/c
GBH5/D3XXr/XbcLAgdHEKkdwcamgbkTChbJdt1AF2sTaM5p+oPA2X37/Sf16d3q2w4HME65rMWR8
90GVBZRjrrRz6ukbr1oe4JUgCbUe+s+tpBIk5Cxbm27yqXFSsfv9a/+6uvHarmn7nElsC0nwv2+S
LLA06vfWOZnC2Rbz2O4Qafbbyg025LvpP6xXvy5XWGR807PJB/dZtt69mtMRKoFakiQFy/ihywqE
N96dpbsPYernWAU/fv/XWcvy8u4ZIEudjEkSLDA7vX8G0jqv6XyU9ikNSLKN4SRSEu9NmEersl+a
HcuIIC5p+4fGU1U18GigU5Pb4NEEXMajdeOqowyrpzfRaF75oHAkpyqSQYzSVruUBWsGDngL2/pE
De3/Yfmwfl1APcdm+eKCQdjkr/j3B1TExMnrzFELdZqg1JL2fdI2d7P3wtNILOzBNI3PkkGY4/N2
EVTBvs4XI/siR9QeCpGq2LdBj2dbTT7jDOfBM6qPJCCHL3PxIbCBvPz+ov+X29knLtM0uezs9++v
uW9pvIiVbZ1oNdDgt5l22F5dHFAAHkl5MDfFYnSgFR7m4vz7lzb/y5rHnYyfiwY0AaLv90OX5i2v
nVuncXEPgGkhB95DuUOm7tmUTPMBeU4PJs7qlUo6Zl2LprYZgVKg8Rv+cLeby4P77u7DIKM8crAJ
A7Dl8m7/kR06iLiQEbbAU+bUrFeLemheND937r9oP1cfOJXzwFEfGq5R/uHJdn99tH1cOjaCOpeB
za/LCrMuD2yBOFVCfKEnWKEckdNn29vnMnvC5S2v0ibpOQ+WEY6AJ0ydz5Akcl7d2DoEmWF+a0z3
MPelfRvw3nHOj82m2jQzaobQwVkfM7i8jcq8zxElRhUoAkZ685wOeCJt8HY9AM59ZxcOZkRGbhWa
2msIckrSZ1lhGLF3ed2w+02Ov43LzN8kKn8aZHfoa784M5RYlgZ7sqpVwAp2UBWqWXMKozXxgUi/
Wsp0ADXsZWbxmojwyZq9dpf4DAq1GRzCbu1xo5CLjrk5TCxnr8eayM7KuJhymF5HLQ9GgirJyNOn
xqBwo6i9tIOemYv5DDtbTlRJL/CVe4N3KdzsuQtTmBaRyekMrM7vb97/smH7AiOU5bPtcYB4W8z+
cbsUMafHyQjsU6iVdya9fY/SAA936z0OnTh7ITKMFApan5gcZFq7WxVJ8dKPcEbF3DBcZlAVAqPs
rD7b+6amT4CWkWFJ1Rz72v5AvhVhLT3gnd+/cfvXJ94XYIYF5bHvSYLN/32fh9mAbIUa8PQmE7XR
mMzG9JMQMPsb3IZXz5hOWWa7D+k8B1ifMmbSRX/vfIJwOT2YL0hooOgyyEP5cAkyePi+I1EPNuOa
Yac8poBDgEx+DJlWbQemfHviGLEcVcwaWsZapv9ZwtaPsTrmAP4yJvkOMvWTOVb3t8qq49x/ye+I
FVgY/dHaZhaEkYDZ8lnl8nE0mIXA5mkCRM+bMYuZFLJkHmo6eEC3/Z3x6skKU0oeAzhYpmUz1b3k
Ct/yYMxXDW6wQ9mh87It/eX3F9f81a7jC/ZoVhFT8hAvMcj/XERE3cLuhyN/yryDT7Pn2rpdjf8d
/VPkZ3IVAqChEcdIMC0VpKqaKIUxQhSR+lW4b9I/rO7mL1uqA0GYxwYLEWubev9+6rhlcNlM84mP
Vx/dFkmFS0h8KZprrOgkdI+wdMu1W6F7HEW1i2aU6oXL4C2OgJ73Mbj/P1yiZR391zrLW8LVJIXj
+OyW7wsob7bQZNM8PFlRDMVRA02gXxFo5g1pBF5xtJDXuQ4BwvT7p6OTdetcDNZZkpX3t1P1/3ZX
/VLvL+8FrbFJjjXFq/1uzc9x51RtIEAOhia+QNwJgFLrfcwYcKV7PrTAspC+MvfcdI5hbtye92bo
6hamWbGa6vzOXJ/U0q5XG4hvOCyQKJ7ncX79w0X7dXdyKCiWQwnmJg4I749mmYzi0alcfTIay1/h
nYShG4oL6lifc1rqHWjAapaYNrgFgX8w/H1d8mj7IP8vRvwkZxAl2rU/RGHTHJuBpIKm8fJLNumH
aDci9H2q6jGH5mtdO7+rnlkh8jMTSwxHutpaPctwmbbVZlJps51L/0tQACibkX+Wkwx2huhydFZV
4W+iAkG4nSiai4uwOqqDfEdmGcpCp91LlPqqde2jXUtytKbc3XZWDRcNs9DZBvlhoUzbKYhd+77N
FhWZWxxoFkjkQRDg5pIw6D6ZpxvPdEFXkpim2Q6QNxreulR2cQaOBblz+VJ1U7cbplLt3w4gJQM9
1K+yu8y4JXGHFM5tnpAgDNsccM8Hc6KcT9IQBm/1JWs54oZxtiWVyzzi4PzZCPQgg5y9Nb2XhzCy
QYf2vX97W0QTmoZn4Q3P5Gp9EeWMN8LYapRWl9g0nlqrw4gzoqVwVfgQVp8Y+Cd4DpZQr2Y6vJ2k
46D5ORLihDWIlLOKnYBA8NC8mlnMHpcHh1bZ4x9qjl9vftvkpI/f2LclCS7vNoK4wCGDmqs9xSlR
bGmzfquhK7318ACTRcYAQU///6ffNnnsCYxnSOHK9/VmFwqrG8aoOXlpSuBZCWatH/xzYhTZMRkc
OBCe3AOhpkuDKgvYE22/Ra9g9453+f1DZb074MDSp9Sy2Akxg9nil2eqwPph1g1koRrpYO16xYWH
iC3YpmGL7HePfUMdnSh4MFQ/bRa/xuxyJ9ql639MUmMXNZpRmacf4rj4RiFC49gyQBeI9Wjk1E4+
o/w5epSM/zYlymyYYmAsUhB242j9aaX3zF/+HNZ46UBHsBlPcUZd9qZ/VCQqY1KpEG2forGG574A
HubcFqe8Tehrv/07lsX/oB/SIlsDlo6PekE4Jh1O6NXbt16A5Al8X57tJml8HMd0Pr19ianikbiP
FJ6wkd5+ZBslzUNaF6A+oEFaY8pAoQNrgRCOIUgNlj/FQHHrp2NTzwxTEkeeYntBEkQVtIj/fCtQ
phghjWec4/KURN60tZ32Z+5PxikuZ7hT7UIdyVs4OvlYAkwLBmRLmcwP8JUPycLKHBIFihm5dgBf
ZM5Hr1h1y7cTZiEGEqdi+fL2nd/GHCiBWvB1AfcFPByPhd1hlmmS5y5QuKWDOjxwFs0Oo6P2lieQ
2YzRcw2b1mIVQzFXv+QExNs1TEBGVgRHRR+iPLT3bo2djVkCenHDiVdWE728OTP/tl+hF8RyF/Zr
SH/JsZ8Yy1SZqu9G/NXsoFDKvL7OKqIAb+JxJ7FprURbhoc8gK44oiWxGG48JaBUX2Ayb1q0LAQz
powKMgas5qSas48naA/2Ll1PAOIuLjxzes/BrlLm7q08m3R1VwnJc1WYejtQ9NGhwyj29i6ZgT8U
zN6PPYGba6jI9nOXWvHGh+604/jCZB6JECGsRncxZNlfEsRPHC4qJPcLYKfp6DV1BfCooBYvSSh8
IucnJDd+8Iznf53WPEPCqCX7UlsBmgMXi9pPPYRFmN3qBMFsmaLAcrQDhHKx67BtGaDcGF0ZDVzO
rCsWPj52edxaJOXSpByLCPGqNIp9RCDnKmw5Tvt2WO7a9i+8swcIkeaLVim49To08IDSkp9KO7+g
clnUTnBdU5RnIT6KfYfIlbSFxCTXi/OTXwN0TwPnBcEYOVGoa2B44YdMCW7pvNhg/hN+pEd0w2pF
G8pUBy+LzKOVq0PIYR+N+mwR/NTAsNIwPVZpUZufi9z+CMT5s9eGCEv7aEnfzh0wpc3OGFwgXaGJ
lS8kkkZg8a8iXH3NYH1COEvtDC5/qxsVH2Bqa1406ZvxzttcdQ72+L87lCJFdug1kJ9QqWMke3oz
pk6LLHes/RcLfRdDGHqZNqXfpRj7W2nOxAgaSbH1NPKqIYs/oYStifnlNnpzFwcobO9qYMJkxA5h
MNFXEc7O3m/NbK8j9H2TyCwAYoAcLZ66FS4D7tfZeoQTVrxoNOIrOD4R4iT+Nav7B4w8JqutcNCN
0F1we42oJZLjPW6o+iUIsF0ee8mhJfzRt42CBAR8z0mGeXHE8LclsjHChQ0kCL0ALz83z5OVuRth
EzRtpJi9HGilCTsvlEtGnuVRAVV/hswQrqum7hmeqGwtZyasRbboj7DebjqefIHlFAFBdlAhwYVK
h8vWO4WIbQUSyCa60CyJjiphFWoFD0RBxMiukSnsOWAIm4EB1oNjtTRzXOon7bHhu0yo/VKi0MNZ
cNZ74MNVilQUbV91EXG8KFMwnGQIKy9+8chJBZ5MO2ZbGpD+unYTCS9euevMKMOjN7RUmU5Yv1DX
rkuvUI9UTFhW/Pah6IBZQg1N8EQ8YdzJV5ihWGPads5IgPRpqKhRn/n7o5NTWOtYeOM9sYvpjoIq
4g6YV4N2652tIu9uhK15q3iYao6z6xAx5inGB780cPVpgLSYePiJQ4ZkvfhcViM9uUK/pJZPXhJm
+k1XhTcExN5zmv7FxsCElagr+JucejhJ1qGFbRMxr9p3mCyGYEAIdfdHs32hLW/uRA3BM4UWexqz
8JyTAAPRFWtJ9zWbwE3HBNuCkksJMUWWdCbY7qkVo80l/Rr14dHHJ3NKfURwE+L3XcxYe+VkZriy
myH/kKcf+hY+KG6rc4ya/DBAH2bKmJwNmy2u8e0AD0iFrtFVlJVkcIxPBmEylYH+wyz9W9kJdzeC
EN4DnH1UBa2+DjjUsawKtTEEnrQehTkQLeJcwin/wJbPQoVGlastaPT5AOTQEFrWmprYx4IEFz9j
GLwPwayNYanfpqlJhYpIee25Qjodr3p/b9QVT7Owr34if6ahs5lkxDzWYgoQ2KO9jVFNFSHzboSz
5XnKKZdJ43AK9RrUhK1AQ7B2nWdTN2fpDdU9H0NSCbIubcUEWOP8MvZhhlEAt9h8ZSRJo03MELFx
E+8ibMtbXDH5PphrvBK+mZ4b8WD1Ql45tqBVg09z043EyY+sFW2SJbcePfv92DWb0rW8CwI6gjbt
Mtoh3RKECHPpu2zalXU6Hm1Z4zlffjVD4XhtLrQWpDvADd3xWbMKbV2WUI816Lm2wmQtQ4K0DFYl
W9rPNUtl7rbFfZ7KYq9JdAFN6mA4GVIsPkHvresAmjJXMtnaro2XcmoXy0h8IVgZVd48Jl+F/9FJ
ryru3S8OvI3WrjP8WmQCJ6MenlGpkRVAx7hMY8Yskf01d6HyIiOKjr7RbevAUA95oSYI7c2dI+V3
gKwHb/Dnoyk2ilKKg9H4HTkH7sO8fSQ9ql2J0rQPqnevWRpeLXrcN6udvkyKUJEszC5WK/yD1cAq
niVS2xB7IiE22iTiUG/7eHYORIcHC8spphfHqSMCB+VMtBm6dog4NTvHPK3NTVmr57exTN/J9OgY
jcP7Ll7lgs/vBufSFfVZLWLrMUS3k6WXMlHN0Up7xslBiNF66BTCPICHklcx80oDhS33cRgRXTA4
59nLvtdd4l8DZEGSBs+eZIF7PUowjsDWAOjP/Sk2g000n4vJr67oy5AUq8o4MnkG8iIaf5tyOWIg
DbSCIAhMyVPpe9GDjX3ChDd4qRtn482SaPVAf31zlncxGqM6j8iQaC+113krm+zExO+69dswpKuk
sephjda1aW5GpK3bMaZHVNKI3jLPR9MqNKyzKtp4uflY0R1J+r+EvasRI6gm8I8xmpJVFFQkVAgM
96rAeu9UWN/1YmHEIYpPuJEM6qJvSIvHQ9XJO4rWYjMlTYUIgGRkDnno5LFGr83aay4B9sx9bNlf
40DKB3tuF6NScrRE9jkYtdoxDzVXUY55wcXrE4uiOzeu8+wTAp2qxDgFOTQ+p+QECv/suZCtOPcq
3DBEndbdRDB3LtuDie3XojR/orf3kk+WOGczehVNTEAWZzbj7WHYTq6MrshJdnrG3gygxL2YfYfx
RA/xif6jucWUkZ1oC+YcmG3CCuOPLOPNSdM8us1sxhJ561F6EQtIl1772fZvtE6cGAFlzEQQgSVj
P/JDXun+VY/O4xvghHic8f5WhyKa3mW+jC7U+5DMSyTdxF+TbcuTvyGLVaAuDNEU9tycs9oo1fVH
RB7tJpTe8Gj4+ijGUDx0vdGihIe+VtlOCoDZvSVCNXsjzzDNzAjvYBYgVGnjb+6QzsdR9zhW/fyp
MVM2tNx4FqGq9olsfZb7BPGJrTGDx8HRH+vqqYCqKk0I0+yc4SGoeC1CID4Nsn2u8/GjY+rgiW4R
eqgqtW4DJmvaQwBmpqRFzJd6+QGc+UI48rHmDfM5bsV8g1dLUZxr43WS2Q0nUg8V8GdAzmODtuor
52Fj01jdhURXcMIzXdAuNY9NSgi2UNwb2WKqwgHWVjiPBqfVF4k/9ODU3jfoABbOsXPdMSWbgykn
Maom5sf2JcYN6E5/i4Bb4ASIRxmnYi5aOQS4neD4fKihF0Z+VTyixi7J1vEgREf9oydz96vmAfNn
bEF91hanEHHkU+WguWE1IZfCw3489gkG9WDZMzhqjXl0StRnpzaoB4sWSXLVVuamQ7J2aqs6PoJo
vYf1XO6UmoPPToTaZnRWukyGezgonrmklVd3ZldukH5PcWTdA6luvj3iAdEkmk54qf048188iccR
ed9DX6tzpafm0W6r9nEYUEQO1axIXEGzvty34FjB1DcwXNoe5W/vyvFp1I15TXrpf2T38bf2hB4e
o89uqgASDOhjNw004I2vp+NscM7jhP2RlFd1NnKBwVJYBdlF7ify0WxmdKy2QSLWlY86tGjy8HFB
ylQN4vgpHRWAJjk+5x3QAp0SzJph7KZt6D1n3pdgtgGgmP6zBr/yN1eEx5oMkjlmW1/GBb2F7Ym7
DfNiGTBGJFE+alW1TcjMW9E4Q3NVjMdcgMz3GuKi1PCWNTFsy556IKslgIssnfd+pqEbZKW6sNVM
8CEsBEhV8ZNWhr9lqmKt2yYnFsAap6MgfQM3ly13CSK9B1nKHWKe9JwzbDp2bnexCFg6jQxZPLu5
8+sQ/yYTEmZo1/vOR6oxis7YN9PU7ctAPBfMAM4TDem39tbcRn8VAzNcH+frKu+D5ILFmqXZcl4Y
wb/oYro2Bq4uRQU3FW2C49HGKNpGzaFs8Hqa5PKIFqAuTIQ2sT/GMR6cus3abbC4mrDqt7eqHtp9
AYEeBYVHOl837PFXe6ROoOqM+/ar1fUSJNkwM01AubMawmUNKybjA/HAJD9xMnAmsck868qwbPyS
2VhQpl1OgCCl7bglLBB5e1gVnLeK9qrJpz+ZXXDKu6w8e3X6Lexqg+CKEUeHYgpWSuZhb4ikDv3s
FtlWtOpSfx3TgrrCxCG2rm0eZUIhGSTNtynyJ0ptdFleDHw4yPF+WsxdnHjMNgBSuvMQdvKUxzYN
s9LuT5TD8YXI4iqYw4exjvQOE4APmT82kICDOXEYstoR17BARbWmb4HdbNTH3m2cQxyM1xDB5WG0
rJ9uM9kPufAuk4cvAqK7PNRTog8RssyNMOSrQnG8dThRcGgalgghZR7c5qP2WBosybbea/30BoKi
NhI8+D4cYfLOFpEIUnPzSiAC2OqoeTDs/qVGtbhuuybfVp4TcGAnanAIzeyBFnKgy/Gi7fHkcYY4
VSDAepR1pDzBGesrpzm7iXUztdc+cT7n9lwMsnl8Hbz8RBC1uuHLPZdEkyC6VeGd/v2G7IJ664ah
2HQuskoSzupLU1f9Omvqm1n106d+h6Z8VYmwubUI0RcOvTvM7dXt7XM4RHzy4CF2gV2+6ob/8c16
SKpUsRn74pZiFSI3DPVljatiRZ7yx7qXLwM2ZGxGhMTbau0mAZgwGERrVn4ikiM8aJlVP2he8+hr
+6NR+q/UKqtaedkeWy1lLk2NfdYUGGiy5KFu89XbKbMpAN0vjdKscuSxcM1dazJ6nW32LrF0Lf0h
u9ZWRMHbZ8+B/GEC48IeXkPsn+GS16X1iZRjKIrfwhHPjHJ1sI2sDH+kybF/tKS3xWZpboK2C3c4
2w4h7ph0lu1WDbBjIj+C3p18Vz2FnEtjYOWYtb0KOhxBCKZxq1kvqaQlZpq9830mx/PVmGX4UEYF
px3PfPEzZ9WGzhc52MPNirNjI9zsnNT5U9hw8FJSwX0Jxkc9KQMFlkECcep46zauvGPcWee2D6dt
q6X9dTABjhuTfXTSQt44i1645UunHY/MqayNEeMxfqvgSlZXM2Z6EaM65k/yEbQBYXSHAk1JR8Kk
cH9GJv0oXJkYvXtkAXriWW1RrEYu59dSs+z4rfzccq+vIsIRj3IeRpxVBlxpMW1ZJuJd3OmzNTEC
Hcz6+jcIchGQAX8ifDEQJARKuhJjojIQyXTeg4l7c+jRGcNvBg9LszJPnn1nsVe2CAdR++69Whkb
9G/VWhoBaTsxUHg3SB5wjelVGMwF6B0sQvM8/nAd4HyzSEi+y0fCXyqgasHYfq8S2OOwRLCeD/M3
QjGjGsePf9VWr0+OtvR6lNGwecN3QRWAnTQi2w+trjppi2btm2iSQXF6cmherlIboIsdjnvlNnRh
OdZ5RdXulabs9jOOU2xBzoCet8BYvuqGdGuFZXEauvRr3znxA6V8vWocyd5F3XSMyu5Rd748ytZl
S5nEW9OUTt7yM9FMFyKdw40kYnMX6uGLVg3JcR1ZzGnq0Pt0CUfyPeKfOFtjUek0QpuoFYe3Hb/v
IEmU5bBrOG3VEl8Y9yQ2VKB2Y5brz05rHWOF69kVV0y0wh6rYwHgmiUCvBhWDeCm4x2Jp7tyGyal
otmOvSWPAYts7znteRbicfZS86qXlJ6+MXBsa82zw0HUWw47WRd8azTUBK/puZtrIBue3RIH7evk
pEB/rWePqKNlmCjw5nGM0sjpyxpKt5DHCnvQaoaYcQhmjFVmUL/y3zC/WP22i2Pz0mrSffToEOSH
AZxe+t0/lbc1xBaHblFFdwqnyzFJBeF5ZuVtLKd9rjKrfcqaRB1z1dFKNPJ7c3W0rR7tNLw0XvmX
8DJvWw2KQA/ECTQqvH5Hx9d8qdmqjgVTj7Ip75kNy03HuPkCNgQM5kckzdNTnIG3SCdCJo08fkie
stqzz06fmRuWj7vrTOACdB2uLcIoVnM0ORcq0WG60UPeyAaGRwLt9BHNKkO62plWtqNbnsZ0uklc
bhiHCZXCBykfDY/FVlmtdwiAzAD0x9HIWdlmFLHcuTVUGKy+/R74KYAuuwgZhBPfWrLl4sPW0TYf
LXeXmj37mmHRrvZj54uevnsR7iyjCjhiWmN2FU3+NfCL196maTJlLy2poR+sYcZtytYG1qM6W/bw
nTN/RKIYHhKJ+vfGbrVRjkV2B6CSncS1vaKtDVMhVE+NbW9nFs7nksVoiryTTdG0i0b1raqn+CN6
g8+eWW3B/DY/bPqdYfrBKzx56XsRPSgWZBNN2cXqGR94tFsOdjH/0HEZYW3ImFzB0v8YBF84Eb3k
dIyeyv9h77yW3EbSbf0qO/Y9esMnEHH2uQA9Wd6wunSDYEkqeA8kzNOfDyhNS13T0TNzf0IhBmiK
BgQTmf+/1reCxFhHYXLbdqlKJyMatxPhoRuml8meCf1Vn1NOV2J/fKxLWNVuO1p4vKuOzJDeAnlH
TSq0g+Yej9dZZwp0bZRXih6pOy0HjHscw6SjG1SdE6tr1lVSV6/ObEXw+3K4rapCve+1/Hf8dOXd
WDTveQeNTO9jgkB7RbxMxAxTBp6Um2LE+5H0k7klsEbum86F1G0oDTmvdx0UpGInUn8NOh1RMCW2
FQQSxip7BhVYbZVc1ainjz6pS3Y66kSn+TZ+HmSyB5ScFLpcIhZDPX/s4+HFL5RhG4LQvfK1/mTM
pRF7lJLZNou5rKjHG3R0443OULZWhoGqbjc+J11g3smRJ/ZM3lpV9cx205YmdFfJxxDL5t6WKj+O
+epY+t2j6h5MO1Vv0yLcFaLQnoOw3whdzV5ruiu7FEzFti609llUGYmmyVrauN29jY9XmeMRQg2o
SOWileNrD/TkHLrYwB3X2UhCxtI2ucomZGRuZh1EC32KVbxjt6ci7IAP89o4QIisoiVNbsAIvq6z
N7sH/n3/fic96eF/5x/n6w1ayx28kJN1o985T+mL/Y1qsE4yKfEUBgZ/SC60jdYtM4hoHa1MLDob
l1EYOsC4B29cX/XObdQ/omMvYRXXa1SzO3O92dxsbl5vcJZ5F3IkVr43bIaNvrWO1SG6i+7k2fnd
eAd7w6yXYAFcyTNUlQUYY8BD1W46i9bHJsm2zttAu2qvHtLTeNff6U/Na41oHZ8JniiA5/WKwrXf
rHGCKe2263fU8nGvogTBQaLehGNG2FIZPoVduSVYp8ItRaOyK51yDwhR7vy4M7Hi1y75ZaNycPr8
BttdceN04WtfZAM/VPJl8tR4S5gIkI9GgRSzrtgHeXGVJrK/FCUwgG5QiusRyd1d16vnKci3TS/T
FzZilElFwBwzSl+oJK+sGglCYoUV3nLTfDGkTcUsZroZ5wShjpucN/H4Um/If4HDur0jigBH5vEu
AVzlP96Je3yVVdnba2uO3FsuKpMEvgrc58dVEcbUEUtcP7Ee10exhAPOgYHLVX/eShoOjS7LrjTa
aUc6X1dKeJVRud1Wc7iiOyc0LFufrtZ0R/aTRZ6yQ4hjkQlIHmFQcanRL9sOqfOw3DP5BGlHVk2F
eE6A9GPjStAg3C53+oXMj9Uc1zK/g77XCc6cn265vcwFRTg8OHlPjulyEcR+xo+bi5+3LVtgbeZh
n3N2imtZm1+zyTlf+0uG6PLWrYjkUJOe7irQSmw4XXn0m6DYjW1aNye11LtdAd5tsqwfz940Uf7x
Op9uiysATlpNnC590ucpr8JtLXSMTE0YtWtOaBChlCo/svLJjw22zjSPpx06Rp2hRw9xCNGo/hmH
sWwttwWiTinpFaclF2O5oB9L7TRyEy4H0pRXoYJEwlAZ9aUVQdmqW7LG5hfqae9/aAf/50+CqQ8g
/FdS4WsquO2nq//3Cbt+kf2f+W/+eMyClP95Dc59XTTFe/u3j9p9L24u2ffm84P+9My8+o93t760
lz9d2SxM/vvuez0+fGevtf8A28+P/Hfv/K/v/xbZ30Qi/Yu4ZH6FH385f4T//e/bJL2ERXb5E9n/
449+kP1d8zeTs4PAWKO5BqgmlHo/yP6Iz37Dfm0Li0FeR6rHXT/I/oaY7xGasB0NmZqw0ej8IPsb
xm+YADgMbN3U5791/hOyv66pn3Sh3GAIpOCuxtvQDF7uz/IRWiVOPrBoOyqslNOChlFPqJAQpMml
fnju62lVDhP6lmTAx6k8JsiEVkWnDeTFZRSoWOWMeFtoI9JZHcaEYJQ2I2jQNA8uHaGjiq/naM6y
0wDkNZHkYZ9Hp87YlaqVrAzpU6er27ehUpncNqSfk3G1MsigNkdt74Y45JGQO8eJaLxjg7x2HYdQ
QPUCX3tpW+fSypJV3bBCRnxlH2UziDn4w/7lgsXHoEf0EumX4HxQ5iA8+0jiG9mEy2aFD5xCaNBg
n0/O7jxhKMfgx0XQlPrRr30Syi2BknO+StYjC+Spgbr3x4OXO5YLNA76cdlanmXZoohFvACFC23g
3JnV71iqppXiZEz51TRj6cCFqnXZqWakJJZE39gjwS9uM2eaLFvwQ7NEhKtxSiRjl2gPfgcJaZrS
k5O5KidOV6FVGolt4V+ZzoT+ubGZFBpBfvp5gYqEEpKdOJTqfOz+fiSttXTxseoWk1fa/FcgwaYN
ahfbwmrT6PEux4BBTzm703vnq10mLGmrqd9A2f49BU0JJ6uc2YYxp25x7/ec8hmXHHzODiQloG0e
aYVrx1FeOyecYw/JKKPZAgVlmPaFnV1hDMHSCT5obQ6Vfh20unY9sOCn/NWCy3QDW93CUNqr4Zgc
FIcGrd6AbC07OudomA2cutfSxQbFu7num5zlnslcHNyvDxMibvW3oJ/kCiVl7OWod4lB5apWkx5l
WIVxXUIlY4WHqShKmawV5XpI3PEKLoG7qa0GJYpihde6rDk62wnHbOqyCDGNPRSn7MYMXYoAWU04
YU8Fm/OebD0LSfKOoj1GXWiwtNmZQmU98nTfvDLwr+NPb07EOVtXahrhc3Km83KfS4ASFTaURz6J
Y8sD8HA5B71Wdhof/Xp0RuNam99124RnwGqk8kXhdrlvmh9gR9ntqFO8DNXp2Q7iGuhBS5kryXGI
9Xys3o7YHxbqc135KvDFbKeR1J1em+KdNXbXOPD5zTdmUhCqBLC5sZs/3dbXr3WILbkNplWaEMah
oOzdjwpSYignxxrS6rHhxUn7nTeXG39e0KkBC0tHjQGwXVlz5pMGTH8Xt+NpuabP849EzUesbAKn
pE4nUong+NX3kxU8DxGNEY4N/cSMj6Z5faQxoFOGtO/SQFsbKmItFFzKNgnkDWaS4dhZU8kypjbX
cOFgcdAY1w4oIJI5xKmMHar9TvZlyavu9VHui5mq0urkRCzB6R+bJYFNtI6I1PVB6qy+ppC5jmY3
EEU/X/TpxbT45hyXTip51S3qO5t9QdJGg9t0v9zk1lVMHcyUm9rQQHrljD8dJGYvKmW47m2ECmoB
rKCukjb1kPcwK5una6kdf00GmnchzqxjPF+MtEw/tpbbBkfu4iS1dg3iekrFjrWeNGzzFFj2Jb3o
DYt/5rm+e6E2mzLrLdvj8pamLLhoUa1tPvYk2DCvcAYyFeYdS9F6Td+i34+uqNa6Nc14fpMCS14B
p+TAXlUEYa3UFiaaERSw/hTJ2KAKdBVGnpNMp1b2wcYFPccnN0ueVIx4D8UyxZVgH+XVDmJvuM0U
e9zKuH02ptE+Vo4zbPUifyJM11xHsmq9TOmblcrqbEVqbr7hVMnX2Bruuo8ox+mjAV+qmVBzscKm
qry1IuVbbkhaudZK63KLKC8FLjPzODuDgPCx2c1zs2a+WLb6CuoH6i5qhooa7vBnZVAkmHGO80xw
2SJl4qFVWTb48xQ2mmeoNizDaeXO81e/m09ezDuxb8aNlwlWSNEcTabMSWUmqdMeaX5441sDPaHU
v1JIYgVOUuzWmFAGpJK+MSQvwvkwjrxazfdAIxeiygKgD0v2N6zPOR8rd0WyGrQQZKljvyOXwp89
P5LODtG7JYCJ5dEJK1/YQcTasKLZiCwu9w6E571ltNt6PFTogNGq9EQRMxxunHFU1spkvugpcSi4
wD599uWqROCVeAnthbEJnY/d0FBo0VV/2i87ZblQ5t1hDfZVqo9v8G5RwM4KUFMihrKIrvCKyVWP
ehaBWwBAQpL5sUnmAzSxIAqM8JhqCG4bf4YHhIp0j9PNIIyCYDXK2y1FBidnkWnBcgDiB3bDRjRF
fYBCm6ZUXmSb3ZEVoYhY/sRaPRxVdVsOFgQ2l1mAKsNHtWWA6DKIim5MYF05iG6vsoapaDQfl4tp
qBnAiO8Demal4YZOSeyWh5DYxCWyPothvpFusE9tzgUlhqtyXibZ8+Li58VyWzN197QS2u0yvC0X
S2j9z6vqPORloJ68gKk/obgB51ZaMcuvP1DJIoGhwECwXDgubZvMF5Znme0VhjCHToWWe/ack7dc
tBSxdnpDI2oeg0BiXtshGrc8x7Pa6PKWBcW0aU31y/K6y3i7vJdPV4nXUXa5TST7vE4RLsup1jn4
SUmOGOEVpof+46WxkNOiuwHIM180SkqwXcYeKeivX2migvjSWu8Z86/NECrhSaeAPeXlsNfzJ4oy
VG7y+cgMzYDYKMlvafmZuk3ICtK06wyMCslohHxmx94HQ17CLpChRs0oeE2rBCwL4SWkcm7x7DEw
V0ZyAhsH5WNOftfnBVFGmDKVj3nTnC8+MuH/uFujV991tGP+uG956PIonCjoQ4CxpSp7oI8tosgZ
6+ZrGDbKYwxZ6Pjz6seWgWDXIJ20q+xA2yy3kcAIEmzZj9RiC0l/o0BXwrrW4BPnej4gjkvVq1iK
CUSye5Cl4uwCkY2bqM6/RxnEd00xtGNVFvjeXDBqDeu9JfB+2YoDvTjmqHcRP86by40/H/NXt4mG
HKNCCaiaz8/18yLLyV7QKvyff9z+6e+XO+zJ//FX3YA4QVEM0KrzT68ss6i/XTZR7+TayhngwegF
iVADA3o3FFtUWWisjYJh8Y9T6M+ry5acqG16y93L9eU0+/NqZlTrTE7jsR3qyCPJY9gspxx9Pvlg
HyXsarnez78jDLtrmYF09ULNrcn25MJRh0bl4OqcvawIdDLK7mq5GIRAKcwZeZXaUUNGSQklktQw
zsgM0VAcidhEYOI3+0gm/m4Mmk1X7c2RvQFEBfnFsjkAHpzziDVqDZ/u+uVRURf36mbIOFcuj8o3
nVqUh0kw+myWgsbP4sNytctU3HXLZpnMcrVlk1VLBYFrPlktJQottAEwLZujgX4cJeg/Shh6AzOp
FIOEpg4ZCI0YawFPkzXj+seT/3rLz6dcii0/6x9Dozv0jUGn/qMGs9y3XCXJA9DPL5vLq3+8keUJ
l+sRxotx9fH2l/fw86nUOKfr4dptfhJiZID444Mtj/n5Lj7e9s+7fz77v3FbAeBfVGottyyEDmhm
MGsCaA5MlDTratOUxrRX+xFErDmsJrIR1gN9PDNWpzXJJQx6U36OI0di8SjPxGFKJrNAgsgzMHea
L+6aZCh/Zyn8zhT90gribqdQB9I2Kfm20Hm4VoBVhmdOgFoTPg9WrmJxSvyj7eJlDbtx9vwa66ax
x00aUWCFZfpkFAC9SpSSHkzh1rOlfJp6pycARn1BUD950J/pVYsTVcYTKKCagl+OAH/+mObAKqDv
oNYqnPiInm/po2wq5qc0yuKa3wI5G3GThytZl+kO0tJ33w4RUkPvX4WqfNXbIdrY9u9O3NIBK+ME
NRkhEnW9JfXuCwT9ypNbWQxgjiongr9D+1l0NsHbE8DJJjmGCvstJRG6KNqOoS96DZ02vwnDb/34
lro+cizSCGSs0NzLw5dWkkyCXu1gVixI82I4BoYBWLCkS49tOAqIXG+C7pvtp+tSda2d7lORgDy/
DWpWbl3dvijC/mahqrLnAkaGRyPkT70uGR+SARpksqXZQvRNiaPaTO1NOBd1/fTepTRxltmb2knq
zpV2O3bpBXvHSq3qZG1E6l01itErIkP32KpXKXqqbWJ25Sqwv0xAJOgFu80BV4NEdG8Gh9gYGhS/
gJvqim/WVjIYSZB5U9PduU57UZHErMHZnZvBjU+JgtCOwkkLervlo2tyB0wdkTAoyqE2IeuXIXV4
w7nEHOlHusm8f1NOWzWMnqZBe/aF7jMjUa4nmwloxmw1B7+DJNc/9mqO5Aobzr4PNACHtbkz0gJZ
VmU+RKbz6JTpTe8Sl0MOAEoaLbjtmnjXVgPyZF1Bc4cb0GeX7yIbaXKPyizIuqs8iv1vimyu+F8B
HMYr3PR1AbaRAa4x4X3gPq/2ERMsj9ScuKASapnp0ZrUWzeqVezDOGFUEV+pchxvsQAlh0xJb8oK
Z2jD8apBJViZpb2TVUW2Kkofsx85OLvJ2NK5a1edSy8AlJQZmNWxads3fV5bgvMYDn35opgOw6os
gL2XgKrg5Fs035gTtda1Q3PMS2VYeTr11ROsRWNXSfFAfTUekSemmr/LreT3yrDerMZ6ICNT/b1s
CiBDAKxHCWHQqTp11dMz3yGTl9eqeh1hH1iJgVWkqc+ELplxOjBootUDyTt0Azu4Pol2bxddczfm
7+oUPdJtt0+MrMTOhox9TwQMQYh8ABN9INzQpIClfJs07YxMcZuG4d5Fboblmuws2NTtLklRgI1I
HhGyNd/8EL2Sb7qPlqiafXXq4sbcwbkrvMrGORJ1xLeAG+o92/T5uVnHiaoW0zxn0yvYdTISK3Bi
Fl7vd9+Z5IIaH4x+7TM4FZlsCPGLQeIL5JqNeySdZ9gWVnxT+Vq7sYPkC1g+zgHusG5C6uMYw+K1
qJiEwo9c6WVeb5OQUB2f9KvajpOVle7DXn1EiY6ba6adCsvdtMj6ElVU96SuGAC0e9IGkuYbUoBm
5zNGrVQyMTYRcVWliYQwapubPO5RERo2YeC7vkBI1iVUpWwYeY6ufots/WSNBnkufXSZ+nRlImPF
2RCg7eD42uauvPb1+mzU4PVGWHzbUbKj9bOU6TtsVjQKBC7sC+nllsLhW14oU/CZpMre0ZJX1x/2
5Kw/Qcqm1VQk37pCkGUwYaaPTboBoWlkj5k9B/u5a6zk3V0qrhojs3dNkT5IAAnrwLSx+gTEfrQg
UbbuaKzLuGw3oTaVpIle0IF/gTC+cqf+uQ3SI/UrGgJN+uhG8lkZOYtnerIZmvA0KsNtrttvMgcl
ylATiRgasm3AoqWyITACDep7H2IE6DX57mj5PsEmQ1FOAHqbOPyiUoDhwxGgzTsod0Jo7vTCw8FF
gJ2YPpLdzF11Cfq30sj1tcv8CAVU9DZbSdOi2sSdRO7YYQlEjkcKY7R3OFWlO+LKr1NDdTaGGxD9
F5kwLXPt25iDZI6j302zyqH+IfdBm/fWNS1tz5nIrydIrUIN7YIM1voX0h90pA1z340KdSFXjd2Z
N0ETbXyVtHp1BE86ipXd1ji6MsQhkxK+mtY1MaI3QwmjDqYajU6/ezWN5FiwGt7WvXXqbNu+0XIi
HtUiBz5pkjSSOqj0+drirB1Yorn5uqM87EVjeV+RGs5ZuKIDaiKVjIyNHk8vRRiXXhW39kbS9V+H
TBo9jO4YpPrk3gZ1A02DGkk4XEzdVNcIOZmipec6nAbmjPp3vbgLYGmszGLs4cOODIVnO0HsdCnD
+NmclEtLbh1h6R1KpkkmB5arN6Ofgy4JwltDaggDtHxnlbdA/u+cqYY5ju53K5UBrQFdq6AN8DcT
uYTOvdp20nhuqxDaesh5mQLCg6kYz8JngEyQzt+XQd7tEO8blHmUBxPfGN5peC2yDBCsZhFmcaDF
Qzygx3DV3dQ2dwlpGrqI5gNiuopUsA6FSrGarywT4gDoltHBxNWmCXFS8iA8gK3GE1GnWz9eIR9N
SOgEjhgI8Vwm9Qky8J2IquZUSPMNLounlfWxMOFDRC2SusGnFhjGzsbussTzNTXfR63/VQuHp25i
PypxRWCUX+Pfw9BJXbLJ1m7FDFbqD5plgAGIbwD0eSTO4gEOia0smxh8ckyMjszf0qIvtqTLQCGO
JVmQDURJcr8gq+O015kCGm5zq451RhwigYWG2MVQGgOrCL6z5qCKj7THfamV/AHag/Q0Eymgo5Z3
anTsMVSQg5eC1YaQjWAAR4RuEIvXP7DKnUmEybaG41vCDqPsGfJjNwMVEuz4xGLvsdCb5KqPcGyn
EVWyfGA0d6/DeRkyZQ/YIQlOVuVac5LpejTKey2CAkx4J4phBeFsiyyzRvmoCkSz01SV967EAVI7
2mYKDMw0AQYvYmdOlMQx9CfMbgUrReV3RVCBa1h74U8YCyCszpZqU34XRK64Rfs2tAgYGY4qz2Ay
v6WdjPhpTsWcGT+1OiNtOYNHRK1xps2HTZdGdGCQQ4ykSBX6+EAk1XAnDDXbqDgD1tTAI/q6JfL1
Wexokl1KyMFeDyh95cBLxyZ5Fxai/Y5z0lrt8q94Wb5FCnOtVODUC5hakdihDrf90G+S/ilnSrjT
i9Le2Gl3KHt8cEWuTXuDoYEB0UWm0g5XYVLpt5ODpNCktjvLpxeThiVxzbOGXWVWc5OYs6CWp/UK
SYESklxBIhRuEdliz4lw1PRaHe8MG5d/m+JtFQNOWsNctXpkbws6N5w73jo7K7eLkTNCw0Qn37+a
vYZMtML3qLnGtLrNOL8yjQTOkpUPhv0Iw0t7Ivtn3Qd9s3UdgSgwWVtV9dpICuddq59Nnck9ydP3
aH1fSqNZU8C71xy8pUWVt5tBg/M/NFj3gBc8FLoiV0OGe0Zlj4+h0lLxCVQvLjvyIMngJeENZCrF
5OGhs5E+K5jH12I4ii6MVyaRNS2NTsQXw1eiH8a1dFCsAyvngT4qGbWezo6Y1wU+PhwD5o3pwyrt
leZLR9LcWiunOfcMc9JIXww3W0a61wrfUAubNX0aM0AzIsq+GYhc1xkuLNZjDkrbSMHbU+mU7b7r
YdZCn/AHTJk4jyBpFbWNdUhQ8k3CotwjmQO1IMpyk7rkfWDCxkobb+ktXiMBhb5VWGRsQ6sJe+NW
7ThpDSa8XHDhayIXwZtH3ZeOsX9lIC3bhYn9SmJrx4DnbHysmvyYugvN+acE0L1J0vFQ4WdxtDrE
krKpG+Dbxjhcxjzj0+nui8zI41SF6pF6YBOxWLJcQ57Ckd1vKKSdhEP4Bi0mSvoUgND6HJJamT8l
yWlWfOuXUN5VkHiZPMLvjaI3cgvQA9SGgHFz7uP+vUY/FeMR3NqB/G6O001GYsbGtMsD3xnLNjNf
pVk9EgNXPIP/0r0xc1+SSduVQn7vsuFZD4NDERAmIpuLn4TjIXCZLOeu/aA2+XWoDE9J7KOxUtoj
ucq7vCB5OZ+gHYAesBx+kMWAQEgawzWx5scCgzhFoIs+kdJU9kCBp1IPEFDTaA6yrPGok2lXnUp8
rE2Ewak1b2gNBWtCOXIvnLJnNfHZT3GOrg2H+5giA2Smsc7ITm+ZkzIKu5Rr1LY7T7lR3LBK0RMf
8fzELitHH1JKbW7HsP1K3/Y97Kb5LgqPgc6hbZvPjBLfsExa2zIzdjhLKn4YxOK0LqO2bznIcobg
CvopJ9HAWcd01r2gpbXgWnIDwP1sB6rcQkUNnAd+Pb1VJqxSALaPM0ogjb6pU0iSR2a9kjrVjDhU
8qQRmFneRG1R9OOYbIQCaZN2tRdJQX1kikCAUkxs6uI9nCp82eGIDH9803KSkSok2L4/vwFV5nst
rMG7IIWtlN+7YJizzcQNc4QXozUea13eGbly72jRrRvzLWVxQCk1678a7rSrWs5PLOSrzhhWpB49
B8LXQIG5iBUT5xiObewBkWCFHAZ3rl5ouzBDwc0qlBlASmqXdDMYiK1JhZlRbdSADEPbNkgl9jSd
2XtHDNuKXUFJDwxeX8BRmQ3dXjhWuqeORedF4HquEioMEfBBRu3+YlQN2kFyaCd7oEfWYNPu4/Oo
XUJdew2yOMbviCskHzk7t+YqklpzozmeSDHm6oN9DXnaOpWQ+wcTDRxyCmxL6onqE0BsBID7tFGr
G5liCO2652i0/Ou6B+BEyLPU9beiM1E3d7KDVkIpj0SKh7EUW61V1Q2B9+9uTX9aqdQj0S3BtiEt
YxOKlLmm0Y98InJFScSgkjiKNQ7uYttZD8R3PXf9uxtS9ba1596qMB04zhfFeoYtyFnOkBlzPgHW
jdUifSIM8owAAtcCLo44WtH8OoSluLFKtYIqEmhX+Sh5EDPVKjaZOSQRalxUTVrDCKK2YpU5zV2o
0BSsEpPhAa91SKpWp77hUKjBi1rVqtQY+XjPoUGScUXPXGM6Wrvq9bxGnZVTnuZrFT9IPtJAqEWH
sNmzVW0bK1iZAUwx/bYr8pidu6hVCT3p03XnwsTWJveZsKH3NiveZ00JZK5bOWvbWan4fMdNFZ3D
3kWHHDkrOAHMzqEkRiFq6sYar0X01UyzOwv09oGkZdPLmHfKySCUrjKuMVQ/N6NGl9jOgfngldDO
md8RL1RIBmPMGFobflVkEG2rZD+wul+1WfnESRPB6nQvAg7PbGPM3xNRhITSSSildsoOlBVcring
aFFDqE8i0sEfl8zN3AeYEq9FnJLBhfzFsA9lbAOrNAh9owBN/sx1YiExINSROKrwjnpc7xHkeycs
2qfILKqmfyIs8CmS08MwRPdBNOJhKG/aJtvW9Q1AiteCj+BL4taqr2XIYqNX7hpr4vBSrnCxoreZ
CBZgYQrvz+OHy4Q20G6NJLjovvE86SgCjanbdXH1HocC6wqrBJm1ztZSnh133JekJ8rO1bw6ktIr
fD6uVdlfzEneEzf1bPgQiZkOhuajM01PFakHe+2VpoKRMkFkVYpzBedLm3HE1CYAMcxf63ZCM6rW
XyYhvthZRQlBu1YhhYIU/mJ03Vuev/UNAOOcBkem+s+0ke4r0i4yO3/XebPpVL4HYfKYWsUTprBp
RcUy87RcvLkczzuCZV9zJtjeFDEkxdUIk7wtLjBuD3UtHnMAV46ZUigYDuaYr1O9fLSs+FQ36ovQ
msdeZIipaRUXjn/vDMhK0XG8kzB37wbn3pyt18pV2IJlUdOvpUpXqRbKKVU6HLJSrNQgNLc1ub/A
aNxyrWvVixLdlVP0mrTN9yy4gY+OlKkEhRK0znUBYqrowltfQ7CgGNdCWu8WKQLEV8/FKp1AQakX
K3poVJGYaYeQ40V09NsXw2wQnf5eD4FyyNrxXvFZCgoVBVoEBvKDGvT/BX1PY4ks7/Iti6AZ4BiL
vrZ/0uaplvm3gr7rS9NcvoZd851i91/85Q9Vn+3+5gLW+9DmWbYOHvmHqE8Yv1lo+jizCIMzyiKn
+yHqM/XfYHMI4djg7+AmGyjtfoj6TO03jFQugEbHACppqvZ/Iur7DIRyYEQBtyI5ksYW+r5PdDvX
GG0lKZVyr9b9TUF9wWfwFGEJ3MspfE60uJp+UT3efVD8/ivvyOSK8rb53//+q1fU4YYboJYNVISf
XjHNUTdQdi73JImQWkJnuHyGgtabpHb0ftit/v7lZkLZLyhBc/6AvJBrqKbQTQKE/ixZDFrFn2qy
N/daujXTAu6/GM8Awy92NZ3/45cClkkRxuIFWQaj0fwVriUFztyinsr9vMJM0uR9Rm5T5XGS4O3v
X2l+058+FK9kMcsRHAP/9K1B8qEFgOVo7yusM10Hx38T2kCXcSD9i/33GVc570DH1kCsCxcBqbbg
9H9BhgWlCo8l5FMZCU0NwjfPTlXTV7JPg9olnl2pnBycAwo5SoVjhY9U3BgBHSw9v/77T/1Jffrx
TvSZpgqMGH7mp/0rZOYorduTgucqW2b3KM3GhzEYzpoynge4J40pvvtR8K/2wF8cQs5MTbMhwc2Y
6/n+X/aAMivogLpwCNFoiNX2QOPYi4sep8HwgDmLnnIAKmo6x041p2pEl9qs4VOArGRJD2bdsZ9i
O3n6+72x7PjPBwHER8twBWTkf0Ij23XR6SkQmn1roocJUmtvC14Nd1/iqU77rSPIs2au1cboEGYB
Hdqr+zHJKsSQ8tGxRg93/La3AyTL//MP4fRf/MD/8mtCIMzwJPBaiU9806mLuzEqsnK/uCExEhTr
ukMhMILFJ/r2PaIBI/T2tdSL6l+MLdonuPbHIfLLa8/3//JVOVAupNKlOJMt47ZXmfZ3eJhYmpPh
Uw/nQQXSr8bDvrfttyh6zmu//RdHy18eLL+8g0/DG+DbEEUT74AOLkoSAQACcMwS1hAzJPz9rtZV
7Z/3NqRUx+G4FK6p6+LTwVkAzHGyosz2BDBtRSVOdpG891A3aUpIbWtW2Y4SObyu5671LW8p1aRO
/2DVxr5FeOB16nhy+BsWyGS7cewYinscendbNuq5DECvJPImULsH0+geing7WMXLwADnRvHF1hqD
esNwRujq4miBfkZxKmO5wfPMj+9spmDSWOl4sICAPo6jT/1dRzLqXAX5dKK9BHQt4UFW25Gu1d3k
U424y9I4ViyoMLJZflCD7B9M0z5I3V6FWrgnVpLuAo1xvtH8WoRM7BSTFVQ1XvoGQlhlrpTAwBMy
HArMtyh5oboThtgKam9qmLNQzDrDs0M6h3D8Rt/YNvF0biuVBNBvSRdfmE+dEiOgROtuIzNpKUHI
je7G7+hR32lRvc/Hk+5yCGs5nyECymU1X515KJ73jJr0cFH1Zlv2GJsG/asiyIFCT/ZOm3ynC3Hd
NI3v9XwubbD3/SCf0rbbWMSG1+zPZfAApHgK67aCa4c9dxizCwK1Mz10mo+MeL1b8wTj+KBFdC/U
7tLPxGsH4oUe00eRdNB8LG5UxNx2VWjDjD/iaylIhhsz3DM+A9i8+30rfu8TvLaF8mS1AXuyyN4h
KW7dOnxvRTCvjUOPqBplRTAcwS/l11kCbg58VLSWlUdf9oyXBq7O9wGaE7WcnrUa5wn6m9RDGBdL
91iFoMKKrp8pKZTdnel+MIg34iTsOvLBdac9BqJTmEj+fs6suE9oinnoXy6uxS7IfSKZo2+VHE6m
ml7ml4Cf9RD284EWddv59aKx+kIp3nOV9GJM6sma9xSTH1o49o1I1PO82lRM5T0pkosWZxeJXM8z
hnMF3MSTIZ7I4J72I/28WsOJVK+pP3BMBRQg/KC7T7KCJzeabDUC4/aIis02aXEl81lP74QnHHvV
2md6MfGOCMykvlhCnm6q+BInIdHGY3U719aciJfTEcviZXbHXUUc1vdM22h3lmjJC81t3NLN1fLu
icxOvEGTD/N5N66w/0YXvXRwvFWXPuM3MppXbkvHbtDwNZu6AblHPc+HMmImfsqqfaN0GktUPyPO
9f+xdx7LjStbun4idMAmgCm9k7elCUKqKiW890/fX6L2adWtfe7Z0fMeiAFSNCAIZOb612/4bSJm
+72tRLRBT+8SGSFoUYPF0fRkRDAl7ZF960gQ52al1jAiqMtdpQfI7/CkWEkrvllOx8qRn7G6cGfl
N0Ss36tlyju3xTMucPnoZSjxovRzECMyCa6V4sBwiyZieLZC5ilDYyyuAuz6tXnaSSxRVsIP31vU
3iv45FycfrKfpgccVrv1Mmz1aqoPCXkYcHXEmxKpxogjAGzwZ0P9UOtC6t8DDOqwgdPnkQhTt7un
6Rh+ugVRsakOzkaHb+uWyZNbJ+9aZePg2b7B9uwnroGe08WQyTtxCsjl9XEvOqYs4lcRanoG3qdU
afvlCX63l9XAReaiRFRjZquxW6Ng1y2LjyI8CoezDusNzbpegqa96TxO7YW8WZJZVmRQ2Lu5Hs96
HWmbxA+u9I5j48PF3Q/6wfH77VgThZZbeHwOKeO2RvsTAsp45TkkaU2j+SxSdXWJglYA+y1aRGpO
yZW+BCXUeItgCUQnhd4WAD6sl+AKSrxzSTQOTIkCY0tnB8/A4VSaDQSScDhZVoUclFG0KdU0WYwB
zQk+VujaI9cWalCh7SYNvzuzba6qCUMMj6hRTPZsXBPxbdAgFG/TMn4aZQ+km9uE6aUcuNRQjotc
V2nIsRLD9LyYSy4n5LJ4EV38qaYDPUs/HSkOms6hYYhrsR1bTa3+gwbKQwyNpdcNwur98wQSn9Il
hV3itetfP9HUvuBkuB8JxlpO/i4bio13wnzRQxTACYW5/jupiJPytaEjNSW7qRryNTEPNKr7YltM
3c8u6PH3KcRDlfvTkWDQI1KtfBehl12lE1rTsSPLm8Ddp0rlY9FC3uFKQFqN5pLXaXwQjgSTYobm
YfgJhP7WBCmilbnRB855WqL7Cl09P2AHBwyKDBaQXJTlTHL9iG1EbUm4o1w+jsZ1aAftppcwQbCz
LjYljTVzmg/xbABb6820qQyvJZsN6nqeW6uQfiX+0SF+FVyEtSiu8hLLAq9n2e5NP7E/uwbzYXBj
ziT27afQM0Lr0DNtero1Jfbh684by53l8GEYn/ysYqtaeVG/dRJ49ctvVwDer/u5/czt56bubsaR
06XNape2pvkO5o8ZKlmWEN5AsWqPRK2Un911jXdeeG0SILLPSRG1bamtljURPtvfgZgpkvzY30w4
kfgJpiPoJmB+OyhhHNhkK1osGztrtXWn1rLEyGKJ9HPUsxEPTdWLQ8xrF/d5K56Jd0TviIJ6zoc7
U43ljriedQfsquESlYP16uZkCC1DkNNlaJWMbBuWtArI8YiY28rGeR5d7+eSRm95+pM7uDo05NgB
Lit1gqb8Hg4XW/wq6ab1xktFebCzy+xEoYm7nS3NdSIHckC6C5HlzqaV+WMryHh2g7ajP5lhTsq8
CH1dFIdZXqAjG1zhLAw6ruVNXo0OuWgRRIoHkwy/h7yivW8WzZU5e9+nbLgzXG/4iKW3pq2Ebf8k
3iRsUOQ3rTY8xpg29b1VHii+6SoOET6yvX4men24aDgqgJ4Ge6uIURD3+4qcwitZjfrGh4pOn1Hi
o5aG09oKi++RP1VMNTGeaRqRocazj7hcTBEW7GP6FDGVbvRo5wKUHaeKhrmvp3u9mqstJ3REhDMW
Vk2GtquqNXKPI3xkJnPCHVEc61ChsuZDPhCx6b4tNTm2MKshx7Olc/deExg7mdEzTi34YspEzDFv
HQy04HMVN4lAgOxo3qEEofZJIYeNF2ZbwtyejWgqjm1SbhDGEAKUdbc6KrY9xCbaaI0kHqI6V3YH
kUEYShgy9dvc9yRgYfsDfc11l8cAw2a7i6zI349lhtLIrrgoknsfQyUne/YGmC2lWjLUtPBXOGTA
FwzIiiAaDSlW720MlnmO+70dmT70bjBgTyag98UNWp4LQpV8HWnw3Yx4o5OZs+5H+9XWcFadJCM5
LGsWWpLCBNsRLn36vyT+2oc+S7wVztZ711L+oLi50gp0unWUMAX0UJ5XQ+Thf+tyXk5bx69RtU++
t3enqFS2iRtZJ7BGcfGm5sP3tY5154Af8m5wp+oCV+ZUkJLFjDTuuqnp99CXbpKhh2+FDHiTtzYg
eeLSdJoc1rH9twae6XqGwQYdDuMay0s3uRclkBzyg+tBFXJdmt0E+24bPUEbONAtJeZxP3QOTqJB
sIY0Q/M1DKaNKJFOaAjbI8nKz9CCj75JOJ04qLQ4+HTREseL/8TWEeGnBa+AazCFHkkkEK27GsZD
hO14g1HASFTMXM/JXoITMJz5+yDP79HKm/sZt7nIk2hmMFwJmRX2o0a4+2iGV75AbxPIJ0y9s93U
Nx9ppeHuJokthCL1VqRYi1rpayVwwtNNWD5Gw6KojeTe1nBtbQWOtEm0o3oTO0SSV2JqnnwvLrDT
UfaQ5GRsXDrN9Cq5nmCReyMG33nOMt3oLBIgOQlmtaT0DLPfg7mfHcoHCGTQ9+hJrryJZbrGMtmJ
sO6ZyvRdTZi/0CXs3mAwJRHrn7jg9OFat1e6/dKT1zQVNEyFWhQkLu1LY9bOZJkyv5uss4ROZYYF
uj4kDIJ0UvbLsjUJLRIgJ/aseUnbiRmWaibucd7AjfB29ElI0F3InMbInsLjxawFMwUxEvjFMZkt
77HIYSTJ6aXw5PWy1CUwnnAoGMH0++JnUjDpsMv2nsZCYf5sJ753rVfvfrlXK+UiMJ9B/2FCQhgS
ud7v6RfQLtS+OYwdDIJ4QQQy386Wc1B/vsmXTur4c65p3PUhDtUyDW60FNtbnwBH6jaMlPAk2Zks
7SAmfcrMSTZYbUYHbWN5dX0hW9OmMN2VEXHDNkSC3u54f1YXXkd9lwXaNggzLlw0eJpRbeFEV6tY
FVudwlo6dRRCr4ZGEblPQRN/zIX+7MS1tpZW8m7aHP9hhneJW/VKgx15qvjF2hjHlZSKZG/mHNwi
vXX7EWKR85B54toHOSxt6McxIapedV2oeBwm5meHeZqwX8ICYjx6pq56gP6RbYcxeSz1vDpoVZru
4DrMG9EUZ6vPL5prZztZeeM2iHKMY68dk/oSSZCRBNR6lCvSozS11JHFFZuYlWVJ1eLwiOQXZjcr
sEpX1oxY8M1MqKosFa3/ZrYHbenhqsBadYbKrlHNwPkco/P1SpoSdcZvrXa780S5Kgy5xt9KUZfS
g2npN2IglVh4lC8impB9CPcBr8ZDUjJTG1l/j4wblVxo4CM20E+bzpB/D07ncuBZ2VOgYQAefWq+
Pyr+4H0CKWGdpfIks+IKriyVadOfZ9N8Xn4DfGQChB/zAXIx+6DG1RzHk/Wk6mPkwi+2mN67jGZZ
WUfT1gtofbkWnm5LlWyl82F0tWvdYakldMDqmevQ6HGqW3bCbNDyqdIWFdSVWkwpv3U6tBSrZTyf
O9q2MdpfXLJQU5oXUXFN0Lmku5VfXHc6p0l7Q1+Odvh8wrg8I5CUZ6i3VoCiI/uPoXhC5IRbEd5f
MecIUWS3PpCeZYpD0XlvZY8yujTGizGz2J3c6N1SJfogWZIFLwv8tuy8oeac0uZ8NTOAiphJyojM
z1bgTVjwSi3JwHn97gjyrOpdJIKYccLuE9dBBpZijGjIjbvRiAQQzHhlxcyYmnOj4S3DkX9SA0aX
l68pRjt4xsH6MSDcEgy7lG1aRaHj4Z/DQoNFMLVe57Gyqh4WNLnC7JCp/k3zBOCZSXkJZ+ys5mWz
leip8581qfZLUd8XLNk7g26FW/gXG9/SVrThug1IE6ikt2WJAS2YSpgzmFdIK9pmck/vdb1ctbNC
xyo9/VG2rYMRL2WEZ1X4IS4XGvG4p7xr3ghur1ZqoC1fCO77UVf9vRpK1K8azt1BFM77mIbvsfEd
XuZaNlBH0zRnmNFu4A4Td1tMG4LZqOGBIPqGq0eO473jwvoJv1cGscCgKrUwJbM6En2GjFkdkz64
G+fxVWEXQlOYMoNi2YprxwPMdDV+ewVcdo1JNYl7Tx4/mVwdlQCoGGxYSGPGzLX0Bqy2wtGkHfkW
AU1rzZifK635HMv0vvKL3TyMGz/k8h9ZqK9kmB9HDBZReSWfsYFnVt2Yp1gH9Orz10lgfWun1B0K
8HFk+DnZoBpiYK/DRjvS6tkbLBJddWovN1GtwKlVlEHZqPQI9+YpxNBUXI8jp2BT0WCiYbEVA/Q9
KIHbBVgIH1MHh1DSkpt1NXDiyYgCvPVpjJac4AZe4FgOsqwPP7vOMFiZgbMnoB5ZWv9CPCw/e8/r
DrqGuevBToSjamvOSnPM9o0m9lEDODcu8BnEdN/ChcYLroa25IszqvscnBj7TfUVx3r4ADzcVvUA
KREmUmew8MuM7LWFObtcD8SB8BPWVPa4uW8nDR16hpIEotcmqSY+mRAbiZTX8V4sYR68duYUXy6/
xn0kpoTaUJXaAZzO0UpPBhgjDubmehpxVjQ5oVV5z3zfV/JTSKXlTIlsHiiLhJcc66G7T4dxP5V4
qWuA/6vJQCsU9ngeqBW1Awq7VFpSQWXpyMiQ44PWtpm38dT8SMNltWCkGeQ4OwJ0I+9i0KhWiWpg
qJOs3nLfXkPgBZwK+UGclFOymk0GUpC7LIQOEpWoOAEpkV0TVTCGWAv21KA+pFGMyR4aUfn7+DiQ
rLyrSe/YGBTIulXchYLVZN722ipors2Y964YXvsYvjpaZOSdJH856Y8lQWmpPfNZbCNy18kK5BC1
bvZUt9gUxAOzVNDhe9xmiJoc9901MlYM19Kyr+0x+1xQGrgthEOm0aYqBWt/3fP2TqSvnZCpLQea
XCY7looonSpOW4fS2HdMfxvHLE8n9wdh2ThMKEguC3AfhkT8k4h63jKDNFOisV6Q7BIa0bq2OHaJ
j8wpZY0MCe62iDN3p4aSCSXFuoQ6j8Iwf0GN8Im8AgARLXYBihBZ4Wdc3mYY96/iGURpLl6bub0p
NUrvoEgoolKHAZXpzZK4DVLknZeaObc4q5e5jfwZhj5X/KwabDEVWI20h/EULuoqtxKIaMUNKMOK
ZjVprQ0JCZJIvIYFienEzFld9k78F6DBLtS87mq5lvEWoUYt55tlNbd8UZZe06Z0bMZmijyQ2cxX
P7qFpYuwtX0Pi/9OGtV945UfhKFiSVpdGZP+DbdB8AaaAIFMSaaERGuFVgDkgJOlOjbCZiVJ2EdB
4stanfVjcl8lsPo0D5U6Z8i+yadvWsBapXSj69m/G1wJAw0jNbICFXEbIv2pu4LyAxgY1CbuAdkp
5qud7PGoeyVFQT39CCwXqU9e7ijP947EH8X2p25d+dlrWbUnWWa7tOZreZxaTp7usrxfh1BtUk3s
Qucm6IujppffZjI/MZOk1g3a5tLg8XvME1dbMVz2G2dKz4MZmVcjaVEPk66SJfBPy5zxANvWKTXy
ypzxHm0OwQnAd+RtaOWqm0r8wAutfm7m3Tw6cCHh+RazVZFzmULmLOxzBvbQ4ea403uIaQnaHC3t
y11i9tCrO8/alrLDgq9K0fAZLBvibrxpsDW9mOjqwj5E/+XRmcOssD/IeHisOzhKGS6zA8ttyqP3
fLDsTeA9OTbKtwzDVtJ43qBqK4xUxoe59PxtqScvGWyx/dA5ycUIBnNPwNptTqYJUl5HvxdV1+6+
PC4SJTJ3Zqcix4tAKBP/neUmMNjqvhU51FXOBfHXDSlapzaeWP7rPi48MsdhpEdIkVapIBeRGwjZ
4uRw5QySOJzFq8JJ8xtsUuR26rVtgu8COr4B/CAELxYhI41R4Twy4JuyChLf3IhCb3ZNmn5vdM3E
U0z/lpc0FKDQGVt4i+FqcTNYbqIk+ObXBDyYVuWcRi/8/WZ5LC5ZeYTYOUfQ7CYcko4cTZtIk8E+
LVt/3LVCzI2kU5NhVeVnG83yVvglSGoe66evG+ivUM/8Mt72FYYd52qMmmOMI2gRlFtH67uDpSWY
aoTVUGUrl1HAii6JtB6yAeuFwe92ozWOqBWiC3wh87TcdGFinepGXVcA/tuvf8QBH5QmIBqG0pEv
N8D95q+tLkks7BHVf1zytegfmjZXa1Td+hqm5kWp3zeJod8XVSx3CSKATRiIY5jn7iUxoye47dXF
blui5LQoO2DNLU/8SveY6a6zUS8fdFFf+Pd4LYwuhKWexkc/7TuASALvhOfnaxwdrDvH0My7KCT8
W8RhRPQEzL7WcJodDhkOgw7B5zR/vZYTSt0FaK9uBz5juTcOhBeA8BP77OfevuvYHQnt8B6qcHk/
2dCzvQKcYnnMpQxr/U7c2trNmOjF3UwCV4W5twuzy9aL9CaCGI+pggUEhCh/NduJzUTEcW46DSvJ
ZdPJwx/4OWHV5DYWJYBhnZatXv0Kvz2mi2bXS/vVG+ZQGVV2m8F0v2m62+5GPyGEI3cJu3FWo/Kn
6NXNsgVp8QHgbEafygzuNjoCWJF+xjTatwltw9Py0HKjK6ObZauEkQ4FtiTdxM/So0mfwQSTPDnh
Gzt4h5G5czKLtmTGt6+nO78NerpN3GAA8p3pyF7hoRmQqrQvhvrB0WCA1sV08GyUTeoqdtXV2eL4
te/s+FJljeT0C7aE2Lbw7PqLMxk8YiKP4nrSt+2IazaaD8cCDsd8piadWBKNUan1KR446Evx6sCO
pokUq7Qt7TXJ1MbRju6yKO5OPWbP6CyUo06qBpoiIIAEev3esisVcJwEITrXELNrasp9OprXoUfW
C0YnB4ImShdhSmA1Z54rWND15FGptxL4SaDm8m66uA3PSWrM62geC1BwTWcRkX+vKj572tudzi7Y
dXcq1M5IUuAwBVGbuofiCTuyeAsUQRxUENknd9axOVNby01g139tRZie7DLfY+bsjpNbTvs0r/pT
qNwSpiH8a2t5DIcjsqfmI+gxAqsAK54ujHDdbVADrsjYarem5mBgazRvE0k8EP6Zoqf+tgyj1zSs
mrU1InIu6+lgyPbJTFx++RGW9aRvE05mgIdBEkfinUzF9BZtUF5K3wGkE5J0K+N7nsbJBs3XR+DZ
+9hFI6QfwmJ886vyeXbal2RkxWhMiIdZl1L5mvEJvny0kpP15MSonbqIfCGkdjd6DobRaBq4h/2m
m6jwelSpFYvytk5hfUqz3H5apbaKDBTaw4DKJpxMsTVcaGRGsvGEW26KBPa87zavsZN9NML7oDBZ
OYbbEJEs8YwL3icbl3K3uc+lw7A+Y1rajTuphUf1BXRz2Ct/WC6JMbT2c8JaL55Y3HYeEleYF49t
OGwAWdZlL3cRA3IdIwzE0BlxNfE8IaNdLd6i1PpWz7xJPYef3sg0NxBVFIVAjYaTvchSFvQ0vEfT
lx+W235gSAbudRcl8NaxcDbXuJeYCLLq10FLLrN1miuTZpxJv1dkREPOqN71qTWx8Y9eGYWuEj2s
j5pBe8qtyr3ZdbdmVcJzHbvpMKf4IdWavcU6rwEfZoKbi2hNL65f1XdjTkYQq9n6MgsQcFpRn7FJ
HMSC8that8kLHYu58DNUhUAaP/buwskXrKjTpV8X+AgL4oLwwfrO0HtcHiifFkSPzO5PBQWNS0Gl
g7B4Wb5uzeCE71O2jp3hGdp4TmoOOk7oFnobUEBaa4dCx9SoW+wYF+bGrW+TathaInmPfP3BYrEI
dkjN7GWI+lHOej24gLNASFAJOmAh8mve8RTQVge78k//mW9jK4rZ/8O58nWqAmhNPl1By7D/4Bc1
8yyxKAS+sgrngIcxTHZDD2Gv14QMsoQrsw9WegFlDOz+LAOfUFAT3OtNZ+LCH8bOtmHVDUARGatM
VQbLoZTAjPiOpNZwlCblLEseBQs312OM/1vnUFx2iLtYFsIYmT6Fsj5Ao+1tdPeAQrQkljN6L2KB
5VH1TXjm++jE2hrBPdBBupsZrlnyYyXYaRcBjeU/HxRDEbr+dlDgkBouQVrwH//k5Uls1zwgkUOd
Gc8ddKIaJ+dll4jQuDLc8zwcpF+TB9p5m//82ea/+WxDFyYfitgYUuwfjpSN3aPNH8r0UKqOdxaA
GPFBRvjsADNopnOtBIICtgi2E0jKTBIThpOqwmiL3ge+VMmTOlJhnZZye1Wn/hGd0z/R0pQF559H
iHQkhxxpHDQtmob8/zdaWk62S2KLhNPGYy/DVvHQm2ZYMQxTTE4KXsuNBGlE5yMjhlcFZawakk9F
5ogifsUspzvSpd6uoCKGa/BuqVpuURm6Rf6O3+J7ClTIObGzTRZlMg7fiiZicXu7UBClrup2BQci
lL+uXmPc73HEoyhceBqUCZ80gsXGTcOViaHQGjEgiUdMuHIeydxmL9GXEfrS04ob6/SKKILDMDkp
ssb+fsrCn1E+3HzzBdJ0CjZwnndRD3jFN5h+jC+mAhkjUR0xtVQkj2Km9Vhb0wPx54f/fEYY1t/I
sb5ukFhsOcJ1dfE3wmo5RoXmAX0cIpE4BIfZWziqVL+Kb1KrkcxuFCsqK49gND2Jm1OGAa8wr43e
3olRL5gOQJQ9l4BhLS2bM/aww6HpiWdR8/U0gOfgZOlmp1CCn9R+f28HNIBLo7jMjU+StT5/ZrPW
M7i1xU5U+NUpsFmGIBYWgRtZ+C4bDSKcAV5NvtS7aijmESBZPDD219QoOhyVlZWx6kK/gi7WPJQu
6BswQ1EDtwmmULwqb5fMuwQr/VVWpK/uTEVMT/udeGqIQgR2lhMjTx24b2nrsipU/w9TbpZ+a6f9
TOOh3IE5aEarIoLa7ySFK7g+y0xWCtY2HQjn1vN3AnpJWLf0vYcria2htM0l+v/YclVrJJK7Idef
WOiBV4H42EBziVlfNEAuOAx8a8dv7xesvdSKa9tNECZpPwuT0yfPMWIsAueb0bPcCwiIbeOEAkuH
V9aQOlbT7iUaasAK2RQIl6pyR7skxnS+PJbvJqYbpwHa1BpDw2eHf9IhOJGO+GEPYc3ibBfYHRoe
91gqkoCIaDXUvjhYtfYmSehddrU64m70UxtQqiZFfzOJFMtxLDqivhufrcCBrFERLzHgOZIWzdM/
nK7/ZkYxHFMYyt3X8Z0/LXVlB8fE1prkYKmvrGYDl8dYw/k/tPacuzFFK+ZWMHKiVVCo5p1qmBWK
SYeY2FpVbfoP/N2/M759y2eScLiOCLw3zT/G1HYSA2QFIzqQ1fGtzOJbls9HBX2nKL807AADxTgr
hv5ZUa8yL30P9OrF8px/ODb/ZnC3cLfg6FiuDSXyT+o5+uw+IEUwOrThWMK84arqcAtuyjXMlhbb
J/N7TanWz853UdN/kVDOG4VvCMUfg0+hhJP5Jgu8R72LHk3CebYgYcE6Ksd/YOIqr+c/hnhbZ8yB
IY+U2rL/5OGywLZpgw8kbCBy3Wh00WFWEP7XxGsvwBrF5+5qToW7dfjZzrl+Dk1M+Fwdk0yTFwJQ
XwgwVaGNHtlGc4QuUaFREeo+z0IXC85qrXTcnLqi858x7oTwoA8ZxWNeaKuyx0JoSManbIqLDYmc
+ZWZoWMPEnvja47/7FMLmfq9WT9oSYo/vMLEpRYx+9TzwSTnAaTP3/YDwFr6UjpEEqRVjrdBF4U7
Lot1C7PySWTmTmT+tQin+crvSRqb6FtoeL1I7HZOcc1lY1VljueAMe8iX3upywZjUOi7nMH665RC
1tWsg8IcF6poDqbm+dpjSANXZ44IzfC2FwzIc54/+CHcKGll6E8t7YjP0m3eyU+n0Lu9sA5BnBLw
1XgA2gVxb5VAOS3m6lL5ZXmPvwDFacJolU3teKij6GdL0MWv1cf/SaP+QRpl2cJkifM/ooC/eZ0/
te/h74qov17wlyIKmdF/6Q7raI/p2UHdxJj4L59zw/4vXeim7xi6jfWVjXroSxLFeCQQROk+epRl
7f2XJMpysUDXdUunmlNXoOn8byRRpuP9cTFTkLNM0y20VZaNeZz1J6m+KqBs4J58JQw8Q0lehS/o
KhPH3zaF26EH7ZW57q/NP59gp3uAMheJRZPM2Rre520U4szR4HQMC65D1Dj4z33hDLsOypZUDEsC
5W5D1xgOdeddmOkxPQxsD/ec+RNBcHSbk2JNST1BrGKc2RW1hmGJPePsNEoXzMScKMTldTYP3WkI
42+hNr+GRuyiMx2U9RFK2oRmkZlBgMoQFKx97LbA5UVCcUBPpokGJLrLN8EnPKdNoL41zoTe/LBs
2uDO/RkXrAEdLVbRoTII/fUCQsP+dSh+e5vlVb8dpeVZy4O68OjE4R/QxZgJbUGSihPhGaJnIcNm
0A0otuzw0VH3loeWm0R5VpJriMnm//zj6zF7gFjBSoeXpDZDxK9NezEbXp61/Gt5+dfd5bGvj8mX
Fy73/7b59Un/7tOXx77eV0alc5yiejy2Q12CA2Eytmz16u6y9fWPJsEp9OvusiWhe9CrU8/+esnX
2ywvWe6SSBOudQKU1v/uyYYjZhZW6m1+e8dfjy4vd/CXw4xZ7R8+u5A3w187+8c+fX3e8l5/fNRy
lx5Ms9JMu8fL+l/fp8QYA76tuh8GHv3qkgqZzDWcVvPlNlIGqwPhtQkTCpupsldV8uBU1kxb6qFf
T8zVP76e8us9lmf/epL699fd3/6dLB6xnfIp/7W5POuPt1vu/v//vXzEb3spCT5ehX6Ek7MPHgcj
CHvoRO3s8sxKah7lFQZpm7o1ekp+dZ+i7K8nLU9f7oKAxafhfnnp8sDXO7Fa4UXL/VS9/bL19cp8
caj+eo2ndXiDZLgm16F2A2BWnVojh9FAp+lfmwQs1afMwBh8+f+o0oNK1oK4q0i5dgyWAj2e+JtB
0/pNYt9ljuMcjTxrToFHOkMeNReX1srObTUApmhclzCQKQ+Vu+evTUM5XtMxY8/1xd152VweDUmj
tWMZ7pd7y83ywuV5X3d/e8vlweXfyxO/Xrc8FpjkGxRxHu4qicXwqs+Kj36qws0c1Gd07xYjBcYt
wnFZPaftG5rKv+x4rWZkUP/NbNfIcIkrirql/6lc2hW0brvkK+SzvkkmMH+7eiwcOpCIwqmmFtNv
4VxQykzHxREejUB+Wra+bpbHcmEBT5pQ8Ba367mGhbTOqpiBvbZeQLpS5gk82EPkensZDuMpkNyk
JG3sotl4jLJxyFaebDCQ6INHXzh3TYT4H/weK5WIKiCiAbNZ7mZAL3bLtzD7LoZDkMwE9wy0ZFF+
wBPs4epA9C1g/WNB7db05SXtoTaqhqPRPTtW/255HQZCjazOUd6VZBfWZD35LTOETg4iPkAPQeqt
Rdnph8X+2ter5uRobnNathqvtg+u2a0tNUZ7UR3C2sQOb1IOwYsLcVOiCwHsZBz/ejDq9RtroC35
ZbkcOlyuX3eXrXrC11sVxnADSAZcrqawbvZubhzxlJtQhQmd1pm8qVSmrKhFudHKgUtgyuCHEkbW
kMfbb+CH3Jp+P/w6ES31y32dfsvW8liV1tPK7TG3V3owrDnSvaeugnLCQ92pfUDsr/vLVgWmzIfR
Jjx4FnIjWH2npHTVL2xR0+d5GEOPVvdDj38BS/OrDGa/zm2XCPUm6KoN1h0Aft6g4WY32+Pp12Zb
HXwoP8dwnkk6pV8ga1rTstTJepJcgGHuk+RseL9uqu6I6SUTchd7p7ZuvFNjkZENRZiuYWsBX48z
Jk+u3GnJJhy3IPy44eDE1kcHY7prcPx5AJ/FUbV5GN+8cA/UQZefIKH5OT1onxCRpbXB60A3V5yK
yY+IUK3bqN+X8rWDXzZu4OpN3ev2u1VeVz2gy4EYI7DSfjTXW7ePtmazhWFD6/yAvUY0ozG8NaZt
Zf/ogneoZLx1jBsk6Hq+TSEKPw/hpoaGHr5nBNqhuSWzbDxDpk3lDnsZ1AOieMV0KJt/muYWgBlC
wIn0AEcee0EY2hr69JCse6/fDfaTsA+2c7QscnFf3J94HE3OEzaSRbetjUMdXxXimSZAlV6CcOvh
wDSd7eSyOP0dS/2ANKxpt1RFdrgnTHhW5qvWvuFwmtjMMuDY7FZ0hRMK/tzoZTCq0OBc0UQnV2zo
cG7Y4E/COwblDcV9lu/wltQ6InTv85Rm+kumNShXb8v2hwAoO3kE4UJaAe2GsHKKlVnoJk+Poeas
Pe9AZ6jNTjK5d2mp2OtAv5b9SXgHhGqBd7CAl2aYjnvaU2VyNMl+a459tS6IN/MB9FYhx9d6jCxE
nKvsdpJ7Yn0af4+orf1UrYfX+tkjFFg/WJ+xWBms126MK2KRtZTcyK0ItxEos481xxpA4Dz62+FG
YtH11F5F8Gu3EnAm2FGPJ+1xEscRB4zwmMUrp/6J5wyBNLK48gh4iQ5FsBPzxTM/4pkl9QlCL45L
F92/K8gxFXuv3ofzqXbJMjvHSLZmrgvE1bBW4uSzkM92cyU5j86wKDjeeO7rcg8bGIWY9omNrYsO
IyHZVbV3TnCLpbUV/ID9fia+7pNr1nZ+kG0YjhvUOl57Mj6L+i5PjiUJQ7o6YBwnjVCOoMUlZWO6
BzwBSXND7arMYCBjUSO/Fd2ZbEtEWwV+oGTnArr66zy+guWGtfJAmq931tsDjjD6pbx3tK1hk2p7
mpGdhpsGM49DAHzd7FyyuMlZrFk6XFzYCw2Ke6hQBKxe5mRabce38QmAC8cVBFfOXWsehxDVDS3V
djeh0d3zNWnT0bg9dO1xmM8iXxk/4zcBdggzbMDzHy9P837ILq7Y6Y+mtrG1b3p+Fbk30StdQGve
i/5kCFbg6+ybb50aLgW5z4zbkp6djs/ICAmABD6u2jo+6mhHJCmW9o7kCryo0owu3dmUm558X4je
CRFKG2NaT9a661DLXeL6o832Ca6RsfHYeTctWrn4APw4T2vxA/Ma/wlGprO1wBpWAb5GzM2oljBk
D7YlfINvBPgJvBNpz+U4cO0pi4pX7LCwnO3KlSU2erXhXRptH4cEL2045teczO6Vf22ds30OcqAS
/5jHicDFGGcFWwCx7+jiu7dBwGQV2759onCy5Ko8d6+O9Vp1Bxer1UN3b8Id2iY1SYGUF6sysFe4
ftYlsZTQ2PZedjHhzQFAreVTSerB2o72ln9Ozzo5FTr0xYccJp1OoHm9MoZLP1zILAo/OkVl2nTd
UXtP+bmqVidMdt+QT73ya5N0xDWC9ZfsqjqFN/YjOYLzfRjtZndlVm+WdRMGG5AhME/WcFs93vQV
Xs1X0IE1+6oOzhIie/k04afvbTGt8dM7BK9jss7uUFIbNpK7FVmeU3pob/2XjOP/vXh2z6l9GA/2
tn6AB1PaR3n33+ydx3LkWLZlf6Wt5yiDFoOeQLiWpFNOYCSDCa01vv4teFQ1s+NVWVvP2zLM0wXc
6QK4uPecvdee9wlhDtDqXshKN6e1iGg4oVOMtxhoqhu/ihSkZg8HGm2vTZNyrgPvDs3aTZbYJBuN
Y3goMRrTrJ5v6gwj/zqwKG0+LPHQ1pwY4GZSg+ZHdpYKegyfmxQrWy0eb114IxTeRC7c0vyLd13q
Gfo67x4DzJvTW48kj/UkzZyXrEE82B7l4NyHoyNyQ1xhFseeRMSgONtptUl8Mps2PSNLtMOsEtFf
LQ8SoMtkzTeUcCo0bdol0QjNFu8bACpygYCVYGa0+1/mB+/yHL5G6p5XT/YsaELq9HQT0ETfdKda
Dw8IGCXZnVsvR+jfUcRep65CCPpot5+SYRfrsF4nnXsTkXc6+k52BDteGQ6H+pcWO+XL4nu5JF69
Va/Ax+dV7OaEWOq1p7z7mzYmjtYxUCLZBj1cR/y1AAGfgxvkL/HROC2RyvSUiD23w5fRIttlAxYp
eFIv5q9yExyD43f90tEfPy0mFIS+vjPBRmGP5YbgCQ6xVA+NOzr+Bm+KTY6rI9mE5Tx82d+l1301
K93dgrySL8op38iXiUGBCcCTOixHTP4Sv4goxXEZvWgPve8ohp2h9y49/4YRgP+H6ZFNgbE1/VZv
3QRDmutffMPr5acUT2W8bhtH8/FbwZFENO2ELqAn0hbaJczZ21Kjz8JNiLH9vVmX5wgUFZ5I/JgP
LJfoGPh4v2DNe9FOdbHr8UtoDji/Pj/NOwXUmeR+Ik11cFPKXievpJetitLm3UcgdJi8YGNAej8J
X+IzcPMeUN1HwGFAtM9V22RX8QnN0tEC55WDZ3f8+NST0vVUgHK1s3V0Nd9wBfGY9JIhJS2c+RNO
cuCBSIdGGBZbmLoodE2mbShG+W5jN7pindBa2+Brf8EMxX7GHeKTdJPRQjzKz80pd/NVf9EOMGn7
S7LXHXj/s73qLEflS3O0g3JoTv2l3vrrd4KJ5sN8qE4K7lQn2GC2PFihd+TwzmYONm4STVvfaEaC
9lrNTBCmpd7qgSO1WekctFX41m41ZCsfOCF2/u69+RgP2WkEtmxjnHLzg7zLD/AO4Y3xPSaO4KWu
ZaOPtuOj78DRc3O3OIKFWKEQuLRbctjLW3Iqb8Jr9DC63Ud8s+z4ZtjiX9Xz4NGMs0tXx0n9FrzQ
Y9Rc66ZgNjQYAlwus5a+rrTirPHCSMauwzesclyJjLLssSMSrcAeLvNDfTAJrdgmJ2GjucZBu5Wu
4SLvXVsXbHcrpFQ8t3XDI5rI+a1DYD3agsMIhQ4Ys9Qb1WlQZZxc3rBgOOtgzaSE9Fh2h+f41h6G
v5KTue4P1UfKrIfK16v412t2ih4mz/8rfMt/ZRuRb4IxRttr++5ooegnOfAxf+yOdPtW3bv4FAFy
dyAHsltxUEX2TfzOKdI7WBNw4dvNaN+sz+4daQWYvn11zTbmh/pUv00nBsIlReGjfou/ED+d4A6P
j8k+2ctPutNfqqv6lHiiw5e6lo9cOrOLZsb+LBOH0WfVOLlLrVA7GBvdKXbh67LTbYSXEc1QRdLB
MsJV7ypXjzDbuHO0s6u0QU/pRrvqm321eEpze4vDZ9U8zfuAMaZ9KRKvOHJ2Sr7v+337Ep9J7uPf
yFHkIjni9yICmIBTdJ30XgqnRHqZA9q2qcqTkPHCYxxMWBR1aW+yRuGrgeDHCYuvCbI354zP+TN+
pGUK/h0wp9Sv0Luo01oT7RYC/pPwKR4Zl3VHW41b+LEcLRf0optxO/KDTKfxV/2GirexlRX7e37D
Nax8BTr02OJZOJOSswrwJGKclDZNbYvPuISTtbgNttEWQSb5HdVq9pSdcCRJr8DG+5B9T0ztGje0
fiWTUwV4SzllkhP3YhqAC1bhdXoQ18Z5PnTTNTnWe6YU2phwrIhvhUOfZeNfvqMrqvVudDJCVWZ3
YKq8i8/RdX4Z7wPgfZSAisCgQrBB81R8BzbfPp9c+0T8zb82p4BBDqFnfA5HnYHgud3m7riVWKp9
tOdqZ31mqScIzvBgJY75wbX6LXzVDv0Zwx7vej4EsdM89HhJaoffvX80XsQnfJ+lk8zr7LrMD96l
z+qdtxiXbgSW8LufDvMLJ8T+E0s8b0/Il8GYgY0pwnBEVOZi5IC2Y0+7yfvsN8zwWGs+KCfTDeyA
sSJ0Aq8+M5ZymnxfQhindfOUgk620/Nw5HtNNqJTecK+C2zpLO9CjlCmQI70TowzTd2D5ZnbxSFI
Up9TevilN2BQXX1tncW1eCo2betqt+AFBJOL2YpTF8PYc7D5RP3naWv8ff5mvOoHsFWc8OIz73us
PIlBkgTuFauxFywzwafxa35rB0f7Jb1pZ7TrbryyTvlLude37T4koONBRtBneF3scUqTL0wHqcOw
0z6NG4Xhud4OTu0Ke+nRXFdrZqi88voCrvmBOcXwbS6fPtj1+2I9b7rvnnFiQ7qUUznSJl7Fj9E1
uWr7fDU8rGigSy8yuwA2IsGVn3qOTMRbtv9MbZEfUP3G551Hnvg8fUwf5aW+JQ/ZqT3kjILGl3UO
b8ajdAYpPW9JjFlnJ/MKj8GN3z5jV3iA1szhrGyW/9CghQg1akd/lj/Si6B5sOmHdEMGRNs7wusi
fIrshCmUA/Xq1QyPnGngjfgHk/TsB9JHdwmZ4Bbl3S3rhSvg7RPTTPZa+Qk3XbpinC6G7XgLdiS+
zm4er2TTm41vcSEeBtdEn/gVF7bzrb2RexDswL7iwMtvxYP1wpv4DNZM8OO4X91z+JKeiZUuGwpr
I9ZH97Ib+Y/sW0sM0P3i931oHlAu6dQKKDqZ9+7Ack1aSlT3+35Xo0ypWxVDfGUVQhn3nvJ1v7hX
on5u3q8F02DaMiJ5516Fur8fU0x3XQj7cTCkRwLpx20YDHZFnv1WKQdHahtjK2G8yPto3wjvPcUc
kPywvHuv6sk8mMh0JLDut+Q8EoaNZCwxkmJwlqnJr+s0YAG8XLB0gcqhbwNoErt6KeXdrzX3gG3a
sfJIrb+Jl6q+tCSQUQCij3y/mrQAtOdwYLhMm2Kbo4eFqUoF03wKzDpbYO5USDBNI9IBj5MrLHjn
mH7SpFSXWqU2eI/rkpa7xrsgdclZaKfkU2pxEMzkd8UhM+pyDGhQLaSWiELEmKRH8BlMg5Z3TFWL
joAYi4ajJZFlIy2N1uNcnGRFYcCthDOF2k0d1CkDJ+8JDlNtL9yp3sDenkwQNq2ll2Is7ZH71W7U
KWlEaslounTr7oVe/X9Xe417s26oqn3mBxnZQf9HOKZcUx3/ua8UumiDX4Ckk6mnpCIN9a6tEOmj
h65395v3C7GkcNUPrMB+sgBx6VQkjBJds9N9/9p2Wb+612V/12rlWQbyf48WHUJd2JA+ijnfIBxy
XCrldNP/eQ3JKrXP5b77xR8379vdn5YIJW2ULJ/eJWAumHm+E7H5FkfTobfKAJBgaxFEzjNwXfZS
K5MSXJ/StuRzjRQpd4iz610lKeM6LiB++9uhI3MYwS8jkUqtvFy6NmSGVL+vJaa1n3OywOJ5vBQi
iW0kL1JlxBRp9HtJ6c5dVUtkR+jVbsbtvquoqvNr6M/w4rrt71v3B5Dy4XUKqNn/7c77837fvl/t
RwJEjXIPp5ZyKwO+vESXt2AE6CdpWkhv7H79fvf9Ap0cVebl4ufmz6MVQYdjBTrgvtnP/b9fRemW
MNufh/Qhv5odwvuiMuCAAcBw+knUjpFFF9SWAchQZQD2Pao6Xy/HoF+wbwtqL3swf9+KVKvXhaVu
fx67XwtKtgKZy2e4P0EhYgfx+/IC94sK/StepCbFD1biDrxvdH8S1WuYFtK9jbhsPiKwJzD4/lI/
9/6+fX/C/an3F42NJQ3+fvXn9X5veb/z5+k/z/n98n9uPmoBJr66f/zjKfc/OBg1xo6amvbPy/xs
9+c7+9vtf/vOfv50pSUY5Um7+v2U+0v+7d3/7dP9vnp/pv/zHf/tL/2+et/g9we0OtaZekrV9uc9
/8fv5P6XjSb614/3t7/88zn/+DD3l/1v7+DnT8zvc6vCIkzf4I3T6lzOXffguvvFH/f9cfPfbUIP
gLrWHy8j3ZtWP5vfr/1sc3/Z33F+P9v8PPzv7vvzz9xf4o+X/b2NocwPLf22Vbd8PvPeiw3iqVhX
Tbxrl75mt5xv74/+cdO4dzgZn/PfG5r3Lup9899X79sX1JpkyFjrf/cS9y3uFz8v8/uv/Lyb//i8
P97Yf3yZ+3Y/f+n+ej/3jUsX7C6o+f/ao/+b9kiXF5H3f9YevXw37f94juoAPxjKx2/Uue20/fW/
/idSxuWZ/xQhGcY/DFlTJJMTzT8xyv8SIZnyP3RNQVCuWgid2AD5z79ESOI/dEVEy20ayIKwlYD3
/BEhSRbiJLDGaIpRDVn/byIk6b+BkuGnSqaqIXyU0CP9qX4MJnVIc3rl20GgDIpZ8xuYTOPIQ3Ru
jLbeDwoenZTwXLvquo+2M7PtJBySQcL5Tm4FtMyhw36SB2SvzTFK28R3NTWjQTUEq1I3PojhO3cj
GdkFUcCobQPCH6vSX6cEi2Co9I+RvkdBrNOP3MnKZDnYhFkky3Xi+cP8MnzoqlZ6c1cZbjdvzK4c
aCdiyBEpR9VFUq1EnZVuq7jQCrc1+fRbVSXLsJ8wisn58GEEUFVUc1gRwxiQH8NKJEjnwzBP9mwk
zP7D6kxuK45Ni0QmybRDUr2GVKbTGzbhOvdzlh9S5apxjxVIfuzCjI4TMQwrUe2PqajMl1EvaNFM
5KRVTU8Nh+xKCAIJ68YWVB2o95pqeZitVZMqQxEI1G5wjGFOpqzSaaDwI7fuqbhNeRU5cvdRT0tz
jx3uHFtMo1PZCMhcsycUA54+lYRCUIckTFpw9QqftSSMtBXStnKDiplC1UWrgRzXVRiWTLJKGpfz
NN6U3nwge8Eh2K3YjlpLd0lrjigHbGmTlfKtbGkRiKFwk2QJF1zzrIfDVcPL1A86ukcm8jSpc8Bh
RfQyyxjXLdqoorAfSuusF/MC8X9CUP6hLoGZJfFiiVKv2oSES6E1t8ujShrkdhuy7M2b9yG2CkfL
KU62GLptUVJPaAwgWektONMUqgzUN6x5OYU02CwJZZ0lhM6elB7ptZbuTbE/yr34GpGtfJgnGdAI
mLgVjkA7r8AWRLLgu2kBZNFKVGkd93Ppoh7uiOQmmTBWm1WBK9LOGrn3CnZwu8V/7IgVCR1dlFav
s+LU5L22BvnXBr5ftzLJCSmleXAqGaHdBE4jzSDXmuNXmwU3USYvScKZR/pRcpRrSve+qDyUknxI
fO0qp9a5SMIA2sS7GqQGHeD4tSrDmiWzaI8R7hVB8fEddRQjcbR4XVbTPGrgwtaQTUYhCQ8NpVJC
W0IWTtI6EcmDCHKSJXt4j+qAAXHqoPUl9EoDRRjWXeATitYRn55m28AvYq8LgY1qBofZSFQhWgoY
NP7Br4VrT4w7cYj1OVSGo9/Ua6npB7eAC20XWeGlmWF6UhQ+Jo0q0iiBTdc2kl0R/NGCOiMYg5jV
th2ewhtEpYeofjAzWVgXag7Fq5x/xS1ZLHkh/9LM6uT7ExhfkWNRbbJ1l1IyICKZhPkZ+kVhtuHr
oF38VG831gi3sp8bxWt9YxNSYY+S1zh+YMUY2d1Qur0hR54iaSejJkuOhAunnl5yafyehN5Yh712
qvRx20m1vDJokxcasIE5ASaIL/QyTSHm9kKD9wg2ygaxDcaug+BuVWvdD651G64s0b82/dmXyTiu
LRK5tPRkECnEAKDDGy5lsLuqUWHT1GBvFErmWBrumjASNyLNpmnWHIma9tgRSyUa7hSIH+K8/EAB
vlsJS7Phd0QmhQxlcUMF3USprAX1VyeLKZFSqrpO63lboUE/AKIkxUXxH8bK8p/CLN1V6WMWVoXX
RvnH1IWqWxD5smtyzFw1XoOyFD3JGpRzNDTU9BTjrAR+vxvD4dmwFHwl6rMPNBJRJ4qmwdxGSWhe
e2W0k5LQl7FHTQqdLXDJNyOdKgw1byjbQ2Zq33r8VyToz+lMumdGHJZLTsj30CE6yICoTDpGMEET
bwb5Sd7QfAXwxE7EQiZOkYriop5aQROSXMv4NHMdB9sEacNSGLBa8vwWIq5ZMjJVxbxmWRrgSFKD
q76WsO0ekYMh+0DaQl8rytY+sUE6ZQe7FyzBVivxkBhwMBJlP5YdoF8rwoyjPmUlbSMFqojbxNtp
TqOdT8XOLFLZU4QWvaIkAEGS6I+CMhMVoztWWfAEphmq6hl68nosS5PMvnxpNccrv/blKzFpRM2V
tFDLbNg1+ONdSfOQsbmNYNGXlEcvGMD0aaQue1WSibYu6a5JB6RG7uOkUA6xf1rvOoyOTfaXlbav
sakmjpFW12Yqqa9uxtnHe5hM51Q8EQasLwWXzm3Lzg1VGU9Qq5gu3DJqHEG9VnT8mL6FKi1Kgz2Z
Y+IlRWsfYzE8pNEz54LK8RMxWRtCsNTLlG1fc1obsuqiJI15KSR68AKuBlb0ryMuhr0eoiyYjWjb
tXnppiyKD5FeHptNrujCWaUVEod6fzIwv6A4E/eqaD1GjaDsil5ILkIncpEO2VaIEZ2VzUaLDU9q
gWYaFbwH65aQcG0HyUtY0PwczeHFktgtpbFaDeCntoVRUT7WlXUWCBSuFWtbQXzc9M2WcbVaAYbd
RXN1NqkOXRNzXy7l9sqoT9aAtKQg8AGvKdvVswVsz7rOijBd0T3VBJvPv7rJT2m7VuaKQ+29xEXW
tZMA24H936p6JyvZMZlzDJvIlyEQTsqONpRcdJDSsuKsDZpbFPAfu5ymczGUJYXi70JTu1U1Ft9V
N9FsrYC2LATxGr/2Cs6LRNUPgVQyLZKy8C0blRsC7GTVq+pDwAQkSuPe7iyr88AV2lZXUF7JxK0P
0bepFwUIpyM86eTYAcvhpNAfjf41oqDnz+MCn5tsPQs2Glims1gDiIjk4L0yjGYVESmwgeCx2JHD
px4jFMhA+T304STOFid4Ai6tZnzR66T05Cq7SYnxouFa5oXpGReD6G+UUgq9CvDyRrfajmYeP2gh
0SMZ4YYJ8/Bai8FXsWR81iZ9VpnidDU0HEB8YyIYB1uRLWrKnWtEpn6QdVVeWcEg0XVDTBFoMmAl
5l26nn7ErQgHFi2hUQWEoFVU8AUBItbUPqddP8MZDgO3ADhsLETQwGoPAQwjdtT+qbJoC88xI1eD
r/lYxIs03pjLI5lvSJ3AA5afol8pJ3LH6PjSEh6jMd7NUwuUJLxGUgm4tNQ+yj6qPamerxGclEgD
ETgHr1NpMSJW73otEDEHqVIJfd8Gw1pQnBGazWSEx0al7Rmm8zWNNGhUSqxdfVP6C1AWjUTkO0wf
zG3N9MmpByPelk3opSYG78J/SZYdtZZpzvM7b5mtpAdTGpkiMdZF5JQhlqwCr4Vw6ZkEeULk7KdV
NSGQqetj4Bs4cI3POCnBSA+4KtEMpon8KQhj7/QyZWFBFj+bQH4H8apvGyE6gzyK9gTmqm5G2p8t
nCGMA2EaiPUVpvzBr6oztnZ85F38EM+nqgiv8Igyr9Wx4oUpdTKQphFpr9i1yyK7GQNl90a9TnkN
bIpWD0A/ZVU3QDpGOuItcx8jZIpumZzHhpIOobwM7rFaredl1dA9aOIgkRZWXw1FO+C9PvrJrBJi
ORL3KNAgG3yUUaqAuNLSZgWnb09tUy/BKDZz/Zap1QtTXuZ2TY8utC8kNODNpcN5aQ9wwIF8httS
Vapb0tLPyxGpHqWUTl2jCATKyXzfwETtkucE1jiu1b57Gg2pZ1q+oCFN4tnnFoleL8SRqypIzUYl
2LYzMeR+LHfUA/9ijKGPXHXZu9ZvjUra+Ur3XEN+EajgHGZVPvWBqTgqn9keloxvqay3U6/07mgZ
gCsXu5TJuGpIyChKYTZXzYT6rBWM5EykOpyhsqveq3IEZ6WU3Wb2ARgrQhB6OmHpTu8Pz2pkrGcj
P04GsRQFSJhXOCtfvclsNE6A84SkKCqNAoJSD1A/aheRxcZB6xhRotgFa23CKNWlLfzKi8j+V/hq
s9WH6LNR+r1oso8mHAAuILfPMD3AGOJPCUW0CofqZdKmb7lKHkA0IL8gMZ6+o3xojqqgrfMqP+YS
zfSiaVQXbiW+e5DZhhh+BpSPCQ2n/9fUW1OfOO+h9orgmpQfrKKuej89D0K9EoV8dmU8o2n1DoK4
XQe5RBN3th6yPlhrvoocgkhrMVbdOUh7Z36ASvqgjcGHadLCtmqv1mo7lUXcqsEH5PStVUuOptKX
ZXljqMMRPzI6U6lzrb7YFam5E1NjG2WEgsq9Trx26OqNviEB9dOSnsZ59mZWb/1YvpUY8CTdelKN
kX67Z43WzZ+sL2afb0bPGKISzSqUb7J0tNTErWF2xJxaaOSwNsgvc8vwZ/gXIt72eVg+R+Q5ligI
ZrO5qFbQ28RlP2jx7KYk8rBUQuoTxgkNa1x/LetNhJjLS8Vpdi1VYN66spMyEF6ZT79YJnVb05FD
DfUlnuXXvC42GKUdrW+hgjBCCz7ivmIv5sGp0Ig0lEYZ+lJm0aVDuWHqFf00+VqI0rNS1ZtUBWgc
JNpn0lMzLo6zYOJsr5KbpSrHuKzPkyFcZD/1Gv2tKwsPYhB4at8xGgHpuEq8ZhkdXuuIppykiLcw
FzddzKgsbf0C7+0cq+exVt+roryBbgYa7Z86UiMEgUmh4QVj8o6/lfleRXs6sw7Mf8FghyNmWrX7
GiuSHpniwGDB90zScDVyKmAiQMuxWii1cX5CNO5lTfhlaeM19UcqAjHLPtm4aKbuKmV/iyJiLDOK
BstPkyNF1nBbZ/XGClm8k4YgyNVjXATQXZGUGaNh2bI5OKWQ0USRd62lbEKlhEslv5CSMQCu8F8G
zkjLdy4M5q0u1LUVhDe/PPZD+WGIa2RsE6h0XYdFbiw45UsnD89BXzplQ4qnT3cU1RRlkCemFc9U
L1KmUayehdC/JEuzK8ZDrvaq9vgAir3e01vovBE6NSaN5JKMQrQFa7otqLgchUQUD5HWILydm23b
L8Q9ULTDzDqqIJLU5GdKRVp+gGlivcGdrxKMpyAJ5twPb0ZBbxuI57GjAsCJK8ZCnB31QXiMCnkl
hFG9EXz1QmRXDdOYHR+o8eglk7/PgxFRqcG4a2VeXVTfhc4b8KceVpIJfsxIz01lvFhZ3xMyg0dT
R5A6dg1quNjq4LfMp5Rc10TwN3JXsnxFol0zrYswffppgUtVMg9KAJtkiJjGBcpJC+NuBdrSPGJ4
WOaqMov58MjcEaGU8ikM26ZmGhcPnC30FmkIe89pmpQOzTqayzGNwI8Vn2XUm9tMLXuHAh/d1WxY
hVZzKYMKDKhQvOg6cmQDYojfiJ946aabGJ2BygA19ckj9FvtpgYm6THVpVfiJafSWBuTcNN74dwp
w7PcUIIpGqpVYmmthEjGDZdyXizmd3xq4PcU8v5a0ov9otuwX65kOMZOmVkokfLkGOGAPEWBtE98
OVyZZejVcxTusN+ueh+FRVENlJvY7zSp6dZhKb8rRcEkuvxSezzKY61DdE4RqYuGF4PLJTm7AI9M
O21o3XQGp0W46omAhvaWR8nWJxE2DOt2n1LxdDUxBN2wFuF/2dECbYA6Ba0oCYCMlPtc8q31GKis
26XhV7Y4qlMDuEA41xvcGYQXUOr0smQ4KEOP2NOQ97LGkqMYSWHoXaZbSLzylp4jVqOWic2Q1u6g
CtNWk0p0K1q7n0IKbG3nvwZ0x6paiJwhEVe5hUge/4u0kZa8OUzmrEcpTkZzUbKigDPKAdoZaP9L
rX8FWsh6YXhMU4GUibom+LUgBbmB2cVfNJS9Vc/6Si6Fa5fK4L/INPVCmYVfphnrUcHDLMs+q7uZ
tHjImah0SWPo+4ZVApMzK+ZkOxhtuk00bTON+q4O0ZdUmeGpqo8Ckm66l0lT/zB2vwplGN2hKRbz
xEC1SjlWnUrqWSAOYH8br5BJgC6z8dCWFCqhRqDArC/GWKwlSrH2MNLKrATA4dWX5lMKJAz01zzq
BpFtMpJ9U/oyfO07MyQUH6kv2J1pxPu+FB/Jn9/ABGxcFT9AKxJQEwkn30Rx61sGrEb0MiWrHOaC
Y0drEDNIEsSXMlW/osaKXTPuD1ERHGfJX8FkWA5RJXNro0I/WiJ5ChJhm8s3f4aoTXCbD5mXpKH0
lIqULwGUX9NCuXVCQXFgEt5zQVbczBB3bW+gb66IlwhE4egjffUF4AsiTXg9Yt4mKslay0BEGGtI
tc9FE1CPDXSvtOIM3wMaNpkOc55RGc0By3WNFw41xAMRIdtMRUqPA6RHWj+vKahu/D7b+AbrDiFK
seNAU9kFBACUAUpPQ8oqLzeY/EKXAXtqObO8rfxDKiEXqasv6Eey57MrL0umK1HOMlgyLoKmRFoU
p8RdS81FGVtpEwEJExLsMmKB/WAI8czcr6FDQIs/4CGASC/sOFBYEbLWcTWT2uf9IguBEU6qjIx3
wv8OkYhHWiuaHFnhUG8YM3ddAFZQoWC1vUsNgk46UZDR6C7jrStzMXQpzchAKnBnqcuFEgRLh7tH
CTDlAHpR1lqIRU3CZVqUauoUTWvKybTm534zZNm0vluulF4td/drQ8ukxpy2izamSPVw2xXXTKoi
kPxJvfeHxb50/+uhhBSgVH0XlgBieWrypnP/u/c3c79294v9cR+zUHeMS3nTLHTAPqvgMFqG7w71
TEZMSN2HMjQ6UR3Zwf0izFm20ll5uZurRlBXuzArrMm5XyXwnb5lde/KLSKeqOX8k8vaoYpEHmhU
bd8DVIMtywdsoxAh/OIklSJML3eD4v2i46jxBln8+LkLB/iOWW65/m3O+nngbuP6uRlP6IKnlqH9
54EBsxSybSZzBBFsqQA2a5aSxe7nwqoXN9X9dhS1XlUT2hpbHAVmg54ykzthbXTCLm+CliQQGVpZ
Vj0aqZ8Rc858uCf4YRwoYFeZv8+MXNyaUNVTsZ89Cb4xCAnSy+uWJIwOei2BZYUUM33oGoJPWKzE
lgD9IUuENWeCa5Zz4h+mTnxI/foUlcyRYs6l9ojwhPPpEB2MGLEvaTasnIkW8Mjt+Z5lod2Ueb9l
TUDwCObyul0YFFSlhPFRDirYL8xuqULiNFPNG+DG1JUEqopTlD1NMXQWFSiywU65j1XlK8L+yy9K
BSKZ4pvkp+VBKDGZSkboMUbvpmBcTgJBxDpzkD1ijC9qajV7Es89qZjQ7eWEFpsLvGpU4k1Lacgp
jWA3gy1xGOYQVPedTBkGwSwZ9ZtcnIDu+f1bJZD6Pja4v6gHIbLoBiSMhqQ4oQYCJvVBmg+14TBI
KvSD1kLccQFI35aDT9a+6aUUJOKO/BQKU+p0uTq4dV7+quTi3GCqUuVNBcYcbtE6Nah7ZtpzIi0E
oVr5zgT9sWZRnVblPk2ndKtMCMcF1YeYHR8VRX5KKvLNNc0mxmOrqx0o+DDS7KAfb81k7OLk1su4
/gJlOPud+mDV5Xaw4pMYgditimeK8az382lkKZk/TSoj7oz8uO/69zCzLsufLTF42m2GyUxHfhVG
8S/QKXZPBZ9G3PTqV+TK+0CFBTF71FTjRRXo4PQUZaFMveYdI2sx17+GWnlt+YRaTGGkJQRM6eTm
LZyoYWNcwY5UdAuCKsDBoE7Ny/LpHJVywzHR9Xltze2H0QegQJmcFxrvMixhrdp8TYiVTVZuCHtF
7Vb6zH9mDg/gk/naL8Wnqh3XvTyzSoy6X83QMr1inUsFnHOljOdOxZrR3uR49D1NRA3OGnCLkAqo
Se0xNnKWRzcE4i77TlTsmkZFfEM+EWxR1E4Y1JwttRFENCQ1RZpupWx96aSR75uSGpTUEQOV4EU9
C5OOm3uomPe12EyEsKbisNY6yvSmYGjgSM1+U4WRfsmpYhYaok6RXga5skQp1S2hHjMfIaezt3x1
NIqUj4rAqV4R3k9ZwSpV9mlCGJ32KuhAU1r9UeriNV1KFbNKbsc9GUe+TM3blyj4+tWx1hFcLr9H
Tdzuqg5rCw9xc5Qm86WvxQ/GSgVMn/LWF3fWEp+5qpdElukrqaGoC6kXgFNctwOEGVBMN11NKCBM
BNVIyjnIS0DLQ1WvqNeg04s1sgOoeetGIe7SNv6cELhJcnON9OYvI6EQOi+5klnRUxcUBieyZjJn
aUSI/IqugrgzD5V3yMD8PJaJgMw6zFb14HfKryHra5g11FwLUKllCzpD5cryUBQZaH6T5pfciCTJ
qs96xEFKjAqHY/FcG9KZhB98nEk/eDVc6bR6ZpGFyY/evROkqu6oAxY0C+9Gk7CkJEfwRkcdZHdA
8dcaDFZuikC1sfKUOImRI/ZMnSMo4G9iR06VlvmcVSN+ErPea0bxIgraSYW741JGiMP5pemrrawO
Z/ijq6hFZ63IpkrkCk4tOLKbXg9vcahVK1Ovl2kqzTtTUNdEoDA3FpDORvEyd2e1ZcnrqVmE//Ji
pt1QzX4VQiVY4dIk5SAxJJAf+jvIZqdZUiaG/2LvvJYbZ9Js+0ToAJBweS5JgqCVq5Ip3SCkMvAJ
b59+Flg9XTV95sTE3J+I/1fIsCiKBIHM/e29tsx2YeUB6nc+PZfJDYeNEv1Ps1weq/rBNUt/tpAB
p5Bjcf1BapMNVHX4th7wDWHGPpG+ZkVHYRHgbEvEid56zDKAX3P60Q7RQTrlnoe27HqgOzxX+sMc
osSwWDB39kzGsKxAR2faU5Hll2r41CIYmzAXj4ut0/mUglRuIohqBsND2/NF228XvIq+WXkY+1xy
R0I74Oq9Q6d6dFznQeTdoyJ3pJSzK3Nxf/u9c0eIU88yAD5dvm/c8iluiZ+auBLosqCZXodTlDgu
dDMd/ySj631v5c9uPJE4yaMWN8H8U5NdUHombnE0lQ0ARCKmZk0xyFPr8l4adJdcR6OuUoVPDsxQ
MY9NUFjUS6oKQID9Haznw5qYbpv6Oa3ToG3is620OyGHUxJzVpzkg4eaJDqEoggS/pYp7Eebz/R1
uO+d5/3y8k+9xI7J7OyrwvvQpjQ8KdfYZFTLUXJz4ORK2U2Dwkqcdhmbd2RcNoteyjYSJgwnWk3V
H2lUPGGmuG+kvc0razl0A/19Q+EuPmuQSwwxWZfWV1u3XquS56zgD2BteQTGRAaHxzKvPMkZ5b3C
SlExhgH4FjM9y2gnGAChOz7jwA8KIgFU5tVzSg59SJ50u/uuR6xxzAxWCHkR3idcaIO8G+51LgZG
zMjGmo9ViUxsLOiSXmUU29pg2t4Qx0lnZmJVagaNThqT7qGrlyT+rFtv9aKv06vwXFJoR6+e37tz
zi6RWYpOiK2uvlHf8triTN6aSXJPN1tFazHxiE798DwUpMzq37y89tuu/axn672oFSVBLAv65Ll2
hm8g5SjNUNMjaw21Z//ocgEATZGP2Ufcib1kOkHxKIMG1XzSrgjKYqL0j4H+VBq+lxvZwZuJEWrd
Y1qSzJ12pl7XW2Z94j4PDbB2NSXy7NuWrc1bqRS7xOUVrXqg2mok4ljaYBeKpHpD0N9hTFoxWB1z
SSP76GocASEXCsZiYu909VUvmBdbPDHYCVKCFCPzWzP6RjPFXp9rcIOsfCyPKyUWkjPK64Ot6SRN
42M6WR80cpGomL96s/GBaJZvjXEI6I5DbS7U9/X9HZZRvW078gVTgR3axDKKQ/WrpbvHIaaOKnGY
wo1ivtgukzavgVCNhX7mVNofIrez79s+YwNqat/LmnuxtRfFWRM6HVb7gnWL3VivWAMOliKLCOEJ
+gWS8W2573Y/zBWc3EUaKF7NWC/N92ogjDfUnDLx+BlZ9x2HLHA/zfhsAf0u2rhbZMHhAxoSI8/W
bGyJrcM4Zvy7g4Y5OXnOTNVTEZrRfeE96FmanHsmJaJYx2YLE5mSAWkJGCNx3vSYuUAUTtc5C186
fTg7rZf5Rt2eqQ2E6KsqojuKU4a5PKp0CdwkIyZcZOeS7RCqAqOQDqyCK1JcTe6HaBMCc2TH3Sk1
EJIIe2TTQVHXajHh3xpltBYSe3SneGIMSs1+rZdkPNYtUebUYD7pJq+1uWCLNssA+A15NTN7ZAmE
R2F23zDeHJqlkVuWWw3J/Zm/SDDj7imppM6JypG7GXF16EmNTrrzPiFX+EvJeYUX19orLX6q6czx
jZAulTHdO2V0X8btm7mkhj9OgvwXxqRWCpRQl/YbAdKS6clJRpBDmN5sXSauDIPOVcuuomztOyMc
3EB40zOHAsGL+sG0x/GI7edRc9PnUV+zHBqX2kRxIavDzk8najKwh9U7FmsEThV/Oaeoo8I7FM7o
Pm1LSKPivUKPVMYiz9UwTDlAR8aUwqoqOoLBTTbgGE96TRXnMDIuNTprRCdwHiQUrn1pJ9cc3Spg
5qwHg5E92ZX4rKIsvej2UWZ3DZvsx94ANxxH4sjIrNMXXhKKKfcTF6xiLSCzI285WhXI3Uq3N0uV
4pVCzav6gnVkTPpZTs8dstBoqqeuHC/1QNc0M/yXri2LnbDfZPXd6Vy4B7BXNrqZPBXJ8qQEMh11
P4TLovEpzB7pED4vaCIu1BEWiOXZ6fNxny/ar2ZZGCklo8NpeZLb0hyOtt3/MmXh7PIQgHiqP1va
e545P3U4mKMy1VkonDNiSC6LES2+jEAHa7rwk1HdmUv+Ytkc1kpWTDDwEyztDhij2mtO7Oz7KjqM
bXc3GHQ7WjNZpbjr9mFsJD56NMmVrAZcAXSStgkqEgTXEF411jbpsaVKFlEUNEceUuUtA2eCZ1Eq
ahmnF+QZNEJHc/deN3wqk7FMUYVfxsl9MygWQ4547pXJBa6WTaAVdP2oHi16/mE0KLJ5z5KmYWoT
5U6yLfqQVLV2XCqQfpkH0tIYI5s6HC4kWt4+pI5FkLCkj8LNhn2n7GMNvncbeRSqk5sw++JtzLE/
hf17G0vAoA1z+SqsWVCNVwbi13licqDXkfPIbJZsxU9HDR44CqYefT+lMApMP1qIXS3uvZfAKyqW
wSAI7RoHZzHv7chioYXUaYt9THXpMJr0Dk/G5zirFTlq7AqaMLj2RUFpPPfEAraMiTGf5BA9BOQ4
Ly8eUpsopBLDo1Tml8H90abFTlIXvbVCJOyuf3PSbVg1xTW3V4c+/y9YlgCZ53kQhstF6GtE0CTR
rkyLbH10oInLpz4ULb3VD+z6NHQ/f2Qj1ky+UxbPSdJvQCdCJrAasZNUIVOzSGuq+lWrrPRlHxk7
L3E+rXmCa1qkjj8kxlNs6d1xGgFZtbPz1n96pRkfspppEhJj766xQ4rHprRjy0VpShyypc3GZ8+u
r7HpJHBxSEEsai1oeU7Ctg5ksXxxTC2j2wLou4IW73dmZe36KW73Td6bPi6ZwOygnMbqYAjCdsy3
vixRaPJmvbcblHUjTD4cz0yOgznctxo1rg2lYbt8KghfJxPlWpYdSDW4T5oNOMLRLyk0Sj9GXsFO
qShRaWjInCzsivmBYU5Iye84HGztYFZD/5hFPDIzHXDoAe2FpeMLffpxcx//f6P2/2DUNg0W47en
6vv0f6Kf5f8FibwmJAL4j7Hi3zbtf/67f9q0Pe8fkCANA8QpBCykQfkvVqQ0/uFQ6yZW3ON/+rOF
vZIgheuyYNfx3klM1f/pz9b/YbiS+byk7c90QAz+r/zZprFicP/GnkvblrBePeEIIS3d5o/9G+qd
uAmplKrNjjmq5EGO3Xtv0dxYdPgZ1BSe4FSS6kbCpgTROzAJPEbTTJ1qF+uHxgTcYFXsUdz5Af2o
O0u53MuwK4+OVn3kE36PyKDjuAhp54oWsHUF65QxGn8Npaku2NDuc5eCUTfKSODTFrMR0L6iOZjd
BpeSNtwJWBzgPjKTlp9lWlnxjQtbKLY4yYhfjZmD2rKjszUW+dl+6KN58fWqZWkdIRfir4Ij02Pd
Zt7Xf49iyqE7z/riKEwrTcIGCJA1p/Il32NBIrk6dMHUV7S/6g1LGC/RDo5Ryvs0o09g0dDzUioN
pRbmd5lmZw8TbcxbaxnaIJmSCi6uPp+MIvquNYY80fQsvnadgPtbh99ikSZ3EkfwnRvCFeoMfNfu
FM6X1F0QBIZBZ+FdHK0CSK6vUPX9JtU0v5V080o30g/ZtDZcIS0HssbVY4v44IWE3ZM5BxGSFVd8
krAmsuE6tytSNqsCFIHxgZH+FxIAZJnTLPvi6Z90hLOCVsPPJk23sLS/jXR+bAuJpq1xDQrmtDZ2
9birk2TZj2XrYmPzil3mmC+KhomdifBkVIqIa9twR+zRanaO+DiGcJfaUDVHivBwvi/7SsRzUE5Z
eVxqat0XLb9IDBVlwx0LT2MBUDYfNDRvb7eeu/jORk07T6xJQvzXoVWftAoPh84dpkUNJUpHSxjD
pN3NkqGJoHjqMEPlCenwCjww3uwOjdPMjODsehE87y75PsR2eu7WD5TD//NDGyfZX1/efnq73e0m
/92Xtx+ErG2CybZwsXNPmuPY22KgQ6VJe+o2/+133O6vuv3k9ulSWBK8n/P0bw/DSleLxdK/1qIt
Tn8exZ+HghLB+L6rBdwxfu//8+Hd/u3tp1Ym2A/qVG/f/sWfH9y+jNKIEMHt078e3+9banSzOiyO
QbHN4Pf/dcO/Pr3d8PZrlhYnV2hXXPBgHMQee87bh5YdA6NdyEfOOOsX7OqA04ZCkpnIOnqu7Izq
+emrKi5ONmR/fdBmYGKumfM9Cn5XVaxBCeB704iJRoSBW4/fbv/m9t3eQxggEL34VA2d7LF9bfS8
9GvTjJqdSGssc8MFj+k1mUq6tSWHkqEX2iXsRu1y+0zEBcHtUG82nTkxc3YniInjcmyADfpdreP0
LdFGWUcVi7hQjCDoHueDtBPzYm0Z+oFEbPv81XZ1Edx+bnYEtF1Eh9DVZqwSkEZ0mjH3QzVCx40c
Ws3Xz7qcGEM7z0/sL2QreIEpubksJuJlpLSBTRTP4Z/vuXHvi15vTtN6i7kJv+MWp2ojE4dkHAm4
FMo5xzRIoG9k5R5mnn5ZKIChTrny6AamJFbiK07xf1UtbNwl9/TL7Va3D7qTG7+/FF6cBtWYvZmO
KDl55h+Y4opAFMAxQ4mzdHF7QmrSPrcm/896fWAHSSQzElDq1fcsRDkSdVrslW5U18LNXlTVOUFT
j8W+rSXTFmwgvt5jwUD7nwB3udNlTmOPlVb5lQjwdCnXD1NqMoo2Gunb6y3M5mEcFqBXnOlPox3f
xQ/JaDk7LewMxOvSPk5JSZ2Oii/p+mGYUoEVNgZHAkgqF9h7WkE/hcsdYr7MGFBm5VWod/Zi+WUJ
8Rhg72pwyBF+0JaLRuveRUdov7DSzVjbh6d44Vu37y9jVG90C8Hr9mW6Hvm3zz5r6ySkV14YnYya
FxMZYJooal4CJce+w/pu3iuLjpmqA7mj0/1rJAP+GKDrl5Di+Qs+3fQwmBtld1+w9W5gLluXeVqM
41yMB6vsIEHaFCX6qho5+LXIDiphv9wOrEZo096JgTI2Xphfa6ssrks7tEz1GEfdvlzNjfsZCR0l
cS6unWxKUv4At7Sm3TotppIkjR7zqHho+hw2oOuFNBLhYcwI7bKrqvJjz4hhix9VYiGJDMwkRVCS
4XpNNAVXIUzvTYc8jblCbJEvEeT/ADBvxIE5TNn8NCPAgJEZZ32jOKL5lic2eiW6Hp/9/uafr2//
MNVLpse3n//bzW9fmrw8e0l2+/arXbNzN1WSOJT0cId//sFfd/37U1Xkz+3qbfnNk7zd8vb7br9+
KQrGos3IpCdyknr714P46/aNgsrJ6AMen24QIkIvb063D57Gm/bPl5mZwkH8r9+7/bQfgDDCiYbo
G5iaQV4j1J29itw70UMRmfOJCWPKG875rFX0CbS33ulF/eks7rsxNcMVnAQAqiHJg3R5sy3dxzya
H/MJAdfGVbu1aChg32MFlmkMhyZEPq8mh3/BnJcOtNyflqRaGwRhT1bGqyabo8MGGBTZzlowg5gx
vde2Wz0NjjrEan7qjHHahOPA30z3lVYx54XSn9lQPKrSoIl+wOkQOQg3EWWmRNOYABlLeixy+2In
YXdA2W3dsNwZxgkTC/rZ6NXHXKNuwBocyJTcfenYGwdlFcSm+TYqOgGADLt7vC1FU+hX16S2qu7a
r4ZFAUr4GtN1seG63FFpLGasPDXesMW7o1J+jy4/buNCey+qAhd8AtEwmjymYJm5a22j2JXtkuw8
GN+XnlG1zokQFBceVqM0Bl72o9bA2FNDK2n0HHAI05vHcDA8Zh3mJH20ExgCkDISESH/kvwxawdi
WJTi/fHEMbZXtZSyvlXEgwa01IiWLWXytZzqHVW+r1SywSnLbTrohfuo8To0SZviGCFJAg0CHoUN
OmWkxQo1jDpucgrZbJPCQg/MmD/ZZbwv9C+OgSJAjwGuWVQms2jfyNtjiQitwU9mGHWzlKcwL5pj
RYftLtEwLsMVZ5boTttpSSkSXZz3aBmic6w37X7k8GQt5jzMdl9cVNa8qxe3z50d2kUwMsXbFnr/
1jphtpMTBB9Xb3xzqnZZ1+BtwRcpJIAvb1TgPEaNRcVES7SOudRrq3dTT0nmXF1vfKjcKvQZK+ZH
Y6Y5bMwOw4jnJE9tCxPq67KEP+NewmJqCZKFAkw44qlcBPUek7g22P82+hkMSU6EJ77v6NlCF5Fs
GnIGeiV1ZbldnaxSb57Zt8erVNuVv1yrAbsV9vQmxdxcfZT02O2Y2hwaG4TfXHQXmToXverjq9Lz
AB4uVzeoQ50C8oU7YjeIRp5FMhwtE3tabYj3aQEG6IiW0VXWXJORY8lzwoMrmWvbHQeoV+n3jTZ8
KfoTAFljI7nAMUZmYGWHklfKWs/J8lnGWu/X1mRvU3yJXijygAAHdj1uqNtAbOO00PAdkRnKoonE
LF6m1JFBzLw6ld7eMKNno3ZfrLThLRVGByat4tBTExj3TnJysU3Zyr1GhEJRV06NiSZbGrDyiYFu
7OHQKkhiJHutPfJQf8BKeDAyv8citdFzar6EfhjScH6RdvfMePdjcqjanKgW2BWOKQI031pgmtM6
Tit2krEC8chVEMDQdvNsu4Q25PPUipc0a7EUV7n0o6bOArQcJ+W5XRQjO3MMGCGKbViwB8R0aZ3T
7J6xF168OAa3C2F4WymNyQBz8ibBaCujt7DP9ePYTm9jXda+N3Z3ceJ6lx4btdepe1v34FTkHZzP
sSNtMkntY4qbfK8Smh+X1NwVM487rfDV2XVB37oct0Ua6zB4sxcbhyG1kNTPmVVMwZTk+enn2Z9F
qgUyb5I9xlGGJx4dmbifr+sSh0K8rWMjhCmXJruya51TguesjLBnTPrM2LLSrou9Iwm0bTINLFgH
K7Ybo6fQkd657HFr5ytSUgM/N8y2DmEMsp+KvAeNlbya3Gw7fXjRWhmjefJgcw7RUjNhISWxW+vr
ONUEghI28ujpv8zQDQ+JWzTEBZnWW1nN396n98bA2JJpdh2bRqDavNhT3Kh2Gq9Gao8gBZPqR2Rf
0u7TE7BprIm6BZVM7+xYJ4BuBuHsZU29xSVhnKUMcbcSj0Mf5AgWw7UBrmamK3HXcrhXzHU4FggH
S2c4ogNCbs/Gp3hxv6mhsbeJ5UEhXM94DHhBitTpGwj4zs9DgMmsn5aoJksSWTGT4a7gxJ6TTaMv
GL2Ndl3N+hH1KyEp/NLypG+ih8JR4TmcI28zR9avGAljY3YJjbOQxMfYOXGmYsAov4mmOTaEEe9c
OhxNraHskSFJr6M85vW3RnFRsrruV5VENF/wRDOPA24Sr9vR2ByvsYaxlPzf14b5i8/i4UGQftok
evE9NLgCSoGLpFFEd+wiPYykMUsPkikxHkLpRwG13soZ6M5DvyslttKeDr1t0RJrMJR+x1FwER7p
qwTC8phdI/0pGvurvptoucGJA5kM56zKOZ3o1rfIzF9Gm5fBYShC1HWX5tGLvRA0UNTnBYN6qth5
EuRD1rQrSpSpTY5oD02xHeAoDVN/Vs67VfTgKSFTpPh7NzL+bqYlPYA0VGxlnZxDt1agSWWyG8pt
nWFF7Z2Hlr60XsOk06SA5KzZqPYPlVcK36udL8rTHzPF20+LaaLMVPsjV4j8SW4F3UQF0hLrT5b2
0yuGA4YVSRwVdXNhN+RMdiBq47B6apuUhYU3PzBxZOVfRB+q5/DSMjypRKFYIi/bskNbB7LL007E
xmxo46mSn2NtfXM6dBNOItM2BTvkLyk3D8MzPcfZFoIWL6LmHqQHgY8Lo9o5A6fdyi4/KJsnr+JQ
hFmm8Tc3sT+EYogiQD4ReVZkDRBtoueqWEAwV5mfWXO/7x3vbXEq41DG2iFkhlaWvK4xzdIR24Zt
Yk/vHeUFm8Kb0wNu9C6enhK8akakvjvkUZo08OqKe9Xgaqn3rgZ0bnca50QiJEna3BG9wZAeE1wr
MguIE+nDO+rCE6wI5btCo1F69jSP6l2zq/SQdODkhrkJurmhhjGKnr20mMEsseQyM6/YWA0XaCNl
d5qve9/FlgSfpXciLBdYBk7G0b7iJdAxsGjlXtoD2X0iHDJK9hJCdqv0ZivLLPGbdnkt1VJtBoct
0KS3lAkT5WcSBlvcFufBpduOmDO+F0hrdSNJ4w6h3LVN+CDz6X4ef9miY/RFaHQ7dpm19+gr9om6
vfY9lkO6Zr+oXn+Z40bQ6MYW/pa3KsU5Eidb6OPxPcuWcCOdhqe5sQAYe2eT0cAZfyBzbKt+ky4X
VVzWP7UOLKHJaTN0TLmhWdbYxhhN/Lgwy30e3sE/Gu/nAqlDk1B2sEBRguMlR7zTVgW73IsylhEe
tG4WvN2leUxb6hYSrLi73CuXh36BPkBckcgh44CyWpwz0fxn2tLK98pheJMLXDgpLYcR1GOiMVs8
V2zZXTvAV4rZDIPDlutkyPoa87NrRfdwM3YEqbdt0Thf8I7+MgugBFMS0X7czdOGU/GwlaneXljX
lZnxGbNo6sMp8yu3oQq4djF4syndQ6mclmuP/6Xm3X9KrBbdgT99Tqdg7N3XLJSsrs1iAI/Rsp4W
FyOnRcGzKXRfmNXQ3pEcPUNcdS16ViVFf/biYdyRebxzneIbI40vHXA5rrR492zZfEMMd45Ou027
vZWZ30HNaTvbXJJjJ8wXvCu0tc5yZzTC29r6fU6H0mYGn2/G/VlihAkdLbp2UUV5wsCIjyo3oOcl
7bBVfQGfQ9wnBOi9SBrvYIePq2nFzrBHDgQkzPgJ00mBodzkcjV1X/Xo4hhqONGm2G/bafELk1Ba
QeUwDt9e30WFZPNC/DXUCCwhlb62YUs8ZlxfCnY4oe3cuS1K4Fil906hu6jA7ZaJzAMJ5LNNxtCI
eTgsqq48T9bGDe9NwtU4KLzXeWrt3VS2L5WkN6WyXmrRs+LtJMUOWvaUGyv2uJptnzwOCc1N/E4z
20BhbE6lSVoHpSOJVolgnsYnKCjeodKIn3g1VaV96uwYnBXpqfWCOTP3umjVsXfNcQ9MBgtEwxTS
GNK7vld3ebu2qnO2qKqZ3ZwIxaFF5QcDMZhvMsJkH45F7FfCZAyqg7Fcy76tMvJ8qZk/KqaoZzZB
GPMQ/6uGVfJCfJRiymbi7ty4OmsZo4MixL8d0eE2oF2/OnEHkU14C+aXjUJa/yHyLz0uQyT5yAvo
i3lKzArjTQMZouDisKuin0XVM9FeiwVVD+YUg4vuFrbv0cThh02e+CMoRF5FVUCuTw4TFnzNIWqB
moiE1R08dHKfXY+D3Y+IZWFRYUva2O+n8hC2iAsOpw78MfQrxHRZWOF95FpXvPTDniPZPobTiHcT
OrHXeltcASkpe+2rK6N25+j0jmbtsYwwoNHvZ00A69PisMTz2SuJDQ5WWHBpNS9re95Ga61+O7cN
ZozRtFnmI5Ey2XcDtpVHku+/Qn3ID4kC+kvr20YoGnGoZmXxschT3S+4yRzOwQPXQiahGTl22YGU
LLuvadvS2B6z6SlS0zhjWDwya2BMoRMdjaitww5LrBdHM/27XMK7p8lNIj8aRuoaewctziiqDY91
cD21a0Mu7717GvpW7d1kZhGsPGAPHFCGqChIYdAaSXv23cQq/HmsuASuIIAZGBmFwSYD6mRb5xhb
PcP+6eI3IEcffUvSg9dlOGxiCypDb793ecn5Ix/YYoRwul33Y46qfOvl4AhGkox9M99J9OZt1OLW
m8uUK1Yugca5bG0ECFzwJsPkfG1Cpe2MnmLHqtPNvc2pv9KLb1E0sVRR3gvGv57nGKS4Kdfc2Wqm
0ZV5yvqqBrsdPxKgPrJ+Y3ikk4Ja6neBZG20L02On57SZAKJCQEhq3vL1lbtqNE+G0QKQ5/EpaUm
2WdH4mKc9YqaaW5uY+iK7VOnmFGLeia9klk/5RK9YNMtKEMETct7iOmtGD/Kqi1o0EhflvouSrvo
2sSK4tscBNHC2txXzYsi/cT1BCHH1fJ9Z9V7mzAdqUWFO69IvR0etZABf/EVFMea0WNZaurqtRVo
wMtk+ku2/GAruNim7iuGRtWcP+JTwxhlrICTBzGyhO5wpGcTvKBeOo9Wnf7KJut+KIavpM9cYPWM
PGhaXeBAWAT7o8HHPxhORaDVcI6dhA3pIuBSk+z4mrMzO8KFeuoXwhMujQ6eeW30MA2Y/9GrA149
TV4QjYo9w8kXVNFyY1ndU7e+SdEjd/SYalvKj05jFyXn0d1kn8sAS3MeiRcY481pFMKwyfNt2mPT
AVMSTBocJ2GuDQ0uKBgIMr5kpBro7ohbx3oZ8UxzhLbsyuLl1zKK1u80ize+B7H3exgNgYjHLx7B
vz6afthLPwXxrJ3oqXkLp4gOjJJyjlhI9KtQ/ip6d9pXtf2+iNw4cNmEa5u385bhyT2HRQe4iRZH
b7WmJAU+mHa9Ono05OkMZkkffeZtdGm86ivD+2SP52Ci+4GyiTZ71HXr65gTxjZa4KNL7mLCyhhC
WljC8W65erRWznwaFva/qW7O+KoNVmxsFaPGImgMFAtjcXqZY3BOBj6pcSzvKw4R3tfSxVdIhVUl
8rdGCFj2FREDLrYr7x/VFo1F29ZKykPRQ7rWi/AUufNRNC5La32XRtYP2pK+4oC4z2moBuE8feAm
h+w8e7UPvMZNu/aKPLnTopaqneLL0H6mdTyeayHei0751cTsldhLvMG/ox+d6QdrzPSL6zBttPvh
vHjlsR/o8uHpZlM++gOlQ4Tc2LQlPctnVDCCy0O7TkV/LlgjXcey70z8taJuW5QX9WBKBs8xib5d
3Iw8NM7YFaGzOylK42CvDV7wtX5kEe0bRpP/6DJG4HHdg36g7Gk39yGDK5aXpMhxe01ajyedE9pO
6zR0yUjtmqUs9tkSXYkmNMeS6i3NGL2g8qKAN9DmRpel8jY5arHae4mVHLKcNFVaz89z14Zb0zTy
/dx4xy6p05M1pNQD0JQ0ll4dxNj5V2++jSXUSC6Wdm0BBrO8Lu6ttL3g3aHdAbAueB8rPokB9aUV
r2WID3NSNvMHh+gMy1fCnmer1yzCpOODlhjuoRSsSFSXPco+5Zo5No3fj12/awttX6f08lpidSEb
8qHL9W+OrQ9bIy73w1DKi3Cec8hcm5xYN/XFHvUMer/j/BQUNCyzs7ou+tEktH0/1vJumqsQWVB7
7yq0sAGlIJi9AghP3l7xd0XbSaa1P9uEjMtYN4iG3A3qRzJTMmuPR7PlutnSneQSlOFyQhjQAXQU
l19E/jD2s45IrrGeDaPOrzTX9TWKDre1vVZAoDJo2pMncI/hvmqMFsJuVuDagdGj6w8eain4VKk4
oIhNy1xcE9ylsLgCQm99ACGNrpphcamuzUmQY36S08UJkTuH3i7JcRuPypvPmJ3wJk/ucEzy6Wp6
tdpVFtKjDR9e16mi0gaW6BPh50Q9Lpn5wWyKEpSjWc4TmW+rZB+aoEKPMIoT4r2xjJ44N/9y4xAR
RTLoT1Nz2OdslAB6HRPPzR+SoryUhrnJukhd6JI9taFWHI2FKhdTDA9M/lezvio2aQrYSw8dhJwc
oXqoKQ6KlLzq0/Aa1zxpS5fxBGe9B99uwmnbxS+sRMTO5KA2dX0b13lyXFokVVKTIaCXsLWGN3d2
AsrHxoektfKt5XQamfiS9NsArCxs3B4DOxVHFPEhIwxRH3AVR/5spw+XI4GBxKHT44Hjo8XvYGFV
dcyLLSA5R3NJAh17LXmDf3I07Rs488/Xt8+af3E0/wAq/0nUJElyut3FXyjMf30vYYqNsR9b8+1u
lDkkFNgtab7XPLh762/+fTe/f+t/e5dejvlUn1uCBbeHdvs9XA0ZQv/7g3FT6G5wuFml4daE5XIY
Mi9iwftfKaG/70d1Bh1Rutz/dbdEhc/smZLfPNC/Ht/tN/2+4e0vaT37Ix7Dwb/dJkZ6ylCO+HN+
P6T1CfjzxN2+Fxcq3roqnLe3L/88o5TTqiARxgoCeg4HG7FBolUmafWemyuXQ3cg1UVjg3gHE33I
NXYuA1fMyTTZSUId7EzifsXAppg18+MdtbT6Dp+6JC+aBo5uGaQOUMLmpX/OOcOlnbmzjOg7W37w
GiW8MC6xo5+C6RBra/QoGd+DT9PCHnzITAWfo9Sz7OvDLPCz2OlTPnwOuaL4YinoWuqzO11fRyYz
YctZcwFcRRdDgVWp0+/rCKOZtXWtUF0rsXxkLRGevrYvowk1AS/JhiWGa++1NTFR0C6SLwbXpzQa
d+1AWw0CxWYswgddcEJNXRwCwk446kHTeEtF7U3MAhBeYcQpUpH7X0r7XKfy1NT0XCfCovHHCWA6
AbTM4ytUPlL/DmG3iqr6sSs+l4ant2TEJVYYhQ4eX4r2GRNoAxODcY3LQbsR+UROSB60ygsQ0mi0
ceYPgZY3j9obPh3y0OZ0wZqzFWi2mwF2x9ZOmqDKWkyFsdjb7fwNWw47B7y0XguCTfsP9s5ju3Fs
y7a/UqPaD3fAm0Y1HkmA3oqURHUwpJAE7z2+/k0wsm5kRt1XOapfHYZEo6ABD/bZe625QkftKxdJ
LvnToppDS9I/s07pF20xfHZGAmQpUlm4FVxTocc5UGrqxG5HTDryNYspb3NWskXbYpHMXhqyCcd+
CvSVbFkW0TsKgbbqosa1Uym0kOszQA+DEWG/ZS4LkYxxKdq6biAtyoHOgKpgCWhqVtM2ZruBblMi
fFYlV0toXgtssTNDja6dS12h5/juLfE+IuGlkUYojlh+DAuviT8GTmq2gMQD0S34zUDvdgbooACQ
RUGLs+hLz5ENpvLJmB5YxsCqIF7QagImwkTjyRcWjHf3nFcArZDAZXZf6aRqZPMebwyI7bhw6sHh
VsZMmPgnpNaxHq3nasw3WlS/J31wGqckc9Vv7mLf6LYmTYBmmI/OQ/Ok59is/qQ+PP1U7v1b2iQn
nHJ19R//Lk+Cvb8K+nSIsIpqqgqlErq+vwr6fFcd4qChOTUMDF0SwHUbA3bDpB09xSLqjkB1r1pe
KLaQkG8l1L7rmB5d4aSBaCQoUCvkJTMURPCe1wBwEqyz2g8kXhnJMeJAyIzqiaXA+5snLon/4onr
IoeDYmoK2di/PfExSEt9oEe7ZhAcrQVdQ66Bb3+G9zUD41TTGgxNZvqxf8RnEEDyt7K/ew7/4s2j
/6ErUHOZoVHl/fXNC3CV6z0A1jVijeGYx/I6kkJ/TeUnza3REFYZqAtyK59MoaBkaMSNfhz9NL//
9x+igvbz9w8RqSjkXkkWTYm48L8+D5xWg1pGhrducmiWvlmq66ZmPC+yCHZV+NqOXrbE33aVTK8g
eFDqVwHNlpZ0s9ythH1r1cWOgp78G0TkHoIZzlfkKvuSjyPBY5lGESrtXcPbuqq2Meuu2udCJeNQ
Zh5eCsyk09jNbNgWKJdBpvRZsYysbMJ1cBFMF3U8vv73L/tfHLuGbMEsBhZsQs6fuMR/FqM2Ym36
det7a10CgdpV8H1CC+ep5BlOrslzXx3LXVt07C3bcaXJ+TrpU+b78UjZ3u/SxAN1KHbqSgLbsHZV
JPqt51uzMndboh19eQX55qlxM8V5PPP/lUf/nTxaES3Eyf9/jvXhq/u31XsCaC4ov/4ikP75yP/k
WEOkliSOdMLqJyF091XV//HvgiH/QwOLpKBNoU7goOB78J8Ma+0fCrYs9siGIj0E1P/USKuQry3N
MC1FMSQNN5LyP9FIa8pv30WOQ/6SbqqmCOuGPPe/HpSqQCp9YRrjij7fEtfCHseWTcdRuBW7eGXo
oDqcwti4MACKRXOt39Uf3rV+prZPU4SqS77APU0h4aUmgtFdUpNTYtFB0KYZzQq6yTTGRyZ1oxgv
Ur6/F4YSC9lJ34kOUxSb6V3iLvyb9Fls8ZStLehmf7fu/b72Pl4j3G/U4IrBP7998eCNDnzjzHEl
jsYzvIaL34wkCCqnsFN/NGXzLQjwwvIouGuYLP50QPyLM5ZqTe/gn09Z0/+u8kkZ6JIMTGO//e9Z
4vZF6Cl0bW5WtxW/s0t5VKlD3mon+fZdcvBmzbfxpF4yd6ECXZ1HT4Jj7q0nk7jGI/Ig9SxRkO6K
jfyeHMZ1dCaRsDoEOOnPdNQrOzgM76Y6ZfBoTwZY1HCRrXqiIf2dchLZrn95mq7bgjU+R18RiqWT
eq8WHQUVylweswfaQj4KcqZZ81bckhv6H06UTJFQImEPxqQi5XOpnI3E1GET2iW7zhE/6ZQrK2Ro
JospbRActYvyqThIxMRuCdjcAKF5y25YUvwf4ZWX4/Qv6fe4FC4jfaC9u9JhXOMke/fMVbdrjqEt
Mpz9GlZsY6F4TYG1ILi+5W1RzWtoTaGwFkkA/UDsjiVUWCQfaLd7dSGsyzc4saguyxsDPgoQkoWR
dnnXLJtZN7I+4/A8INmee3t8gKV5zc7RF5mm2MiEfXbVluOFNB9CO7srqs2MFLRk5u2GV/b7DlnE
zI+1b3q+xl7X1620iTyyIuceghMTWz5vyILKXqFzR7DL8MrMRFEA+YCPlOxUPKuiw4DGOJdv3Vb/
yE7usSZA56lTaJnN2mwVkDHIqPkSLIUDys8DYVPjyjvpQFTmsHnjOTINrAabwpzRSfLP7M2/Q5vC
rmF/Tdtq1n3UtI1aBxY3QxFt7r4S2ZzTWL3W/t7cqsPC6OaUc/h67HQ7LlXHt1WEJARcQ8C5S5/u
Podnsx9fMTlbi+TozuM3fy/vFY+3tiKYmzBpCa0C4pFZuDR2vQRyaEnb/2Uq89XFkC3ir/Ic4308
0OpVj+IdJLh28dZGOfPJZmWeLM8hU1rXlneC/En8lsauAC+/Ct+bdTlPjvJFgjJ38z70Q1Nta8g9
L+7NPI9g0rFWztt60WgzZa0fkmO3Fuk5KjvjXKk25IR8lX50TprPw1Wxil8ZrKEGQAM0D/fWyaLZ
PMtARCPitgGk8O2YxV/tQeXd3MrhFW9GccTNcazAf8LabmZJMDOiTfdKe9U4MyukJ4YPFxK6Xb/r
K2DysP1sSNajXQlzBsRnbQNlFXJpjsV76uogp2AP9wNv9fQC0TjaOHpDBna8kXR0l+F+WLn5ilF2
OS8PSTJv1j4zmLmksgYqNRh/5LIk0M4bfdEyuEBQ8Rnf4JyulHsEfnEpzyA8nkhm0peDP9fW4a1+
GxarYeXfgIsLQAYYch2Nmn3oTLu679U3pF8cwfK+bdfDC2Mpm52GdYZuQA9PWNLZE4NZD2lsXgGw
OyrNzTq3+/rub0J9ZtyHi/giLuhLqTPxQkJZ9zeL8++1oInFRlNNOtSSxGj095oUi4updbpcrCb0
TsqYXE6MFxMTxH+/DP+XRXj6bzRLNiyRk52sT6eIH+8X2vXsMqT/UwL+bURXKlaaxJSL/8IaevC3
/ddYwbtACkeKe8Ep/p+1wL9Y+mV2Jr+v/aakUuNqKtxnk9aY9Nf/VvEKFQlWVa0kIXlRhgAwSp+G
K3K38O3qEEckrZrFVuy4+XPoAZOVzHcwZvjY2SfiwtWZwA/XzHXb1Ui6xCKOs9FpNIIAAgVad9Mf
e2zccyTYlSMpA8oiMVBtGhImMFyEKeOYdbOoqA51z5IRj7AHMuJwlZhIvVEpJlU8WrfQ2ES649JX
fpbzRpvr2KaQUBNbGqdkMzDHvNRJgvwh50TvDVMjbjaY2a3WDIJ9tUreW3FKJyBvUWkYwqxUvXyN
YWfXI+9cIksCFSLmd7Cga087or82nFj70SAcK2DaOCUTTOxMQFOYbBb1RkwiaamI49po0tHRp+m2
mmJU1cmwp507z62JVNcxdmO2fQpSXgIfe81yMPERK6coJfz/6Ifnpm+9yDmNHfQXOTP34Lsp6+gg
dzDPg0x8ihCO7oO2UGfpqKNWkuUJGCNsInNYaUV51kHmz5GSg2kG/6xOwA8hM7/lqy+5rKkpQeQc
ci5O2TpbaB47ElkYESEX7MoJ7XAEGSqzEorGnlS5faiOuGTFjhOfoR6HiVGkC+pHZ/XqgTmtGsMb
dZnurdpWRoZYa2hgK2YfSCeUTPhhgffbpNp41eR3j+eL8jb5hIfprrRc53yGGRY2DfoeLZnXaIsd
OdCfkQITYk9WdOcyTYpp5M/aihqtVHEW6/qTNnpP4oMfIh1E018Jg3aS+s+i1y5jLihL1Rteej1/
zvv43T+iFEvsqq8uvZ8+ha53lYPqkzY5oHMO4FGFN6FVL9PPWMOlLkAkFtB80ZAce6j8IR4CMHQj
FQ8A3mlQ3do4BQGoNMnkBLBoGBIbEXoHP9dugTzuBUFktmtNA1Z5k4WZsBRiVViVWWmHbUeOZSSi
RG06XBgJfoOO3kXumY7Qfw0c6oxcr31OELgxbHADlyx8+PMAnApRA+3ba8pJLHoiSMabwYGJMWLz
CQzYBGLenXiE4JMvcsadTfeUk1pXwwRhyL7IG/BrAx12ZgPTZya6gtPHX1bsOQaDb8XXFl1KRAXg
HTAFK/WkP3CHFiAnossyQFlRAWCsmWuEgHa9MQvLdVNite7otUnAj4W5UYrInkeka1+h/z72T2NL
akLf3syq21mKvzYN0VHzYI4TbVZhFKoo0dqeMJjEKPUtKgN1GUAyH3yNISl8a9kmb4qTRtkoO9i9
ZjNDfA8FOsRru9ZqFcoE0/bFABN4LevpsAqTZlVFLpxqjdnaFmTRRcg8d4kyAhpwFJLlrvkSiL5R
gkpnibNcMSsU5rKHL6ndSE2Frsbt3XnO1NxkSL8Z4BzDsZU3jwsAF/ImDkpqNtmq/WVRmye3blMa
T2S2IsdDBDAwuOt8Mdr2ahdtDP09BHoPv266KjBf0hYeQUYbdfu4RvOt6OdPrfyDb0S4HbUUoYsn
YQAsEIh7JQNmv45ZPnsrxvLSyF+FJwuOTK/cPgVzph3icbwwOqVcpATIV+ai2mdnixRcmAhzSkb3
Lt/GlXwPc5vR3D7e93vpPUbHua2iuW4trNPIlBiNzH144rtfEAU9779JBLHphSY7Elbvs+w8aerv
AnqHo/9e7VSn3zfktB6yj2RLyY6LmwDCVz4j/dXcVk/+irxdxDWMa8yjkS/pqrHSg8EjrhscIli6
Tl3gcDEO4gkjE1JV8LqlvqGcBRGO8MM01tLZZDyCrWdW3qVqPhg7uKk8zKBAnOtgeD5MUsfNdfEV
tHd/RIGzoJ2rNjyw/aabpj13Oxl0FoQja55GVD3zCBvcwVoaz9mVQt47mbP+GTjrUjwGS6Ok/74A
EWCdle/4bQyX6dz8GN/QkBnLYkJxUmnT0aVsXpDrUG/rlVSwVXFaRGwbAjZj0PgiEojwQD5xqS1J
HSbD3pOdoVv1pqNQXXWgjLaSuiaIfeDbhj3XnYt7yFqspRqUKsJYgQQWNvpd+LLU54Ld6ScNRjov
71ywNm0Tu7MD0/EhT5EmjSA8naNIpT0EQgijufcS10vklhSnB5NnDiptjZqgfJXzpSIhFpwzGGIa
EdNABchODi6NSS5IkYbTQVMfFIpjkhGy6CAIzGA+D8OyBmOhrGTeD33XN44M49inkQn2Z0bGcmAH
54x3i+ryC5WJUm7LD0yofDx4/icdE51KMngtQlzRpngrPb107bq37sKBJcw6oFsjHzsnvJjDIhHW
vMUGYhmPuHn1kwR0Ec4Kgcz5pmS+UUvzkZrRvBqHFPJXeDCDrf6p2cJ5fHaRcs6qe5mwa7/U175c
8H97b5S+r+kuX7ef7MlSetlfihMc9H3yDvIPvUP90t2A+uBMsrBZzyK7zlYmUoR0nt1yp3zy2WrV
M/PON0D5SNishQuajw2ICRrVHOA3KP0Azg/RDUMDHxQiHz20LULpF+VLS/hRt2JeD3ub3U+zh2zL
d5ISSkANwhx7di2jOVIWo1gWN0Ybg4eHd/rTLZND6TXL5lBpTXMHwCKIbIKqeRMNNpKHiIypnVTY
xhZPODtQk30Nn5TD32CuyAeUosR5bqJneL1Y2/QIB8BW+FBTO7h40oqER81aFhRiBzSg0JTBN/b7
fg3ErMKe4XDk0hgHtbkst03k9JuabHqCwals4k9Cu7CBWzs8cumKvS3GGiQVYrrOPgAWuezmZuji
Mrj2rxxXA6Qg+n4N6V0zCAmsGc1HaKsrcDnVzl+liNXNRfQaL8ECUQywAetskB8YD4710k2AaC9o
nFctgmoG9DPBnHdw5NkzAJzaFWzIiR/fWxw1bFHpC9jxW8l0AeyDNvfP7MjTTRRd2yVVnnU1rXnz
klHh9EvSQ9Ykpb9KjrxkiL6kmXMntAWBrLaO94Gj3FL6Crax26LmGJ+6xO5PzJeKU3xmP3OvnXDN
pAk5GssYcV0Li4X7c2KQrJID5NDX9lVdmm+8hjM7XROP1gaN90SD4FXHiJ9tjEsEmR9RHg/lXDSc
NHPEg3uBUUhwNru6fN4t2JbXl+oo3Iut9gT7r341z3TZ3/w1iBYaKZQJZxcEXMNmm4HvUzg45hIq
lLu2HOtDtpNnTqH1iTBqadc72cE7lD9GZTYY7K4i4umPCJdVyq1b/tEstD0rrHpVDsEt2norFZwt
ukIi6IcZwPJBXGEEzmuoiSdkSHvjKXtmUkaBCcQKjRGGo1BblZ9sDYg62iJzezWqzXhkS3fgDEMr
hD1i8FGjMoOy6dk+X1aAWs08BrOULDB08r4nC7heW8aFuWqXr5JiT7ELR/Og1QSgOIawbN0Vuu1e
cvicXN/htWTocvCoqmsUpGxSWzoKjZPuaatAEAqB0ddsSKvig6rCIsys3qln/yrgU55JjnmWl9aT
5C9wf2WoISGFRQSxzVFLQ1Zb+/JiooPvApR/tmkdigMYAlElZAo2ysz8brE1rznsvJfxR3J4LHMq
cevJG90VXAbSG/EslEWWPZwwZW6isxdsFJS/zLPMs9ftg7eOwivejuUGvWZYb828oeLds/g3w8Zj
AtddG2x+nvCNWnZpGnYWnlh/rAHBh3WNNu3TYPs/Jnfggh1Bt4/vdCCUV+lIA6RVZtIxXo9OcZbq
KUk9OXtvnJdYDBTl3SLret8es0tQzbQftePhG3tBYmBaSCfnFm9Ah17hwIurPbaCoPRx7d76nDRn
qvB5BB+FcwvBTpIjsdrdw7ca6vQR5v5w7l/xeZDkjV2sXiscsXh4tHJBbEczc988DyzjjIjf/KO4
ZW+Zu1Of8+ASnsx8a2krbRXeNQpPwcHChPiMrCrS8pDTkWKPu4ywkvYFz4GjLhFswhanIbISl/Wa
7WmzDyKERctCdpovU1sQZM+yOVmDQdvezSdxPLhP6cqw3XvzhRshpwq4Ythhqq2UC74o3gGY6c0Q
5+4pO6tz75LvknEeveMtK74Vp3nL6W98D5vkXVbOCQwqNnUjb3u7RazJ2SV+4pwXnK35cEIMqiGg
3qCYfVObRXFjVSctLOWv0hs7RNvyqc03nEWUlfkM33qSqR5pKL0rjvjFL5K27Lx1T5+ZFmu/dMMZ
whxmgO5Vpnu51fCKzDSfWJZz8gWPy2zt5Esz8MefITZEkiPYJrAg4wCKqj21+trltDiIbyrtllj9
aEeRzQlh9x5eCMDdESco1c6IyOOrF7Cx7VRWuo6khaZcxJRABentgWgbKCcq3G/hEr2LusdOEb+i
8HX3pfJdlT9Kf1GeeE2gfdC8uWsPauosPZYUCWdkGvC9EA9mG6O2kThZ0Xwi9FHjztQvon2RmGgg
Ajn0b+QscBz713bXfho/ujd3wo/Px4/ii12jVS2Ar7rfle70nGg69swbesnaC45DzlliOpeWxmbc
E4exS5Y4OaQFcKzuEFFmlLmdqvDUHAnc/BbIbnEIbKxOg+Son+KaEjFYTrTNrbovVjT8WF4K2zvE
93QdLv1+Xn00uQ300L8WW6RH0E85UxyZmB9McwuL4qv9Mg8clQIhZ9dxj0nxh3X1jvU+Icfmw1oH
z4zLOArwVzz3gzOk39KIkZO5KmrC+RCu02wWYLH4YSBaY0xhsZVBh8yBLlREF6HUak1PRv8+iNtR
nijtuHFAGLOL9TVD3HZeLGGnmG6QxHrfJjUA52oo8ddxtm2mWx8Xj/s9fno8zOg8FnJgqSzKjbTF
mwQW5HFzRpjSxh1OsVfDAg/9cyWiF8HhuVBMYkCw4M/qgnwXUyxl25B5v3JQEkvStKRFiA9ohivQ
0MKj5/d8sRN8SJiZg4VmROfAInFMM3luVk3nVk1Eh6QdbTUaojVz00KFvJ/jCmujhP4RUtkGqmgg
h1RUAunZ7iDalYF0MypFmlGWxkt2fQ+GeX3HS0R2VVN1TxIwvyBJYwcIBUu3RcFdM9haFG7YsxMu
n6Dxm6Qxme+4ADhxCfnCG5SFEYOfJSdeXsACKqFglTTNZUTYStD7z0HgaIWq4ukzJIgCQLRbhbym
QiO+uUg5FWZFVl8KqiNTwU5rMSXHxMNmrVfZrlUd8j/O63k00kgxuy24+LPgFtAMRcnd+5Vy12HY
zEbWh7CJ/HU6of5VIbxA5N+YubGFxcO5r9i2iriQxrimfqRC7jKXFCr3TSXdbVPLsEmznu1zyPpX
jZoTR07nZeVGNrJ1xJTZkE91TuigrI60xOUkssFusxMZKCqSWl17WF79xPDnIXx5vzU3leHt3Lx/
1aNUXrcd6vWk1k9u+B4TcA7yRfpSc4xZWmv2djuE4VLEujs1QEKoqnfVZLPiRhNI38wJ3xvrElZJ
fxk96OKp9prgWSYPYN6L9T2dgmWlboGH4lpo35KQl0Dq4+fWjzmvQvujp2ZBHTO2UtVDvIb/AxCV
55DgDSx6Fe6liQc1GV9IIm1XdQ/suBD979FFuVuyGzK9eOF3rb9CVuGg3r8VBii6JhSIpxdITsI0
xITB614mtCA1J7tTCea+5SZ0oGNtRnKXjWHCUSWSa4MQ+UvFKBt5YT8LFIuUPzWbRyliyVLeNuNL
VwgvbeofdM6hrQU0uGyzl7pmM/Z4bBJq36KJsCFnse7Yv9NPCwykRn1sHmNdLGblIF5riKdpH62g
D+jNXFAp7wvOOgPyFlZln2gHj2dg/JDc6iXTOgj4bIjzlBJVyepbWiCySlWFWruzPsoena/7ge9z
EwVts8V7zMAsYYJA+pal3q1Yei0bOo4RDI6qDrp51A27rIWWmbNlkH1GKGERGDYy76VUJt764hO7
NEMlwZ7RxwkDXVOCtjuTC+MMO/ZZCDu2TQYJp4Z4J7PsI+wna2rqLgeLflBSr7WgxvPcYIEIW22m
hrdCx9QaKiwpYJwM2ye5Hvz4aNeJQhDtIGMfCQp9ZqWBvmklTgCGd216qA2GsmzZl4Y1QRGSIJ57
TlMV0Py5EFxdP3wnAApJuGREtlnXazlWiK+rcs6L8oR/bulbCJ6SrquCjh6Bg9PKagOiRLXgNnAI
mLd5TX40rfSMOgtL9zC1yQaMrBXKL6m+WF1Vcbx1t0StsZrKOjsZNJozQNQBWiOCgSA/yqLhrXKw
dp4uOLmUnRXeWo5OOV2hQo3O4FAJPYqaF8JaqEdiZjGs4cnOKp4Vky0amVB3oya4QcXzfVBT8oY8
84q3dTeilHZlNXLMVFxmGXvpHveMrQmorsNokI85c0BBzFpHh2w6I/BkHuGAwHdMDItZ0FKIrfci
Zuea+ckNLj5JL3xWiqWUs6EH+4pBGedrvaxrEAA6sXhtAzEYeFU14IvV4zC084HBmohyumoJZid5
EKNOk9d3Ud96Un5grrHKQemSfVZ9IUe+kVWxEKuCAj/dZwO4Ti/x9vNLZmrrpCieRMs89HmJkQJD
Q1BjJUzK8jOPN9Ygvntewul0oj+bAeloAmJ/9jfxPRKcitCSWan5+zgD4cIsgYKHLc5wf9cH4iG0
gsK+greakokEu0Xe1Q1dEVgA7FVNPFyoymZgYc8iRFkt1pKVUjD27bNJR2g9eSVUnbgZOLFG+aqq
xnWtwwAOS3GblQJpDWJ86dv63mLAmRXJSHkie2yWqYmStD1nAj73trEHH2R6m26RThy73vL4NJqK
ECS2koSNwIfvnbjysWVq/Koncrki1XPpG+yJSVMmeyyKDczJyS3rO67KaasBc9nGvncTjX5RZS1O
RU1aFl2MXrHr6P628rJiNZvpZkS7o1UO0ig/Q3fX0aIhRRrjjaal4zvS3C2AUGEditI5MalBcYze
uh6jT6PXT71CB9ftjHPDcTrHo+/RF10qakUWRQOctWfW6qlsq1psk5WbOxHILDfIV4oiLIOcRp8S
Y+Yj8nmtxPm2NYMngdf/jMAbtHX0GhkRjsXYp1rkRCalCvZ2WOJrtRW3oiXgpFESWsihwjpVqiTS
ga2eGRUs+9rVOe0LTbYOQ/YdKNnmIqFZjpu27THqs02LD3qhdyStebK18EeiOrF0UYHRAFIDma0h
Ck41IiOq63GyZznEIZHY7Ax/aYiI0RSA6ftNhOUdm5k+EuKDYmPR+cM8GmVA6yKfv+6CVfPZl6Gt
0uduKJwGrPFrLVfDRWniOW8Ixi0yI12GnfzdFS1tXLyK3bUVREx0OgLwIWTrUDX7SvYDJru+Parp
ajDrpwp7MlLBcu025io2cIpjIj2jhAX2MsLs7q1DxFs0D1xjl+suUWywdUOGVnEcPBVDxTem0l7g
gmhzMUrukSveUJqSz4B3ClbHC1YWGn1t7yAEd9FzIg1vPf1VxcI/r0LsoRICeDVJDWLYYLZOMFok
8K91i91V1+kJmFPPWpPjyygIWz8fn8qICQQLu6baEhbFGeCoq0myMrZr6ZPgkXKPi2JJHx+PpZoX
hFnVFw//Xmx86HIgLqpU33jJ8E0SG7FXektSEe9Qpqq4BemvSQIVW6ASrKzj9Sl6vtVG8cMoCs5s
OoeEX7nJokYvuogcsvKKuYyLY57K0s0VG2/XNmwUVNQRxIYQXxUGT9i3GocBDR57E1VQwSg7apFA
jHibcEX3TDSGjr6GVxt7WaEyYGHbGyLCzMY6u26VzethHMl6a4+tMgnamcv7jbIcy1TdVEmnbh4/
/fZrj+l9TT7uDJzCR8BkyJaUQtt0Jqa1XxeP68xysOxA9N68kFSbxwXpFP60YEl2klO1uZJMFkEG
d0tPf2gZsZQW4V6LVhTwD+E32Gh+S4fPxxfgSWxkQ0xRCzIbbERV9DRjdm5eXm9awtDXKl0nLW6m
Ji6ZRI+LZsjPQqIgnbUEfVOFoBFmspYZG9lXSCyaLtIU/Ul9t6Te2Aj/vAiQF6ijVqzDSq838XSR
gHvbaAX6Z0MTL0ln0hVTtPQkYsdc4vCIdnERqcvHtPt/RYJ/IxIEfYqY4J+6gMV7/f5vX2kd1MPh
Pfn6j3//v/F7Fb3/WRz48xF/aAMl2fqHZcio0kxDEVU0zf+pD5TQB6qqKIkMdidM6oRV/UMeaEj/
QALN3amkNUV7qCb+QKhq3KTh8jYV9IGqKCvq/0QeqBh/1c5Nz0eC9qpKOuuqKpq/C65Nox2SpBFV
hBL19+R5xmqpBYe24fxHAOj4jqZ4RsRO+EnVQJ3vS8q5DAkKRwbbLrOSkazf9WcPhIPdNAndVU3L
nsqyrc5NgIvPjPOnx4XX1Nq8iRNt6XtD/uQVubpvNPOEmjak9YXmFzOPOMUC8AhPMIdNg6gfEDOc
GTOPc3aTLRlqNDKpbfe/Loy8zfYIb33Y5gHDq4rkmMWvmx8/Pe7z+KltDRCK1c8/8rg6ld3n0kga
R/XonVPgSK+xIR2QBzRfUtRvB6lp7gN5Z4uWVItD7EXxJhKVZEnCXvAEDY9+j4EkyhipfwgJLveJ
7BZ7tUYGBBH+9uuqx/WPi1/XFSZZoIVm8Z3mQQIhL7uuOQtKxpSAQKGewSwXlGb99vErR1q8ssrk
v1zP4JrU3CxHwfS49+Pi5+9ATLnt8YcCswMQ0+Foetwf+en0qDTt16lG85YtRzsryaCl3+p56JQZ
IiSxmmwp8kBB+lGbbKPBA4nx+4+kyiRbNRfiNbsCNgsP5baeMiV5/DR2GRwfs6rC7XTr44a6yLwl
pEDTEcOpkIzK4h6Mrrxw29bbkOxqvuYQeBMLZYmbe6TdSxPVoD/4fTLMOvA+d0kKmFZS/G9N9s3P
EjQ4o8uLe8+Ie2UoOCQed+sC8ZwRFHIxAK/86eGFR8KnAEV3mRMHZMAtkIKNaRann7+6QaQeKAdI
lXD1lrOtKNDHM4+6Lrt8QVDDtH0h0Eu2GNtOpF1turAYZfqNpG5/Xd/4qbsxZO/8uOpx0YwYbdSY
kWGQdH/8DexzI9OkHtRkGqKZnC5aUSMBJGljW+g5vn674XGXX9chdSJaCfaHnRuhsa0U9ndSVbw8
foPiQZjA48fff/eFmJtAJhrkZiX0RRtVWfy6Z1omMgr8Vja2v65kfQQZ5+EQZ6m8PC5EtjmlIRiH
JG3qCzbgelumwblIrPCzlarDgLrkXckDicQpy7sNFbKRIDPko5z741LvpWQLXTHf4ujvl1pmNVtP
JOj35hNhWdqk9QoHdslQEYpBWvXtEJx+XsRptEtjafOnq6YbBRPorhZ5lv3rhqC1gtOnjD38j8dO
dyR707WJ8cATJQONKWpmx6GEnpEXdHlcqDKfc6P7qv3rugAuvAXpfJ80fX0p1bjZiabw80EuHMq1
QSsNDa6s7qxmTHdRsnz8EoTjhPSZrv/5oz9UQDKt3JwEDH/c0k03hzI8Jiy8jKwGhayvshL9gzl4
zN0KdU9cS7Zv4sI/1NP1qJO4HsQxY9uBk//P+zWj+8ftSSV+Kgl84davlyATxUtVxsMFZe/088+L
jrm3RxIaLbJI+nndaLA6Rm65y6arehIidrURvf56UO3Du/rtj2Jjne6d4SEvEE3xMfrpyYTIOYpy
s3exnJx+XhU1lRN2k+N7ugdxkSlhE3Ly676/rscXWzkJUfdz0nqNDaYnuEpq6+67UMbP3mvJDxO2
oBCPH2KtFwuBGnVPnhx30P44K/z9HTSk1TnguD/VA/9CJyiJv59ksT4qsoQuUdI1VZF/P8lmFSDu
mr7il24BoK15x3e9Uko7mRwc3TFiTV8WSX0TZGnSqKrQl2rSWJf59C42Jsg5oD9Hr+GDklotW4uT
Jx/cnHR5XAeOieF4n/obQjymsSSYSvw35joNw4941Pw5yM5lPnrvEa2+a9wW/TkfUlyy/Pa4QGIQ
603yxy9EUIv+GJxqvxOuWo1YhVZws3vcM09Q9aUpnLHHryLkrkrPiFMLzfQYxyjYlHEQIL6JZHvE
xcnzk/ATddBrFDXSLdMDBVJdBNicPOLEJ2om70LxFIQqIaWxEmzcqpX2asLgSgcAcJNIR2M30kfL
yRa2CBs52sgdCgO/bdULxib1YpgSRkcCwv8fYee13DiureEnYhVzuLWsLEuy5dg3rE7DnDOf/nyA
Zo+6vfvMrupCEQsApbYkElzrD9sJgVC6fXrMZhDeoienuU1a3aclLz01jvl0nbbttAjaAk/F58Jt
kF2whQReGzkvlAZOOGr133wSmRjfefN5rup533mBD6xrLL75x8HBRFrLKMkiJMn2p03s479/aXSd
7d8vvAKTrwKqipaDEYhlG66nfWJzObE+ZgX2PBAYKSOkfZ089YE2k/taJtCqAUL0iPrMbXW2XSCM
k9+0mKuN2bNaovzowK1GISse90aV8g2YsX7ieqLs2YtSMcgUZNKL3t/fBuSRjMl5svspdlv7aeBP
k28xdpgAD0Znm2JbsSyhMD6UZqJsIVX466Q3+3OmVBjHmor5PgE59YzB/KuGlVo2RoDCUoboHK6M
8FyFdo/lNMZuqFXgC7IfskXIQE8RvR7KqA28ck0iAIclMV0slI2nI4KHb1x6GPD/3VS62kBaycqT
Fxsp8FbDe3eL9jRphf8TUeC11lfwtDw7W2ikU46p3uFDG0OhaPqMbpvNOmgLDlGxO8WlnezkPBma
fLtYIpXHbS5xMm4N1rexSrxDa/BbQ3whXJJvMpZ+rFLsTmhUdF+IsSuQaU1kETCzMcMM4o5TLWRM
zjOVStlkeMDBq/3PWvRnlV0XT++3kDn22YMzG1uDP/m9XqOeyfRYUGGMlwS9h2y0QRSKxjSqYemn
sEBysXW4DcgjGWsiShd/HO5qAGKjHsLa+OeE8qjVg6YGLmfgFTPUB9sLfprpqB1Ht7NeHTJjgRFE
z9ocDBey5OBDLeWpJBt0KD2EaDXYwd9sx9z4gau/OXNmUVpBFhjhD/XCzeW7nKAn6c/SspoLsubV
1pygZABsVd7qzl2b5aB9w5QQwzjdG0524pYH7j6IAouBdB3kyTqYIeuR7Cc94qOFkaBx8DDZetHc
W6GOEqceHNkahxd8ls4ROg8oU9vhRStQ748d1K/loGx6pT5PtaY+yN5tRmVELBer/jmHnKHnuX89
R4sgCaZHkFwqSluQvrHH2V0P40JzdwoQbcjmt0M8CoZJeNoalO6sTnn1e0B9PMZZGyN0lVfVoIJs
utwN5KhNDUNxXOUSJrnyNGTd2hKz+nyurlmCq33IH+51umA73dhQpqNyo7NMzHNUCxIsz7W/I+L9
MBkj7NXzn4nuAcrS+/JuiP3mW5mE+x4/TFIuRy3KgIb0QY8cp6O/uF1h7tpYOYSpO2eLyMAtycft
aiXvbm6SkpOZwnRHZr3wVnE7TIJ/TLUuyYflv191xdP4p7ePBK1perYFhdTlf/H725/SrPJme/R/
IGj3gOB7QeUZDanUNd4bo+y2+RC495iRmO+xKnFnFQ8UPDA/V0W2BRhtvuNLTqK8MMAfiq7fFT9S
o6nPeEYoj44VXK6ry9xZmW0YruW5K6+gWPxgRt0uH75E49yQviubPYViUnzy8NrH/GovjxKrKrOV
VU4QaopOWRZT3mMPW8T9KfQQg7MwCo47izcByDNxLaw/RxQc9lHqONcmHpuhvpP9gVIGApM6OJhM
wcNH3P1MP1hGbeu+m9SmVqNeQNsvyvrCb+iHnFDz6xbaMu7TjLjP1i/qZNVAhvhILXdhRl7ytWnC
ZJWMXOKsuQVX66m4zzelsVR7+9euOZENjw3lkqEN+BBrUYj0PkeyCUseN13X7dAf+20gmoNs9+8f
v23+98fPM6+hcueBf+7J8V9oJJoRTKo3xvaPvsGU72jh4gS5vH4YM/XURNH0hLYMDYRAqmuorlui
KwdSBRs23Z6u04Jm8LdhQF7fRufH09QtsuqtDrhHSfzHBKWUvdplr33h+o/mPPiPqIzi1h6Q4e/T
AjFQNR+oNCH/tpYr5MQ5CMDq29ZerpBxKnrirDKAniywCs4qe3KFPGumkee9nSWEmICsPLa9ch5G
ArsqaFaGyJziDJiYAJ7EoWjkkWyu6VTE0PM7edjFM2Y2BnqFCZpO//4paPp/fwwkvqgHwyLXXYP0
2e+/Qj3K06SMLP1HWjZAafwqOWV1+uS5UbpDnywBJU3TT1pyiiNMd4rSLVcyJufKo7p1DCT1vF4o
miWn28BYDS2w0en9U3wa6+RYDpdP4US8uh7Eh7aYwv3tNHJao8RwQjBouL66jF0bo0+WTYeV8C8x
8T4aJQdf3gL2+DSANzmauDzf3OK3F1O0cu3mmrKXgzIeUR7Zwa2HbptXPVv/kAZZupR6meh/PpQT
fJQLMDcTc385/GUuphsVqOHPJxP9FjubexvXmvuuHqFLqqn7II+cDIpHNz5YcXeJxuBiBLV7qJA6
Rzi9Q8IpbCfS+UXoHuQILGr3ILsT+alVO0RYD8fArD0lHF4aXXubvSZAGzgYAYcD+nWUWf1IMw/8
aZ9ohzlw82fEDfYyzsN0jFWOW+LkEWkfuv006X39bpOl2pYa1CA56w9n1fJq/h8kNF2yqX+/+3ma
ASHMtnTuIVzPfv/iIi6sJQMskx8kPfiEbX9E17DTceYe6lXr18le9opYD7EH1zOMC6YAAKuY8svI
EG9GFJuvoXZSqeiY2JawBcUO/TZ5nAPvOqcpkwwfEh9NQkyQ1IHrlp5060gbW8qVAzBY22X/A8UA
+UDvUYbyNm92JuKisK9csJ2iKWe7XmWxArJUdOW8pHW7hWrb3VrGsOfEEHWColLn1j7XBmsvj26N
jNkhomFcopGWEfMcvUoRjhOHsvm07pdhC/TEBjPV3Rz55ufzf1r2p1NVDbfEyb7/01SvbZ0d4uk+
9pCjcqCaqBzkURQ1r31iKetP8VFMu8XQ18ZTtTDF1oQ88m39p3kDBDnqyjYCqb+foCgqVNnkCZsg
7+5d3u3il6A8o02KbOORRws7y9z7yWDuSVFBd/H2QZPABFRa4nLQHZMIb00jsq7zbivIvlFYUyeU
2P5zktsyeU60BiP/QnZXPaC+3iFp3w6vrW59GCL1nWCv0ZJn+Gr3cY/uFDgVn8zleQzSZW271Rd3
cuf7dKp5wsCp7BA2jgUuzbc/PBI18rHfTkPcz0M1vYw6jghOFbebHMuEIa3QkcWxrHSd8hVPl+AE
QuIj84sKkmRSHroKuwnZ7aLQ2WZJjbSHnJt1+roG8LRMxOSh3irOIYugXIV5N5yNEabVpNrzurSU
6DIUpLQRUHd+qEBu3REIYgUS01fwDHWr2d1S2Aa4nBjijt7NT6XpADiIawhoImYhg3yeIkqnYoEM
kewHLY3G3n0QxPOTHPAD49GjmP4gZ+CoxX+QFNcy8FH6sMHnYBxVY+l0veKN1tijTkgWaNIqHuW5
UspGjt6ujLeBhHuLpZOXvoUGeZLbBfX2SreYnK39c3p/o23lfTvA2HI3tF6SQ2TnDn/ti4LppOGF
E4Cpu4Vut/8/7QbkvNvm4NPpbmv5E+DJJfumNoT/Y7NgCIrtb5dc5HZcC24x9pcOe/dPl1xFA+BI
3dv4HhjK3q4LSKJllPSbJHPxFJd9LwrDc1OBEcI6s9hcg27llg/jXC+ddkrcO5SlwvOszjYcHnIj
ckmbaD48jNnEEHmIT5WJjHTOjvzeQJj3JGOysVPPXjeRikqqGLBEg1ZTsO5BAMDQ+fftkRSU+P1/
zMOVLf4hCE1lUTzD/LJJNeoU2AbGE9/NOoDMF5WHtPRBcVfxzxEiLCq3VVMeroeBh3CH4uy4N6jf
A8V/LrhvvWqhoS790fL2jec0D2zpzfusLtDOSSrc5zpN4K/s/mEeDe8ZFM0qClX3PUefeNM7pr0c
ndB7b83uK3I99jktghQHgOCDtP7jv/9fRQ3006eLtK4HuZrtoKoho/L7/1XzElcfEYH9bmO8DXd0
tDH49e/mJLTPsqeqrr7OyVyAlsZUepHZxWOg8dHK0QwdyR0czhr7L8cEUxOHWM/O/n6cKn8vj0pj
OGE8SiJKxKl42mAXxKFsrAl15HlSd5ji+hQlbH9XKX29R3sQAeOibU9YoLLJIAvx7CJLuOi80rzr
agTqwsZVeF0rCg6YLwUHMqnKXh7J2GzqMZrW/voWuk2Tc7ukB2ksg9j3cK4o6o/BFFUvbDutleNG
+WqOK+W1nTIVYogPgUR0TUN7wxjHOsmeqt9X49y+eqNqADefH9mBxpt//5i0z2VkdE88vpBsiFR2
82jkffqcfEVTwZxZyrcIoX404pQvRtrnj7LxrTGlQBOfeZsgtnj6Vx8wP9l0kw0q0Irzx7oLUOeC
14ysMbh3/KHsc4RbSNRHGNV3X61B8U/yXJo4q2vCjlDN+nh7DTyZ9qPLFlOeT8aVqH4JtBxgNDbj
WDF3fPy+h4iNpe2LuJ2Rxrf1pzTOEAgc+uHr0IJZSgvzLzcd1nlqg3IebE+IfgeXKZ7bVa/hwqEm
APL7unbvTbs43spB5lzxVg1MZm6xqLafPM8yDrJENHl595Bq1R8XRV2Lzp1Y4IgF8hyKO3YP4lXa
MNXQhJ7Qkrq9gqVU58gChFMK/HSWVd1DHSGamqjtkwzxowD6GQI9kl2t97DEC9NgRAJxcuwDPmo/
8wQtkcGIvEfUzC8Dv6r32m6QIAASxK+qs9+rEOZL78WXMQtT5CHQUilFvEcebmlObrpFh3G6i5GG
hZBdFHsE3NCHH5SHWxOq9t/duh1fwDWTY7+Eem/syWP/3ei+aezTzvKgxAWNuU0t0NYiJqdM4Fj3
YRNq60QlV1DHRfemf6+d3nhT22p6yCrsA2RXUcpxBfXeXtl1ZLzVbAnuhj6HynVdUyDZ8KQFob0O
hxAmglGZ8ILd9HuDSIpaql8QKL0DOQmbou6Kiz2R3lDj/Es1WeBPI5SWnaGdXgA/bDJqLl8Mqi9L
xUiybdFF0XsMDEHOz0INrE9cmmwpWe5Zd2LxR25wDSWR2y3+xy9Q06XYxK/3BX514H3EPdBzdSjX
n+6EVjBgYd3VxTe34RnOKF37pImmmiFjtJkao8tId+jKmmKiqm9Qgi8Pt3mhWw57P/UP1YAZrkvy
BymeUVsHU+e99QGylr0+f4094KeDii6lWfjTzpjw1FUwOMwtmxtSbm+dMGrOMtSasbfuLZC+t5gc
QBaAH3DaP/g+K6saZG6dFdoKP2EeBjMD2AXlgmGvhVi2Wj04EtkNAgEOtetp2F8PZdS2Gx29djH/
l2iJVC7gWjiaYqAVzXW2WO3V6B3GfoIOjwlW2FT88mKOYQQjHgg8KWCsaWq7RTXCQZQzRoc7bgq8
GUXjM/EwlTk0/whc+S0mj1wx+v/GjGSApmY/32bJqdTI4BmrPeDKslEpQXaoASuVCkUvdeCW2L6+
RbneffTFw5tdtqg2akBURAjwbnFSsvneED0Zavo83VGYQJRX96HAOQO3fR5EjQLlzKpOISsGRrXq
Snv6CKNwr7OBfPbTRFjDGsjKi2l8MBBt3CQ6DrlvPPW1+STjoGEw/J3Q9pNdnWe6eM4+LFgbAJju
cBJK9li9gcaewvC5FU2PxAXonss1EmYwAFHc3IW4OJySPCv3odXCCu9qPgIaxeSzScMh3s1gES9N
GGDvFYPmlaPh3INuUKdyq7BxuJ/iIDoCU6l3DWDAdZsn3ZM+Q4nhEd3/NuBEE6F98BOPlzdK0vXb
0MAhVMWiKoS/YAd2vEqDqAOLh2Dh7nro5DwlXhuFOjxMd/qG6vvrMkbQmxw20FwhekMVytsEZgvC
uAygDLlKtpG1nbyn4miBc1rLwo+a5cMWAAzo7iR4YxOBc9bspQ9+6M4XUrjHXKQuAj+3lkmrjFgW
uvHOGmfnHJqtd9AsZSt7VVk4Z3nkqsXCw7Th6KYRVQl3XCXqhIKTvOa60QSPQ48+5HXXynG2uA7I
PtBq9LdKff/p+hxZxtPQIdeexRHuJEimYzpbDI8Ouhywe/ToJfUo9LZJFn6AU/7hJGr5fSymXe9m
SGp4w6OSIAjbJXTstvfRJKVxK1QRYt9eqk5vGdcBRbHQQsi192g2KGbLAaXz9GNZ9Wsv99SDP800
bqYdZNdFrBESj+jXjd1sKqc8X+eJ0HVU9vl5qNclch5fsbM81dikp6iGEqGFGDDMsdpfZIPWrwfs
68kuqED5cZVCfktqFNaYEBRh8VBq/YvsdaChL1Udf7PSEKKEQdKzdC3/JBuvipHGAIayvMU6O1FO
A+L+QdbYh1vcSRzx1Nr/5JWUk65WPHNyLc8WE1avKxmUk9W8j7d1nB8Tp2i3AEHSdyRDN62FS2JB
UvncdfE3GY6Boa+RNu1WstvzRb+LuZidMA1zn70WNXGxunWdYkcVPYFz76bvyRhCpU6iYeVqiHyc
7UL7UigI+wHfNg/5OHnnMs8Ah2le/dVPKMMD3wkewT4BWxAw52nshxVKltH96CvtXjaJbhvl3a2P
l0G+CIYquO/FnEwOB3HZ7RH6bfda6eDImurKsoqV/Ox4SrZoENv9AW/CGdvxOzXeESOTqDsVoF+p
rHbcw0Dwv47Z+ChnRrr6GkMMe7G0aVopwmDNC9VP5wpcEykAuzw7w4zORKo5kCfEoTkm2OrKwxF1
97Lsgq1qumgS9N87h0+mEf5uTmBXL1WmYeKVDtGm56HxBbpWuxy4g6zYttYvxeTyhwxR85GjHojl
NQQqFZsdRiHeJVtgxSZMYLpNxiXN1EblTnbDXs0PXc8+RXZzPjAH44OnYBaaRHkf/vQ80Fn+gIKb
6pOscV3nS+yjAxZpbn6Zm0ZZWr7m89vAVAvfXvzIcAjpFlqaOMdqKsMlVpL6s4lK913rlNPXplX3
HX67XxLd3FLRC57tJnTPM1QhCnz4EBZK8oFCVfagK3H4XKgRim+dGSyK3MyBtqfTvrC4w0zZQTYa
9b7rkex2moOEoGhuUxTfHpealZP8aoNpBSFnCeOFApdoyHy3ezOMKXW1rk1BK3NRAqrNbmOQMDjJ
Bs5GtO3z9ustJI9m7OpXZoQjgpJlLaB2Y/qS6YhY4xv73CJ0tZfxQMRjVTkpyXQZ+9rYD0B27usg
8XHKDAs4OnpxlEeqUxdH+B1/j06iK2Ny1EuBwgxYK7+bTVgu9Em1joY9Ng+QKvAiLeHO97WymEvM
oyYkiFYN5lPQGCr9Atnzqz6zAwYuugm9tj4WExZo8ghDFwd5ctfGjpwHEXQbGJYjro3JXxNYNZdj
YrcBuXhqoHIazpSv5YCMXc9g6dHFYYu2NvXm4HEbA6EbneKhpGaNNua1OzXBcO36pOrvbKU8DPXo
C2+sad+WA7YyUL/Oc9kPZKBV3jqPy3d2N3bnpnXi+0SLLNItMfIPrlWRk0RIECfLX7tKbQ/wT0nr
ZV99t+BLXGXGs6oX0QeWCrhV5SCKzTaFoFy15h4CV7P3uilaY/JdPgLXMDCyQYXdjMJizS83PeGl
8JpHubo1RE+G0IFLT6nTxQu7i+tVblEK58/CcBYm2GiimrwYa7SGSzt80vDiRj4DhSUgzd0H7ovA
yezuWYt6+B+YsC/0rOo/WidVkC2LxgdYafOl1c0HL3O7Dz1Hx2yEW7uRy8Hv4JOQx4+VgtmdKNyT
oHB3slgvGyfMvWtXDhSywn+bY6Z+eJ9b1VJTOvOiYynUp337lvL73OP2GywQAm7fYmMoV0OooKAj
RvkoNeRvBoftKKMqSi25kbnPZlv557wC1xdP6kOBVQ1QrMI/U5aNHwqb+rXoyZBs8vwDnzHjZAIU
RNnIK7dJ6p3VJI/uKz0rtlfNuMwy79qsRjxFSMil+vi1nQbrKHu5D5dTreIn2XOVZeCM3UXN7Aij
kOreKG370EyDfRA1Oijk4lD2ZRMNo3DPa9LlbaIc+NTtHIgZPnKVn+J/mvunc7bYgi5QZgvZh6TW
qdODaGPUEVR7EivJEvoNXjRmjLJL8jbZnf2j7flZmUYU3JFMO2GjoXw0nlUvZsMIngbxbe0HddpP
aUnmvYARpU1qssFiK0FuI8/2Vkk5vuYq8iWA0F0HSvks41GI7a6M51p6stgiPek93oxReK5G0m5l
OdbfWqs6OvEYvFp+w2Y95xmswXnwtSb/ICcoNsYTkWaOp2iKtYM9dyW/j6D5luM2OYJN+5IpNpog
sVvstDAdnuwxxgVSnNuN4x+BnpWXMWiMrYkc3arhO/4xw3yTE4xa8RcwF0uKkaZzLA1A1blYOaTm
BuvY4Y7SJszBGCy4RIHLRuK/JVRcHt0GPs371JWTqyhMUEsag/vbqeTRp/PdXkNnQw8yD82/yFaT
lYUfyaappvYDS3qIt8mXxjaAwKZ8TLHmJl9I8mB+4EzkQo0ZDAdOV3JahsCJRxLl2UcJcJcbUH0i
rCX34+DU+0hNmv2t24tY4iodGxxxKPvXif8sucVK+IWIrdT+/Z8mh20dYdIcASpDhSlKDL4Fuqc9
d038PSyt/MEUvXpyLbjE1rxpFR9lwohbVogDr7AJEJhj/jzWvWUjOnlLOblYhVX4816TTK5H5i1u
ordrBum24NqPlWDfiMnqXKr3/KTDnQINmAofYrTo8/19JGKKGVd/mUa5AAQhfHQcHktEI7u3pggA
vrfaz1vk06xZWELPbToAc0OArS6ap0Rg4yawRMD52g75Ibpaq5hsLhME12AnPNswAMFdKR/xQHq/
MmZvERWp9qBoiXqvFF7+kVb1Lkx8+8c0Oq8GbPTXPLCtpVk3+j7OHPWhiypocekEKLLMFIj98LAd
HzPT3LCVk232fzejiXrswFMLkmQpSr1iAO+h9qR2K9mZYtN3sESshxVJu10D7TFvkeUwAjX5qbW7
MvTSv/oo/BmpLtUt3AOXwNvnh5Bi3K6eh2w9u0P5BDQRrS1u0N/SEZlbsYg9EioDnv2uYpl77+XW
dOpQJNgakPQ1hC5CHzWPUJnbbxWCwALxHKHsDXW/QqFLoPo0aDlTMaPGoiC2oZu5/q2dlVPYJv6L
1kbm2lIxcaKGXr+Yrv/U5Hb5ZXSsl1nNiicn6fMnFZVTjHMwFpVdOaDUDfaHfX+UIcXJqN5TCGyN
Nx6cwT1o5Q8tad7qzIfs4jTtyvCCcadi1nbi0RCb2mjMv5vF3p2T6kfWVxSpPS15TH2lgq8cNWuP
gvlz2GJ1KKc0MGuNVhs+oHLYCNI4/mH2dPcwcLuD1jm3H1afbeTrkhAX1NU4fCqt2l42uT8cR3v+
uymAd+0R1YdO8Z+4544xyaQYhH/FY9PiNvk2ZxooFxQT2o1dYj1Gvhqv47EKX9nqqffYfmWba9fF
RjEN+U/I7ozr7CL203knu1aCV3LfqN6eZFr4aglTm0rDRkqORq3/TkLaOXIpjV55DD7iwtSdryei
0A6hO3mSCzXsAX28VR67aVxc79sZJawhUbQ7edOWsW6IqZrW9sMtJOOA5IaKbHJrB1se+OL2yay7
cA1c86vW9sBHqymtYI3O3wEOz5tObbJTUfFDqQqjeu0mxJbROfF+TBSZ9akAtFIZzbEjk/wlyi14
wnOFo6kvHgQVoLa2jz+tR/JiXWp5C+GfC4cK4PQeEWCs4X2Uu6IKrHXpWfGTbLwu3apglo7XXtSQ
p7WVrT2nyXWCq1jz2ojhmDtYxASdvlOsZHyQjY/pO7xe0Z88TCXi1dwE/mvhO+Eem4kS7j16D5E+
eSs9d8KVLrre4DsLvl7eVo4iGfmjzE33KJdaaX/XqaTLSHyUT0ZqXSfZbqkfSgPpBbmmCOx0k2d5
sFTbYOmbbE3mwawPQzF52moqnWo5cnVCGLZxUc0iHXpQ4wJWmhwqvAKbOzHfkB9BNpWIxKSZvmjY
CJ20zu13sZE9yl5hBe3p97iqDzCDZUxP00HONUK9uU4Ds/rLOWRchsZoGg6kql7QzUWsjochqlj6
su+ooTt6Fr2Nc3qNZypOi3ZR1FtPxH+fL+N9XRTPdcAjh234+67vQJGLIz0DXq6ncHWUhGT5OOFk
WFQzF6Z/Np2WSXFjHqq9DLm4IJzlV7b2dy0Vvm1VVkpNeWV4u+0R/7Tl01vrZ9loIfui3/aTt7ld
MmjknlGBa+x3kibDBxnwfuNbsbd0RDeMhhP5UTZCaaw/BA2lHhk3Eo8vNqIlh0i18+eefX7N80ag
Gy+48USQ3EzYJZmqfCS68qXGZeoRtYfkGHk1DwIibuMUAY09L0loef1SL3p7N6iev+OrR6L7H94G
qhrpIk2mdhMIagf7DeXs68g+ip7kfpSxWq/mQR8R0SCWOULZJ+6w8K36JWAU/VyPtXWJUwcVS6+u
1vx5rQtJc3Vf2QZ6jqViXuSUfxaMwDl5VI6BaHpq9jwiJz/rTvSoix7KAMmiyFBOV2A4Nw3WqfZM
2g63Pv+YOZkPzSg7j5Ze7MA57PI0bfcw3e/YP7QPk4DjyUYXD16J5bz7Q9/g5CNgeuIBLRSNTVJr
AeIzoUBDCU+Z0U2cUZ327nPklHaGPz5cuzJ/aCblQ1Ta+k726lnnguqiG0adEMuf0b/IBkjnmzHa
FbQCz7/MiTYv2bwjGiq6nc+OBWriFzNp0S0NynLF7mo6y7lFhIxJPHfK9WxGJPLOONrDJa2Ui6H3
+mX+Pg4qjqDKVKh3thn1u7EdrJVXe6h3x685+Jy/VB+uime170FYBvhc2T9s/OXu9Tjj8TpCSdXq
TfuITWnzCKO9ftRCBARFKEdk4TqjHVvnKAflNLHI9bUd3A7k5CWEDjqwe3DsIqzvIy26qLVabNjQ
oH6kC6CHHL7OrLR5hnRvoN95WyknWUHwIxk6BH9Iqz3VDcpspjm9zyqP+qSP+pXswhf4knLxOjfR
fJ2lteTU3BbYecSDomjY0/BlnHuAw//E8iAPt1RIK2iMrYmMYTqjMw62d4zZlg4NNrajHe5lVzZz
EeSUldLiripKtsIyqKVKGK7kYQIGByFusVyubFfUN8tN29i4AYR98xRUIfxb0+l/AI3iQO+/qakK
GKA2mlPrd8Mu0Lg9+YMNtLBXvlCa6H/osc5DOiodqarusiDrgnXXW5TQI6r9bl6HD+Tq2FD13Xw2
BnVY6nVuvPQwGLLUUs9WrhovI71E9OTYAONGjqliphgr60S7jv33OjmmCQz0P+sQwUbFNExwWMUB
cWGMORW1ye+2oMyHNbeB8lLgqHhXCDgTFuJ3JjnB2Mb9OYuQGAcXdTd1mX5W5rpASbcqcB0iwVex
Nytn41sXiI9cJZfR91FyBGaqL+SAZoQLW+OJqR740dRNaOwiq+ULWjncCsW503gQIvTRa6iRNtEH
rdhobaIcADElbHrxX4qrzNo1af/30WjjR60M4cYoMgH8EVNuo/Lotgz1ChU+mR8f2a6jz2bY74Gj
T+sySfAsQMX5fcwQCsrN7Cu3qXapI0exs7k8P/NnOttc+O6CEHHrKp77Z78OAaclnbryJqV/VuJk
JHPe5As52qsNfETSEUbuICxUuaiHdEbyhPNe/wxPnkSwas7I3P/nTI0DXr0QXebfQU9DrNdPukPm
ecYi6GNlUcpu4/Dhi6bHDAiZW3F4nSiOEiV+1fgmrWX81lSIeYG2g2pf1q9c9pu/apFzgNnwgy1v
j5Cjlz6XthMAoO3KAzac6t6MEA4qlRE9W2d87J0M+ci0ZksEUECGZGONCHaETXeSPTLY4+N1VC4I
a3YIvdriIv6fc9Qel++0Gne3c0SmO+29sH6VoYxLyVErB0BCggoMQN3Z94Iu3Irm1s2U4C1S22gd
SEaxHADXryL+JdjDsi8blMcTyErVQp7g81l/6cdR8FTppgshHUUhDRDxveYo6qupA8OwW61f45+q
vfaYVwO9Ga1dhTnLdhLJ9UAHqRTmUbFKc7SZQgfzCTQ5tPvQztOXOK/0rR2i/zMNavqCV2R4QIoF
1SbZDWEp6V7xInuVAnrXq+p2MXtJta9jo9rLo1ujRC4lEtmPqWW515lN0FX7uBXCVmWnLW2le0Z7
D+OdoEVGuYmbXT26yUJ2Y9tK97me4+quZuNLESLF4JsmfFAx2RkV99CPKcYztjW8IL1vPSAp8T0X
vZx0xzGOp1c51lapcfKi8iwXJoFvnKcg3Mux1Iysx8pRVnKsKEvnyQ9QGhBn8ZA9u7T5TzmENFiC
KBmJ51hY/iab3MnMZzkvx/EmrsmIytd2EBmnzO7eh12DRkNn5y/+MG0TpE3OsAWKlzkkP1l4zVGO
uTEwYD0ek4Mc5Gee4aJYxzs5qjgRdoPsqDeyW/TkCfJxRAo/1qj7l+4+98voofy9mSZUWgbtIMNz
VyO7iSbg39NiDf4UEg73XRDpDcK5rFdjhTlzO88bVA0f/+7KhXJcro67WF35oYlqaok+Q2kP6o7t
ADknbtlAeqzUOBidOy7QP6vuW99AVlgGhwrpM/wzxSQ3AkmtziQXB+wObs08Birq1ma6A+G31URP
Dsp4MpH/hiHu1ethxv9XBnMNFvvdbRL582jZ1J3Y0Ch/9SXoNkq+IHUHDQ/L0U4PsgkDgOH9Ffso
W7drs+tQhvB3NKE29csceagocXZw+GMXzjSeUGPrF3oUlLvKjJvXqOLuPnpWQD6Gbq1XT3OixmfZ
M3FOmI1+urB74VGjOCRBhVRDXRWIrFEgj2bFEFcsRIWrBEVPLMXvYy8O4wVbnRxttKJYJSbfuQU2
ByiAqdTNrn2t9k54Yc6HzNTNR3ket+QGnhvnWZyviKP2aGFRL4dkCMLVvJuS9i8ZusbnFM2SEIMk
+SZkrHfx5XJ7nNHD/+PsvJYc15V0/USMoAPNrbwtlcpX3zDa0nvPp5+PUK/Wmj77TEzMDYNIgJBU
JZFA5m86Ld9obm+yauIeiTN2ffERIotNzzg38+asmg8yriBBEWiqcZZDTcQFxaxbd4vdh8mr/oyV
cbSoypOm871vi3D84iGir2i5+jGEdrMbWhepbLh9Mu571vThVFOzE2rZ4jGPCBwLleCErX2/bMoS
Wd+0655GO+2fAuzbnca8yggrFH1HnhPh+8n1cIzNcB1QHBxHFN/unjBuNB819v+3XgBBkI9CrMnk
xUEa/+yAEq+sdozf2qHcD1mqX402iSEWYhrEJu1ZS0PnNfgqg3XotM8VBgrygmwgXZFbzVH2Waz3
L64yvss+n3TtWdfrbNE2of7kdALF9eqH7uXdS1T61nNhbWoFjdMl070qrqeczbnPSmobJf682cmh
SEtNW8RKam4W9KaT557+zKOPtZwnilmv9iHU4VrTL8a8Myrn3VKRGc94mxtn2fLVhlxQM/RrJWez
5IZe9TCPl535PF6txd/jyd/2a9npGVP1YI/mxU4DQEsJsm+TMzgHqxDxougL84mHlPmEXIFYRKOb
75sqEE+ZpvsXfMJ3slMOCzTMzmqfdPz9KtE/55DVrvIavTBaxDJxhrhfNGjVk+Pp0Vle4+Fdg+Qp
L2zOr/nXC8umH0WnuApfLavD60lUCAnGgfeGXMovtzKmn4HxkitGAvMa5rHm6NNnE6LzO0wG4CMe
M5uyEtMxzj0SawqboByE5DW0x2bZ245484p052cd8g9D+lzPh8rv4ZwoIGSyPEmfXYeFhB6Kk2zJ
EXaJ0Zvrms1eXuV2aYTLsfvNNm2RMy1uy6CSW5Badr+HDVws9DiIHxBO1fep3V1ARAxYLshj6Ln+
WcOhbB5xC0G9xBBobpdUmUDGqeigEpJxa2JzkkXlsFLzFn1vo2YLksTl51SjcV2q2nhA8tZ776sX
J9WLz6lHi7Hv0LQTYVySg0wgxcRTzS1UUZelWxRP+XwwPVwggiko9jJmaBoJX7ZByI4+QQDMnzyS
sKA7sCOWfXJUgdADxIzyLPrOuBjzQWSiW/aiwWJnbtZabFwQkzAudmBf2bjoh3uoNFrzIdSues26
AFcAxhdAxfnBp0t+0VBqfkxWLFC85KA4LqkueZp3yFcucoyAVim7o+V9UD20v4dT7xWsQP9pBn6L
JYXe700PV2pS3QgRUvEcpumEqnDILzjvniH82pTzVe9rZtkoYBvKL9G5G8VXy2+jZWHu26TieQxi
dz0ptnWKjFo7hOgpzbBq/4rkwiESPjit2Rintj+DBNMlLRLDVpubCsU7VJLEu2N49j7qNH+dxxTZ
8wBJimTyjJ1IFOPd9bNXKIbiUceX62WiuirDdRxERyXIBpQqGeUbiNSlXWr+jxcZRZzh012B3iI5
XWjBNysQ+qpoGoNfw+hf/MzH48MoPthXfpoqqJrOFOKpLL2TDFcavISxQte1DZPyI4strEuG3qLA
PIRvVGJuV2NGThrRTtvHxEkPGIoHn6RiUPAAJ7RJitH/NMbg0evB5CncRi+k8ZEqnOOo3Wg3u3Iz
9oPPctr0kSg+gkyzWGhgHBnkOPageqStwVueVPx7njt2jOdO08OlMle3q54U0NgZ0RnkbPzC4+Uo
y9xVGHSbyWnEVhbH4bcte6o8b3jelsexQE9QDjNg/8B7q7KLiZLHdRzFh5y2zOMUyWsfKNP8KohC
tl75WSfoUdkWFoeyst5N3ieV7Z7cZ11zR8XdT06KUxUq2KAD9vX4TXRqNC4wQ3uO4sDYFdQm822g
422VwXk6TYI6Qtw27lZtAhNaQ9M1D00HhWGI+iPJVQ23w1ssD8+Nj5XB3BJm121YD8/WzaNyrApM
Weo+dV/CclQuwk1OshUb5vQya57MXU7Xt8c8T1HPHSLYRFD0TnlFnT5s4S96Gn59IsmDj9Rxvxed
UH4gdIgMNoWfRcNCx+mr8TtM6wQ5il68oR0TzgAjBIzVoVv34VA9T8owIqVVIjkxNzuYyY+uGqxG
TWtIbxugNTMIC+vA8LyHQndArQGt4kb+FA49jT4tcQNB5ED2KUExnAOzhKRJZ1DHjIi1H7E7xviY
4OPF61LUio1mWXTsL6YyNS9Fq2o3EJg+lL8ydUzRD6CoZrPAXUlwmIbwZcam/12r6mJnmALM22Ag
H5+Tcq3rr/yKh3USQCfn1vpL9xDO7BwsJNByqIxVbeA1H8Uhi6B/ZA+hbwDIlG0GcpqPln0o54MM
/qv/X6f3642m7X5fL4Py8lt3hZGBX2b61WnJGw1F3H21VWAhtjprQYJWRFsCoHZwCV0l+Kr7GLKU
nem+VCWMb5Aw6oX0uLZ1YczOlln1UYlqxHBVKzlUqfCuSE5128DFzwWJRu8qYz1siCXfZWPTZSqJ
4aTje5igv5MVU7ltgTx/jJX11UFh6bGCwvCcpcY24AbBbhXjmXiyQCJz37PQ7iRJBIqhPXl63Tvn
sQDG4Ab9SowUIDOwH08NIImdGuj5DtyN8hT0/IYK1k2vRowJh2bUKbU1r3qfZvlt3RLxWcxNxUXa
0snDVyR/gJh29pMMN9ng7uMiDVYea4V3nvEeoHyj28lexxW/oOW6D7JThmSzyRFth/H/Ogw9vsN9
7KzNvtU+yYid284Tz3qm+Wc7qF/iwUE4We2iGeTAi+tatGnzwV3rcxOMXbWrvAwt1LkJMUE5KB6V
cASuwlcDwc8HDME/G0V8ZnnwropRvNR1pm/AiuXrmj/Ai+HNSFq7CpZdrYgXh+LEg1lEr0lfuwu9
6YeNUhmndvY57GaEZ4ZADQDfKD6OMwYUNSl/PyVqDHqAXjkuasJlxQLwKlv9qKMHkQK5dEr3Cki4
OICzsx4DoAB8b+vhu9ZiBtdl6RfPjII1a3uWN7qjPrQFluByRIGqnJJH3xuyVsvaoR7vTaA67MrW
VxNi01/rFiV3ZXqwyvDkVXX2YUe4sOCS1h4EYqofvYnLD4+h19a2uoe+CKgh8If46BLhrVmJ6luj
GnFr9cmPIPrlLyYNiEuOQm5S8jUPdWhutmkoDxHIzsNQ8Jjh9y9edF9DdrgsiquZBNEuNRQF6yDt
90FNyieBJsf+Hm9AXibm0OzHrNdhIAzDpzLllxaM8y8vnU3L1OR7FpLRsyrATrAu403Xsk9UBxUD
3YkXVvXUemoK3UMe2fO/2YW+iXQx/jJ87zCSjflS6xhaqKPvnoSI/IUSo++vQq9+C40sOiDNMyLS
S7MKLGsLZoUq3dzUYxQ5gtQTG/Bp1RuF23xla7azG+deSydhZJklyZ25l8UQvOWG/4RCcuJtAvOa
l0V8lTMVeHZYed2/ANMZX0YjnxFvvIChZ1i/5talHYavALraX56zN1VEuykGo4Ufa8WrBZ1mjfJ3
dk41kvsiSLPtSJ73qgKXXOLml3+NnWoHR6/5lZZi35No+RIFfrXMwmq6xnoIqVtJ8ccqgvFsqnGO
wEervxpzqdaBrPoTuXvWf80vbgE/UitW35oExWvQ0TnfODjxCeTb7YByw6NwQQDjELERNX9HYPzd
QcleAI1q4b60m+qIWk1NTmu0I0okZlwd5UF23ZvIDQOqctAt+9c12azArpWusuPxkT9U86EGc7LS
qr5boTmZP5BfAsImu7Xaif/VE7KnY8XOGNkLq+XVZSfRDPvc4Vl8O4jcZ3XUNxuEusGrzh196QHM
yGr9E8Esb9/KZhVFDiqEAFbnIaqYcI2LvY7iixYeqYjjsiVPR1+bT6es3uZehzvR3FN2XnjsOq8M
NvL0X+MD5zKSYLm6Zr0JyY68T6qRnakpAimbm2Hj1zvD4OageZ3/rra6geeVP+1kL09qLDXztj/L
XorqKHcp6rMY0W+fpxwaTXmTU4bt1CxkU07ZU/1ayabP8uY2pWyiDrEVZmnv+A2qh7ohW+VDx0Kk
DB39e0ye9bY3HURfDemtRwb/GvOfYixYdlgDnKnwmIgJvDZFCiHc6JzH1redRwcuV2Ll0+keN4dB
xzEIzIQcwf7WeUxmVGJDJpYK1T+X6hV/Gt3qMP+ehwwH06Aoy/053vZB65yr+Uxzot9nMsZW6Xfv
X+P+Uy+gBOc2X574Zw811zjW7UMzwCdEiQiGrOOauJTIU9OcWHXI09sAOZZinr4InK6+XSpjaK1z
vTz910WUS+xDoQnsngM7hSigVLuwA6ib4pTyOKW+D2dDY1lZAdMpM5fi45+OMbb9B+jzSznsHnfj
2XabAvRqIFWNrdQ8S2PqZ1DF/fE+Ton08FCH48cghL1vPFfFlFMdDnrsDodO4H2A6jvtyUnGQ6jm
nrm+95tFRr8cKoO38be2bvo6uEBAoKg+LSL1kjmo3vu5Va3VJGsOQRj2z7rWfMi4V+EMN45DrUPN
Z5mX6L5/TWtNecwcFNT4sjerqraUWVHbqHeUHvFk8QdEZ6eyweDU+D1aXsLi0r3ExYtsUPvjql4o
G5cS11nG5MFIwBYD4eWuogbeonPqOXk6s2QXfZ2ZJHlizIOHTDl0fQw11R9fPSNtroWql9ekiN/M
ohgx48JcbtyUQaG+Nq+VZ3evtdcZnOtx171KrPPvc8tAeDL1pws0bWcZWbm+6Y0C/5MOoSggSz8r
o7VPepgML2EFQjNQ2T1h0zK8sNT1dy0r8JXsVeo8OdeT+012JqWhsUQ6gktIsFiaKpyf/YsxdiAa
zdI9y0PaUuReCG9stp2CU/utfe+XZ3bZ7lQz0Q9tG6vttlFCD5MTsqtuVHRH0ZGrWHi4xR5l256D
8uyvmJPoUOnJTLIQM5AQ0U3wPo4RnprO9i+t0/8+CBu54CGays1fHRAG0Lkq8UC6d5Df8y+pmUVn
vi/Lv+JyTi/In0e0OvayNVh6T1WNRPLMDZJsn0nr870wscj6Q/uRccEmDSranUjEmL3BuHvodubA
HrpPJ2Nyzj9jZeiv2fXAP2pWWe/MYYoV2MyIdQiv3eE9HGG0FrYjZbo+z/edE8+ntOVZhlIqHg7h
SQ8K7j62Zzwg4WU+mPrkoyE0rrROKR6s0UOIWAszHKGUKAN0P/earB/6zsWaiC8KWGU+XTWG76PO
1ygzu3Qtm5kn8hXiLeUe3HD0bmjRT32GNsnOWDzxK7FfGeM9UmB8LDUlfAfL6B6sDjlDOcgfyorb
FZZwssnPOlmCh6yPcvAQYF1GOfrqWBb1NL4TMlynokKW1gpvb0o32cspX27QhyL7LGMrfpSQBtYo
9ZUIDJ7k8Y50AIP+VyTXPqO4ix8BC9c3vMT/f57b69Ti4z5HjyWbB1350GYjmAISzcGxUr3RWgKg
Bxo2H2A2Ykc/JdwnsqKFrqi00SmFsHqSZ40MTpPF5lxvAnZu8yDZH9Z683v8bZS8IE6pqCN1BjT3
r0lk9+2iyA7iU3vI2REdZ98StPrdFxK8eD6Yg6hwRuA07DMfhhVnIz9IbhqQGkD72R0YO4iOfA9C
fCtE5DGU7Mgizx4G90eD4chqTiNimDkXHWUl8j8XJWUXgIAS3g0HxQg2TV9lB9MdEEiBoFrqM5q0
Yn9+U2C7tf9012qv9A9/mkOITvVCarNp6B/Vq2S2nCoFrs5a1Pjbu5JbY4y3F4gEVZaHP83bDCgY
DcjlpD2kzqm/ap+WEMZVHipLb3FXD4DbB9y9uqBW9qGNR1+XtcY1qxPzGpc+jBEF08x7zOUevKpj
m8LrPJXsyO3KW4w6FcZ7TFWtD3yVmqOcSca5r65q8OPQiLjS0HCSVOzq9noyVDlmRnm2fZLXRDaE
267R9yF7LMj7xQC4j/tV5+EcWfZltMgQ7Gh54T7iqFaCYtc8ADPylVJEw8GfLyzkIHnq+RQetcip
1/eFWDWv7O7N/8WC7X8eUsc1tojAXzZDx8ZnAt/gt3518YAzozY8H6z+0R/FcGh5zAuAacTwYHkj
A4vn2dyy46q6ZIZWXmy3/DGIElT1n5AcMeq4crco+u5GgRRx3BXKGZVVzJ2CbnxPJuiUQ4t9ydCn
1jopFO/sNp22M7U6OegIOJ9qZ/K32HJVj4op+lWUhunrNJVsmjvhvCXt0B2VVkVijAKJA0yTg58O
6akoj1oWuifd8+lsO/N3pxyh62N0MmeXOzbGaiKix3wuLEZhZD/gl7KWLXlQuAscEqP50Y1+HC3t
Juy3hVvWMBY8a1VbiXmofcjmfhgoW3Oc8JVSKjatmX5ssOa0KWk/uuGDLUSM/COHmKfxtUG6N3Xs
5iJbt7jvHtgLKicKENPMtauxcgzFQY5QkyS5OogvLyhdi51p++rsdIqH91RXuHj9mV1NEQLtMwrn
91heJ8p6MvCLldPICduyHbeU1flE87ViPgxZjGFtgNfs7S24qsHawNJeTCzo/aWFMsU5aLrt/T23
lpE95qRP/7y+7OsxdtHrFND8/LZlCB3226e7h/58wvs7iEyHkkjkW7vbS2azE9msGvqv14xsTM2N
jArc/VW7UPHWUOF+f0I5YRVmvz/h7a8VBg5Sv/Onu82tC5/1Dp9OjpZvUn7CGuG0+5vs50+YNrf/
3+3P0heQwOPh96eTV6u2OCi+Aypq/kPIq/M0+xLplTjcp7cpOy6GCjNAYHjlM7ijme+qFufCap0n
SmXPtW67n5Bv0NjLPACWmle+57iWF5aSPuS6a67dCSuBxs4v3JjEc6aTkQsmj7tMGFP1TEz9pGjG
V9kpDyVgDEO442181UGab0iAbmQ9tI+C9uQU8Y/7eFcjf8gznwWno65aQ2GthznkJkoH7LEiR3sK
/Fx/QhLr5AyNgss1rbG08dCL+NPKTjnM8pCsZ7UdoIPJEK8JkKNwkDye55AHvSmGddrZxb9iXozv
jmXXl9urjFFNzt/TF/Jl5FWNiQnvZBUpJjrMNGhj/QC4+daSVw0NckalVSJH+uf9BnoP+kBzHmUo
QvBhh5hEvry/XzTDf+VqAht1vihpouBs6/XtncoQ2u7kQYc4oNrHB5Ix4zP2u/b2JwHsX2zVKAXG
b3wZ3LPhZdlDrWgQWEc/vMgzkeBtCpoIB7S5wxYJSu6lDgIhNJto9ddoN1aHfQXb8T6BHCEPvIKX
jb9f4R62Yhzs3T+vcO9Iyvb3q+SQUNCPZz2kdmgkq0G6BspMaptFx0YXigGl3o/3LOcRs57c4UjV
2aHcXuF+7mKVMKhBg0NtX66o51gvSuD4eHpmw4eosVbUBmP8FuXNuXI675c7UavJAizNFSzMkEpH
lTxxdNYnavDdNrWfje0rH0HqOiiEtdmrDq9nlaKveoW6xNbUMNQH3q62tYIOL0+lc/Zu5lT7QeGb
a+S2tGFh5aV53/lxjSegWkW7qOVRY8nfGF26lz2D4c6Mo4xaMjap6Xi6RW3DXQw8CNYgKjL+BQ3/
5WwZ1g35fkVLNq3G8gS73bmcrV2zuDafSvSHtmFd7MNKC8mZuv5FdcGDgC9WEKDskmWsp815qi31
KVLrVxl3/NhYRVOFMzwQtTcd74ussJVP8KzaxtU9i0Iylw/9OddbRHd7M9jz09DWMswO8diXg/oS
XcUUONDArKRB/NWFZ7lhmUgSkopvcuwHMznWddHAUZ5PJx3VCkdoh17zc/KLwSp0umI9jVn66lqU
z9oBcwTHtpLXQsFWwcrBd8hm10K5inL1l2xNeINe3Mg9yyvRfBFPqKQv0UbmWTwfsGwHWdK8yEYf
F1uU25urvDaNplfTD9UH2eKToESMs+RJDk16QIAtqXrs4XEbSNl/7vkp4FFmFnVIrp6DMWghlu+Z
sZ7C8HdsSuFzoXBdAxQWpP3kwGjQ/+meB1qttOPNwRv/iRdiTjR0asyNdHqLcVvBxrNM3jtlxNy8
4ckvm0ZBztOITB+rMDN5Zw3wpooyeoSuPr21YiUHaZmbXIyi43vMDI4ewWeyNFYC8yWJIyjn41S7
k72jxs2xtyfnLHsn6t/gkPzXEXTVVRjNQ9Uk6bupOeFxarCPlhfl3ZRvLDAWG3mRKFQFlG/I5gGH
lSPq/d7Gj6FhykMkfXncEB+eZLbskUEDLCHZUaRgJr+qniPSWmPc6tc2NirUlsN4nfMX3sjOfnS8
C3XGW0uGqrb3l1ky8hOaL3cpaR+1RlDxGgoKkAihviqtH7FNYCYSwe4+glwAgvmXJnB/TnRgP+FM
Ezft4jE2S7HF5m/mzA3IHuJEu3Zbq35udNNdIO1dfK1t6FPaXEbXWsyigC59t7wSR9A0V1+LwKLU
Yuo6iWzT3fUoRO1dZZrxJAXG4Wy5X+uErRlfyv47+bXVbaYyi/dF35lfsWe1oK6r5nPbkPVqkjA9
G2pO5S4e/F2o2t4lsI185Whx+h5ayo/UtsXPZLje5sH06qpgtfLZir4BfNUpeLU6/cqbJlyahuR1
wtbqJcQP4qWrcYKK7Qy/XkJRbU44VLYgq+fOsk3LTU46fS17uTfGp87sgYjOvQV6yi/N8T4X9bg5
qxU3J9lvu2m6bm2+ZMpn5rbdy9ilqxIB5/dWOBrwixAT7rlpFMLeWEFbIt3d1O/sxLByigfoE7I3
9TYUPrpnzUurJ6hVt/BgpcExy2d09DwqyfnNQR8ZtqPaimOvNHiCCqU/z/oUK7UO+qWJneNZxuQB
KMJwTubDFDW4B1ZoYMqOHuneEewqPbKtq0i03rtlTPYiBwd6KrOOap1Ey7afvIfa8u1zk9vDcjQm
5yspuIM/eNNbMWHgkHt1uYWTGX745oS3ROJ8VSA0rzJ9wmCn06LHjPINtF7d/ppF47uG+YRPZWMR
eFgK62EfPt4PduOdaxY6R8iMpbOIHRcrSwV7TDkkCe3fg/0Q1WVTzc6xBbVpYZGqW5Siqfn9yza7
i02Z8ucJRTY+1giaHaYeKI9kB3Rj8r2aUFaSzIGGFpCeADUnWAWjG35XrTZ8kOyAua+ZR/4frpOz
mGLYO1oVXtQJqoBSU4j3ROw+BaJ3n5wa+IhjXWVkVEn6IJPTrGSfjFlOg6l6M11kKxFxvKt7lMsC
TOAyDDvrR2R6h3M0T5Z7urPBpprqh7CeAjxWkNBMZ3vhxnrS88m5JjYwF/pkpLaEsvbgs6+SvEa1
MYqjtQEB5KyBynaqKlpGUVy9aXn2+0zGoFm1z+NQLMFQhF/c/pdh5dWHXVjZ3obgtpZhzw+Prt2a
FHu5W2Edg5RB2odfokn9DmW/uwZxmz+Mxmgv5Pg6M5CKyO3+wTXU9Orp5k8ZF26Bl2ddWsjW8Dtz
nfIk49xbG7Qz03YfidT/iEyK8/PbUXol2SZIsG1lk3cn/ry7vsfmO5/fBQozx7K1f7+7jqXUste9
TY2USlT2+c/S1i5kZPOPKcrFyooH9ew1bnksc8Qe+z6MX6cOiAJ5mvwnbPBl3AzmpTX0dNWahofU
pY8JyHx2P6StMm6tLj65VvvvuBxrquabbzrBa9eZRy2x9A9vKNEhy+LgXGot9HjVy9d66tnvg55c
vNDRfkRG/gQqLn03fD5WX+XKEefp/ow6BcxRM6g/wcrvfZbRPzSv+II1l/mqVkq2cQqS7waWxA+9
P4WzaKb3JVb8tRyKHBKOTm5Rv+Swvzed2foHFSr7BfUobMW1kR/xaHaIj48eqLbJtPdG5O7YYMRS
LOh9yqpm0U9j8kUU4bcirb1vZBIecgQ6fpb6tFa57QcLtzsjepJHi9ZC/gbGyALqx8bM0+qnG6iP
mKm137C1/jl1gdgplttvVJxHnj3Ae3nxjFxE/txVJRvQ0dM2MtZNZnWBOLbL8j6/jUCu0F+6iUka
A4e5MQ+fgixyL0UoQDHPZzDx61Wb5OG6wdY1XQcojPEfcI+VTlGaxyv7RlHGT7fexoOXFDlNuI5t
xIsod7fM888ltxh/1dslcv5Ay7V1NITNJnFwLY2URLl4Tq8fkxGgXOzn1dcuegN/bH9LqtbDMrvU
zvzDrLOJ0PKymjva8XsKD/lrZPXR2q/YB1g4vD8Wao+8WhzZ3yazgJHRBh9FH3eb0InUvVII9cmJ
Aiyj5hFDZ70YcDBfw8zEwLsSDuA9q3ptU+1ZDkCSKF0g6gfkrK6rra6EOn8C6kVAMYHX1R82mOyd
kqTFpsIIxm7j4A3Ff32fmG6/dgZVfLHGdhXa2fjuVYO5c3R8Q2S8Ur81Q5h8tti5bVvgR1vNDa0v
SZqKL4ZDRmFIVHtbtn3yOSbfZF8Mx3nDttrYYdkyvY9GvZJxTbBRjepUJ+c1BG8klHfyJcjv2KtQ
CbeGlShLrLOxOmMvcZRnxdy8x2SHGVT/z5DedE34FC32z//92gGk/QEdexwtkfiThyoCp1yGhfGv
WJb2+YU3EW2pFOBF9GdwMnfgT+Cgsy1+/BXXGyi3gd+c/4p7fp6dWxD/XWyNyxrW8rLv+/dM1NW1
nJmLDho+xz8hWO/1FXOaW4gqW0USCVaswrY2MEdtVeCod/VzYawbc0DwpHPdTWGYxdllp7eDFTsc
1Yb/J2Vxb+9bbnFM86Db1ah8noWHok4TF1QwFFz8YrSQH4MIU2Lfq/znVOtQiI1YjEa6+gAMIL9U
lqFuLK3zFlkmPDbWt7+FOu7QSGBnitfyRcbkmZe44gAz6EG2DDfCjRmoU3muKUiFSZ9dbrGoSrEQ
TNVkFYyj+gwZ3D80UwWA1TPHkr1esAQA3V9lr0iacmWH2IPKphE7/akY8295larPtVm1D4gtnhLf
U94aPQqp6Ip4J5umqfUYkkferTfsp63pxt4T1VP/pdHblRzlTKxfKpN1vApbEeAXWjOjmKgT9l50
CiqzeQvNahmPBnLMNpnCycQ1XTbbJv4BN358dNIuvmbsPUWTABJ1TWNdWGWD7iUXpbhV5VRMdmqO
v6ttifoJd/dH30zCc6tiiBg3Ijx3PPxlnzz4fVOtWz2o1palTQlA6PbRFJa69UGQ7LPQSy/yoJll
vFJLC0M7I89usbCZUthK2FSrkQWccR4sY/IMBme1U1sKnPeYpwTeCrUXbQHysJjWXTJQG5k1eFK3
TQ8RpKZtQvuR65Cz69qWG5T76uI7/StMDjwwnJ9R6f3S20F9SytlApZUB5cmr50divAhWouW+dBr
8HcLoyjftKgIqW+U3U+wvMIw3F9GFb1EL1mlmjyhRut2aFIbhbouvZZxjqXpf493c+dfMXIb2Ky0
i0QEv0rh1/qDC54ZSoY6rU2ABed8MjSwkdFPBM5HVF3G8SjP7gdbaOlWi1tY1Ni7ufMhYB0C63E+
jYzqpdOpEN+N3mRcV+Dpy9ht8J9xsvc+eKi0cp2oprdTYKNtMVsdQRtZ4buuKQragarAk9oP34M4
/Rpabn3hwR2+m3MVPKnffM8eSA2nz/KSqaz1AyVDPMPnQQk7WJBfsD3IwvJMGXlsTD3MIjHYxqsV
mdoqjcf6kmh6stPUMgW/YFinMkqSTVAN2pMNSWzZQyf57Cf7iST7DORn+UXRauHBZA89liGBaVRL
6I7Nk1nzBElLTT1paNUeMkfxd1OpTpciyMbViJHpW9+zSy4+uOekJ1MUlACiusewHMbKCnhrcvJn
KpXbQoVcyLY8AMmLQDi0Ex6N8T89cg45XI65XSPbuoJia999jrWZXoNZ+lob+vw0ZOVFhqI5BAJB
nKO+2cqQPPSm3l7IFSzkNfe4PNNnTexbjBG3oX/mRxpse5tQTcnTpXF9cYIsP8nx6hQqG09MNUAs
w90KElvHqYzKQ5P3Lin4Njg7tWFswLfFj+jiOys2LuNzPoqGgrFRzs/cAnMmw185LbwzMza1I4ot
iBiks1qIVjXxRgYjLXPK26njo9DskU0bj+qoA0HT2E/nfls/d30CEtz0SFanarpV2x5hxKEw92Na
lftszkxGKDJioV4lj4UiU9m6/2Kqebq01Lr8wEc4QCeU1GKHMClszoyl8rj15k3UAmDhuutLpMa8
3N7azrgQM+CjK5XwwAYcv7e5aQett4AvoZyiJO3e/gxrbdCFzgBjJg+M38O82vIwLWOYy2wyLmez
5mHgWv49jFWIBU5gSk5x01RbJXEo7sej/hxaVnUNuINbTSDKpadDCuhQJDhUbqI/21am73JfwOSf
BzuY2zxnUHvmoWaR5ksNrNtODtXUJjm0CnBt2TTtBsNLt9R3vU1JCNkg9TkNUNYUrojfCp9dTzvp
1kcTsRjm3699jSekJIJG+6FkHWuuBKFtchULhzRXtPCrLdsMTFfB06zrOC2vilKby7qFal5FHRpN
bUrqkCLAV0jk5zxoyVtEzs6vcucX9blXb4jKzyIVxdJWSvPJACW3adBRPVtRbOzbMTV2WDB0D3JG
pH4yRLk8VLO7Ifha5axOeXbNuePbjGUKemee0fwv1s5ryW2d6dpXxCrmcKqcpcn2PmHZ3jZzzrz6
/yFkm/NObb+hvv8EBTQaoEYjUUT36rVaJ18OE0mhDixqL844/3QK+mAjI1Yc/ITQ9mjsfIoUw0zv
UxR2hmSdwD8ES7ek5clDUOfZS9EUL1mnqZfBbdMXXmUGuNEgIjNNjlIG1Z2tlQcxazVVCH+n0e7E
LFmPAnYn10Sfk7WEYY1NRay7r5oLGJoC/LsWf7YD+WRMqiumxfHEc51PqW5OdKNBc3HCCmBmq7gc
z2sKwqKiXVSaVX8fN64n5d/LOO4BiECJJefdZ0o7nJMrlT+buqmGdZzF2uLDxIehWVactiiOFPYx
yOAOcZAQTEbdOfk1YWjI1zm0hgYn/CLo/+aJDELmvvsB8+ErguL+JyeBJ5i6ou4axr2xq6jLodbF
zq8JCeEVNNvm1tQHZ8nPG2/71DQUGBxNxYZHrteQFxfGDFVUhKWHiMy04fL7NQaLQPf0U1dV7rPr
ddMXRa0RZmSYtE65LhsDyYvJGZUAcztqOnQb09BvHHicEUO+b2XlTnPxpeZFLB05FT9CeLS0Jlez
broljz7BJuY8QV2kN0arPObgmWlSr701CbefasW5ofcXQJJ7lB8CSAeMVR4N3Xc5V55Ssoxf3Nas
FqplOq8omA1LNHeTJ7mRgzXE00cnseAJ9Ac4W8Mx2/cgcWA+UaRsWZftgUcNGzw7s4qlx1vJsONV
FrnpUzI1A5kFMg0PwiK73smxxr3M1Nn3TeesKpkxottN+bRsuskKiFAnr8R8ORARzlr4iqvGPYfE
5ZeF3tuL1JefI4vqKxNKhu1A+mljumm5FMxCgjgonApg6yyfpOOBtcpjhb5KrL5aOn+eHalXMZIJ
oYO8fkZTtbopcA4fyiwtV15qGZ+HNvvbSozkIXcq6QI9NElvo+N7hM7DFI18IJtcfU385m+D9+wz
Py4N2pfAAkKtCZYwNt9Qm+8uGUVM68C2QRI7FpKZSlftS49yaxe+yQG1IASG5PHEt+UvZeQGiQ4I
ind1621MB4QlfG/B3w7/GK2UlF2khNKOAODXoYTYPNEhIC/gQ/9ZywJDZKrm1hs6ou4WqZN0axZ5
8+Cb+Tl2BxUZMo2jf5l8k2uYXQg6+zcrLB46yQ/3fR+YR0i8YYScGiO+evmXrPBrb+F11ItmQfuj
UzeyJm/7oHA++ZnbrWtNLo82B4irx0tchg0PWRoMDhtUt/VrOTbesiMWSbVQEcIU7fjRom4ii7JP
+aopzfhFmSRWIU9JF66V53yihk0m228+XLtfbTsAxdxRcMYPSrg1S5hRXNno3hwTuFap++03zxi2
pVeQuGu05zbVHar0pAfPTHe1DtnCYEE6MkTqsq4Rme4S395GcJIfs77qd6YtHdwxS9fK4BzHuGoX
MkEPAjFNv2kDzdxkbvPJt9IahXc7WFTpEHyFl+lmG4X1PefLA5UzGrDQoG8cqa4PUL8eHOqbLzhM
YuZUKFzSAVx6BAyk9/zwQTQQlClHKYKVfjJFkgStWGIba3I7yrmzBuUsd/mn3s5vhZkSjc/KZ8rH
4yvEzvJLJimvsBRaFzXMq/NglLcuBMqTJ2F4DJzvodykJxnSCSfsh71nwYACvD/TT9LFbahU9M3k
cwcqYws2HWqmaSgN5nWKbD2aattdGrOmcF0C1KZLYbAq5cY/qk5zVurGhrN+QhxOwETfoccjwt9R
7oORGqAvEHbRUIwFnl64iLHjV3/x0J/Coj289KgpXYs4fKmVrLoQaOWbNHZk+LqqfZXtNFxQZJFs
y6D92yYT8oBMsHbue4vSRt0PljxtZCd6D2IS0vjuAV0E4Mpj9JWwPh6dYgx7J4jyxX0cqFa/GCo1
BlSXtuu8t4vXQgubNTKY+VYMTc3k58dR4Jf1RurfnHxYdjVloETZtPR471qcWo+uTqXfcgJVHCNP
fyQVLC39DtlF3zmk1XArhtC42gmo1q5e6472N+e6YiGH9ddON9rbWCeknTJoPsvg81jyPQwldTk0
YfWj058624LlJ/KdU0GaaQELVbvqI4pnmhAp8kBq3B3SeASc+DrfEpg8b+nUIw19S9S4oIgTk5hs
Mwqluo57pRjKqp5cJKX8GoHqyVA6ey4jueU3CFooMbQCbzwPNsEyfueewXx2j0mTLSmDMJ/zTE4W
ATABEuf9ezW5cRrGkcavrm9++ScxOeEhJhx+HvbawNV/a9ZZMGUPQfyjcHP70BdwP9oN+jZU3SS7
QKfCivpMKpNLuMk4cg8bLdeK62iXFsWWckMMx7s5dZHtMh7Vj6lNXs7n67/jN4TkXAaVAoSH4xVS
5mztBoH82IyRhcpQJz/n8UNZ8gA6yfU+tG0Y7lodRfjQc+rrEEzJFycuP6tuepYLvulR3KO2DpyJ
KJe2NC0k17XG0HeNO8o7sNIomWdqvFYMq9grJrsB7p5+MrqCzDTPpRQsr1W5NL/befKkDMgEVZks
I1sjrTsjzH9wyrv43As/ey2vsPOjDIqmoNmVQ32x+SptI9Xutr1hDzfZsr0VHNDqm0yCUjWT8Edq
nslkAR3ny3wz+9r6bPnwnBatUj2SYGo2RVxnYF1KsNGEsXjmqm5ZpTfLtLKir0XWL/2sjL/LfokI
QhrELybQwE0L9clxHDVYWgywvL7TKeT0h7Na6/az7TgKt+wNUa7iS+AblHfacnFw9c4CT9h9V7yI
G6VtAcU3KhPYfBMeoSIO10RuhkvimPmiNYyvoZJ7z5QiDjsF4tQtpKfOC2d0qCJT7xs0FgAI02R4
HBK9o+ynlDdl2jZv8KIehEdg1iNVa8Tn1K7Ktk1f7WTLi/dwQph7hfzDif9lROqvNq9QTzirACL/
ddMTdB/UYDilhH0XfeC4z4auEw4q+8OEPek0GIKLHrRgX8fnAKAeFTVlvS4NZKo93suVieLnnh8X
6bUJR39htzbp72m2amwUZwz9WZYnLlI346Go5oe0BFKh6W23bxqi16OtpJ+d2PregTS9FU6o3zLN
/xux9pQCaGeRg6NeUscHw4Ijm3tEpIZt30bpo6dOkeusqb6ZkGclQaN855TzvZAD66WA+mmtKNFn
eyjzFXlP55ZMDZhlmFTJHe1cU1Il+D0qZTWWYJZ8t3RuwtFxTKD5IUns2ZZLvUn0lxvLtItwi4kr
3ez73vfNYhNxnebatx3BZsnz13aWp2fJqxAgGGOIn1otPoG6+MsCMHkONGOd+dUTFNTBUh3V01g5
Rz0hjms5tnLOEXVfjoOvrIy67ndOXKl7dEiGaz41wS4dCLmAMgh2uecEK91s1DdzgE+/7PsfFMON
fseJHVqrl5J4+6KqnWzdQZDE7TL2xgMZhKWvSwZCUbm2kwdAbHFhKsRqPGvnRlK65CPP91WJP/mO
Cg2MjQiMJufDaaRYdZlopKNDU+tXnRERoZcHi5K6pmkXUd08QRaU7IRtbqgK++VS2Wq37qxOW/A0
ctZJFbzZVUcYxtKD14mNctUmhnaLHN/Z+BRnu4mxJSM1nigwSneegeJNpxYw/gT1uSu15AlGBZ6r
UdkDe6X3e2FTEqAvsMsCB5XsG0cB67uiEoYaJzky+9HTeEpGbeKLLEnDwdez8QAem3fHJYMRUNR/
asAe8SAYfZIq0g4dRbjrFgLmXVL09oOMoKlsqS2HHpTmqXslVhpwxvGDZhl7SXACM5zug5GAhQ3M
Y1VYo7rSfMeF3KV79IiGO4ZJCn8MJfNcg1B0qVd7kDIve+BZeqp2RjZiNHlq8kDvvpgIASBu6POQ
F9flCypfBNEj/ZnPjwlGZwnDe3qzm0lJuXmxKEa+EflM7k1BXnpVwBC2HiYvMREWlXup829igLSr
vCZhGq0sqxxvMEw5C02pe7Is2ni722TD3KqxrYN/xUVMcFrQrwYQycmSd2G0lA0E3GupKU+9YxWn
pol/9mKoFmDohoYR0mtAysLn3uVOxOcqlttNzC/huTTQM5ZkI98miuNSVUnDx8DZN7VF/D4dz0Zp
8gOQhA91IUV8/bkt8gRroW0LQzfCJpSQlIb1IGy1nRForKAtDW2VY1LlkqQjqgvqbzvKabrKiuHS
QAd0k2E2WGqu7z34vOotobmYbGEHa7433mzARCe+dFWnrOAV1PmZdvWjk6vJtg71z63fRme//Zsg
eHmJmyHfOLYLW0yAAlHlQropenAqQ5MjunNTW5e+6AdCp8iP9KZsIjRhwVctxZ9dOE7+MpC3WBi6
VL9yv1eWdeh6T4VdotQWlu7VlPlQBBGkPUF0NBvUiNXG4KdlGoqmg9SDKkgn67OFmFJ74tZpt5K6
WL1p1WMgyJlkM0aehzf4zt0kE47bUxVG+mKkqIRTrzqF+hBwEwRLoil8hccC32w2iidrdwKnsm6Q
X+1V+IUmCifh16FrBV+0eYoyeATy0ItXjaXohzqgXt9xh+xZ8c3qkeP0Qu6T7BnmxzUwSelhelB3
m0p502KnOJVJ4N6HRp4ky3Dowg0ELmispG0vrZFrlbYxMN3HSs++UToBRiztugPftWDRkal6MLII
vJwTj1vDcQFcldKrj7bVYzckS70pq2dvGMrnLLFvOWTCl9yTymdH64xlOwwNd1iGtq24W1IU4cqt
3YuR5d25zQf3kiIvDz9n+OYlYbkPZD+ncMOL3syI2CRxyGAnZiPqqMHIkyoTs66EcFUaSU+yrcuP
/H7shLm32vQU+xnIJg6aACRHH/IGMpiGVsUr6iHMFyOOIPBW4Q6nosp8SSpi3wDN5JU9DY1BVrZ5
xs+7FFnGS0KVEpBQJV6LtarTelsYvpv1fW0Dcphfew2GX5x5wqs22eh68KSxVdT2AaTt1H+JoYpI
5RpmfnkjnNMOTLoO7eh9VvailNCNn2/va/veXUH4I2+Fs0Yxxar0bfc+G5tVs7Ios98JZznoAD21
UxpWXHf0paVe19EW3OjOsJz22nqDtUmCMT/Z0TEjQveM2leryN3zVEnznJT9K/k555zBLLCD4QF2
fa3vrk0d7ylpd46WJsHGImy18qUYqcy6m1qtiy46SAVXztUA6tJUP5IdOdgd+trCPy2DeMX5OUCw
HXUTK+14xAvIE8thjEAduYtE6b+ludF+yXNfRRhdM67UpYe7AN6omnTYrTGil0ZGKsx0UvVATL1d
hk7vvZWEjjcaPAcbMatUyH7A9oe6yDSb6UD6qqy9eYGtvTZfqiLxdqqfQVreEbYLE7NcVVJRbkEu
87tle+NwcJCpMNahYf3qxlNXV5JCXb5zeNfVEyXfRFO1l2c8Im7rvZr8eRQtDysJGqBXjU/bgxsj
RDSNJKPTr6E3PIpROKbZpQCdJ0ZgrIyThkLPIpjo1ccSkie77+E7n3ZFoFPbTOxaq9CUtOvgyj8b
XdpbEiWHs5kH/vwQu4ApJ6fZHutwLvpDYC4/TGReKC8KNxm2s7NwIR7BWceEa/735dyWA6NRKsoL
wgQb6ruHz/ZouquxdrrToKTyWVYJdzUqwMGQM7I/QDYRTIpCoikmWSHRizVj4sFAGHa0UBQSNuV3
L86mJHOLPO2HCeEsZmHtRfRj2lksQ/PXg0cBIov1CIj6vmtFbBnYE0mpZgGSeRUNY3rIquBnQ21g
eiDynR5Eb56Y/eaJD37/hcu8PXAzCO/F/vM6MZx95iv9Fy4ftprX/vFV/vFq8yuYXT5sX3nSr5f/
xyvN28wuH7aZXf639+OP2/z7K4ll4v1Q2gF9Rz94FKb5ZczDP17ijy7zxIe3/H/fav4zPmz1T6/0
g8s/Xe2D7f/jK/3jVv/+ldqeX/J0qGWI9g482gXT11A0/2b8biqqfFal5Ajvq+7jRo+y9+P7gnfL
/vEKwii2uu/yn/znq86vWu5QoVnPM+93+k/7/afrc5jh6N3pIU/n8xXvu358H95b/6/XvV/x/V8i
rl4P480ounYz/7Xzq/pgm4cfX+gfl4iJdy993kLMxNO//INNTPwXtv/C5X/fynZKqHNL7csgGcGx
kdqJIRGw2TH+3YiZaBiKg6rdhFlYRK8SC2Zf0y3Do5guSSDtnRhZNq3zHjOt0ZdeZVBbVRvSQxbE
EKjV/TOnYIhsp1GcU0nYgm+Z5sWaMdDNA9n3H2Je2F14ojZjCSOWsImm6mHLMHVAYDVk+yfooq+Q
esTXwpbifWc7CD531PnaZnRvYKiMz3kKA+nkpUURSnJiNrAk4GyefLrbxLQa6d+RoyMgYjVQy4it
cr+nzjlX5fXd0YVVclUZgQ1PskF9STYiscPJHhwmYqobP0LL1YbvxqB+viuuOkED8vYh1T3TcAis
4loocXFVlEbbenoBdF2sbrVq2LkFyIZ3q63eAZicNp8hF2RHsbAyc2SJjPph3kts7XdaRVDTO973
C5KiOYVpDC3vr0sKt7Tv+rPKg8XdTR85olnqzpHLniJm9IK8Sd3+LlYPPTIl6u+E6xuZ+qtx6LYG
/7cjoFzv5FeTlr1rsEgYxfJ5ugAn4kiOfki6BlSFnRcUnaYwfWTWPi8s/z5wlMABDTPZc+C4EFwR
vLqvEMZ5mWSN0ZKkR71+t+buWQ3luouT9Phx4agM/r4JpYcPe4mhkZlnIt3GXqkMtOpjhNZGufMu
QZN4F9ED7OWh21p6WxfILHltZucJ4dc5Y3QeqSydXOeV94209tG2o5i4aaAfRDMSOjugjKwfRA/B
tGGfSMlCTCa/3cTQ1XUvpeCEFRnF0YjNSovWkYGXoTbmQzzWFOqllSTlIqwtYnJrMLXaUkzcZyd3
0etGmZC36p2E7+xBxsncSDmUHuA1fvrOs5HiPyEypBKw/ZdJbcz0na7aX2a7CZ5QhU8rzcjyuPJW
zMwXc9AwBFXXQWEyverfr+s+TCnVo9TQXosXYVieyjtSJjBs2e5BNEaWoVh/b2drF5lYM2pCiBZO
vgnIFoSvB5TvxriT3m2gFzkBg7iLpfuG90XvNix7uF4lGBpWKszoR31qwjBvjmIoenPzwUadHrSx
HMSW88T/tMG87H4NtXc2GdR2KQefsj8lHBFRQFaTmy/76S00Uk5XIYISYoJ4W4QGNSK1GRzp8NLa
B0oBRviMpjHY059Gy/CfEVqQN8IOesw5zCtm31IIW4ptxNrZ58Mw93qqMZx6P8rRZ6lJyWTkBkxu
ehg9BQDU9rZF0EDmE/ZWtNpOeFDA5XDmdvybNcHY04zqutyMSyBVFhT+E5ykneAkzQCoJx9zk9Tj
1BXGepoRvdlHLKn6jdUj3zS7CvM/DQMBUZl3iuXx4rb18DA6xk2vk+654MB9yHW1XA9lnH7xdIOU
EgArQmcDJG9TCkqO3E+FAXA1KqBfC+vaXUj1sBdgY4FCFk1d2e7SMJxkPdsEbDmlqm6dgN9aiok7
PNl13HCr2Xz034GevbqN9jAvfr07NlRxVwGMuQhcuQencJwDJ1c9XYiuaOBiN4AQVGja363lVFxd
qMZGmz0hO3WR4Zx8yBshEzs1Yrld1AEAS8ICuVn1MIamEKrLo1cjmxNUlzKH91n0RJMPCdW2qQ6q
w61+TkS/e7EHyAEmZ30rnGVNQw468uFEra3q2qfxa+g6FuTDMZBTKR7QDfllC0llXcWEP/X+ZE/6
9DX+vUfUPhO2zE+1k0dnuP+jc1Naq8oh9Amp10+TmByLbgRPUin5HhLakzzaQ7cQPlUHgpq8J8rw
qRNRHzjtlbR1FWxFN26M73agZtt3NnGp8EcOL/hJ9CVCpn2vJRDd6c4hmZreVGCknMeih04wuiRm
tftol1rn8E+23vDdg4ToE5ruk899V2EVY7FGNO1A6clSzBTFIO/IKreGqdx03c9fa+LNvgyQ3Yx9
/YWoR202+avnpTIK6h24fjl7VZCQvxqd+SRWhLkdn8uch8ZcJ1prNtxYdEquj37qu0fRS7r8r8Gz
zY0YdUPhHr0KSDI/7r9cwt+92dYBM0UNx0V9YpqdJ+6LxT5ixw+Xq6nWWaV1MnHi/8u62fnn2kBG
hcIKNrIfZNti1L0HSS5hoS+c+BPRu89Grys/ENd2DJ3Ur+2FT7EV1Z+dNiKlE7b+ox/a3DONUDqa
tRkfP+zTQPp19LsSvhs+xCdFrqx9J+XEn6AdWNSI55wC5CWGcwMr4KYNgV6CRTDLtzCSnHUMW9fC
IlBOwjSJ1p2WN6dmakjWvW9mm3BRZGUdlba0n+1iwTwUbsKW5pq5GyMHrbZ/2dLIx/dXmNdrIemI
OklurmFQCBUj7mDBSr4Vw1jOk4uTxBcAtlG+bFLULDwftS1fq+H56lHgUrSgX0Cq1ZE4/5cmQ68X
vVcDbu+FmAo7BR5r0c29BBXYgrDaO6NbZOZa60JQbk7VbAIlUqaSA/9JNI0OgQRa9w9i5BUQ4Mwe
3eTW4RFY4y8PnprAPyrIeytFWq1IO3rnUpAkFXXMY7ub9WthhDrTPw+CECmenITxzz7zmtmnmmiX
xEQYat5OBqsHg1CuvcAVErlK/tJWKNH9GvyaKaRC2qRUR1EMM933NC9bh1A5LMVtcL4rZgPMuP40
Mdvu99FpQh9cAunTbVU081bzxLxs3mp2zhBsIl6bpNzX6/GJWv9+YZNxP4wRejFqYnnkWikpii23
KZYVXCV+oz720yTEGPayUUBmC99eMo1jUE16t5nWFqRVgqNdqsFVzAY5/5E0gcZcDC0y8xfd648I
B8lP5bBuqY+pQNIBWZjkzu1MW7mN6e9ThC5OiQULF2eiPFqJLsTiQ7WwM5CdlKGWm3pI+2pRaPJP
1/v8vFT0umDiYBg4q4ghUXaqmXpAeJGUPdpUG1/cWlOeB5KeSy2y9D2oKeXZLy0btnvPRXE6hypM
1rulOWVfDSRf94ZWfCtG2ea4OtnANHqAwJpyP055WNHonqLvg7r+JkbNlLMVvgGlO//oO+05Lxc9
sa+SSeUelq742EddQf06z1MK78NVLwHMCFurUK1ZO66zHYtMuuTU6a6HukVtrvfyZV8lymEUTVwB
cMomOcGFMLybmuYzuD4OXtL+7AmXd95aFHxKM7ncgd4pD6oMseRvtUEhOSiGWZAdSYv4R2GqhSph
lZA6M+V0ouD/pU8onEuTyjmpV4EeI1n4bkWv5EfDtLzjfQMxM+8yptBdr36/jKGtSJSPXrw0gvw7
qdT8iQxU8SRJ8V/k+tuTPo0U2eh3QCaRspo88kItnrKgWUF9Pt6Ev1KMCBH3lEiJSckwqwe1JnQ/
LReLXDdWAByh9X2/gB0n5yQ1qO3X8nzZESpZmJGTHYUzKIJxrw5UConroxAh7webtCTE1VarvTVV
qZ0tCXisGFoepMpjTVWOGBaOVS1kPbLOqSfJbz/XtK2inaUEnnG3cLS3eQ0PseFNVVH78+G0DKz4
awIG55pNDSlM5eqribHuJ/XS2SYmEj1DJyFC5UcMRSNcfD146kEnHmaT6FEz2psEZ+Z9yB3aBzeF
8vf35e6eKrXmbu+AdZ1egmh6S4dBPfW3nSvVR4OzZw7bgFof1b7cmZ037GylrqGnxRSrpkbVihiL
rrDe14jlZkUSEShuUa39EfxzU2f/sCCTqfmMAmmnNBwhRBO3ngvqahpXsqTejZS7/JyeHT/YxmlF
YzbOz8ViWtdidauAy/+4tRE7doK2579sm1P6stMG+BvhBYlXEYozn5TG6fil1RHpNL3sk2K/QIps
vUJ0Vp6rEMlAq4/TT6k75Gvbo7ycIzZEz6W8sDJZWTkTMh8p6PRoTMhN0RO2ESA6sOJpRjTZ754Y
QpPGtGPE0PJ00w9v1u1lnplP8FI3N8VP2puqGO6q61C8mW2mXHjnKne3wtRRdAnL7ETpqg12vxdG
0YQQQ2xNAB0Tz3VzmxvzKazd7AY60+KoaFDEmVWlA+CeCxahKZ8TAzQbJaarEHrNXU62+rWpeIeq
0EByeFJipv6X6mq3qY/6NOxqEKxUCLsnMWva/pducIaLWAoC9pqUanETc7aebxvdjB/FXCDVCxA4
8bPiKM5Lh/wwDC+OKT0HMOXdAGxWx8wFkTqNEqgN7r3GiREhUNpqLyZ6wytvTmk3O5i0eB6ZnOeJ
xpf2sqI3CF7gJnzBsXmbxgOYMvuK3RGRKyLfv6++z/klcAxJU9aS57kbp/PhIYi97Coa2UAaaqwR
0BVDBI1/TlR5BTWNLHub2TmdZpGc6FZ+lEM993uXqFeyq+erzrprcgSCfk+IFUZH1C6ULMiYdGlj
wrS95zrmPlVQjZl4KeVJag9ZLrSCBa3lPJ6nES6E8FKMh7oudpVO8bIfjduM/D8sT157czWVz9vU
06JziAbglZzyT0voZt0U9eEfJBymiTavSyoYAJMSLV67UkydfujAEwgB7b5zaus2TA1VuagAl0TH
YiWwbn5iWDdDca1t3UfWYrbpiqScqHA6CpNYKnyhsVnUqeqDUWQ3Mal4XnC/zGybL+O0VBy3cNMc
Hd9q9xRmU5we5+ObySP3KtEb4pHT0IaNirJ9/aFvpeop0q2tJ6sjWJPWO8YgTJeBGOpWtI4br9qJ
2aDov4TulKoHnfNS8OkVXnCrQHzPgRDRCrYuKiXdQMsRbMVwDAtQlIrvnMVQKUF8SulbqvnNhV+q
+L4IfRaYh2FqWAuvXDOkRVmC5xfD1IKwU0VwWy/42Jp5htICdED7KrfSLTdd7YlkA3dyiAT+Dkzo
tyHE/wpHYL+0kPq+fvDV4QlAiwXfNEblncfHFcW7zqqWR+3YTo3oiSZAiupoFb5bwIHOjATcatFq
UQ3hJsOorB41pw7fuqh2wuc8beq3XG6+K02wsa2ieMg7WX2mLB14ZFnxpBj42nMP2mPlGZ27FbOB
znkf1RINAAbOA8rfx8gFJhVNziUxxBsl4AcxKdaHxbfY5jQkLH4efvZKCYbryVvKIfYfIZaXDUNe
xXzVHkVD8ZVs+I+d0eaPFHOOxJJkyC5HN4qXdsxxNdV1iFF/+9dtttV8w7iolvrdTRAk6zslvnYZ
d0oeJ2HHB414baZGTPRpau69PnmpzeKXaVqQpnZ+Ls1wefdvTO8Q+uO5ERSlE/m86M1N/Q+2ITH+
k9+8LAz5/GdS3a/02IvASrsw7gw6FcNTzala+SqMQTSi1+bkSRZi/GEaLGiw8wP3JOz3HcSSD36z
7Z1PDlfHhu/Dd0UuVB4yuPC7K81LRO/jq0l1YkM9j3WLPzqKHee9hZ/mS8a64K4CUzcaAcvOhlWa
T22Ub4yJW1qMoTYJAA8DaJxtXa+hYfRuPC1shFGsmZvStsJDnnfSA8BB46mt0m9SZnQnMSLkqm44
mxmrls/NE8IhuyDK+lPa2AoqOVRqDGaoom+aqldhE02bGpBc2mq2FsNcGsHuFu24J2bL578p/VfQ
0AEVakqDVmCWbnRnaM5RVDnUqQTeQZqYX9mUwDUAIX8sPTDonn8VPUPl1yZTGtiR/3UClTGix67x
JuzmmITQUEwuSvyj6kgkiT2SzPYhh+hVbnOSiYIstaH3jYVvOZAwcL/FCJMckzrOjlYfPgS6kWzD
3yZhL8zSzxcfuz0V7Vh5o++rxfw7p9+7Cduft8xd59fude5tATnZa6Vz0nMVBy1EC1Qa5NSYLAKz
9b+nwDwpIvrBf+aTBjfW26hk9cpV7PiaZTAJQu6n7gazUK4mz2grs23yJaX7DsmHejz5OvDsTelT
SmRVVr96ZxRd0WgeAPW21lzgWmC2wXar42meHqC4bxaNy9uEbvKXeSKAHhaNNTQv5SR75NeW2zF0
pGJEpYR+rLLxsxiJpsv16UPTlWu1GrJHYZMDiGDK0ebLjclFNJtUbbAWc/pkgv5E3Y6S1ixnW5LU
9mJoAavPG/XRV1dBu/y+K+VgB8rkwoXYQ9hSB25ZN+7DjbDxcBQsCzWod/CMXLN8QOIDmaXH1jH7
M7yZ53AaUSZfPA6w8G8gTRtXYigaYvjfAcqHRCdxiyvDubpkvMUiYaqptt7CbNAuS4ihqRPuB5Bk
LtKMfa5eY9Dxej4Gl3oaCbvqm/qRZ4eDGNnyqINSVIdiayG5tRDGe1PJ6tVVkQrTGpjmhM3vZO2i
D+GiSspwbTpScQlyg+ws1Ly72FK0C3+3DeDZUl5akwSK3Or+30OuLBPIUCjmbvVDqgfZF7+gcNWG
lQqyI0laR2NhnXQYSg5OJetbi6DIraUecgUFi/xmZMFXMlzlDyvcoqjhbbjPlFuL6rlb46jmMis8
bGbTOIuMZ/NTUzsHMWtKEYz38cBHHK1RcyeDhdzHSNysNLU0T5TNf4dSwaeAQkHSezLNzWwz4Wjf
ZXJDvTkewi71Q97CZf1rGbWb/5ft/umqwja9Qs5d6toDKV9O6ct6apop8yoaio1WIYDf02wSHp46
KJtGlfmHTr7CJtaLIYWgj+Ddjb0YzftSJZPCBbLNKJc6NMDKJ5nl5LloY4pFrb+gsneuFRm2oUqL
XabKwSXtaqp/Dc18IBqE8pTjQq6EDukCWQzjr95onrqIT7DUV0ujI8fJKf9451d9R7UquoOTqOuy
0CmVmZhVVc2gEb2pES7jxM7aTFHrYEx+jGo+XLmjQXPd++1XilUOBWWVbx7kRlvqy9tdEbghMjby
V4PP2C61Leh3Mit77SlA2jr2OKzFsOrrdo1QU7oVQ3fswpVsaOFeDB11Ir9C6OI4cKt89WCyotwI
6q1ClqUz+s/gmlPo1wrZVl96Jf05LKd4qxg6keNCRdb+nBXD5P8Rdl7bbSNRun4irIUcbplJUVSW
Jd9gOSLHAgrh6c+Hotuye/rM9EU1KpImRaBq7z/c1/Z2ivQfcp4DlF9dHdeh3Abr25UZ6OiBE4xr
4FjCP2ZTaFK/VTVVFHGxCFmYP9LBKovt6B1Nl0A/YQMLOoxuXa+WzTrEmGYgCQTRTHXYZmlfe/mp
2VCUltF565jb2hzQnv3dHTSOVW/UitdlYdaupjLUth1WMWuZy+rkZAU+gdjFbmbw5191BxEGM/is
zYOznY04OfWtXz5ZmfUVE89iX0cROJ0+qm5V4Ydjdx78O1WZRNP0m49OS4uMtdNisTT2zXBA0PA1
LBvIhEFrrgLT0y7dYhhCNiC6K3PUlhzD+qO9bsrIXg0+4pNJ1xM3YJiahQKtPM4Sp0vSF+l7b6JR
6Tr+l26IeNBlNTrxEl5GP3QSzYgq+IJM0Bejlu2TbU3Zia2SsUXiefiSsT3OreCLTaSOTG2tg4U1
jUd79n+oeZwDeHxDO3kYYTySj+htnruJc5Uk08cn23CNzzBK8e4EInJUR0dVFByFYq/mMbWcJlWR
NNA+9a7BILz0fJSG69m7rQN3ow6hfrrYtZXR2gg7/U5kqX5XifC9TSLjqGqqUJ1pFq4GuHG3H+2W
adrnvrbmBqtKXQSv7mzNt26YTCupYyo4IzK3DczR36tqoTkv0qzWuLHiibHI1thGGvOpmfFZXWVz
XIiVuowiPxOrjy7d7zi0tAbIcKb8MfDXJbZ/K7tzA9Qc5/GcLkVEFKbctNbw5lVuv1cduG+FWJ8k
1SfXLmEc1m0s+K4H0EPqMl5kd9LF1GJ54JyvxaLkc61fB/Wk3Ay8vhDEWjDTChUt0HMzOH7GHh6j
6FJrhIrxc53NQ7d49wjg8jzVU+vQFab5osvwVy/Sd+lpGnCGY5/gr+DSRV9nL9u3qW3/RGH/KNKe
IB8iDRwfw6MrvOpeBfJzs5lXelTGN6oaGXG8bXSkyfzMexHjjD9SNn92Q7/e5d1I8DHw2relvWrM
6TOUWWRZ+RMmvbNuQEidKn1M3mw/Q8w4EM/9hApkkcgfqtkvhnhfW+PKKQ4uZ7QTyt0oNS9X9t/V
SRuHxb6Q7uvldXgM3ArrcMRzf8/51zrX0Qb2AuXqY80o8B48eBD7tvSGsxZVA4b3WFk5g3HX42Vu
Y+ZLm+rN9HE4q6Jqy2dtjLx9JlI3vFVtSIOAoTHrdqVmADJJCE8vqzblnB0M8j815q94fcNJqvNh
l/0mc/EFevNK9TpJ+l4JvT/MnWHCalhmJHFHJqh2E1h6vwcqFhiSPi4Asy8cY7MMaUvJhqZmE9J2
JDH2Wpu5uxo9M9SuTUPfRFH3s64J5Wt5g08gvBeYFf+YvfNvxfa9H351KAP4a9uikPGvDr/0IL9+
LKNGK5f4q3H83+v/1zIfbVf7+N8zSgdlFX67vJtkeTfJYg+tRn+8Vyc2HyO7tFaGJpoNMYbqHoex
8t5brsAXQGBy71SLKuYYF7l2cL0/hgZ5N3EeOlyn/F5hbKaC21jYb9VMtbTt6/IyEctSTXYhYxwv
HJswchKnuzl1omBl8Fy9rf1ha6iqmlfUeUU6U7d3egRtHJqf7M8JiNCPd6ZeHb6vxw1/lvuPjqDr
5Y0g6Hh9G7a+mIBpG4ycvYeCsFMfECg1ncZ/yEVg34J7Oak+fWmqBg+hDmtid7RUVUdX98O2NYJg
Y6bsw9ec4MKVoH9xg/auY/hS71zEe85qFe4K/QNuNh/9YP+6I6out56fHfykdy6dU+U8XwtSoIbQ
geigbHBJZ9u5qCs/aq1j1HVP13FqSjTk38uwnA8F/1kEvpnh8ZM4dMJKVu6yqhr3sdSCC528ujpd
X9JAKyOBlbUZlmzjIPsICl5dH1QVr3OMgB2oSKrqF0h9tP0ThgH+Df4S3rX4V1V1qDYZpMmunuIU
5UGwf1Y65Cv8bdoHPObahyQl52XXJoyvYWr5mCngmfzZpgbzFOw2+YBah6qqcWpul7L3sAkwX+f+
az0h4m5fC7jYBq7nN3YlfxVB790MbBqgwKO0BJnqn47FsrzBCAE5TicVVbtDuxzNCWQGG6OJNmqF
Py7Vsmq06glREOGHhjXSrGMehfkmlph1gSd8lwZnKNME2QYHt/R6KPTNtQ4L1T9fR01BhIKFG3/9
o8dRk6plPqrnHL/hCbINz9mv2G2o3cywCtlfUThZrWHDTNYPQR/TOGVjnZwTeK6oz1untMh3ETHO
Q+pBq5rrxjmRs3UPkT08atYAyxpV5JU1y27HAWr6nBFFgH86vZkRmgj8hXS7NpfX9tJt52v7UJh/
tKvxM3CS63g777VbXBWRZBmRTxqa5tIu7rp5xvG4q6fkNC/eu4OHtYCBgd5OLGa7FgeXA7+oeKN6
I6RZz6Gb8YBa5jbl5N7rWnLol7FYH/gnPwpfkTCdH4QrrZVoUe1BC26FYrf1xTJ67DEimSBnbkNx
NYW5ytMgu8ikzp9wXLprUBN/B2ZV7txIaAisBfV7AJOZ+FEN2Q+PdhL+uCYWt1A021ukqzEQajAB
Gvz22hS5MQJFZPLbW6PViKUVwLPVYDVGdaiqKmoPHnsY4cgTxYvmy8dAdaUtks7V8O1jedWsFvlo
G+Lkc++952M171pLRMaumV1IixrHtQ1GpM2a+6hgG7V0OWnWnMfe4i5eBGm+I4BUrP7HLLBU6ckK
rM11EbXedZCdyU+GZrWH1EqTy0fhVqCoh2n90YI8UnJBxxKvhDlxnglJRkfV9jFEXYnan9ehYWib
jw5j8plG1DTaO7KAd7i82LVRXVYtyA7UmzZWbv/5LiyPUFxf91/8NhtOUTjJU6B7vwrVpqqq46P6
x5C00fLVH/Xfy2hzaK9DbLXWqvdj8v93LW95Ya2r4wOezUekPeZ9Mnrxql0ktDqU/ZEC8OtNrQXW
TRkHSG8pqa0M0ajbjPzOenISgr1hO+m4XDJHr/hSptm8UUOQH0hQVsKAKYpq5zDmnsfusdXeh8E4
wpxDjVuPR5Jfi3b50t7MzQ8rQ6kjSWPzUnf2ScT9btDkKRVO9TUufMFT0tJektRuNqPQhntXd5K9
h7bGjY/1xLrPpxprOxPx+677UggvfbFqzbuvIBKXyL29hORjnqvopLpUgfQDkGZd4BvIaPYVD0LY
Kzx3vzV4BT9nlsnz09LWquZgZvTsjfzI/KzfTOy1N561crUke4riXj5lY5Fu/CLs9nnhyie9qtJb
7oCvqlMVYxR+9tktnlUNOQ5vL2y4m6lOWGjNYv6yWODFvxabRd7vCQTfTn1Hwm+u2MMsIj4ShWww
J0sV5ZOt15n7JkcNKEm0gYfwP048yhjHyAXCzg740o+ORtRfsHnxkFgmCqAVMVmmMbtXSCtQhndN
V2T3CoS19ImlpvqiNL0Teq6vpo5dh+d0NenCTF+B1a8fvcquHtlLQ5Yo53KvqqrDquAJp6l3UU3C
ke3Z7Lzn6/hlUqQtdqkRh558kmm+HuzuaxpE/Y0aQibDv+tmd/0xwdC7tc5N8iwMe5V5bIKzOpEO
UsF5eAwK7S5tI43DEsDPC5Zl8lIMgvy/nkNaCZHy3FsenAU8itp9GBoWH2Io1o0TkyJbHqa5maFt
nGL7s9RUoTqrZcTHsP+9bZK48I0Ccm+mbSvXR52QM7WP3Mh2Sgv/Zhzj5g6PkmaNS2vx7f8eUbDG
+PcavdHgSWJV0aHJ8u5JTNpbyHs8V0utLfv4MA+jsdY0WzxZ1dg9ZfmbaefZo2px8BjBydAZdqov
mQLvYo/oJEWie8hTE1hzY184m+LMXUj5deCRHTta+tZ5gbUTgZUcq0x3Lz03A3fww5uWx1wLXZfL
cQ60rV8DgMT13UcOc8Zsae7MlwnppWvVlK750svQ+6P60asG/9fcktjfAc3bYja7syoCHeUDHroV
Uo7/tKkrvUfxglBwSBakXACeU4Gtro6y5Oba2C9o0rT3DoVrzae5Rh1bibL3OCDxTPKepTFrh0n2
QPVLM3nXG2uN6Gf8FeAkcLDEfzG9FIvEGgxOJhF2tZKLM2jmJUNBBnITP5NzEdXba6ebdt7RjfRP
MZQGUj3hayW4RQTu3O8lBjabKpit5ya2xQ3pD7lSVRNx8PtEZJj0tFq/tqxPhln3T6qvRWAh05r4
ompGPdVr/zIn3Mrv0cDxb6ZMy9YAALAXmdzpVjaztcZuKf7qWd6OnZLzSXY1qiImClnupMWv9WII
tgxQM7PFmKQdUXRSM9laJ1/nxtmVk+d8Goah3stsG0dIf88ghtvvSYPP4dQZ2qsrh6+t02Z3qqab
r6Lv9Bcgdf0DybXbPK9w/u5DMplmHq1V1SyHYg8U2N2C03sr4Mcfm9YtZ1D22nyoQV2bOaEhfSmc
eERz6vfVWKCUwWFg2KkOVRh17l7HeQh+3CAatv6YnwuSKNgf9QIFiDDeeSUuWqPfczJup+wS9LrJ
HTM3HlFqHtZZLXw+9DlaCa+1keOyxnXtR9WN2zeNf70swrq6MXyHELRXo8iofest1LkJuFVYDY3A
wCeeUpU1YIvTd8OTGS6e4YWdfsvDcE3osf9ZpPLeRozqfZ74wdhWU993QVYf5OASIzQK82Kljb6J
DRL2aHZ/UZMm/1ijQvTDc4ZiFetl+1JKjNZbL5SrNsIBnPygRFGU35yY7PbQZW7/TExi8RoD2656
2yqOSPLY31SnV0XBEx+M6lIFduev+HcHt6pmucJfW/4A4mxZGuni/1xLdTba7P+9VoLhiW0Zwa29
TFZrpeZzlBf2RoXdpNPnuBsl3a943R91OWr+uuhRHBLL3roz0f6Y0YM5oBXhPOdG6u0aWWbbbtlr
y7RF+lbjDiyXqj5a84WoNXlfappRm09j9qAmqsU8pz7i4DHwzKMfg6AGtlYR3Ki1dGv871eKXuoo
4dFjReG1iMzOAToaZ8mul6JfqZ5ANr+6VfU6Ri+EcQTncfyYnNacLCL0g1bGZHEbbcG43Zgu3mbA
WMkF5txfl6ZwkT3XY2NKsGXi8jq6SADXakZ6mpHI033j3dFjYMZdH+6GqJo+WzPaU/809w1Ku6pZ
9/6z+a/RapFyien9NVo1x2n6PajQNh51Xx44OTn7DDX6Z3uKvkm3nb4hEvKoIUD0apupA7nK0WFu
thx/+nleqRHILO4GGcDmDOMaQHv/yUqNcW2Rgb9lN4nyqq511a2q9+DGh0UXKhi+sbXGtquyf5ZR
fcFXxn8fzBa3o4aotkc8dd+is3PyRK+dpQzM7VwN4hlh8wFdOTF+q1prufHYPwkM7VEdXvVlMD9L
gC3ok+hgvJZPzWmBe/xHOx5qt51d68+Rjxbs4Di/xicYRX2M/2hfxstlfOgxXq2vPtC/x3+8bsQ6
/xqv3s/f4/9jffX+2+X9e1O1HUmgPFuB8yO2+uFbjwr0nOX4w/grmHQJgv9OeSBkYH7DP/37mNre
CZFbyYbTcQ6oB6W70A+nz+i1IcXWap88E83jZmnHvHj6jCLP2v7dXkK0u7Yv42fflgeiJ92qwHDl
RthZ267yQnNvmsHyMPCQ5kb1qEJ1fFTVVSsspvyru0r7Ux+P4+GjfTIGh0hZrD9h64wuU5GZ77UU
Lz5Z1Z/o7Raah95YPw+HEY+a9YgMyy6vgxZpPwr8tNqzqqorVWgD6fLI7gRKKDySNCha9dzdqiKr
g+42WQpVDZ3RWSPx0m0+2lq7J46t6pE2pzvLjuaVmqemqI6pRlUWTmeLvL+nv8vZwuqtjV4q30nO
cvCMa/uUInEy5i52mjqOJJwN7IsckH/J8uLUeD0u6jlorn1QYtyNdrt2JtALb86Dijxbi/5dOT+N
CceboOK45U1PuIPMTz7eBVBKJeaLSxu0mwljVzYciQvNzzXvIbdNT90YIIELLAPl46Bt1tHowyjI
zYvqdZOFZwVKbGtY8fzUI8S1nIbZTHZrS7eCtzSePhnoEv7Ms3sPJcNo5brgI+aFJ4is/rbP2beY
FbADqfefTRhuwx7nufiCBNRyxLQGrHxR4hoPuheDDDAQdtOb+qRqI6GRO3XV3AnZjNdrjWfsxjFz
PrMRIBAcflhDRQT1vIGZeNuW9VjtWzmxZUZQb01ycrx1oG2VaEGh9GPJr6Go1mM92ejd1to20ovk
lBnD/CicFMlZhOUOo+4EW7+Lxc4fcYw1tGh87bJF8LEr46OZ9uPr5KfGigNgiQ8DvXOT8UTBAM8u
khGXkoYnxu8CE8hfVc5H6UkLGvTo0QK6QIOSL8Lr1+xFyJqkBreNLMITZ6nCs0f0TpabdLT4J1ne
oq5ZgSUmBL91a2G+1driIS6y4I6EW3tjgy7BG0qT8CXjeMfi3arpYEeUvm8+qILN/Z2lG0gZRmiX
XduRHbC1+l6A3H6ocogpiTkju/3PFDtpBuKG8dtH04xI50G3CGh/LEOeFGMbnozXqQJhynU+9+XG
CDFCbgHj3GazaX1Cir+J9O5T5ZjRxUfMc6Wa9czEQcN23wxULcn3+zss2MFNZQQUN5q5wJX18thm
baBt+rTljFSV9m6WRnHnZ1F5LQqsTjCGRgLbBYpyqUBW7nULHzZH9NNdEUkX9o3hfUaieVfbUfWj
Grq3qjXGV9vTh61mpuKMw9twrrqq2Qxm3z3Lpgg3pMiTgzCS+ZX4AjCaqIV8MRjTa+z3nzWwJtAE
qemRw/6mGJ7ssrOfdbBTfL3za4kzz308B49qULP8ycB5MFZegtKyWfZ7TR+zXWOj3wf3ZXyxZHDW
eO5+cX10MK0RcE6S4DoJJRNdunHovjQTFLrKy/2HEWWxm8EABzCB1P7SEHyzAq/+hPJ+foi8KNmL
zunel5SRGoBLLxq4UylPrTTNJzNpXnvirvuIWMChXYRfu8AwnhfE0S5rveSEty8kSMSs1ph9mV9H
7WdjatN3AKXc/eCLP8aBlxysOrEOvgj1hy5C2xvhsfk7+CEEtLRvbeTn4G6EeR952FYL6WE5C9Sh
rER6EywK0qoIp1k/g/0pdtMCrfhou175iEz7HX9Q1x5nGRgbfMSeZdPo/V6Hz8bFCBV7taYux1M0
e4QW/32p6qowbXs86dBI/ucgvdN00s7RMJ6ctGEVAIwxGCGkEnRAZlZiyEvUJs5D3Y7yPg2+pLaF
rXpexOU5msJH1ecFnfMQ11I/tCWY1AFKQbrOnNjeyso1yGEt9QiV2TW35grZN4YHNhqPtb8vGlT+
pto0DnNLShoyu8c+2CDjI2bw3xhYyv5eiATYvz5cVA3B2/6+dn0izGVmblWbKhY9BbwKjAtGJiyl
2rrQfCsMrTtdRzhvZhGdiFDMaIlKuFsVWAu8Yxb8Y2N6D2Tv07tcDzCZif2Hwmq8h7JwuhOe2slK
VSNvNO9wUySEJ/35izCG02iCdNGCbD50mm3v2HTo7wAQkT/VjmLUHog8yYfRa7KT75jBKgqjn3ad
LVu+xcPaeXIb9iYdebPViILyi5ml+UaEjeD1c4wAQAneeoINi+dBWdeL1r/pY12Qsa3kXbjYFSAR
Oz31PSjBydaKtyjCttnzEKpzXdQF4Hk/1KHIvuLiF61kYWPsMSCplvnCxAwiBZrhyeIZuVi8sPrU
e+gJ/G2nEfghtHFj1zUCNgbAg4NbmtaNZNN7jCQfo68v9wjd7Q72PGS30L+5FbljdofVIo9FTgEP
02Jm0kT1/IS9mU54BEO20fMdtFdG4w3/hAzGIT9qDyHbLvaa77Y+HetyEeEPHRjD/YzFQRFPK1ca
3svsYo+b9C2H6qiFIW1mm0BE7RsIJJwhrArxYctr3+p8xVkoept0tzojJZKv1ajcg/Nt5T62I8sk
JF82fl4ii2oKeXFE2PKbdlusUBvt1Y8DSJEB0YnKlE9OpK316Rw7F5nXCZ41Y3kysVD6ZtXld0d3
0nfdAL6YpD6+soZL3jXPZ4CyLlIXRdRelF2PiWi/5/pNba30Qcg7f6GRKSatYtyCxZTI4ctHf6Hj
qqYhi1BnyaV5Cvy8fprhLp4wmZarps3kYQQTt8MeSb/LuiRBv8K4qBpIWYApS4FyYbfP0CfmCRnZ
6baxBnOl1YX7iByLuZpGN/ws++YOFwg/WvGodRdBW171NikzmCNNmexKq+JJOViZBjgqx9PVTD2I
GZ13S5jKmjcRhCv2if35Wm1kaO46B0Emn7Q0X0Oa7vzM0PWTngl8tpAZXeVm2NyqoliSNy2f/Hht
zMoD6jX2WXXqhY36CDGybeNg5pH7oEI6O0ovuVXsXA3p+wkcGD/jyr5PZWDdx5VsLhAMUXX9p0ks
Vx0Kk+E4eTcf7WOm2WtXyHpnJFmETjSGnYfrctwRwe5MznUptTCWo/1ZtMNPQ8xo649x9aO4iMHv
fmiZ069sv5me/HYO+Jfaw4mTbbAZuuorOwAXFw1SyFIvYzJhUOxU9aPjWiV5lQWivP1X+2j3+iZF
V3ujhn0UVUUIwy7vVYvtF7W/GSejX5t2UG7H8KSbkXxURezz0Yam1I+qilK5geIvSjyjkI8af4WP
yFyW+8j3cZdfZqk21DRhrxtpcFLjhg7iSzaHu+uEZVhlxuVOzOG0UbOG1paPbau/YklanVXT6OM1
K0V6UZPA7lW4jcSHmgzFxRgIxE0GzpVWOxCMRZafu6f5rkVFtLNdKzoRVjYejRl5VzVi9MRXolv6
k9D99tg6YtiFHV7BepUeRVU7FiYvZnhpOvj+feCcUSVBwhUvgY1jLyJVWBNukIFtj8Qt/TeXh0tS
e/ZrnBjpeQCDtq5D13+zYsGtUG9TTtmV8+qE2J8UfrzuKhDzhuFnR1FYxhl8WrJP03S4q7qu3qI2
qj8SrXfXthDpa9MkBvoyBbr07vRZwxDim5Dpsc4si2ebP+2TcA7hlVD0MTfnoJxMTjdE490QYf18
eg+d3F93czDfNJn0XpLc3cb1TDv6K3tjRjfVKa3xvTSJSktkXUMiEbiQW6RAlulTBSwsrsf6rq/n
9iGMhy9qeu2b7qZwkGU3yV5nSXFLsNk6BgFQ874e5cXyvHIb47b77DSGA4W1TL4IF/dodeRph2Mi
B/cnIgcvjptV70lVNWtdGOZjOU7RTq04cPS4ruih23rRigHzqdGtnptxdID2G8kXJ5a3ZmZyiGLF
ElTFd4OM1/Rt8Z6xzNh/dxOL72NwrbNVxPZTPADDGHLvfbCAsmioDxxtVKSf9CjnFIlAwVzrJYZe
5RVFF5V2f8Odo18rFB2o1n49lV9Dv0kwoAr9dWu05iEKqA4yRyxpGHBNJl4Dhrqz94mGRbjqHTNO
aDGQ7LXqtRpI7R7UQrz9nBstMP0NmsXR1zze8vA3vja90WHaVehnJxH53aTZ5UJVG58XhFldmcdW
uNMLZ/36FJlpvFXAsr/bk6VdAdH+bq/ZL/xXuxqvjXVLRrJwDnqeRrsiMGIs6K30JZaWtu8z9A+8
MM1eBlOrT66J+aXqrYxc49wx8URaeoPAxE19zG9nY0nidOKrgnvYmsxPw4BMwQf6Q7WR7yQd/xv9
oY12flJtCiCiOoRDXkAADvUshI4DHNpu/dkijayl5nvjc2cXpovlSf3e4Xj92i4C+gQBUThbhuY/
nGzXV6AaVaTAnnr7oq7M5QpB/7tRm/OTavpor0q32w+/Z6kOEuK/poad88csM56/t7OwD6ZhpHd9
kXmbCrrPxqlRWVdtqoigNhzMOsDVChLPnWhlzwYX7h88L3st50zyL/w9BXewfdD0/s11nForDCFN
dgtx5Y9GTQ/djTeDd+gdkWgbaVftoUXodpUHIsZwc3mFjFdQa6t1rrOXV7Br6W2K0CDuZPXBgzsb
MO2Msf0eWD/qKh2/OnVprfkYijtSy84pxiBsZ2K3excbmYNHmvC2WhFwsjRk+erqEnZOY/aHcamW
Tov0cua3J9WLmIMEyhQP50lPylenLz4H6eBe4HSXr3bKUZ5f1amL+bPRc15VzHr9DoYPeaPYTi+p
FhRPMIfuVLvjVxUIDUjDM45K795Qb6bALV+xfbdv6iH5NT0skBhLUFG/WG7+n9MjQC3v7lxdpyPC
bt9EXmCuvcICjWEl4ToLiPZk1sRZwO/TT6J/CxA1eulaod1HOYn0wk8/9VbsnwjxdHja1NmnkVPr
TvcEaCm+k1WguWJvTiEOc1YbX8YOd/YRfeiDmLBI0qJJbrq4dl7nxP1Z57hTNPkD1GS22AsJA77G
KnWri2/Z41k57So/3qWJv3fsOJx/LHp/N7UNnoVDkYZAWNv+2ObNY4o6tb6HE9D9UcU7pj9iFfXY
9Hp1ibMWhmEYFBvLtlFAXIqi6D/nyKUcJ9lgHDh1aXFnoDi+Tj2v36mqGqcvHcVkkkRsrfK6QDu2
m8DKQeFJa3oeQ6IIqSXecCBsyJBPzgY00hJQQHAbTe78duSh9up0+Spzsu7Ntlz9FI6+tlazosjs
14WDTbTq1d8m5P3eCLQk5yLHSQ2Od8fuPS02kwjrk0h0d0NYM97JnCc4GgPShcfICcyzr5cVQt0C
QO4Z/BBREkn2P4tFcbQWmZwNe29/1Q0tz3c0ytZEH9MXv8tAZuGV+qMQIPVC93sKDIGwsTc/WSU2
tONoRze2A58NqYhkq3lw7p22wq9oJtxMNh19ROfrwF2Y1GCEtCW2CfsxrL0j3G33IpKg2QRTbr61
pnOnXshO4kMGFxJrOB6ktT4DNajC9E5duaL5rmmxRyLwr/am7QIM7HEXLwh9HkaNA6fUHXmWrhjO
6qov019X3uBoN3oCVJwBH83/Goo7+nDt7eWiq+LWBCYz0mZZHxeHACura9ps4Au6bcz0TXXWC1yk
SlZT7ufPKvnlafYXtkrlrerCP6DcmPhb7FUnW5D8ulaTBNqpGEknx5kZ3WNi52wwagLalMBmV23h
ckXcfavpJuliXAqv7U1oioMke7tSIz4m5AnSUoE3NqA0/1kkKXgrfoLIz/Iyql3NyqRvb4IMO3LV
8cfqvKB9l6R6/cBRon8RpX+bTBIkyFLzjeJF05PgomqeqL6HxaLJMRXyxcPRHa/Jej47S7UGz7xq
bH8AOsFMHdGatRkF8tSLWb5kMp7WBT55RzWXiDfWkqk9H9TcUeeGPQ2xvb++BwOFkVDimqDm+iS5
dr2l5zvVO2ShA/Rx8ddrsOBsCxcLRTnUr6GbHmbd9D67tuZucsAPkIfi+hn+4P21HVWOTcZ5/qyP
Zffo2+YX1a7WSSaBOmfQzfduCfdadrP/eextg7tt197FSRZcXNNxCUMYaAh2xbgRI7aSjR8P97Aw
h3ttoee3PCZnPQBy9rvdMZ14Q+LSYYfGCNUROQZmFSUKLEtTVOtagLDrdFdiVnKj2go7S1fcMZ1N
c+xSwN8Gu/htE5jTMSOx+TxU80PXDvgEdcQCJ0/IZ9eDjIhDwHlYatemGDWTFs1ZVUvhq+Flng83
qjqFabmN8njahRkYRL/v3V2pmDt6HParernEPH5ntzJetjC09Qu7xwDXW2+6NAaEs+BwjTnbF8F8
KmtPe++4pToFO3KO1gdERvnrAhH53hXBARO16oWHhLhBIXZx2KUdjaBvE643uvHkDGUVb6b7uGmM
m4Rt9o0FT8bviZCb3LRXzjC2j6VWBod4Ssf9mObTc2GO3wj9u99Sl/sIegmfqtrOdz7IixPB9OQe
CVzkZNzM/eaXj64+9l87E4tfL3TzS2AAChAC1KvmFfYN2ghiFbLv4TZHVRVhNtg3S2AGuP/S+Mdl
oFqtvil25IfRfFz6O8fI1sFy1GR7v8aQIDwTv7b9zeDpySbRNG/TF513wcG758yT8muJ6+YgLcsD
X0NH5AgAo9IZISlysz6oRjJa/rXbiWPIJoErVyNKXZveQO9Et9z5Ee9cZ78YS2HhNXUFd+PxB+Yu
LTYN6fwYBRw4EVm5qJqaQPZQ34zLUVXX6r5gY9uvm1y092pIyDPsOFeGu7JQA350liIyEd+Iyiw4
qqolo/wS6wcYz/dQ7gnrt68O6gvRCuL8o85bfo+jLMMuKamedLgrW73AYqBGleXohXN85LQUXfIg
wQ+J2MtTHDXaih9+91k2+a8VTXIg/6wo0M3aB3Opb7EKNQ+2kaFp0bbhG0LMP1rXau9jmATYPQav
qnmydMIrxRzs/WVU7Vl7x0yMZ07bM6bvpsN3TbtEH3czguU+4Uwl3spio/6f5OdhdC2OvNDpvKqG
i52Pf1Zxt9RWJKHcdTHNGC0NdntONQinu2m5lIsVkCqE0Xh4hzCmRgClW6nGjzEWyr17py70dVIS
dlTOwIY5HcqORFXKb3LlgNF8mbzcJA80wwOOqmg7tJ3/2rnLX1D1CWOx4BINyc9rDdDmQbDb28R2
X32amuL/cXZeO3IjaZu+lUEfL7H05sfOHqT3pnzVCSG11PTe8+r3YaSmU109UAOrg0A4MlXJJBnx
fa+pebS66dZzpWBhu267kgpw16qDU1fS8qZyu3bNTzZ7SxE9aabArQ4FZhHlEfafCNFeDc+KZlib
jV8akKS8wZL4qkZRTPrUg634p1SjqAnBxZsq422EjTarXHd1n9eGXTIPzESbp3jzdU3aXYapiAub
OLqXf28SNEBES/RrXgCLtBhYi6K/fJvmxGVxzo03MeveXQ8scAw1Szb3gSIngBVaABjF2cTnVXKr
gHfV0uhL3nlLnUfDKa56fK6aIXhIwfLMVRMU6lACYOj8rPhQlPoF08vge6qRDVUbnrqOsk4bJWcL
qHs71a4wlZKM79rga29OMfhEcJL+Se2ifpHmhX5pkYBZqVVYHRsVRona6ROhs2sXd7x86/fN3M4d
KHokzMiwdH51FMMVfFCcYbrvFRvEdUE4GCmeLMImLruOjYmPjgKMK5VyYu+RivkbRpNc7aDeNeDx
3mDmiekhcZZt1Fb+vKy6bMNTCtnFKtQX/vTAFUVdh7l/a0dGmZYzrYJJ/tu//vf//T+/9//jfc8u
hFK8LP1X2iSXLEjr6t+/mfZv/8pv3dtv//5NtxRWm+SHHU12VMtQdJnx3788BIAO//2b8r9sVsad
i6Pt11hhddOnPJ9EYdhIK6pStfWysj9KhqZ3CyVT+qOShafKSevtfa7ol3P1mR8qsXvb5boYhQzx
rLee8ESJNySQ44VoNoqh7kvMd/jKGQWZ4J41NzyIVle51hO0d/BGt1GNlSWSl2cxkKk91KoiQ9fM
RqhLb+NlU2v5m2cH9tYe43ohmmgNpvPSTsJDr+f5W7MAUZ28RRrJoHhU4rmYJEdtu3AIhW71NHhO
7fQ01n15UXQ33zhe1s4ULYM+LjrTwoau5rsH0SKkWl5KRRqWaeVEC7tIyktmtV9+fV3E9/75utjI
fNq2rqi2Zal/vS5DjhoKodn6a41yDpi67JoPZXvtpOxZmMJrKZiidDTMlbCYD1v5RcxiNxGzmWZH
4Cnp93zizIjCaJUGT5/oO9C88solpz+Mmt2fs4wpUvJnl+yZOqq8cjPPvbB/idGtGF3SBaIFNhgy
SvDi13HzkI42ZF7meJJbnUJDJypy+fWXYVp/+5Faiq2qjmYrqmJr8vQj/ulHqgJ6HFu2il/HsqpX
it4kK5214ZYwZvwcdtnZ1kP5S2onJFgaIyCe7Ydn34mlmRjIbf0ZbV33EbpxuGsTZ1hGfYHNXlk/
Yj6KZeUY+w9tHcbbW9OfUgcifyATkF03UojxjB83cDD/HBE5hgE996jDquyecRA1VdKs4/1YcdT9
pD9N5njxuWLGvd/tgbMiHcjvHSjHPk8Hb2/BNM9ubV/DxpJvay1GzWnKfR4Cef7tCEcccR+OwyQ1
55jOe//wFFHV6THx15+ro1mKZqjWtHm2NfOvV6iSlQo9c8jdrRQUqy6RHdyD0P+xHQiVhBnYl2KN
dgrdsj3ktQNJv83qN6tSg70Wt+k1MML0qsS4f8ado29F361oYX54fo4h6TRP9CFumxC7aJu1aDaD
mV67XLUJosb1ahAf7ro5Sd2saJdQQlxkMKApR7qW1rO+lNBl1iKqBYh6QqR2NY8sJT84cQ4P5qdq
jeDwJhzdiytXoN3DlG+8i40N96Z5GPsiWvedFpyzMFaXwEa7a8gdscCIMXryWkJU7NLdFynvoJj1
o/Qe+/5XSQZ8Lqn2Ab3p8Qku1kOpK/VmBBhFmLOJLiqxzouowZX5xglQZvyzK6sROQzr5EV3xt6+
HZAXHszMBFzo/fi6hVboEoYLJO7GbBJ8G82siL4QVoGYbCGy5MmFNdeNDp9f1YD2O9Uia0SqXVSr
MXBunaIJ0Fzf1X8YEblfbw5WO5rCgfHSqX0gzKLwoo1uD9KW5GaEgrVUaXPF9rEAgER/QALfPcRS
3e6JN0OApyX6Ta9kDf1TFVDzEjX2cXefkzks2haibarm11D3qrWb1dtAzv1nX27yhUHs/ZCNun1y
yA/PtSnY3SSToWRsvPGKyVZkD/UthtzkR92GfGVpDjeYvkDm966HRZ8NlXMC8g+tQ5y1Am4kBgHf
hueuhO9vuGM+18tkmA1yiP3VNFmrHdKsafABxrs+jE4nn0BL/ijSFAMa9rrWmn3qqM6qNpFPoQIs
D9n2lZhnKt/lofbPVh3ZxyHFmr13Tf/D6WB9RIPBdqOtjIvVo+PmZFrwUbYZxCPXjsHH6NIjaaaT
3rruMzGZduaEO3JEw0lyS9lbtnhHktYERuYU+VmT4A0gSYt1djIWe9GXguVE61LJz0Qqnrsc7YiS
Hai3ZItHYAds52ZApNhb5gaLNikFFyGOE4eImuOHEGli/pr7uUYbQfiYm2UZ+zFfbAi2bKmPrr+w
WC4vlVrlzY1q/AmWQ7Y33NI8V5ZqnocQNN2v3xy69vm5pGmqrOiOImu6AoNb/+tzqS/dpPY6y/jS
u+5Sm3wUlKkg8taw7admIG7ngk37T2dh9/6iJD3+U5+Y3YAO20eZpKM2Mh0t2qLm98jKy2NC8mnU
kBasmxXR75gtpBmdSp/HnijaPg3xyxB1ZBVkGSEeZom2Vzqwirx2L44R/bcpQIie0bPyUNSpFHmW
GSl8Ng2j619/T2I58Zfnt2ZammMbpu0oqm6LZeJPb1ijCHE3lsz8i6SH6dwiKrTOihxvUYBM762B
gh26di+ZbTd74snoF0z9dohSopwb4zkeJffiGfq3LjcHfGrZv7CcqHaG2suvYZHPRL/vasGGaGi+
Ek0lxSIUBMcTUTvtoPt9eTttoeQsyGs5OY2Gn6xiVekwXoiDlWp7Ns/eyHrtkDeKJlDsp/7Em+t5
k314Q2QvO4yBtjG6i6+BnN0AxiFapbd+3Myb15h4sgD6fpqf0i8Aw04gheg47IPSzh6nvOQiTwN9
JZrSUGdnWKmbiHhXjvCyCsPbb7Nt2GT5IwbZZFjq6vswSMry11fL/tt6iHetRSLM4HoZKmmMv/6q
y6LSbLKY/pfWb3CCVrLX0azca5gU1qnLym5WG0333jc++AHPMWEr28ozGjkrLLG7d6Pt47XdqMHa
0JN6WfkgXTTwJXtlKmwya3vRFDXR5xsquRrL2oVqlF5Y7yDpInPbFHghXxALxC625+HSFXJ+cJWh
O+SYZTzXg3H2y3A8I0qUPTuq8Z18R30ULX8KUta5X+1FM2mCbl46VrctpyMLj62aN2rWWowG4MaX
WlJWK89Rk50/Qc7AQDaHduITmZN2fDOvq646gNoDail6xNh9VtGpyIjb7BbSCqWpJuy+8dA3p/xe
oprkx4htPvAeyzdRWBFMiWVCGJHMVC1qp6lV7W0sF3Jm5QzW0ULKbZwZemYds1I/lZkxbItpQIyK
fqU2rX+48OLC/nybqsQoDUW2NFlns6Z8Xgh3SFG3neNpH4PqlYvMzEHUGlJ3KyJ+8KiROC9ZGZor
thTh0Sxs85qMCO9aCCyKFnnw+Gy0OnBQtsCTqVS7zFw9mKUVuJqhQ8pMFGhFpSfb4tnv1brEYhTP
cRvVKUIt/allSbz99Y/6b49q1dBkfs6aDBNW0zTl0xIy0o3C1pRQ+bAU97WC1Hysecr8VPQd6nzw
HRUWcqM1SxCXPoIa6RZ66jqXIlGzVcT2HiMlNEiNNHN3hR2YOxkIzaaNx/Hotn25yrFmvkA/62ad
NtT7PFCIxet5tQF0DUooHpe2m7hbHfzeTtRyOWxvtfTP2n8bvffd55FYi/7hlfa3m181HFO1Fd3W
DGfavH96pbGAG9mzD+VHmCTf0/RMeN499mFonoIJyyPwOYaaRAsUj4zFvU/UosZWDwoGW7cDCjRq
ZqIajhOIWCuGlTiBmCwGULKZoh/ufiBpPfyAercoDBT+4KO1YnfHG/xbVOW+mqSahnjZEQMFdwBh
VAXQAzdMrc6W0DGZ+qygUY63KaC+bk1tmuKhuTJDa3ZABrZKL2WVPKm2oe+E2RBOxOnFk416YyCi
CwGLpijE3CyJbnMT8P72zCj8ZuNJ/aoL1Qq6r90os6YvjiDl7Q9fjrGntwHjESGx2MQab3rtOR9m
Z9VzmAuoiyidfSljxFjVaQCxIcLBmZ+eQdZ453x0Ed2cBtKBNV7tDpiBG352bHp5Cg8xEI75qw4g
8te3iSXug788A0zWNA7AVsuyASFqnyMDSFbGClq2H2YPcryoAoJfuAssQ6mzXgrd7RZGVZkbf2pK
HRhuWavToxjl1Y17L1HhITeMp5QlpugeTLBTvNy+ogZqvTQK+A870+W5GHRUbFhcbhWKadTOrn7X
PeFOVJyMwrCOhheo8wZl5a/A3GFUacPbWOWg/nBN2aaBlz+VUvkqJrRSWs3MZqivyD1Ge98b42Xs
9tKXOpiJCZmaOovc8Ye9m6cOPvEur/7p1PjpPbEPMJ9YxWibXpNwIxPESzsxCft5HdcXmaO1rITV
dZgK6D8/+spUL6+iQCrl5z4x+X6sFLbVbd69Tw1RSmJN8ZdzfT5/YYEKYjupkj1/tCz55MMJeY81
7IWiok+3WSVZb12Ibnxlvbc1HLq4lUvUmlzz3SqwA4eyyAK+BVeCwQgiZ/RDr4SaUKXmpU17NK9j
qKGOU2zbnMQfQiExt4nmYRcN3T+EPlcO3Z6FR+e/OFn9aKtgX9SsenEgCBxHvbYfgbNpy85B3C3A
jfhx8MoWmzt8j0KkK+YsXECY981ZzO1HHLziUnJhrTLXU0iGldkYz8Torcjque6E4zVm43gwekVb
q38KpQi9k0/yJ3eRFYy0xzVWzJd7lzjg0/Gfmp9O18DoWxSGas7EsUJm5X6+BMuxnZxjaZRZ9bLt
Mu1i5EpNgoOP1aZaP/WJUTl31Fvt1/MyNMNXjkyOzZ0w7qaAu4uql7nPWmPqtwFi08rBEQh5MWpP
s0Ut7z3AKcyLyBGNGiSIkbUYKGo5vIoic2vEDNwgmU9omltfbejj1konuPA0r5kKuW7gt0Tq+X5o
aDXSSR2beRcO6hJ1o2fddoarJY/VXOnaai2aouhTpZl1rZ1s2zofr6JPSYAHS5CeREv054Ozzex8
ON67GiNEP78JL6lm1Bcj/e4qpIqrGEcjQq3DG7Ze38k3ehdHUvSHXvFP9WD1b0ZhaqBpUG/CIeXn
WV3EkwZq5WlIcnD5MAbn4aAlxTz2Ti7SZg+OLPWPlRcSbSBluPbasX9Ui0E7TPxD22nTgvgkHlDg
XEAKMrfNJBsyCi8nJXpUeUegyz9c2S7nj3KfNEtT6dSlaA5OFFzToZiL1m3GUChz3VOlNYxlQowe
sQSEvaxypbm6tg/UltVfl26wibQ2hm521VYMiCLugH2uHEObtKy6ciZmi5Hako9+nBcPioN4dlEb
3TGybOXkNgCSAJEWX2MEyBJkHV+zJEnXKXqKG0PO8mesv65iwkegetbOtyopQI0OXodT68fetnti
T0N/hgKbnCADzG4zFFYyeynSD/cZYpqXp7iomTXIZF22WSyXNlEEH2vy3uin7ywu94qHiLyf0IzN
2t2maactUWsoUNYkoGP1bvJVQ0CniMz+G0ZFAIux1HxoRw95nKQ2N24oDzx7bes2Jeaec0zrd5Ok
smBXXNI0Gba8jxMUK14bmF6Y9PUIAFbZj8KZmve+PNG5jBPRcgXCzZn55HLfsOqbC+WApLTQ3ZMB
YoZFZp19mdeyUAwYh/jBSgr1kHd8y2PeofiMauPHaE+UJUXqT4lMSE/HTETV2aSC/J7ntVJ8wBsC
feQ7GVyapnmHmmvGafExAvJfu9WYr0UzVnd57wIP64diMw56tRIHIwk5z+C5vXaShLyTGw1L0e9X
waYOFeM5H+V2F3e6sRCnUUrrJMeEC920QzqgQXcyNkwdtqDbv+vYGM8KSxgUjcMVI/cP0a94YLfB
dwtjg/4t6vf+NF2tJXnjYNi3FLNy2TjrlUnKFwT0UTNzCcXOrn8fjBoJgGIW4bc27yLbeDblxpr1
dTW+1V4V4fYUDF+M0IO3XqrftDDdkCbxAGFKf2RwI0MCOueCHbs/I8296rKk/B55yVXqW+06ekEK
Y9roLymw+TmECXcVReqk7Ss17mZQ64y1Xu9XSzeMZyX6iWfHkFJ3pikwBEu+0lWUeqjkh++qLzvs
sIpSOrqdIh17Cx2wSC32ouveL2py53b8USw4Pw3oviYtRz5sXfYmDl1jdLbjANkeXXKfh1SLQTQ7
0sXJcu/KDseeaVA4yMTSZ3pdejJU/0qK8hDKWrfXekU/y7VnnPELiSZZtqXoEkUC0Aablr7ZkYok
gt2wZHBkxX/uIgC3QF8iUCRN8IxSh3WO2oLnFYOmG/WPnvY9K4LgOZfVcmEPCZ5HTl8f+6nI1RB5
h7TcyG5aH2XbophqYlBMK3QtnxuQ+Jai79O8Iu6xvTSfIO0oh1KVx33nJAUGOlX4NPakwT3AF98D
fDNq3f3eGn4wc5GeIt/qjUsPxNjtIAh8xSqMlZkBVHpvqQjHKjDSWgQrtXYj6fXl1kRVXj8MFeow
M2upw7d7rlMMDMqc2yQ0kvK5gCi4xBjMX9ueWTynGnKWPNUt3GJoqoWOkaidIXo5NQPLsjY+WtJz
0bSbttixwAxvTRQVnT28RPBH0+RkNOWjmnvfYvXJjUb5C1Dw30Mgmu99VbgzrzSsp7hUq0Vmm/4V
9l+2CrtePvZS0RPkH+RdPHCRYjNHYgU/n7kpq80Fhm20kfm3NZWhPkHKMxZeOShssttviuJ3f3Br
SGUc/xGysptFWCO8FMHgL8sciPAfdqomi8iMuQPk0HQOXaFusFnkBsh18yUtUm2Xu8NwmVpFnfNN
eX76DAo4nkmKNiJiKifPlqcDifakcidGHSVFcxFdeyDxjKpt36Fy54wr0SRrHK47AnrLcUiTZ/So
9FnSSNHBySr/rKrKHzwM29fAT7JNDs9maSJM+epljkLYL5dRZWHUaf2D6tfZQ53yBDE8hG2mbqvQ
yz1sZvFAbV9r9G6XeV/JazHKjwWV+7iMwWdxyq5blMCUXnRk9M5Wp//0uZACk6U4Rmv6lYo9oym3
1QOOYxnQ5ALLrsgMTh5Siwu7TKpX5NJfYSbx+wy7ORlv56s9ugC1poMMuCfr3jewCp8O8m2QWhq2
xq+jH98OMu1ubpe5/dXrEgQqrLB68KZPSlT/508CBFe9pqX3akqe9D0p2p8+CVbvZpTMGc9SA5To
lIwXKXpRlEm9+odN3hTryESy/paVJ42m6rJJ4AwA0t/jPE3q5r4kw6ewQl9D+LOJ9mqZqi+JGr6P
XlidEf5TX3wtAsFalU99wdKnG9yFmAQXG1tjoNa3Q/x62IU6qCLRnACTa1ToNC4cp7B7qVugTaJt
xBmRiARlkUck6abRIQjPERY0F4Vd+Y7oT3DKMjfd+DE+C6zWEP4wxuDgOXE280O2lFnQwy5Nepyx
YvNJzPD6VzTf2kcx7mM7wmfXJ9EKFF5FySDHu8HxX+zKMRFM0diNy+baLTVpAhLaB7il0IOmZiWl
4SaKwhC8EU0nLnrkNR1rI5p6bcIMzWt179vDIw/iF9U20wcratOHiC0HSEwyGW3OvTD3Qm7eIE32
YhTESHP89RVUtM+ZhykT6jiyQazGhCVkfApnhRZPk6KyO3Z4/bAmQDhqZG9HHoxugjhWjZl2eGwM
Wd+bZcqPir8Vop1LotkcjIubflVlO3zIyyx6KDCx3tqRUZNGDCGWO2iJyggTrys5kJZDlrdvcsuL
uUm0+uxVNmor+biNJbV9G9tu3IwGME4fcbi3QkN5YyQEdjJ1HHLAh98Ohx5Sb+2KW6ebzpY3MGQd
2yyOHfYkLwPwbHF4lY/ZLieLjgEX04oJTpHqSXlIQJ++2j8+03GqaG87qT4XszwDQT+Fp+NenANN
JJKaw0Kyw37eEwm8qCjMXXLMFzweb6d7l2OAidF6RNtEnyhcrHhWOuq6t0ORc1YOemG+ypjoHjz8
FTeZlqD3NtXuff+t9ut5Vuj8OJ/zZ+3TWaLAMdZAp8m1yteqldx16AfBnA3aOO3SxquS+PHKaNps
ce/zlGZctI2iLcVhYqDV1WKuJ1a7vvdZho1g2qAWK6Mbv4EDRx6zUgzuPE/eGhphrNHoUKquAvsB
/fdsbqZ+8662xhP4MR8QjrSkAwKTbBcnrWirj1//vv+W8Nc09gik1UxY6IRtxfhPCaPUZJMTqLX/
jlBNEO1Ma1Np6RMEr/q7aTdrY6iUD9mzjbmvWtq5QFN/W/qjuYbsnx0y1O9nGcDBGQgrfuRTISHr
vzAjkKCiqVb16df/Ze1z1kSzHMPSCG6amq3buvEpcGYqshf4ZKU+xqFfhM5YARGh0OMcz2fLqjds
k6NZJ7s/+uTewuIbP7uZmujtu5VWe6h9wM0VKFakESBPJUn37oHXnyVGIh87NMMepSE5m4ncvecl
F0jFUmaT+Ato07mXqsehLglt9jr+2lnMS950bAXbREZETRRiIkiFDt+qIPsHqIZmf3ow8YfblomI
smnpZEXJM/41eQSLHiRGOtkPmDwwjbjIDuRnvMnIm6o1FYnqZQc3h3NOAHv7qV80xYz7XNEXGxla
rbGO1990kk/z7s37sZkDcQdWU4gmrN49aIib733DeYc4QAyk0gcMGizPWNl6xeg0BSbovIc5fxFd
oLX6LU/SEW1aBsVJOhkbp8oO9A1ydP2DnBcdYhoXI8w4pdTy2/TKBtWW6QBxEskt/BnwCW8vTgLD
bDhFWMeJQaNqoqWbd7pIlOxjYoQsOYExRFMhanWlZzNklpvlp4E0Qat9Jiaa3CpzVUFItmxyCzm9
aJz7WtA+WbE5nPhCHpqkRd1rKor+HcZU9HgbNwmNskiuDmIMEIuapvUhi/G8MYsaLVfPV/Bs0ORD
rBQ/aqJPFNE0+mmy6BOjVa1bW8NDnaYbvXwvOw3BhyG+GkqeExf/TyEGRxvB+1WmD/letO/Dcoik
MUmDniStg9+uNEorbXrzKlMhg18JlSY52dN7GBhNdBzr9NzdXsOA5FeYtTbgFKbRyc0HCc6UTCKo
CnGStkjkq9GsxJiYFSRjuUV1dWChMr3L/9unKu2wDVz9x6eGSS/P7d4AspGMIwq6GDTGSO69VyB+
YKXlzhnipn0WzU4dpHe1I4qvIcBwaHs1PSdp/QV/Ye2Eqrx+EjXT1dkB4pJhFrnONnEEhCMGQvb5
2EhUxVI074U4okTX9d4lk3yYNUqETErdSUeAQIixqam98mVTOoq+e+Gbnj/38iDeET2O9mh44QA4
1URRSe6QzUSVrFW8Qhv1HDZ+fAi9FAUsO0+XNpdhUYZ5uUyQ2UBVAj1oglw9xLfmD6/I0M/o2vSx
qolbd4MqL2/NqmmuDrZBqqa72dxIS0IvRd7iR8dk3+maUxqOB4I/8dEjh4fsqWHP3FrXXvteNZeN
UY1r0cwwB5zp4xCdC7/yXkpWLIoT66/xOLQQlv9ylNleEkgyLDfrkLiAWn3lbt4NgPteXTMr11nH
9ifL/BxFy+BBTEDpbZhZvmte+sBp90aeISHcO/lX0KDTCexcshcpwKk9wkLqpRn0cSYGgIpdiZTU
z63r5ajLICgbpaDXA1vdiQlGgSa1RNCltfFTzedR4urtU+ewaXXRaGPnXK4mEs6XfoFwIiCrCAIb
S2Zt4waq/qJXQLOm4dCOQHOb7FeSrjSXtm/0uwlcDO8L6TnJl/aFUJzr5UVqIZ4liBleHm39Kk/g
5Tr1vs+8H4QNtW+/kU/Ir3igDaeyKEhPAcF8r/RxqQS1dEZvYXgYHOJKORjSTZSq/YOKyuK10Q9i
TPSUipWDTvLNuWgSu7jqum7u8FT0t1WgaatIVrK3Ia1W4rsw+6ad+/VYnZK4IIU3GMbt60WIeZGm
WfquaNzUuPLI297vi0cDwydxZKpESKDlBpyECqCSpHvO0ukH/wOuxu1CqC4ie52NRqeGV8dZjot0
bpYII0gtkpepjrZpVcCTg9xaOLfKICo4Cd0qfw4N8v/PnL9/BOdJq6aclgX3j5A81fiH17L697cy
zlSaDMhVtzTT+fxWNgyvdhKz6Z91fbTPUdycse8o3pUGf8wWjZa1aKbIdpilSsCsJDM47xpCkEO3
cDNPaiO+HiufpwjiQRKUQiDx/6lJuuWwyhjCtajdRgvzH1KTyJT8dds6raxIS5oWBrlAiLTPex72
DlWRg6F+0ssO4U1Ud+VSUzaWjhinqN37nP/SJ+Y52RnX0NkgJWSl0IyJtwHB6V07FkQeY8fdtWq+
HdIx1NZK71qroeHNc2vjTrNCzxhNlD5+b5s6XmhVae0KB0FRo3oMLSlmVWam28APEh7PNMOh/Yb7
onKByqRB+gu+iVlEAJKlZuNkJpql+2QBaXnNgVWu2souzVPcpwVac0H+qjasPyq/xv9xagZ5tvA0
t3zyklG/cv+x5psAOoOF81Lm4Ljps9OzIzde+yg5nTuyvAfL7VeiNUSNcxa1srFlVMbw04ss5Kdn
olMyk3cUtNztfbI4nijVSp4Ovc0Vx8YNb2PR2fa4jgeeBktWU9y1F8gFa5UufyUEbIEEyOOd+EtC
x3kgc6kTvA3a57ZOifDyF5n4FczhlPcobqWW8Z4nwRc/HJPfgzF818tMZ9nfu/xAbRCgmEM+TRMC
3hPPgVHwqOscIHPTculWFWsodYi4ssrQVHNd4z9xX1iVSpO78/tSCoVSPBdgx63HRk9WdjAWW9bj
9hNp4qumBdqX3HAjFBM97aRpfn7yioqX0DTQ+OMp58Z6duTU21pB2a6KjgdOFf4uxkk9+8sxxpJe
r+XJm8HtlhrL/1Mcs67oFCf/ojrhKyyvFlk/1diRyJUWop9vfR5iD/w2aamuu8aq1lbuSG8+4jVi
Qox/1FLttHKHvnr4lAYEaKYTyp5ezu1htI+wh7VzlbekZKaBxiXhi5KVdFXdyt2PSVIszMRwLmEH
wwVd0peqzCrky3Lv2WBvkHvK8NpaVn4YSh39pCEdXqF5BKs60FIQ+YwGOcKqEtZPJzFawnmy9PQV
laX+VGKbwJaEWVEwjuvBkxBDaoLxtQ6baC5jf7MXB1mOt2yQbnuSqk66WClOsuKD4b1sLcdvF+Ig
TBfjRe3a5hZJs+pYhmizjMMIsKOadk1BqD3fm/hE/WgWuVvuCS393BSjQUnIQRxbT+5KQeER0k3I
PTo6iX/Dd3eB1xo/qrz62smfunB3CjRuafm3MXGE5BpLLTJlMCHbKHVd463oqxLJDgTnAKoSso9I
0LSquY2zSZrOzWV8paxwnw+u8RiN9sOtP3ZMom4gie26d6+spr+L/oolyTypEASAtBRfkjqvZ/4E
NZEG7FoS39bP5lh0J3Cy+EGEyOq2DcAaxHmXVlpbu1sVvxprJ9ouyZg1tpto5PCSRQxHP6YDMpZV
gVXPra8ozGMgj9LuJ3DN1Ocp1wFIu8vDguUrKLc2DL6WnfdghW7wve2KNU7FmT/Lk68JBuHhLG/O
7IwNf5ZFIYoW3vi9GtyzWdrdV9x3vo1lpryro96jCobAXU/Ye4ZKPDK7rmUhKRizg4DA5vAekl30
NFubINdUFZNErdJqvKJsO5mLPqmEMjOTfM6RiHOQQQjW6Hf+IYbvx9kd1mO+P2bL1k36mYPMOVzT
yFtKZqGf2OPKsFkVZZs6YXMEt4VMnOFXj5LPWtkey/YDpbiz64FWnEkLL23bG7spmEhNgtkkWEye
lyh7fwT5M/Gf6gFrClNLsllb9hYANAqCfdBEcjzrHC9kIQKZVeX0FxTU2p3nV2/K5M8mCmdiEjde
csQgXtqLLjHV9BGFdNE5XdznWj7Og4rhb+KwNBaqOnhnNalH3KvMAWe6WD/WodwuVSdLn/DFUuHe
at5XrQcCU7GGnrVRvoiQ9fk966NJgU/Rn50A8UNxptJTfpwpmwxaNVNS16ZUGkdCW5kR+Ed7asQs
Q49JN8YIu3VFsKosafJFYMSK9RAeIv6cc5CQRE3CekMlOfRTLVSK5ODlZb3JcCC81fw/+z6NZl7V
LWWo/KAD5J1DbBT2zVT1TVneSQaFaIrC0OzUXN4moWxoqBhtMNWOTGWeKXlwaZHejG0tfgXyo+5s
vakWqgnVGb0MlMF8ogPQ1ZKLHWv4sE4D6KHli85p7F3h+c5LGTfz2NR7PFKgSKRdO6xEE9zXFic5
4wlvn5B0MQSwGPXtBj9XvmpW31lQuR+YtgfzJJsEyiStXKVxkB6Q5QXLjOzuuhi99qo44zD3fdjr
ckzyQZsiTN4Ua6q7QN/a/4+x89qNHEuz9asU6p596A0wPRc04UPepOqGkOWmt5vu6c8X6u45yKxB
1QEaQqtSJhTB2PzNWt+quuf/95++/5/bTmaYXtIMVQJ/tLx0TySSuzT9+OYgzVmBfvn0+799f1gb
KhcfzyERkS5wPohBtx0DsEBjHwZItwGl8P35evl87hNUTN+fcxf/z+dJ2T2bagXzq1J/qOiHy06t
vmgQgXZWFv0SQgORm/YdWmF7I9wmPdpOmZyle1k4KUP3KOsK+gVk30/5VhR5/VXpaEi7TncfFY49
hAPFcE6mTj/UTplvi1a2d3SdID7KtngbCdz8/i5tbK6ThdMK4V4ccLRu/3ryp1s/25PYEpqeo6uM
hT3LMlQup59nXswoxeiqTfxu1Rf8wWokx5JZHx6YL71P+rcyX6MflgRznRGwHuTpedGJxtN6bMWK
paXXUp/3JCER+dfGBhVZfZVmXb+XXmg4Tbotm1rciequyIfr2kjMg6pYxoFpAYEudVME6ShRwJiY
MuiazLBWF6hfc6FydPDjcNDC+NzIZ81UzHBY4Lcxtxu22E8YJxsdlppBEGuhHeyL+MZRcU8BlP6h
a8C1KuNH9oly1rhZ60fC6DyUPhCMdfabJEe51UnVYm1bdvJR8VaCihIWmHjtrR3b1DLAWKkcneye
oQdUb33qr62FJK54xI6UQpE+KqrDyh1Cql+R07opUaaGU0w+lSuKILa0eoPVTd1McWFsVutdmnq1
Hxm1RA7z8cACZLphAj4HTtdQe1tyH69pscOLi1ZmRTeUW7UPohdDJxlqSspD7mt2PLkFw7ls/VlN
1/sJaHSmkN64CO752Hthiui5E6FjUiKEd81mMVzdz8XE6j4f2lAFyEbyAywZZdJf8xpk32hXbVQl
ceUrSluGZaI3dxlqQCQF+hmItX4e8ILlWipJZBABhJv5gODYO5JgCPi8x0jGzlDc55gmg2LWGTmS
64YIse32cPhCeJgs87Nhv8KxB9bQ+PbMxCBb5XuptsYJ+cxbIoytI6iZ7LbOKj8el/bANDwZkvJU
GubTnNnGIRlUJ8wt8L1ULUmQad5AdqTds2N5oKsrT5j5y1PLIb0IoK8SR0aXxc29MJsHyxrKg5Wy
qo7NI+Pra7BY9g/O3r1wCXcnd9wV1bk27Oy5U4qt5kwToVZpH9SsI29NxHRjZ/qFcFA/NIIAOBL0
cMpm/jiOw1nahxUZRHSheW4I9T3Lwl3PokagojhsxbGwnZqYlFkV59rGmU3r0LTZU13G0zleGMrm
MDNcrYt3ctFvXfpRnyPZ3YMtBQqtz/da1smr7w+6Azlxbisi+ESH6KpVjaOx9EjlDOfUsI29nlCi
hIstwPc7xNAitg2mePUH9Zy0rvWETdN3hTi2TLEPSqnM+8UbX0r842dTn9FGG7yMBgLXQDcIFqaj
R9yIfjIcOwAJ8erq25lKNix1J0gV412d2khPdW4vyzyf1aq8GfAukk6PvhaTPHiMxRjCvJIEoZci
YmDhbYvEqUMgyqE9J6+2box/c6xpP88MONWwAhiWZiEGx6LwJ9MlkzWvzvGjfZTgtQ4QAO0j+pGQ
VPOMiKACOhPRIbFf4VL1GR7G5HAXBGzrLn5Byw3++pD1tJ+a/+9HQ0o4wFbP01h9/uokn5Gc6yOX
94dHTQyFQ3bESdefoysuFpplCFfTy307gxvizu6XoeTvchjmk5y8dV+b7rZVHSpohlg7KpX5ECsC
+dOQOhtNtFDOV9iGchQ/UCSpV/0qrvLe0ZAajOm5lHqxleRCWNF3M05w4rNSp7GvN9lDKtt7zlQv
SpqpJF+rsLadajynBbGDmQlDzLRzGGaXcXcmPcnTBRJHtrYaacm4L8teD4SljsGSaB3JUQ6mlsun
nW0XUT85xwQjEikEpV/OZBOCjfzyhlRsrXR40asV0F9T39Wu6R30RDtMqXIPqSp7yrmGfM313soa
dJ2xSPWISsTcVQnHWa0U2daK9e6YJVF3UdlK+WUt5jVXJ56sroiWCZppF+fypKvDgMLTI0JAbY5D
K4dzURIObCe1DKDn5n6uuilTC+0GlL/CNiElN7Nf1q+/fv21P91juRIv1yPqdFN3HPeXe2wNt9Np
raT6qBx1vhk7ryHsKTangC3DfS90ivSGGa9+uTqbtha3lpv9jT9G+3kA9X0NWo6FUZw5GqFIv2rj
YfNVjtd51QdCPP25XlAYkqbkjAoWtcFRGENg44eqFjUxz6w5Ws0XSTLOVlDjkRyUnzQ1zw85uhOZ
jgs+eu52f/006X96m1yWpYg6eK8Y7CB/XZxqitPP+GTXD60u3olBG07IHQpwbGWCrBO0yvc2V8+7
M8qILS1LsheLNkfMgNELT7W7SS39DZK/PM+ky8JSWZRjgQk/Wyo1nKZRP60TOZp//bC1X2Z7PLWg
ulWclK6ueZfl4S96Bi2n/0II5HykHe8PNbdePTnpIUl9UDXipN1Xjo2mZB2eLBEx7d5DGzf+qN15
z70OFyzBfdy1m+lKGRufcaV36J2l8DMXmD/0/0DjsqJ2dLWHtNXUaBH1DqCSGg59ctRcYA0xmX92
X4YEjtj7OVn7kFGju51chmPTUAAmKQnYJM3owsUunmNlrjbOBL5YsNw9tugtozaOQZck6Xhy7IUF
CHtXPL5keMo66/02W94qk2WgwEIY5MoioyWZnU1tuYLGrR7DPhtb7IOLt0mksRG11d0a01Biyi+c
aCboahObZsYt3KO8s5KJcdg6YBAz2rAzkyGIGyo9L3vFSSf69k0xTevcFhRkikLereaStNnif/ed
LF0YHsUPeMu8/WSmX5JCCZvPd7E5L3uYtc2u6Qfkt4wpttxitQPQ2RTK7rtqkIMLUcPoRoKo6kHs
7ctyyqQ/JS4yJZJRmPt+SuZogvkVeLZV3XtgzHfeKD8t2IMlVYCu7TQcZDdNT2l3jWKHhkhFaHqI
l5OnN/lOtJPmL6OZrowXqsBqi2AhK/zGcBRyWFvgj5Pqicpn1K/cptWPymTjT3SDVh4JqKSYqrQw
mb6gc5f3fW3aO3Ps12BgZqta2g1E+EsuEPa7eh36v7lT/eKg+delbMKTcJhXe3DqfnFQSTX2eF86
8YfdpYLyY6z83FG8TY5kZ6OpqWRLO45Xtm2NV2aiEYiZJce6wDPP2bKZzfF+vCT0YfV7KHlR/vqd
pv+s/fp+dAzQcfhoOst7x/zF3KmpetGVbZN9zoQpkoJBTO+k1rdcJzUx78u00x2CxxpWJ0HDuHVT
aL1vTIiTv8n7zQrIKlvI4TCKjaHZ/QaNApO+dChva7XyInUV+ma9tCdVPqW8/IURmaVFbF4tngeO
nL/5c/503jksFywPwYFm686fADOGPq1rPk/555TKa2TD2r3mIXfvUBgHMXfKcJFdcTNAQ0MnMQaa
vuBI01wtGCwObMUg1bvvtfqP2ZUoaHPHQASZjffO9ODV7tuSLM1Dws7/78Qi3q/VDE+8obOJMQzX
MzlIfu4YbS3ty57Igk8lAXyzglScaudxKDJKBfClG3vWZ18ocb3Hs8N6CFnsPbThG6fwDpVmW/vv
ZmpUjbPSz+j1qr0+kZZVS/odjXwKP0Fd6QxTfza0Zp8xONxqbnIBlmCsgZjmHbppVX0j7rdEA70v
KMVejNxFuDJ056yMuy2z4fyhHDvGZhymg5yf//qV+0XB9n0huibNm6taOlpX7xe9zFpKyAlznn26
pd5HXm4n3MFjbN+9e2ukTX60Z82O8Ep9LgpBUXI+KEtvHcu5i3AvASCexNmY1e5klaKBb639cAiu
vzFcZU9i4agM5hNmX9IgMWuEqBdTv+2LMWCoAvskS9qrtYr/kKrkjI5pqvC5Psb4eo6dhEX+138r
18+fXm/0PxQtustFamv2L2dCN5VW7yZV9VlYlhqipJ2ucAN7BG2PibNPKTOvyzQP0clUZ29N7s1B
fMXtqge5qlubwvSS8/eH2mO0C7kH2IOFshK7VSZlfsvJG+8bt38hgnk+KYx73aGMUqW7IlB5BlTB
eBR345XJY7sxAQ6lXFs7z0zItC8U82Zm3XeVVy+ps+c+XZBmSY4DVIPKM3yrcbG7qsZja8soZkdv
5KZ2JJQcLf8wqpB2SQmT6GYq7PGNw62RudcuTjIRSEJD/D6pLssPWqz1ziorfzFthVCTElQKBp1r
sA/VabhQj5LSa4mwBwiOloYHZknlSVmKNmRFcY1+sb7S54dhWNMdLWfCnN7G1F1WDSnDYxEgBNeD
1XikJETi2U+f0pZHr+3I8uHmAwzcZ6mYXxeU0f6KoDXKSDzxywuH37Y6oorb6oqa3Tu6dp0eWWLV
/pCb1k4T8XxY3OVrTqXO1qHSDvEl0TXWq08hW1AXzDF9QgPmU0NKR9ySSznA9ps52TcWVRcWOQYe
KnCfyyjUtC4TuHF0fKJnjvPYARXLiifb7Mi0vCTw6i4zNzRDeGO0Yy+W/myOXyzoh+uCYsgHI7KH
9TZtzbjLnxD6H+KOGXG9vLmFkpw4wdvNnED17pDW+dkCO4LZuHq0Lh9wSPsktDanJG7eYBR9dvjA
d1ptXQF2Nu9MKeedA011gkt7radIKmerfK9kdzZtqPSDm9xM5GzdAEsNeq28Izmi/nISbu32FbN9
57nSVttfWD0cK1W/mi1Nv180sV3cJr+Z6DFhni3DjmOJ+fYkJiKEBE5a9Ho7O2X0D56U2qIpvSij
MjmieF/OiWRUtbpef5OQf/Y3Fb3zp67CsTXLsLgZOp6G3vCXc3gkmZKrzpSfNvExQS4WqrgSX5br
Sc5QKqBr1225IPuNTpZ742cJwBNbS0JBMOPWTtf3ck6tbZEDnM8swON/MPVwfDBZ3j7PLhMqOidu
5ycSIjGDgMLjiEvOeDP83K4m0l9i29cNbNLJtLihlizg+8tpOan9H3lR7QxEn3cgAmoCBCt5hkFi
bbJa+/qm5uAa2ZJdYuytmR0Q+LL8pezHIsQ6xl1ECtoQftdUptYGT4y+xTyANzRJ6+MEVCu/5H1W
fSfvZaZrwTo+lGy+4K7NWaRWIJTEWn3OLkojex6HbRKzUMovl3DcpVdjNi7n1LZuhrXp/tXD/J+f
qHH9N0XuvQYrhhhs+OXT/36oS/73X5fv+Z+v+fk7/vucvrORrL+Gv/yq7Wd99Vp+9r9+0U8/md/+
70cXvg6vP30SVUM6LLfys1vuPntZDP+h312+8v/3H3/7/P4pD0vz+c/fXz/KtArTfujS9+H3f//T
RZdP03bpev+Hr3f5Df/+58uf8M/f7wkTFb8Fr13N0P/1f/nWz9d++OfviuP+w+JHObZtq5oFrfb3
3+AFXv7FNf6BgsK1ue96BHvBO/v9t6ruBsFvt/6hU/tarn7R3up81e+/9ZdfyD/p/1ApsGh9Ld4t
9JXm7/95Fv7NAPzXy/e/MwF17OQ/3Q0tpuUEwsCY4IfahvYnjShYqrxiiVvjyRySrRaPzilt5UNp
Atly5mcCMfq7sSdugMClEb6lZp2y5TiuKGGlZbvba6f06o2JEu3KaW9jR4lDVndEajPDJj55Dk1W
f8RfXS0d0QCj6r1nWeEghMozpmVKGhiEpBOv3bf4FWcEFVduWWT3ZF9HalcZjzR4ZBtgA99o5NqG
M8Zza8mN7aCiTbdICmGm7nIgdk3t99q4RiqLC9+q8A8QcOJtmtkjhTaxjvih4f3ihgOkH2k8UJ/X
oo7gsGPbjtMDeVtz2DH9gyGZeNuqSYmUMz2SPRIsRTDmezxwfd8U9wA2yE8cDZts6HWXMgEMwdOh
qpwxamNX3ZfpYm11MT96gjVVxcbvpFhbObvpsUEoFyAV6V8UAz1Y3xlbor+9DbNZ84qwJ5ZlXC8H
e6o+unxhFF8PSzjWurbtc45BjNsUlZdaw0z7H0WdnpaRdOGB4ynLSAIy0vaC/Pf2OlcVva6jYUE0
3jqW1QHHR7XXLuoIDe1425tRndLL6525qb73ejPj2lhPDpo5UrBHZT0vr+vIONp4tKj7j6i9tAif
/h2Y12q3FjTxNluvM/vdZHTS0LPLu3hILRrq3ryeFrPE/ZlAYhcxIKvE4c4nlWNuL2ALyQi6Isxm
jlSveRxtMWwMubQhTn+L1Mj6sgmOCglOLO6hi+L5g84ips23t3+ttWe4qe1J7ZynmYIqMKyc2HgU
endTjq9yBOXOzX/Z2zXHL4rGjCkaKwJ7qIM1ja2nGDfcoMfGXu+SO3NJDZpxlDotOeltWd2QhhAf
DbtlMK1TCS7CXkl8ZtDPivK2c4z8jicU2KRNCHg/PTSKVwS9pw6RUghEn2Nmh2szuQiC6ylQCBfc
JN0HvgjP15FU3YCZ5jZmoK7RmteF2fQJi391q4yi9E21Z+Coj/azSK0dDm8QdCSKhPDNrh27uOAM
m4TrHpQaMT/n8jLAv3CoEyaCYi7vcKFFqRzuTQ+w2tJBWGM/fmw0++QxUT+QYm/tWgBmtzEclIbw
sb1WJTtptt0pnefJN1Bz7klG2Wes8CIqHOwXHJ++Y8n+OCjrLbrFfLcCajhiVlDq9eCkas8FVN4D
8LnSi3S5rZP4o5RuGeqOqvK6Vi6Fp6w2ooXlmZV26mup4WctcTrwwOdQaUgxUDRVO+qE7ip/OIv3
0KawZvM4LDOS8nihBN7jkPjmk+KxX661nv5J9t4h7/JHtTRZ3XneaSmqa7WqcJob8pqurbgmS+jK
cexjbc/ZcaYfQRylqpGZ6QfJSDbylH7ceqIh4LquCQpo5JYliIjA0nbX0zoH3sAYx6jEQ6c/VR3k
YZzYYaVqeNYSwkTJ50Okrjg3cW0/cAQ5N9Mkv0RvsKKvIHOmdVlH7KXtE7okzozGiDxkNIFQTXub
tV2FPKyuAsIQruC+OYQgevG2cFlWLClqDTlItMKuvCvRth+y1MZeMC1VMDGUipSspaPCKc3zo1Pr
mCjX29zbqkJ+9Ha+SYpE3ypJke8YQ1c+0tVPB4gWPIRcCweVXL0pc8ubEPK8e5zQcBUZYVkpsacB
S840rOiMyaOrV18kyg2czSXC2T9GwnC/TC9+6gxRBo1WGX6qQDqAe4zp9WpxEzjajN943PM1Ty0y
kKW8a6vPshjkYweapZ7NMDMpxlQzk1hHmY7nZTCzPifJcNx3ml6SHq7TalvqHI5jMSMHdENBFiHh
u5/wQghdaJ3Z7zSxboa+fabcy9m8dnao8jU4o390edf6MI1IKDXnR+bUjB5nNkU9eHChMeif1Op9
dduDrC9JOdX0XsKUCPR82MsuGyNnEVlQF0VkaE7vl4W2ZVpj+NJQWPG2uNQwtPlDgqV8YYCXC/Wp
WWa2a9SHfkp4tp8YOHp46LvZY/BE7M7JNJX5xtWE4k/rfu4IppAO0pxq5eAwyHSPZlyLHPOzGaxm
uUS98mymyePSz2lkNZ7BXgvj+jK9WXM5Bzhf5q3HlHRvrO2LnqxvrGnj20uoFGOru36R/kK6ClCh
9AaWM1yoYezRSGQWji7+iN5Mb7uLi2mG0LzpSgjtcsVKlJtnIyYdaWS8vtHyBNq/odGp596h0CDN
Q1rvUdJBuFbVs4sp8Hpw4MgBHFB3bpW9rWQ1IpyzFH81I4WTblur7uQ77XJIequ6Kk2TzrIsV7jm
GeESsM9QQcmCWza4/kUswwHxVBQ75rLzcphKq4GGYiCrSx+IstKqtIpoQl8XgYZn8LI9MyecWfaK
FMaauUq4wIqWWMPa6aFaNDe2nSWPc6nsyrmNVkA0u341PxbHEUTrYbksDIvDZ/haSEN6qPqdWpc/
aByaO/ZTz3W7vlcGgUfMJnUMjGlo1VZ/3fpNoRj7DDp6rCgHTXYvNLTtri0YIXnI5cOYXNvA6R17
6zlrea/pwz6PlZ61xNyQqRDrNzF/gMEQ/Naz7SirlPTHku+zuY93zDMJ0nU0FfQtaTaWzY6LYJ97
N51v+0oTP0Z6hIp8SL/JpPXgxgqKcddveEqeHS35EAxYAxvX8BXspS7yqGACZlDqLm9twtsGWdyb
6VSTNtgNISA3uWVtXQaZ6OMfMylh+jIMV3gmSa/ITnaim68j/q5wIm/qONjaFeFV6lEIdNJI6R0i
tNwf7F5fhbpOe9UszYdKknZTJ5A6RbeaD2A1nkcUEf7Amm1DE5fcWbY3+R26GYgKhRYNKfqHxpnz
g7TmOxNvzNkYL7Eeq9Ls7GSXgJT8bBWyWC27y+5R1Mrt6CIGiyWpktnE8wGIzd54nS52Bg17Q4jA
F/lFHI1Q5fXlU7jqyREOIOEZpSRN6GZtm2Q7iXxBA4JUFqN3BRdn5Z0vh5ONkbSErteK5uCRqvzg
DVzElmeM73ONKNBu72DJqkELLnaPajAq6vqep0oNlj5t9nIw5MaO1/JkED59dNvsNU0cO8haV/Ki
gBrvtBZZSCoe7OzmUmeN5brRi9hGNVBZAb79R+69G7tL8r3T4pqRqnUnm/5Gn/YEBbh/uGBKqHdX
7351eiMS9VqRIYI6VCTDSgiwGcDC/QSnDNJowB5BBNMaKpcLh2SaLMqRkV/iExzedsZX1k9WKAZG
88QF3Likj+OPNier+8Ce9BLrCFCIonADspK4wUEuJ5B12hjoa1g9Ps1u1ofgRfUAKUxKwmRWh7O1
ipcYeEx6jp1p/kya+ihMsb6Q+HGPhOANrnh9VxnjfjHlmfOIEwSZ17Yw25M9uem1xmXpz3Iatvb0
w5o0F98dVWkdeE1Ur1r3GQ+8jk6f2tfuSMqqKJVIVb4IZUMJ4LKdzdSsDhQb/dLc232kObm5IQZt
ItmRgL1qJajCNhGHpIRrSvNAHScwJDREVbKN3mtT/tG4eR72k7bsYG48t3UftY2yBCBqvZd87M4x
YlRE4+gSLVIN59R8il13CBxV/5rKi0eqcofQYap5MNK82tAmfBjVzKxBZyTTY4tUmxTkmJ4+jX1a
HWg9Vl+txzK0Lt/z/Y2T2cmDMMvJr0u+Npnj+2ZS+nCtc4jlW2jEK0ZF8VSpNYTfcf5wEWVHmU4I
ZtGSVTC58ZOtKqpP4UEqTJJM//rA+bwXanOrDISO1sWaHQQuOIcrTgcuVzMT21KAnWddJljiVrR1
cp4O3x8mL50P8BZetJr9mZlqSYAMy+O9gbZ76aLRrqdDntheUIx6GawJ+D2Y1muoOkMLCAQ18SGe
soqsAyYtLD+etWUlXG1or5TeYTRuzVUACMIMUh0S0tRLsrTQjlvCRH9htXZoqHIB/V8sh4naElrk
dCmb7behnZWoJDA28IoVpm08YLBbSOV1U3q6NSF/AfN6uTgEZS1gIbA3bKxEMsMr79bWuatHGTni
zc7H/DR8iNFDGlpn16UlrWBIJy+Itf5Yz0WyjxUL4s54IBJa3eZk++6TxhRnTcHSWuUk4rDvvnYd
lawekUVJmaFQcfFljGvxVCNM8efcTO/yCV1OSzw26n1cBXl2p5XOtrHaT08V6r2SxTUAFiWPigrw
WR5nS5iu44sygcS2COXY5In7oyJO2q+Hydx6li8n3pKEHYhDhjhvmIzhfkXpHyiJ+5LN9W4hVWan
VsUPWTgvZmZvh0Y7OZN4E5ZX4XUyn5XuLBD/tjhU/LjVxkDPuGmN8Xoth+VlyL3NqoKZm4D9ugiT
wsSOD+7lZBMqEh913NOYHHNyw8ziqkjJ+yjrY0uMhmmpyxZx87YT47irZm/aSTSq/eLGjHA1SuMV
PJCkB/S7PLN3sm2CQtjKJpnVa9OenUNsncZyMg+GbF9HtFaBTK07lOoZv7ZRIysu82MqnvLJfbVn
44b37k0l8+fYaOyDh1ZKm9Ur03Yk4ITr7x9Ur7O2a9lvtjHCkL7hxoFnIopVcned9VlPSv0Y17yP
RcdSuB2HOMD1kgfW5fKTeTnRBTE+gD1/jAks3ANi5l1aLtulNHZFW9isdbxim+fK9TjN7Lgqc+8t
ZRvBKsJFqvM39aOz+lqhjyEqbVLUF3nPwXObSoMap6SILGM9RadEOxIZ00oObHn9LdVLwMMv182c
afumN5SDJAjs2FlJvFeGD0VehvEeCfellApNYHflzgtigtyZw6WENP/995eKJul63Ac6K+tgGq11
yCjeDp5AwGjx85qGIbGZWEWgamyKl8uZhhDg3lzLF4hR17pMh0BO0xLWCnUUtcyD1pICUgF33ZDE
PvixSN6phjrqeqDWprC2bFAepzk2Qm9U7ioUoJrEPKrlUT6wWhsdWCFucaWuA0QahK8Bt9cn1SYX
UrHFOXGKj9KFTIMU0two6lZRqZV1HFT0B0h8HBPIWC7nrTnC1FfV+NGZUnFJ7Pmcqpe+nct7Xf+0
V++JQXGy0TFGTmNLLp80cnQ5CMEKQfwcTk/ddqZwVuq9LPowFrN2hNr/hut2RxR0yC7I2Q66S26K
9ofUiP0mOoVw3JeBGeChdvFXLytLBSmzXT35JDQwo84uYZPaq8dEwrfaYTv0ixUlOb1Nt1ySyPXP
Rmm98xUeV+8PnUkZqPoWvdlmYjKWuMnR7t3C93q0wK0+oFTAryZYKYTJ0PoyN6brYRYiSPEbbKzY
3c7Ekp10Sv2AkMEkUgvJqd03B/i6VsmLscTk2ljaxzQXghHapQdgMsJ1aR9jBUBomrnQYg2tvZ74
qsyqH9VmgDRjN35bWkCf55pEu3ycg0LDHqnAjbp2+pJMq4t2dpS6DOMcbwgCQSNQSPoiWjZBeFHm
u66Yo2YtbvKKnK25/mzpdf1ZJLvUGd2AVOfr5lE4RGfObVCK7smD8YJUsbjBtdtHffqHLpTaV60i
59ggfrZ0HsXAgVYzCln1K97Xm2xpDuVcfjYDl4MOqtuM2wVa6XQmEgePRpyz3VlCoiYK32yqV7VL
AvwU9+3FdS7IF8ljQ/UBt8yQf+XrUs27ETmc7xn9lc69BJeH4js2+WLDeka9x32hpmYBqVLTf6Tm
h5uJD+aGQNPv5wQaXW4YvEDdj9zOXyb7MiLemx2vnNY2G9OBohBbt9COGbOOxWuN4nKchwGJS+kX
YD5zoeydId4lavXhdu2eHUMVFYN1iKs+UDNRAV1XGh862hiMg7o3h7g50VQd1Uy5aSASMe25TjoU
cmNz74qG/evgbTLqG4qjO94jQ9LcVun4aetlRllpPyfjfFUjVjIZUaATv2PAdEh15S2NDTiMhUkM
fHZQcYpTAlw23MkuViNyl8oNh5qCm8y46Qa7D7yZE3c0BVXr8+p17+tkfmZr/1iadgQLM8rc6amP
7Z1Xze9pnLeh1i1nJTXelLm9X8kswtDyMaranbNOoeqN0NGrl7FAqZHVzI+snMhSWbzOSqP63jR/
aGDHYn3g7cPrQKNyZeqMTWkT9l5q176VaI8GK/sFqy3LF95PSD6a4aVurYeJLmCqs03BYV7U+a4f
zcBATrMKZVuWDnyCmqkrYA6/xkFFygwXd6NlgaIaH+Szh0xHUaU6qcPYpniy7JrHGPd3Dl2IOrb8
k0ugfQGVihXcG2PgG7E3yw8MGxi3urPRTdxY0dP6K8LToDCXcz20b4NuHmOI0/VE3k42V08os9iG
auSm5dRlg8rcsy4+F3NfYQsPrOLS3bjlbjG3SCs+unh6QfuG+EqjfqwB9dtNdd2uQAONm8KMBqUF
TQXNJx9uPK6pxA3KNkX6TmLGOvHCkvvlWzHecWTQA4zDQGf1REasEdmOU4O3KATx7z0JSJLaWljK
fSXoguLMfMqNxzx3D7h09i2h7QioczbDisYwdP5qzJw2KvceO+UCAHbXF+ESa2DFxro3MoC0OdMW
bxJffWVcoQ9ZeHt6eyTQkT4gSiPiRz239efCHMyumig1EFxX0kVQKu/atTT3KrGPzDgCAEhLRPIL
r4i86725CApCC/aDJ85E8Am68mJTrHEVETJ+XY4xhSnDnKpNm02qcPSihARNU03bDoXHHg5aF6zx
/Jbk4o/qQpFOxREFM+lvMUMVrYQ/tXQHheHpkdjsQuzMph23I6g2esUk/FZ/KB1jKZPAp0EBT6Gr
mYQCxx0PtcWlKZa1ny5w+vq4Rq7M20onVytMy5aZrGYFvdMQZYSGDhC7pPBk2wks6fX/snceS3Yj
W3T9IryATQBTXG/KW9YEQbJIeJcJJMzXa4HdUjxSoe6QxpowaLqrULhAZp5z9l5bpMl4mswOXW2I
hZ1HPyJxHBiC72WRnXniOhUHZwqixTYMGuYVDX7/TCIKZ6ABJq/2XhKLuzzeCs/6Wpffu9WsF6RM
CCS4OxsY6UXNFsNJ3xtPOYK6PYCakuVa7q2B2TkGeM4Y4G4Mx92lNSetWufOHu304y+5tRG6/Snp
aH52maZSJ6YwjWHXSq89So0c3LtDQW+2DqzCpQnY5WaOjam1t/GXbEdwGbNthmj6H5cWzqPyaUmY
fpjuUugCRR2ugx2C68sGb2VbTAf2RdKUp4Go9b5QW4Ax7caJ69eZLpxMEkylJV67PHsrUNnitkJy
y6IVWp19yER4b3bus5XORWQHaXYjZEoGcFI6m157j4yfsQKkLmVLob/JNHnuBUhOVyWsOwl91caW
O1Opp6DsA1YDQkb8LRZ37J/zqZ8JBgvoAOGQZ4cASbvs5cLbGYQhIjrX5CzipOG9iw/fszitzUnH
kxKbVxkuepf09rHoa84oQfATVzFRi6xVqMJrtHiwoLtm3mWI/nF53LuJiCzJY9jXWDtR/+9MUgAI
LthkofnKARfBbOsXZ5ueCCeQ8vvQGGj37JdV33sqQoowL6ycOzNZPpRXCZ5rp7nVqdzjbXnBzqf2
jheXG28uKfKITzaq+Gs7LDDrLAT02gnB/szlwQZQFRWaervTr3T7h+04/MjVfJ6c6nPsUVvaTRFB
XfviivoOBdZONO2h02C0cr281wqcgAjrJ0JLitB8CPyGlYeuvvRGzsMftj8+BTUtjNAaQVl4NBQS
DMxGvcBUyqMOV3HVTmLrDiO3OsEyI2dMwKu1ATPr0ZrU0fIHXnzDiNx+RuwYb5R8imnpZBMLtw+U
KTLt/lyN8YMRI3F24juOBbT+V615jfoGMgoBl/UmVDYmsCVnGFbQUGAO8Yhnt9gC5c8iZZa4qVFp
u8nPav70Znnjm7G9tVrGfsisHmE8WyFy8MQ9VHN+21byQ449T2z5xeO4K6bpugIt6f9uWqMldE/4
Gauyvi/W2sBZdhxnbvrqTWBowM8lOHOZ3Y+l1JQpFVUK7S7nUJjDgz2Nb0wXd5VythIbqhEOPxdu
iSbTK5hKuTVbvsqYHCuePezVaNN2doH7wNpOSfjQzGLaWDZxMPgLbVMwfY37Hb7QB6yNACPI40yK
nS+Smy5TH8ovdqgHQMxxbMgGcm5wWRoiB65I1RqZVvmMg/8db/d5/VoSbkzdYGqhx9c7710oN0ws
KLams8XemrnjIQY9mlR3nV+/E856P5riMcR80cdEAOt32/avfJLhWG7tuT54ebxVns85hdXHWdWo
B5slErz9sIXVtitZpGS/1icmTqhmodSBhOy0LJVZZT2h337OVP0+0ejoAV9Mvr5Wor04Y/NSus/c
tS1vKQlFckeKMVPy8M4bh7v18wJZg9wvv+Nb3po4rRvxEPfqY2zpai25Jsh8oNaexqhqAJQgAovH
8ehA4iPkUrK1VOyMa0ZL68iONn33gCfsrQM97OJHI0vu0RZBZPRelAsSdHO5k04DuqP+knuOipq8
e1DhAwrFW4IRTzKY9yItDyBrq2jsvFckVHvh4cYc6ptODk4ExfJ5qrGOh6Rb5XSqDHQ6hKHJ/FCW
+etkTJ9MFTdlpXo4I8m9MxSPJv5NeuH6OPXy4pbMDRS+trSI3ajV7l1nJ3vQNJ/wYLBIdy083uyV
3jPmGgu0uW/39srevBO3sftBY+tSztre1sgKQ50fSRbDsglFkyq5WnB1Elg13Cdi2vU8I4aF6sW1
DpjuT0OePts5B28Da1o/HwrVHuPY2HuF3MSCqUtbn+N2YqpkbeOAiA9wxk8xTeDeoKYN68OE5jti
UQSSnO3QjDytD35v5F+bkq4He1qjb8e52ehV3+347yXBa9IIb8vC26k+eGHQ/j4WzRp8iCoSkJPo
zDdrDLzInH8CdUrYrNXDzCsfWSLhw9GjAXagRs4fXzvtnmwTmaeyClTezzbdB3CfdBPQbWUZ0J32
K+PrL2oKjlYO+ia1QSqP32uX7BrGnq6xbCUHF4MVNeiNb4ulPofKfZnt4EWl9N1pRnzWvXieC7FD
f34SfffKHPNj4aw4xB+mFz9AxPxZdOkLmTvoz4sHZs4n0qM2xcygFX1FWOd3pj4YTfcs0mHLkGqf
heU322QOLJynOsl2mTd8pw1zXAg/HYqv0jAfZam+VLz1Rt1ehzR/xxTwZewNf5O4zlYX/rGoqvuF
ESx+O9qbttx3BRtQ1SC8CoFg51v2mFMgkhfbse4bPhMnCD651ggA8CZV0IGqF5NJmmD/7KzqPp+e
mS/9iOfgtkvsW9i9HyVhoQncsTJNrtky3QYCzYlR3yyOe5FO+yPTxUYWUISM4d3hpRKCCdRsVduM
mWlhPpQq+1JX9hmgLP08CtyBxYQX7M0zvKuXZVuTZmPrA53O2tvUD4+OZphi9uOds7R3oy3P/eLc
GhUptQb7ZZCcVVxcB2t8prn0JNlT0EAmj41Ftivoyr7h0Wb1xIATzQGvZwXAqKV+eqy90Yj6TVLR
ihRDfxHNWn1JuSvP5uLj5iSuXK8qx7AmCHV9WGK7uo+TeyuW+7QNiDalf8U6Y9AqURJPZ03TCltv
XDkz6gnMSFLWUXJH3OYx7OtnpNI77czo1zxnlUjuQGdgrpl3g//k5OPJmx3ECXT4E0KDISwfqokW
kD8/+WLtxowDnTR5t2j3BlD9PdGA2NnTYyJRCFfLNWaKqpbltirUB6FAj6jQwjSFD+37b7AU4nA+
wSr/3hgtkxTLvu1V8Rjj9J9eRqv7Og57LdV1VOo9decv/mCRURy+pgGvHGyf0lX999nObkCFonIN
D9CamGKiy6NP1Zym3iYZOjkWvl8xGmOygS4GbdxlDOnFVQyji4b0EGhWBWckVoydcPiYxraK/En4
MBdTe7fyejqOWeCKnggJTbbat16Ybt2EtR2hDjhT4xwzt3x1Na89KDW++nIxaT+0jjrWluTxo/Hk
QcR03B8z/x5bwS4M5/1kEeCDKK9E8e08TEv2pkb5JDxvH3KMYDpAuzzdNG1KXddia8E03nvhTlju
z/X7FrN4MJ2QaNn0JrXoC8vVb7N+w8q1nnzAGdssDa9TMjzi2zhTdhzjNCPx2973unn1N9JabhBQ
JlE8udQhqT6UXnAxUubP6380Vd0bwEnKveyHDQ4n8ivx3Njtw5DufSJ4x23Z1E8BkhIXBGZRhd9s
tLicar1Hc4FRGobbhQIOcEROZ3hSjBGXV2cZDrkHXN1QB1CXG+HSFDEkTW4OOwAZbBrMCs7yaEFr
KGa2g2k8Sl/fhbGgTeieYhzNs+HfzIlzQuV4yBfn5L4D4MTP96yXbDtl8zEIhjs3+5Ksrcyx+ZGP
wTe6rSdRMwNNTayT/rcufGFEc0zi8kfsBjdxGkNrFd0pMNXXJRaPcZXvxiHF208HZyD00GKUY2De
nxeWyBbzOy08UHX+R800DXMQhrSyOVsFWlQ0XO5uYdfakI9jbLF3r2wZgpk1sgEmUDWIHDoAU2V/
WZfMRE3vogKNxfQHd7q6E0HvbMLc7M5FcwxtlkdUEzfenIKc1/pcG3+J5f+//PPf5J9CBNgC/s/y
z7dMfW9qxnK/KT//+r/+Vn4G4j9IKm1knDYYziA0cf/8Lf0M7f8EgQUaO3Thk9Im5J/+ln66/n/I
VCWXz+Jf8FY6XMbf0k/X/o8bYtIIiQWwzSDkCv8vpJ9/WIpJ8qDihZBgk+IKRVf8meMKQSFFUZiK
CyHIkryzfrpz+0fPAkDvMTfbB41ObxFlRK3Fm8R8d9rUJrWl73Cydcd/8UKt6tr/5mD/uhyiH80Q
BakJR5mf+7+DfwtuSmu3lXcheRalV5u2+9z+rme/RdL1NWxjyPcBRgU8hXcjZ/vzf318fytj/zsd
+3cZ7F93A5MYdxdyEnLcPyytIUdoRWw2R4Ip/tIEenjykEOKXhGiacZkXJGlsdVtf1Wezv7FOPWH
S+3XN+dR4VlB1Gv6Jpre3352mY5pMhSWe2Gq5H1t4rk4CLxR1YzmLZeZ/WzgSlsqeun+cjby/FNU
JStAXl1y5fYHR2UySkjH2lSjWo7/fGMsFMp/fjA8q4RjovWjk//r4v8L/zt2hZ5NQ7qXEinmLlfd
F/iuaFi62NrjZTKILmKnIJZ+a3g11pasOkB/JFxX209lY8wngqC6cQr2/3xdv2xZ/wVOXx8Y3gYr
tD2g2/CE/rhpU1Oqymfqfkl17B6SLiZepwfkRELcT6y9yYtr5geH1gNkBhLN8Rt555LRxRkNdnag
vQv/4+govRdlN1/mufcZKcWk6tCwvWOOE3IUcKdBPjkNSpvZB3YrEFJdRuJQRCrFw9B8EZ3CTFm4
x2xBvJpmSfMh+vDFyG330Sjae16y4gaIP7K03HoQJs3lxG7PA3E98PLpbRJXFUNGjTIVoHHM/S+G
sN9MorGu/3y3rN9NT+sjJkxeKwKbiZMEOf+HuQKDTTyUMJ0uONfMfRIrF8cSyreC2xgpgoiiZepy
9IqCyW4tvzcxLaH/1wshZ82DdkWJyl37/VlPcscs03l2L17Qo0Yw0xu8n87jwpymtfsntAAHr50V
Axv31PfVia759PzPN2P9WX9/cpjDrVhoz4exg+Xt90vI+lYaHJ7di47Tn4Z9dP162UzIhd2QtluW
IxRo/215+x3g8Nf9Z8W31s/BYkv442k1de76vV26+H6840TfgWrNfmqS4L6JK2OfkzZ1qbz81u6p
A4rFvzFdxBKd5bxK6f3Lq/OH7/Svi3EQkIGhdPkggj8ehiB2EMoblnOh7X9titG5OmF/E5QLs6Qy
pKifv+PIzLZV7WebMhs1OUv1DdLz5aSWOqP73oIE6fELMcT0zmOAqhR3Kbrw2js1M/3sThbxCb/3
lSjPeV80LN4WDBpet+Ff/Hx/GBj++mFc9jFzXTyx2v/xw8S2ZccQ7tzL6M7NpV7a+E5KxjbelFaH
KTejLg6DK8dKY9N5sN9K5eGdm8WH0xDURAUSjVgAo3ZAoxMsvsP5VeL+a1N9Gkbnoj3buC2ZoMYm
Mx5RkWliDowUOPD7+5KIbLSHhCV6LbbOPFTy+M/P6u+Yg79/upWxEa6Pq/8nzqgAQTdVRctzU3jd
kTEXpaXJ5Y71gLJCvw/J1PyLEWs1nvxv74cQMC8tsqkcgkh/fz+mNpCN9DtisLxweqySZL5vM3lv
tYBYQw9fdAh965CWDgjv9ZfA3rjis+jq6l825T/2HjZ6QATwnUOXEwqOzT+vpE37puxQXZ37uDAY
LphPbommgs5isUmnjNHumJt7IiAFQZKGc2MrxU6IqQINpRoOYZlsk0QmT7WFefafPxjv9xV1vTYf
z7bpCMEr7f5vBNS2WEC1WHg1OnrwwgALYHkQjAtNPC5RvLg2hpzSJQhuzDVs1+qHbQsm/G7dV5KR
GHm788m7145xwcMXAxHKjkjcHMLCOzIivJAkCR5jUp784zRSGHIqYwShwt1k8z/iDCBvc44vkzV4
1wnl6U2Yd4gzM9Ed5z4gN8qNHygwQNkhdK+Vd+5lm+xVHpiHKSWTOljPfUVawaEopj3uzGrH8Qi7
w5LZ2zxvdhZu46ObtOb9eMysprn88x3kI/z9SfM4+oLu8HlxCbl0BKe/35+0Ophyd6oc95wk5Eso
T7zgWV/2TYbyR9TVHbDRkU17MLe5ATB74do3DYLeDSc0GkbYLlHF5+wjncnwMgvgGpoNSmMaGrRe
SXGhW2Gfs37M9xy7PiocKUtejDw7gNzxoTrnOQfEFPriYRrNDO8gkwaXZt+WwcuGOCv/XAeKkB0x
0k/Cxl4lmo6l4StUecmMyobicFncoiSvQ7bnvKrnZeOGWYveiD9PeelsVejXEUxcNpl2ldjFi2RE
QEvHKLXeja3TIFzC+h9kMjyP0zEexvm2ZlSByrW62GNSb3pb9HuOBzxCYwH5ZXI2yxwcWTeyB9E7
xqFzsJRk9VtJoMuJ6FQwNN4j61p6XI9FstQfczbt5hJgYmozttSpae9CrLdIWQXUB7RwETaK+541
9G40AHUwsU53wmzHE+f/Q4c4+FqpgN64l/gMv0sA3LMKr31Cp7oJwQsoD5KPWw9kRWMNwjtGxJFZ
GcDdyYnNO/vdNxG7ZAn2ZEdPXxWb8FNZfuR1/o4Cu1wshh8ryNfX2XRV7ogIdTTfGp0kp8HyvmKF
KHcM3vD9Mg+MGgu2tvLLmoa8SVsMO9Z539QM090W8B44B+p6QUZzflimRl8YYjIGC/2nMVnQhot4
3wV9fwip6M/zMr/kdTZep9w5QpxLGR6LH/UU4PdKw5XuDrXKaTKiDy1mz35K81trWAzmkB2dUqUf
RT3fuUF9rOJMP/o2n/nocJDvh8dfasIYBV+UeAyZu9X7Bn7h2S06/yGlM0fAFQePqpLIXUR/yoKu
pPNY/kS0mjwaOv4ZkzYOv6OodjotwwOyEA6zXrlAeX4tcACfCUvdZkOd3vZxxVhwCYL3sZWoBejr
51CLYnhhBw6qMILQ4hLboNHtkQT6PCB4xP7GnCLeOIGaH4MKmFGTTreGJ0i8yMj+Jg4V03aFcSyk
lw5YBxBde2t3S42kyKOZQ6AQauaB84zFZwOEo6A9XQe8SuW47ZKh/esJl7W566uYJzXkd1YX/wwz
qS7N0nyGCXtwGC7NPUDwW1Yye9umS0jrK0dtp8z5HA4ClZX6ZvBqvMTOl7weH8l0XPE3nCzAOriH
NnXzy1jrG2Mo92M3dwzpkkNC9M19L/ptPmMYWnLmV6H4kSHMRQQl5V4ZqbUJsfSeqgQlbemPDFzy
dC+WPHmY8+6r6zAclGQYHlVSfo1VHrFghLeaJvM9P2ATDbn0T7Edf8URM1/6qvlpkIaMU9oyYaQ6
YJn5VOnSDtlz4vGE1dlZWdn86sZP0s54KobB/+yv3qLTx8ZWZtQyct8ADpd3qi62i6iqc2nWzkZ0
P8M1HK/01FdV9t2di+2uGpZvaIJGguhmtfMKoq6KTL5n5gn8l0+0tvxA275VjZfeoUehwxyjGJuD
sKBpO27GEcaGp/iGuOgq/P4sgUtHAwCGwO3gyvlgGnxaJrZsJompCRPayK9NZ7xKyuGDN/rolUqF
5j1svlccKaICCFVFqvB9WyTqpIMCll0W39gpCGJ7qUnmTOM9JI4TnKaPlAbyLu9mP8JBVZ4YgyA8
0R8yjfKhUoewVv6G2kgSWLKGgQ2Y2LLAOs4qvsnDST044b6OA6ZYvR42rieR+o6otCUDGcQ4Nm4O
/5j0fvI8WA7SkrJ6kW4OkgHA0Wvnuj8Sc5rJaZoLymiuRNeD81C2DKkqMYavBHM0t07MikTAk97W
qYkphsEBKjU3mkgPj6y4e5s4oUWWm8ijxLF/rXT4nM5dxvvGUGMNETRSsZvcKth2kwL2WHvzc3Kd
TM3pGq9f5CfmbdaExYdOOgZCebK3XGpqAEwnpTrjpHsQOTH6j84d8EKq4MZYbqQOUFiuVWJNZby3
e+LocinTFrBQ1hwQ8/mb0V5KzotPC7N1Zp1udwpZnR6KmE5+Pe0sWKKrp/G+7iW3zK419JgM1UKu
nmlzwTojm2+HnewjrkTzWC0IhMm7GHdiHJn125ODpcPS+zafdpPB4uQsBTuErX4sM3JHskT1CfIy
wk2qIYxcmAnr5jBSM2xTGva7RhQTD4n9kDC12gg8JFFoI5+m3eAxOe7dXVuXz74xlVdHYXKVxjFs
umEbqTaZL8PSUi22070K4OO7LQZ5hUC4tY2XUJI5Hht02RGdeodpaCnjC8meL6EHAtUsCBoINpNh
VOfJJLAIQCVmeqQMdjeG752a33WZyeNU0YC2w+6L0XHMToiQQP9diZ0Jk3Fbd2Z8ZOhOc2wtLgJ3
VJ9zbjMhxg15KRoGa8NE16hz65/M2BECGJ5z7VL/oaexfxcoi/l03057bJJXgIvygXP4wrcDwR3G
QEZamV5K5XZbSHQN1Nw95hjsKb/Y1fPOMxdnL4DFlBHhnGofOPDjmfefUI5RXYIndENDH7IFCxG0
4I0xgcWwe+QDmigOEIrMisWIrD2dGqp/l/6NxVz52gGd9qapvWTaLjdy0eOZddisKYlDf/apxzWg
kwaHrRWKO9ngCtdNTtSDm/anWVjmxdblbTjIz84mgDVDflL2NprvmVBP/MYYX4db1H4IzKwi3Ekd
3uJhpNG3tAT71U4fBT0tL5teKpu/ne975tFQj1kWE0yKx7ippp2umhGpFPmZKIoQ0ThVvK+cLL+Z
SxoOUddBpfr1HXNS4Q+tWDWo3pcyscZrHofmhk6eu13s3Lumi84idl776oLFr3oXedqMMSJFJhcP
oriZ2MEPjoCCMsnAXPEse3ZGazcu4Q8wLj9TxrgnFbgfuhafbZtT7rrmroYNuoV89K0w4oyShEyo
0YDIVfXMb+TE829jS5eOJNtuuZqOvq3FQKHiQhE0QhSxF2Pm+cYc/MP1rA8nxA7p2AIV40qQXgfo
sQuogQRUV1fvA1DBoy4ylmmUT0g3H3EHTvs48MS2q9MPIQgwwgCXOunBx2lElfJzqheI13b1LfCH
N09hMUJ3IbKJQPamSjjEeftlzJJILupp4pXdKb/ONmP7oYCHMOXDJTUj1ks6or7KMIn3kkm0nIdq
E6NcxUscI9tUNwb8FOwGe5JG+n3wrEdIG3JyXvFARgxY4/3Yzx+I1MQ+S6dTQPYKc3nG24luvprV
/HWwcvih1ncoYxbiqdQsn/Q8Jts2yLE3te6xkq9YTvHlFZgcMo/UYul92qVXb1QBOREy9RINqIQn
PozGVRyxQ2akTcsgt52821njdBq7vuVgXHgbp1VA5XKDj6VbNkz73U2a1A/aJHoJU9jOcvpd7BjW
NiAXxpwzbg/oaJkVOzwt127CGIx1AfnsmMhtDSuHU+S2UZBGSxOgypg1t03u9rte730bQ5Oc+qeh
Xcgh7Wx92oZhFm9Nl3BOZcH7dsfyPuk1MRfLdLTEzLlXY7ESibdLPSJ+sl4Rsluwya6gW+0Vu9ZA
kVol6zy5VcBSwUdtuineWpllwCk6NJhYOMsi987DrI/EctcVtxg7vwwgvwEAkBAkJrHBcow8sAb0
Kg+E1vUbHbKgU6kxe1fBPlRrhpNLmFGX/aDiPRL92u+ki/5AS/eVjeGesygzetGwJrFzJ37LFJ+I
UNfwHwJUlgdbuXsMr90egRbcGpRrTg2yF6DJnhN6BDvlVJHZxxLKKoe9CmH8j9mjxHCa4sCy+Yaq
FSPqKkR1Ko6ViWHhNrSfzJTVooJzHy0+8eZoLTeVUzxRVZzx6Tc7v61Jso9JvkoYeMMGOIZDm21z
4uwA5SQgwAe/YuSLmtf7QVA2e4Zj+ntFmMo8+c8ZEvIdGgk2ghzxZJWS5ZQkQJcd4kF6G5NVoAkp
r6Brt8Ut6M3HlkMw6weuWdcIv2uDpVJL2vSMfVBUrBQk4/u0Opq09+SMaIAIN34ZpfPptPhmnIHG
eeWXW4lgctsxdw0JKIMatVmahpNjw/ajeoLdrOGbU98vZYpPOjS8LbzkxBCoKGv6u57TbCvt4SBr
vpUgnCK0gOpY2J+FHkF9NdqLyqXc+Ea3s8DgXhu0KmNvfdG2JzeiL68JB8FNgcQHQ3ATuV7LiLWc
0rflAB/qNog9vYnHkKBpVz3YNl/TINF0vZATYpAGe5qoI61jRM4b1Fn7wm3lbQVQNQv8h1qnMHMR
o64qMIyuX6A/mUzEm+lu1gSM21bkkCW8yfXqmob7HfHoBtz/4tbWSbWTzF43Ls0quHbuOaCaYKn4
ln00E/pod5q+EgDNVo8MsQpsdpfBCSNvU/eKc75X5RtTukQKdz4VV/LoCgQLbeEMUTwz3leJuOaS
3bWygGqV/psDFHbqDjqR1tHGtO4L/VV676WN5SYsOJ7053ULszFUbxPlXpSTlRuqHOeAYfEKS5Mg
OAiuW4N4K3dMj3BKMO61P62E5XmYABqNIeUwuN4eDwwZADv0G+mmCMW90c/t3ikxQ9OePvpQHpEN
h48jrPtS1fpKC3R8SkLwHNQWCyECdImwhcudR6gnu0+R7yyzPDqWVaypXVjZQveDjqd5lrGzpmwG
MRSlAS1kEvi0sCZzPxggmcuZvJWu82fwmhmc5Kb74a0xhkI0V80yjCKPgzbqxr2pQbnZZkPWlTvl
t3yd/PbX70jPyW/TpLp35nQBP/I//1716MWNZbZYdRogRq4ZRJbNe/Hrj79+oShB1e8LdlwUE/lm
gM4VTQoAki679LZFPWFymoXeSpzLqV//blVUoJvp088UpsmRvJ/kdrQNjBPECvhdCg1i/cX7X79D
1wHhIkGgMSXBizOKd7d09HEQE02nUo3hCfjBlZkPf/TH7lq0q9eRoK3QYk7QZaQiZ2X7Ue6bdmgR
v5X4n3BHUiZCHa1XPwsqwBjZhPlBVTxtfWsZ92GL207wEZJSC8jzU+GEj4Ii7zcq1g/BiBuC+sdv
EBi3KBkJbOYMk8LHmBX7N8TWMz+SRh88eAVoSEPdoITdp7rPtyXDQxbOyt36wvj0PHld3BSvQEJ/
zGObKRC+5XlyN5SpeXCblPw5646mTLLJFqo5wFxlFDGlLfZZjole6vlZdc7XOVMCUW/+c1jAZ4PR
4QVae4ypw+m/S7cVmtRiQ0uURrr05YlosvQxsPRV2U56PyDQtrL0ZnRR2mV0RB0lyB1mpRzn2WHn
TohkqXPnAoHRoyGiCD7F8L5tFuBkND2CC2CO/grAxoyWob5TS0bcT1I2Bzap6ZA5vDwwY41Hb7CO
rg2rliLaPilz8i5ltXz+wrkzvbhBcJhekegYR9kanAvmOLwTcKA9JR/MAu0W3mg3WirLfyLBUZJh
YemtkRbVBfnznfI8NuukHI95NVeg62fUq2M/Hfw65ETT8oqmXXI2MwvAfYMxxCBbV/ULSmiVZgeo
Ls29SasM7XKzAZukrnGO39we33ATAXURpndVdf0kuu7Oy/Li2pBGBuhC3Ixtlu4Dm0uuEzs4sG+O
B9Hd16byEdHDEPDSx6IMVmJtlrxpRRpia6XfmnbfgzWKMpH527bznK1h9xo27vgFyzUUzhJhTTl1
xgY+r0Rn+YLNjeV9nJYbvldZwPyXE/tAMmTyqcxPpe02Fy9tvss1msaFP3RcdADrhAQIH/zCR6j9
18W2cZBK8K/86OmhrWy9m6bk3IzOmYNqcZCki1GhuOIy1YB7KW6LFao4zvf24pBSlYzJjpEkbqtW
DJuMmL4NE8ERdoecH1uO930ydJcmad7spjI32VR6R98vjGvQ1U/hXOxDZIr7QLD/Q5mtrk1F/yQB
AtRPYfImQRUYgZ2dRRM8zjisrwguXqzSsy7WCvsX9OjO7WK8mICJHy3HOVFuB9ums9zNr+LTbgiN
6bW4oVOU3A8KBHpVxyzUTkIGFv3Dm9bUJozI3LpB8t1EzGNDyFGEfKNL4y9//Tdj7emb4KleOL25
Qj2krpk+jWQdYjsR9N+hRHM4RSU111X/oFfzBFthCTylbLrt0LjeFVu6A0DDwXlbubWO9MQkwBlG
uiN1cvDR4rUEybvAGp2lmTdNjTWgo/w5jqN4DmMnPHaSJF6/kRFa7+XQkrUXBTYzcK6SuZY9mqc2
p3wu4xWMXqB7U2RfLNa7Ob3nY4yhcU0UQLJ0Vaap+QxSbKntZGA4jtOtU3P0ZMEi18HaSYnCnbeR
q2WRs6ttQtL1sQ0yGEcCz0qTfmYOjil/3tpuDdkfBXGXkaJaueF2kKi8Buzs01yi8yzS745Ird1C
8sgKxYFtKSDNK8M+4/YSJzN5bTUm3V+/8B49Lm7+3TUCVtJg6lh2abUsAT36YaRH/+t3IGno4bc5
9NOavgE0zaS5mBT92xAaymo2mDmXe9yVMqClSUrReNYlKGthnZHbZhet16Ecdf+I+xMbxRY8BaYS
bTELmjAG6zqnwKB/EjjAJXg3TJZmMzGmfZhap8pJ8YuGZXlSkiLEnsXTPIrvKvG9TS5+ra/W89hN
3kFb7cMoZ431wO92kzfdZcR+HjMdpbHiNjtEODQD0LvEZf1Szkj1P2DvdxRnPKdXu3Qg8N6dTr6r
LsZq8RIc1bei8k5FQTe6S5qfniyMC6v/kS5cGzkDJJYCTGlLyTcLZ8RnJctz0IYvLbEeD5kfR4GX
/BgI54Z9yRVPnkEOQM/qSElGLo5MbiwUdlFbkaiZGzmnrBoDc9UQm0kVCycEPyIrJ+jiGBJ7N5FB
LssbGk3FzuwrDoe0IiITeaejDfsCEfNpkubaAYl8I1nzg2juB6sHcRrDO/N/sHdey40za5Z9IpyA
N7ck6EV5qSTdIKpUEkzCJEzC5NP3grp7zukTMxMx93PxM6pYqr8kEkx8Zu+1BQOqqOw+RnpJEC0M
1i2yX4ORi7tYknGDBE/NXrvRPTG3qiS6x8ZwtkyiRdTCGGyx8XfjAnGXAsi1dTKmuT8w5T+kvvso
WWnhvlftzoAxofFqeUMe7VRhuoxB/OxQGewxPAnhiJrExLqxtQLNYNNw3nPLxrNcdldQTNWpnMFi
z01yyCT5gANKwKyS/s6ePxnNGXRrjPR8ylDmi2gtXQaV7V+TIVFVBoxw23XkM69uHvk7EHZ2m80P
OlvcoxbmvYX5+oBypmdNHN7mFUivxl5DIQxFcuSktk3Tsca2gOMDQNsxDBnJCqjiTJvNZQQta6gw
o6oD5k463FfrYkMOIvEABCii8SnI8GswmXjdHhEoF7p7TLzkvYqIV2stEncZDuCQBRIC4bQet1pC
MJqDGAuDBseEftMRNvgT2TyMIkn2lvzTMww/woQ5NhmMMAKXUkTIMYi2v51vfK3BxaSC4X+m8PvI
0fNsjIji2i1ZpbUBfVCeBWeTeN49B8RLZlVP0H/THXSC94nEjLgYQ8KPOqYEU4+uQXDsH7qaPc1Q
BcfSBMpVO69Jmr5HnUPengN1u/bDNAaibsVNhHGKCMg6wzBaioRlqpNgDiDQOqznEj0nE/besW+D
pXgdMoeNh+gei0596nngUvwm2Kw6tqydbNKaLkktodjrfVgwFIHWoc033eWM8PO25X8PL09i1dDR
mOM68OMgBWxAAw/JBC/9OuJgIx1PgJGKrq0Q5KeU6fnWL8wDG2HueOUKGLIW8g2WfI+M7AWgBoas
frWkdjLOqaxWlgpbFdnmm7zy21iU/oM23I/FHH3OA8JwGyhLi+/CN7AdBNB9PyEQdzksnPXyNr69
YjHjrmvLnb+43oHhNCMP69K6CSpwZ+GMX9q/SMT4eIT9X4IW7XgecLoMRSZjW1l7sSbLTfTjUUAB
rkcGGWa4byf9YlTNQ0TIQWSYw7EfJvNMBHG7k+5C1IR5KdZCkuFXx+0hZ0fKVJtF3IyVKLXwWtPC
X0AbOWjncCEY4uxEBTWpH+E9tUpyZCbfAwvTuoTnIIF3W/0epMPwAjzRu/Oz8U7B/XhAr3yMvEk8
l9uQxWqXdD4gXs6ExJDFwTbYJ08mRTwOnXGF3B9sSGN7VZ0QWsqbvj3UkfdSh6AoykYewyWAFDkE
d7JRm4g5/V7nXbE3SxoLMg+xrfXlHWiPS6Wc+aliZbgp6+FZp0YCNKcmDEwBquRTPznQ4cjGRM4e
UChh/SwYOTn0wTbdUSVtrsV21/Q+63zYJBA8MJRGynrBQz7vyCyLawgJxuimT57Ov5QBk4Cmub6C
erz1VDgdFrzyO0TMn7UeaTGKvj86RvgbyRaSdumYr4DGEmgozsauiWWW8MOUgKJWOfM9ibWsxWsm
L270q1mXHYmdfjhz84sMZKBcAX4yqtJPGwTKDtjKiMmjYmWkdX8YiqDeNcPgsJq17oFHmIc6qGZY
WpQruQT+Oe7KTOT7eo2FDDEmApuOQDvW2TbJG5NVMFsiuBbd85pL0gTq021NcRgS6+o1fnjj5ONR
oCbBByWJgiLGsMwa52BbJUGgHndodkhh3GcyoJqQ6ZF0CPKARViSspsSv2uGeDeA1x3QxfxhHz1s
WQ8+hJzFByeEHbn4EEvMvkN/WA+kzfgLqckGia55wtvD9DL3YE+Ns/uQWtXBd2hCq1YgXuhiL+d0
Uy7Fz5JUVFtua+/SiBwcuVgHlUePqlttWqmDj2UO/R3C1G3fVlf8IOlhWcQZrU66G6E5YfBWrCXZ
h1sZRpUo5aabZEuwd3L7naCvZJshjijtWaIzECdyEYBeYnKDer8T3lCe9MjVnpCHN5PIa1FDMxEk
CqM/Jq2RnZ1dU3I7Z59ZzG32KlWL/5xSpGFzszXRpe5GLZgXBOPCrcaHhVyn2HfNTm1HjTwqAh5x
gYhwEcFwqsfurQuq+jCuu0HXnMKtlxTf0PSAq4EsnT1hHlWoIcksdOgATuKhXw5t2pY3HQ7KTTjj
TQjwQ54MQxhPSXsIhRd3Oa50xtHVHf70blt/BQZoqVm6oBWxgCJRcTew1g7C9+yjbPY17xLcc0pV
p+PmjXpm62bd0VBBzvZsYtg6RVDpoKb3ZM1mPsyihkzsmDEoMRmEbSezhdaspb3u/eToNKE6FYKG
yqAtSm1W4gY6pS2zcRoEjOL7HBJdlwbuzu5A6oUMjO8RUT2bqNJgrdu35eQa+3CggivsNjnAHNn5
b/ZcWTvmMxW5gDh45uKdLptUEzcy90nnfUO8gswaIhm08iOkqJQNSL7eNoANyGg6cwO9Hcvh4NKW
3nn9yH7U6m/srutIR0yR0Cp5M/rddWwTQKzNcnHHprxtNX60XlsBkwODvSFacpyzM6Fm4wx7K+2J
1DUXHHVj+xIsfFRCo3yRppL7LJmYl5v9RfeZHTfoMmIPVOCt4pVDTzOc3YB/WvbYxnUU6jhZUpZq
uYJlKI8p+AYnwobtt4a1ZSDRsXqgdy06gdXExekVpciuVtU8/m02KAvwjgJbyG4pAtygnknRmfTh
LlTtDaqFYVe7+t7w637n0IVtbVsibAiG1a3rVredtJbDuMA16WwAOUMx0II6cInE+Fps/R57YtAY
GD9h0eyDGQVJNoJ4UK2zt13G7svMJkeO7EwAGDymSAWfqsi+iI7XrbUK+EZmtJWzguc4/sp5+bZk
QhAwqru4SKPLNEcvni7+WAoTBzoBbr3Fvz78PDf+zz/4ec4ozZY7gjNvQlMYOzgDvyC1NsTl2s25
CDzMQT+//Hny54GMwGLb99CBVFdjnUOimbR9dy7sAmSBtgasYOvv//lkYJjdueXeVVJp88ufr+wT
rrNsYMleBQH998RpsUlEt7C9529XtYabxG1SmA3fw8+/nP18Oz+/NKu6OuE94AYCqPWfDy3e5fJf
ngwW6tDcLz6NImvPLT/eWRMo301A9V0gjAfD7g8/f/bPLzDbxKdtleG2XzFjP9+tRXwQNqn1R/x5
yNZfBWq8GYkfpqzH7VdhC4OEwMs+8fEvAUYcA500UGTNp1Y4RAesv4sE2j3fZxS6/u7nqSnEcNun
7pNbgbIUXkrOJMzfU86EdWAIr6tDg5/3OCasWduKaDjt/f3562J9k+ArdQerfu5dh+kJTvMtcNvg
PyNw/r+F5/n/TnC3qFORE/6fLTwXQPDqUyz/6uD5r7/03w4e6x8RFmfbQ//n/Q90e/QPL7ADAOzI
PkluctCG/pd/x4n+Ybl2ZCHCpQ5H34/R5L/R7T7+nTByIg+4PCpwXD//D/6dn4Czf6rYParwNWYn
xAThRL5l/7tjxaGG6EKdpNzKwYcCHNuIVloxk2sD7GlyTaL0DMisO1OjPFeyHDY6rMG/zQ+5UZ4L
utoT2o+RgrRI9pQCw6aMGsQcQ8QMbEKE4zpMkQfJJ7xcuaoC7qYxeGvXSXITmqoyIZcDHGBymtrp
qwMdbCkNKv9/vSX/G1sORKV/14iGNq+URzSN7duQ9P9d3z333uIJOyRvvNOkAnvDfs5FRUWynlQm
+rc8ZFc4cE+IaRm6c2rxXEoM3zZoe0zGyGBqC6IL9GsOEHQjHesm6PP5pejAZfrJroschSfDeoFm
2m8t1TzVhvnHzdBD/jyUVUZbFM3mLolA4fgp7KjplBsV+m8JzLYuICn46BL2uBemi1E2p0UbClMI
tLcl4HSE8jBdol6kfO/ub+FIXORMj3d8v88hGrSzvz5E9JTnatkOZm2efx5+2p8F289JGw//fJqB
BzEnVQolblj1pbY+UuFpOJM8ZDm418SKyK5VJUbB9WEkGfHsJMnDnDfWPmFkUW8svyr2jGDem6MM
7K+xycR2cTnC8McM53Rp3xqTyUaRAb7IFK8ZXLcE4J9pnqWR4sxHB5eTt1qD6Qy9lcvnbYHF6U9r
hRcPzUMp4LnqKYMKU5WPfjkmZ+QFydn1aZHJM0a8sv5WD2b0Lw8/zxkyiHuXtklWdcZ8v7+f16/q
ufzIN1ZgXTJsPeWqAy1RzpI22u0Ciy8m1nxJT6ILtomK3HO7mn5+frVobZ37X4KufT9YCn6yR6mT
1qiOy/YoU7Bzm4U7+xnf8Xju+TiwNoPnH+ZrRejQvCdD+9sW+IzNNuUVsZz+vDjWgznwlDZtkCip
uon8oNvY2Sh3Pw/Sx8bvpITYjKBR4fH3815I9frz1M9Dms78YaWNfeQ5D9rMjJo1NNi+nwcZflsN
PUFZs89MWdmxhwUFdeN7XFRonllcapB92VpMuJNnsefxNnanL7kTKXgwzgUl/01JWbD1c/sj9N9N
1Ysd8m/myobqz4bJjyFzC/CFY7w2RkJ+2OQXp0G6QK9zpGN0uV4NILSj0V10fU4DnW8bhj5IM6PX
CG3oPqkL89xrVsuV9k+Ud9kF4qe/R538nBYdqcceMdzzvaqs/Ixe4oquOUcIChVvbsOjTaeNMzY9
wpEGSlvO8DzNiH8aFXgEaQCeg8EemramY5nWQpPrlglx2YdyGSToJFxorkZst2nTnZ2Oz9BspmzF
Wxvj7Nw8GERPnaH9oCCBBwtaBjjOFJx4u+yzhgu/6TxF6GILq3uAUDlknnsuGI6wNs+s/9STg/IO
VeHu3WiGJ9FfRAsf3ZbDa5cP3NRL4zyr40yE5CkhMqhWwXiBxclYL2+fUsmMgPJVji5e7al+aSsd
xlKSQsQOlNE7jT36wB0hgtHGL+W7A6Vlb1c1+0qvPyQpsZaZ4TQks6dHruLoAAuBEw9JzCtQhwqF
V6lPY/oJlSU4t+sDHh7mJgvLPrJyo7LpMUhzKHLDbI9uNe6S1muRRVcPiIKDuDJFt3FdUK9V/Yyc
s8Xx7QXboaG1E6FE9TvP3urfMfaOLO+M3lnODdElpyh9yVYN/Szqiz+Ib6AvzP5q4JiJsRP2+FVg
NcP3XrC6Km56a8qIuYjesoCUZcuyYESWr04zNcD9JWlOSRtDSSXs2MuAiuYGnu/C/z30eOTViq/N
WsNGSC6ep1SytHdears8I4M3DoNqbxvVIvcIk68leHLT+iMZOHyJSvi5zAkGOCPqIyUorD5q0/R3
+CX0OY3ccdPVsB5pZriEO//N8DXfJRurInAHrgdFRCK7qFhlFGzIcmybnL20t18TEr2OnBOPgfPa
Wx3u/xK8Q0QEOMqa8hG5Gl8LGFDbS7vlm0HPaGa7wYZ0bsDWiDp1LDJhxlFCCLRulXdrIbB1Ec/G
pN5Cqy/jmTcH4bfHAITaUGFbAjrub+uILLJusclx6KAIKi6v2nksZ5dgAt+8okt5h6tTFKjXc/kF
PPPWDVEtpT2xFN2MDtSqvavvSca0Co7WoAjDRrnC9mPcO9ggby2HbADECwMER623tImEM5p0T7Yl
9+EcBFT7dnswl+jPXDTsq0TyoNNObczUJP3FG+9kkGJ0E6fWhhhbIPb4KZdF1tbH3q6P3YL0Sy6s
UZkFW1FCnFaJ5Spvf9kQ/TdelBbwOJm75ZQv2dj9CboMWDqqHXpfQ+4qoxh2eTnqkzD8Y5HKY+ZM
CxqnFaefsQNuEn2dOzgZohUMWFoWIWOwCrxmlkaQiT1dHkgqAcMaSRxuUbumhLhIrSq+jcV4CXIS
SHRtGA9+v/75CkUGAWJLvfa4seF/JgkWV04WeGy2y+qWr7cGqOe4F+geWrlTgpFA6dk9kCTOrYD2
eGpJdTOpzKbHmQ/zGvjISCFM7iffbp98WV7dgMyNsoy2rEhXnI+xX48y1EUNcRZ+9VIr/jnxy4/Y
0gt/AlmDO3Y3dh2J8BhQG3FG07jOrdIr9NR4Cpg16Vk9mGZXHgwFhFuNH94A/KcEVZm6rPS8nMvS
coURmwxI0TWAlU67DSovYjYG3n6ZFw5qM1/tkRMyqEG31C69QCxq2r/K5s7LCH0ZprsJyHBLhlXc
Eye4Q1BB+MkeQ/FbGUlkV7UBIKl33IO9hHobhMEbGyZcdYpw0axi6Lf0pX1fZaSpNckbRL3wIOX0
3E6Efzuj+10GVCbIEG5EaGKXpCKjplnhh34GgdRbYjSK/qkgWzfuvw0xuBcFb7SACTVgdDutgRl1
Tcw89IXmd9M7EDkGdmV0mNFxbjBzeIIREu07y0iDElglkvjJdLgJopZbyLNrV/bRl9WNNbfX0OaF
yYs2ApR+CicSVCEab3sznZihX10Mka9hU53CmV0Terq483uuU6ipoy+DSyDBQUTlX9SUW5In6zfX
GyF0iorZe3Ml33YdUfU1w9yQJlQ4CxuuzP8d4Adlj6XTY2O759rugS4K0LEKTKAMEuh+OYt3hUYG
IymnjOyqa1Bs20G9se75g8E7Y+KKnL3/y5v+1Djjg/AA8EVlde8a2aYsqxpcH7swts1rssdL/1Pn
pbBzSsBfC9P6Mlr+aKZ8JHZkh9ojN6dN0CS6D4G273QdWCtBHsa8QD4gQGGlSX1sNNp6hX6wBKQC
+AJNTOgQZyaxgaQsHphpxqq2rwYoi9AX3b4ZEGgPWbRnFf0xlyG1lHhb2OEZAZxDxFvbjI0WqZJ7
tvtg23zoJmnV31sNUkj8Ul7MknbamIyiDolxwpKE6DO3IcIxFdsEpRKx3TW/huXvUiNNSWv/dgEz
dhhroHWFal8QMLzOc/BGBuZTY5dMUofxz4Dti96/6o7R/Crr4EDsfXh0lmQNcNzWYK62CL+3iF9w
KiFHdYhatMEIOT2EE0cgRZ1cQrEp9EElDcMeXg8gEbDUMFiH25GZc8q7vK/Dst4LIo/TlrVi4uKc
9fqLAzkcI+QtvIgduB2wUsw10P/mN24N4n+u7fpiIVHPovCrUb+n3n7hfnNwIiSovqe+JdKfVs9c
r/nkr9id7kTN+R2octqnVQ3NDMa84UfXqEkvhnjQlNmPPeVYQ0Qnkzn9aNk5Oy1Sv3wzHeLM+9T1
O6IcMEkJZdBIqpWiME09+ZgVSBpKEz4gUqwSTIppgws3Ib23WCgaH3WUn4b6VBejYOTdMUuqur0y
9Sre3iwZ/JbRwo3jCPmQiFtQ9W0qCKKQzp/JEo+dD4CiKh06OQ/2EHGQYL78exs92W7C+UNhBBsz
o34ij4LFcnqai7o9aj+CpYx/BdoSdMhWKlD8HguZxFqTOtgZDzDwbcGWmJxLC+gPqC/HtJo4T8ed
P2KBsdcczdmkkEzD4qUtmwfHm6ZTZ91Pgnq842f2gIMd3Dq4jbCacMB7F0Paf3WLRpIt0zn1RnWe
SSpDA48cuyfSEwbuPJPNADTQ2smsfwua9G4uuPbB9rYVRUyX8UOj6NqbDWfhYGrM1mX04TrSvvYp
9sPJZpce6bgk72huX20cu4Cg8PZ1qcdJzmiAOybbnuPiYO+UABIOCvpcLQfMTyYIujoyHjPA5/u5
XcKDEXXVnjxckl8691m060vKWeiHePwSqIPRTKxBjSheiEpBWfTv4OGSI4MaKFY9sHHFxBZwwood
tX8Taw683LLvEC1RtgmWhIb3gg7kanbhJy6kh6Bg6eKXnBJuaZc7IT4L+AHxmHvvnmtw5WQVkh4E
LCkO9DN7XGF2aMZ0fVTEnqUO5GZpFkhr/GZPb7Yx2B3fcjgShc08zgrjMB9uS2xqi8Fe15i/1ZK/
T7mYmM9br+zjkDX0Z5VNn3Io5ckgd8Zx2VZMXgJXNN3ilyCmMZnWosRy3Q3c/k+YFzdRFa2YBAQS
tIgN3NG4UVjGp2IL6gr0IsefbTmXQBUnq/meyn55NgxqDtO24rw/OQgWWKb73aErG8Bp3rQjGo05
tQlk1PR2Vg95P/MQFxPkefBntukh5/uiQMITJgkpVuXM4xM29XmRnxw7L9CX4ntJohUj5zkz2VKU
8D+4eQLSiLODrYBVCPnkzPzej7oHA7IaGR1AiEDZ90I8ylp+Ob76sulFXJwROzJoguVjnLFg9EXA
h376KFX4lLPQGw1UuMXI91CCDXOaKGGx+oG2eWNODrcwjJlb4nHeSpgkvUvjUAbwjbqWaWlH2VRw
gPWheDPJ85Kij7Y4ZufYDCnyYKAhBWdfc2mG97ycaux5y9laDBaccEBpdamh0xtfBAFuC2I6ezu9
VfRy22IiNqQum9VByN2/IGvPdEBltfCyXE53Y6S5JEat4CqZ6q1Jhe1FcgT4HhZxMwPC1Vo+mzA9
935l7zKr8NgHwqwtE327/oduI8ojFJYCn2MtxX7w3pkgcrnO+RaVrtwoCpJF6RM8ljdUdtxfjQYW
cBtuyAIsJQIm0OmCioGPA2WB2gwlinpZBXz81xdSSPsXpiCpeTECH2wW2SieTZaYKQDiez0rCkaP
CCDsD1cjWkpESWx4Q07NZLb8L6JvFqVPMt+DB/symAUgG2Ih6dhIfF3v3jOjZlOPcGl9j4BYhKkn
avvXogkOQGlfIsdfdnMUPgMCJNmjS+Qma6CettzIZsTAHm3Rlk84DOnwb2Lk7O4foxHeVUEW74Lo
sZ1qH4wEKnIWxAlERmzP8MKjzXA0EUBuewaP3Bw/cwvZRGM7wcYNWoK/hU0vz30iJYbxmPi8bsmE
pkY0yL37hOyFxV2Yu7V05BIhAbJ5TCrKwZNbsAqfvCw9JKieJY6ATeTLP+S+J0g380egmsS5j321
i2RxAYPiHJYkY3xic0MqXmXqvpajJQ5z1N7IyficJpxKyfCRZzrOZXBshhF5rQsJ8coZMirjycPc
Az22el7SO+m7O2Q4xSYZo1WFe7RVcgtDiIHdtE+gGn0AWUdirdGcfFNaZEb76BWK9aU3YyRotbNN
2D63AjFtbyA+iS4d4pDF4QWkyn+ZSSVaxbSbkBsldz1URj7vHYAL5DEcooQLECpFJ0D0W74NG9Zx
U/JNXYWrKFoe2yFJj2hWxLmCutYiB1Rdf8SueYPKjsuxGedjZOkXp52fkj6/G0LXjDM/+5Kue/Ab
3JzT4j0C/Hl1M/eh6HGGqNfGc++Q9W8U0qyZmiKYy4sbiCfwqB6GMJTIlf1YYdxKIKbXVRKhow0u
0UzXqtnb44Ig6egdK80e9w6jqvni1QTzZcOX1U10LSbQKac6qUYdI2O4M9fPmkNMQFf/QhE+bDX5
cd44fOoG40dBtBYrPf9+UL3cjdHwjLDnJbGeDJ8lMZkA3/2wXMM0ROtiKHfL1TPH5So8SLv5k1BH
dj1BCgCQ3Wln/J5RnUBHBAtqV84fCrYtInusKH361vr5aVEoaTvE4OgF8vte4Y32v+1R3AYN3DZp
pb8zJ7pP6DhhLd75tfuNz/CpWX9mYxpeyJOJK3j0YWjmGwtAC8GIIPuDgo0a4TTntg6vqK6tmajL
0R3+Wgj1Sl7FW2leyQe0kYDKk6BM3dZdiO2qjqx9YM4piZs+psF8QuTE4Iz5Ph0INFZUyRq68oJ/
pCzYpcPVcdoJ2rW17Owc8HImBuOUGtFTTq/gtCZ36eIVSqo+lpQcJNlZNB3JuPXR05BZp6FJ9HKf
msK8S2u5HSH/bRKXINYhIag5XwjMTLdBSckcCrRhc4UrIFFDD2Ldem8W2NajFO1BwGPFcZwdSZ9l
ms6iOPERwlJiM8LUZPGR57YZldiFjYdXa6I396uwY0RQUL2a9HS3k9u+CqRjoK+swbL3Zu6+hh4V
jTHiHpwl62uBZ9Ux9J8SSepu4TLa5ASHbCxaiX04SkJnW3cfafGrLzo24v1jm4Br8KusfJrNMweR
vytR9P9Mn45t03w0Q4W/tGn22dL8JRmFauKh9LMrAGde6brLCdEa55sw6/4OWRoRwQWftllmEPmO
CK4JRT61lv49V9F8SorSvXU1F0IbLveVdvUlwtxmVHZxlXA6h46duL1wD+EErYbwLssELQbYnQ0I
tuDQYG3clQ427kSTUdUdiVMfbnM9MEtDkpCpwI/DwTyak3u1lZAHq/x2sqYiCLAmKXJhUDlQWvJz
OwxtB3SR5MlQTzNujkCbEHbzbJsk7mq39PeWkRMvMRb3ixGR5pvOzxMb1rixCH9gOr7DJDzuOOPA
ttf8PTlNcVrDw9b+KOMZt3aMqPEJJ2N2yZHTgGw/S8yWF6pkjq9FuQh4uj95Nf+VjGUIBPTOgSzv
MYcVm1GPci8T04P74mOKKYI/mMfwJBJuVYfObZCqPzOzn0vb6GXLXqzfzxP+WrAXREGMiuPeKTZh
1xfgqNno2zOnYNP/LsSS4IKc1ZbGUd/0YfUFVKXE48dUyg7pCFxclFtDlg+9YblXH5q+y/h6LwoL
pjlX7zCX8nEiPXkzo3bJR+D5Jmm8CQIT9LHz76Fo25uuRgkSplJCE/OqmBiPjWOY5l02LSdsZQwr
XUXCzgYLGXx2OyOhrKOKcwqcWbgj7nIw14faRpgDr2c+qqCl3M8iMg1stS0Kd3kE2WGsVsbClOoh
Xw37nX3iNoHowjxlteuB8P+Gtz8Rnpr8ndpCHopGs8yIVqaOcRPgRr8E4ZvDToT8SUp83GD6qnrv
ZbKd5i6St7UDqZPGGfTPwTRZJ1SpgF3SsGoKM1Jl5rHjE3rXArw/JyWCTBanN4xmEU2FaGR7s/1L
9uhjuhSPxBReB+2/mdw9hKvehIGsuZ14RwN60GiYiXzLv9qhch+krRBz5kgowu9Rs6AEFwNpKW8p
gAnRQul7Tg2F7iMnTtLQ6tFt0ntGR9OBo3DjGQP6+tFI2N+Hz0mEVMxumumhn/IvAtmOkPyNOCLS
7gi5+ZWkIAZefCSJ1vhdCyc8rNvCOMcHuMvN6I30kGdrqIc7QmJ7bM3c/pwlfUsTOg5TuA96zWWl
qxtZgqGTSfL8l2RLsE+XX6mG2ZIyRNUyeIdF8NgXWZxFDjEpGKyAiXrOlQpChdSGaU3URV63D3DS
JnogonqsYDxCI1pO43QTDMwxS68wAAuhCUbzfQ6EyBAAgvwNrOw6T8vRIxYbSgd6pbzRxIcFSRhb
lT42Ah/50KZxV064ojSfyfbWOxvwakgqaVHoD/ScQClv5FWwlnjsUViRI0XFvHaTmZhjTdAZ4QUB
MSFZ/+UafJ8ZCNpmBLIOJenaWUxDx1B/ViBTBCrio5MA5YraN3dyQnKcV7SDv28MMjtbpyceQ/n3
Hl5blkuI7W2r8FnkWQb5H1TlGQLkENRN2nibgBhoSHHfSQOBK2BnZ6FLZ14nbolZ/KS5yg4FoU6B
H/2eJcpeWzY2o0RE2mlenILuq5zGAjphDqzfjsAAG25w6yX3JJ+6N2ZL3qOgwRMLnF8+endhpD7S
udiOPeqzxQh/tdVILs+U3Qi23QRjsu0ktGAPrZhcsrZj7yEZ7gwmkWldcydom3dtnxzCzDdjB/3M
6KBGl6QMY4ak+kM08xx4HyLTqz4b+5hjqLPluWTGII0hGQnB9WJvocX5x7RiLY10aW9gjTkNGrAO
EdlPysjR4GEWcxd3w2CxjEfJIVAxninUOrfXaMXQrbt7kbCu92d4Iu8No+pf2ejyt3u168wx2uWq
Qoxoyuky4IwvOkSD2QRZHjvILhF42q2JxMG86U9Z21oxIubHiYC/k3geSqF32OzRCzjkC3CR7AfS
hzmoDBt8CkTiBZguxtDjnHd23K6IXeA9B9s22dyY+Sdlg44HmBVbO3AeRJv0cc64eUNerT7KEUN7
EVSPwkDoCBALQIZWRFaAcdt0jfiLxYEc1MF4HMoh4HUJ0vsAKMsuHC2GjQXc4/KBKBj/Tuc4p2sd
PHoVd4MI85hLQ8ihjTDRDQLUaPZnPa1pSHPYxIltp4SC3HXqO6E2f9B2Hd32hl5l3ziJET0swqy3
inDEffDQBPOTMy7tcUgYy02p098p0/pTLTDxcrLfegWchIof7Ai3Z0R42XUNnfNb6Eju1EJS0Vsr
Le3DVFt3dYk7iviCcswYb0dfIvs9BbihTT5N0iW9AGHsDl/gMZ2oAZWFjH2x6w5QuEHxXxAfaGVI
Fl0RxUNThGhJ+/ISwrlXvwotv+sO78o4oH3tnPfIa+q/jl+dvWqnlm7lXQfFhkjFQ6Ct9kAuzyaT
XQl31IqlMSNa9gKaooTSm4Q0XqmQDwBafRQ0W0Obfjw2IRNp4CXlND02CcfPMCdgj4hFXnp0ErmT
/kEijxB7tED8FPpKTjxj+GU1Gy7jDTm32b6YqxulIHKENA6sN+YuXlLjVEo1XiyhDwrL442a37q6
RzFObbQdUKTPfmbeiKoB0FUx10NnDSXADYfLBKmbljTgnVqMD0bG7hmq/YM/Cfhsk/5DtWFsuu53
qYCKDQQyJkPtn1MT+AF99xTbs3sQpIXHLsCCBzLiNq0/oOfou3wnpyK4RXe/TRZueMXolHdzogNm
DAOCePIy/CO7tc+iGxBvdwRFFYnBSIz2w0ow8EYhwce9e5rInWBoUIC+rsvHvNf3qOHRoRsMKdyA
t7No9R/WldfAK4svHZgnejxuZimyVH4KCpz+cVmyG1P2sfS84E/RIwJQoTj5ECFuySnh3qfntWVE
Iyqcvcmo6MpdA5GwHu58v+Pts/hIi/baIWp1bc6K3gyJ7xm8TWWr5t7OGJ0EhCvsSCJa5WykKxBz
xJcy1SaiuGLO0yMprd+jor7z4PeT6NKxfCHZfrbEU2CeNS69m58HwyiqGy9I6CzIesgk1wJO6Q1F
bM9WUpQ4A5kQwBxRZ5B0Jg4FYlFUHzYXHWCkLQPwCdL/yJvgP9g7k93GsTbbvkqh5kywbwY1IUWq
tyW594Swww72fc+nv4uM/DPyJlBV+OeFAAhKDvXk4Tnft/fa9G7DWbmQccKoSV8R1QCdCEyix3bU
XoM2P1pp2G9w6d3nWpy9IPW165bme67jlwpaDR3J0umU6FfJvS4/Je1Bme5rWoQHa9H9T9CsGJmR
slM0yY+drttWVD0qwL3dprSEDZU6cAMHgksVFvTyttJ0tOJ90ToR+Q6oTwxbMQDdJPLsKGNLPhfO
dt3EuJo0Ah4PBcMM00Amcd8wOehbUsccuq53FYvugV6SFGHqWuGW0uy74cQEpaZCpErDEV3KDCEp
2wZyH98FgnlLxIyqNbJ9pskWhTvifFGlt6h7xn7woqVzWJBBUybw+3V5b4Fkv1s3ohG7EayvXlOi
PViNiaI/5uByZJilJgdM34rrl5AZlT71+Vb0qeJUBD6Sb+vfdWKjXHBdyKeQhFhS7liq9+QQ5n47
2KYx72dNsU5KxlIgz+tLgOqScfdQ6MydxpYOyBQQG57LnoSegJjYYxunz0GlaScZnO6WTjtaU3Jz
TE2t3Ay8Hb2dAKXpZMkb4I8vBY1N6B2iW/XyaRwZmKB67oVnkDSSXQpZv0AmwBc2XNxlYmy8EtLW
NpVGOm+lf8GbJ9nB0OM9t/r5ppDX5EizAvQgMR6sbP4BlqiT1edSYVpbCo6Yl3i79S47xa156EjY
MTFFERgFpkuNjEvAGqGWMeJaSlY5QpUKO20sfypJ9GVUi8FFJIu4NGpCGCO4V6R0cArMRbmdOZoK
WftMMwuhTQZCNUd+JgrGqamRouSBsTcT/S0nDgRuiHXusjl4iGk8xjlpBbHKyJg+VVIz3CH+koE3
ylpwTyeEFV1u7ln7c5Vh4KcN69YzREEuJBQLi8krUJ46ZDbvSpkfHSIxPIiehlpU85AugC416l47
B5eOBhnlO0Bq26ZCHpiTFMhV7K4edBJJuuYYzLLnUywkoKAPN3VIDaVsa5VJ3QZKqLwVJiP1ZDi/
XYq3U86mPW1AmtVMDwQ6u15d3ILInz0rilSwMZ20Eab8TTcfFYnWkEgqb0Fsi+3nVDeoqxP9ril5
9p6lMqttakBWO91Y8pPtFtONkSwEDjXG1dKv65sBODKOmz3VlmAjxQPfmQy4Fmc9ORDaE2vkjvmt
ON3P2M3tOL0WTc5KaQwPIXK+LRx3KtxD09MFZdGro/cjTmMGTO2ksThtpLR90xPS50SN+UMXCfeV
hhHU1xh354yymYhvoyDy7bHXB8Mxy/lK7kHkKphL93nRA9HWGqZus3XMusjfLSXvsSRePmrVL2ti
bZ9a+a4fCmkLMhrLKuHHcS49J1Kceizgp4O1bNY9dcmnbSFUo3IU+8YefRqm0thsVs3xulnVGEgT
epLCxZEmdIjGqFZiAHFkNcKuNHoaPlHBhDVkPYU6LCe72aEaTV+IP61/XzcNxgyvFcwn3jot35hf
9ECOIKVPqbmEy631roBydNVj74sXaVukIhxKjcLDv0eTijGDQnwC4HIgE7IAXCqEzWFeNmgKEYDE
msg6TGHFN3X9gQp392vznLZ8aHNRn+VC/GjUXevFvT7/ussiDez/tNSIoKN2+l+01DLyWnTMfwl3
Nx/tx3/8euTdR/b9X/959/1ZfzQJ4t5f9+6//us//3zQn1pqS/tjaY6pmoqbXtTU5fn+TEOQRPUP
UTO4NIIbNhgJIDj/Kw1B+QMdtQwcH42zapKW8JeaWhX/HfU0pHFe8G+UYwTFZE6jxFYsg3aJxlv7
/9mzqdIJIo2A/pRTaR1ZPpMDfc4HKTv4eLYO697vzb9/Hwb3jGlEhG7lf36aWg0FD5pBx1iJsC/2
1tcqKh1f1PpIcgmpghmRChNgX/vp1Yc8eUwtQrCBR2wht9lJO9SP4fBcmIW8z+fBcHuFh5uS9JYR
+MRzgZdBhXngIvzCpcowvLisAFN+cELivJvtUYNGSeuv34pwhGaln7eDVT7SXnwtgebZkAKYaitP
LTqHrKm6i1aaCsswM3CGuphIou3Padw/m3kNfLLWoRHTI2ytWDuUqC1lhJnYggipLQv4nzVTYXEK
xE2QPRuW/kHjHnKrD62q0wk8W0SMmjiITiILbxnmTTtrLWnfKVx8O+VLovqS0fPIeR3KMHLiqSMr
ATEozpZgFugwVAZf4Gb3YuGj941m2P0zHcCJNLVYarQNTp7YpHyWqHjYyvxZjoNdg1Birwr9z4Fe
B4jm/CERMUZ3nbVEGafYQPAbmSP1aIUpCj+Ua5iHRCXAr1AGczfmfbKRdgJhUBrAvnzI7/Kei4k1
jm7O7HebT18+bjKvN+nAqZT8WVEFJ0Mzn60gs+AaM23o68dc17/awKLWSKHtPEXiSCk2vdSk+WwZ
4OYsH1CGWS99LD0A2dI8FbxrY2TXuTTf+gIVpCoks5MHmA7rjkqiVRtL47PZj4lwNmNlr1AZh9Sq
/OgjiFakLLcsuNX32GIF7A80GVP9mRZuAU+XLo8q1q3dGUgpQrAlMQBcwQhy4oTuSDw/NYs3gOkH
tTykYw5axyQm7AxAWSVaH70u8eHLkInBhC2vbKGRiT+Kvsfdpn0IBnSlVMyosulMthEzncw+zTYq
JyQCI2a6wNv49eikgA5AhmLGhJFJYYUvSL2fR1ZqmdYdDYVKYtYq+w57td0DkcX4XTzn9Ip2nVxW
HmKHwStTYa9niotz0lUrog7kWbuNk2SSnEH5IQ1VapYTpwDV4RIuhkMEeMPRxpqyK2huZKQ3LOXZ
O0ixCCKY2El6vNQP2nAjVcZnisQqRJBWqPjCqSrc4jb9FkVhckJt32Gjd3VtwnyrfuQGUmmjWWbc
8nRCZrBvpvkr7kffVdqr2iuyI8TFBlmveSU1CNlJSp0IFII0fpLl+IZout5pCQg/SugfZjlh6gIx
JijKk1n69KsHfitBrlg5tkcBjaZUPizjq20ShMWPhjECmj+aR/TOnU5wrdzTnFJx3I5+eWz96Kee
ZDeGR3dGiLllLV24EVpKQddbiCT0lwZX7ZRHOS8f6yT3d4KoIRTmWv9rA5PBztSXaLFgx5F8AWNw
pc1kQUSANKsheLOljmQzXd6yIo6o2fTbgWRBHAnicY6sDt2KehgLzgkjHpMNBXQyvbpzrFBxyrof
MWcXkXceA4CiSTcBDY8CejCTCVCpBLhX0Ys208+Y22a2Y9pdlB9SOEDEWkYHJqmk3isDCqp4mE7x
jN6QEWUOSClTspG8PTyxslztukolGWy8sPJGMxaQ82FAmXSM5InIL6ydRqlsIksjlN78ZGo/nGrI
mzCcdlgPDZq05q2IzNSjsrPELWKh7OYIXt29GI0mxQKdgPvEnFxBw7JGoN10jfohv0eZTXTchsk5
xWQ5flOt/pDR03YCYZogdDcsqie4nSrLEMTOXmPSGpbmb4JzdnrfDdtmxEgtq1gFfKb13bmeqB/U
qM/VpNyUE2GtYaYRcmF3EiYJZBwsqYeO8KlEy+6UOrpJFMVQASk0+QnzZC382an0TmfW6Y68MBTJ
CkH73neoUEzrkvvYP4XgkBaEZ7ZKRp0AQZEkTLobjuQH9p2xLOA8eQ7bDSgRBd+0D02MeencDadU
Q26QxF+LDMFHd1/P1LWYX/ecdMJ3NfSvDEjcizQZH/sJ5/hXWQz3XAxOdYBlIw4ZdEM1vVpi2rpB
cbJiwoLr4Wcks3DMs/qbZjbuIH/gUtn+nPypOzRJ+Bi3JET23dLBCmav1dufMXwCYpNNypGGesKt
/ZprkpsYYCaoMNHoxQ3G2EZ0vUA3Ym5pIOchBb+kD5buGVpmiiUCq1sC1/h2U+1eNAT9TtHA19EB
LM6hKn0Oo3yrpwlq+tDtw37KT73vwZtBLSSnz1KrSgdaD/22zS2G2mi6mD5+AREdnh9T/tRiAhtn
XfYwimPSoi89Df65rWiwICU1CYonJWJEtjsadOS+rShn1l8JzB1kyRFn9WglnMtgyN7aIRG3fq18
+Og31Y7nDgxUglZmEHof4ZXW5xOW7euUPZtyIB24ABnqXDkw3AOXfLmfWjoacGdZY/dyv0FPwdek
GTeeclsRj+GEgxhfIhGNgSQHS81cOPVdeBRLQjwr2lc7NRkDmxI9/3lJyySCx2wh1jPLKNAQ96Vl
OBlZD47I+WQjj2dFSgYn0WpUuSTpm9WEC/61BOdavmaVFkEczX9aPZQeZDDblimdM4N5o6EU7Pqm
QR+c9cNxAlgg1kZlqzVB3oT7sdwXsk3SSOnGrBoa3QxsQYYqIShojkERRSDt0uuzHCXpL8wjEQqP
IfG+eTjZqDJ7t4mGHZStD78FFGQWjeH1yvAdHASpMHYwvC0wZsKbHLOaGxujQ2ppYlJNVSqxAEn4
MOB6Qd4UTppUn5BqmOKZ2MoFPTkJYnYsGvN+akkVnpUMElJA/Zcu+YbKgUWlbN7inMYuPWbbqYXV
iRAKYVZCWdVUy404xaWdKlA4+f6oP5rVd9cxYCjY1DdGhMiOsYy2yiSFd9DBOFAqMiZURYi3rZEh
Rcb3Lkk5dQodUa840pog2/LbmCA+jVHHWER3OfrK+SUrfA7Mr7Jhb0wRQsuUFos5+tNpMGrFgw9U
0o+TOY3QcE0VNhsyvgOnDAw3Juod9QrzlGHGGDI1lSeKOUXBAWxJS0Ok0CjCs7QtbbUKW6/WJSoR
cXjLyzo5aegrvYIULFvVuzPHAHMQUOKzmLhVQI2xzPsvo0m+5lj8bGrjwQ9JgC8Xx3LSde/APE13
WuxrdZyTtM313dW06UlA9L7Tico9w0d8tAh+xMQOAaqE6eT3X+qIda8Nsw2DegOThk1N/4lrGHxs
tIK50v2Q20C7twzSZC2FjmYpPGaZWV41MpZ8bW9WUmZDaMq9wDIJso+IjpW4kNNf6+Gs5siqFOxk
jTF6VJgrB3x/vUmrSCAhF5VvOmT3Wi4OW80AOItvjeDhmTl9MAv9I/3Ue+qEdwmJpztJUYuduOiv
AFDJoo92YdHntrgf7uJCV2GJyhq0gtWDmOFNxw3vhJC2nSRkZgNnS3HiBbUh6VF5EuOg9/qk+gYQ
WB2bWKmO614nD/eKJkp7WRiZNhqDAjJrmJgtaJDXiuFFmDJhS9H9pGo4XUKDE1uL2h2UxG4/cNmk
cpDm21jsMbKTfA1MUNkb5jJtNywB6gxTObAh4gIWO0/Y9yD6lJo3LMI2dfJ3XChOdWO0ZJRht278
me5T7+9GFEj2IBqH0WgBjeCwPtA/vaU9HTQrUhM0GJX4nJnKJQbuNkpTi22J/HY5NtxJIk0V8eBx
lUVUvnnOGEg6qTg1xSxeAGA4ikTZnZSJtxaCoS2qPkzwsXismtk8ZmX1gLJwM4tA6OXsRkGdwj5R
sW6FK9RbuhtEfRb5NpJ1nc69b3iDic2u04UHMYN167Oy8HIA1XIqSi+tDP+IUmwN4oTWbV7c54it
/aEBZMbkFMAC84Rlg9/yz80/7jOT9EcUMOPAb0QRZc1PCTofo5xQ00df7xWxXcLrH3ZlmY8HfQlf
Qe2ML+H37T6Loj3JhqwfaOJBXJkqfBXBzxixNQft4ilcN3CkYc0qvXwMwEdGrdI5qKEW81OFb9ey
stUHhSnt1228lUGJjkSHG3SQcGmmrJAw5EXaUknEy7/+Yd1E6LKFPuh2nTqG/ZGBXNtpdJWMMRuo
Zy3G+kxFXAOpkd0+oxfeSc1LiOMUloiZ/20zYIz8dXPC6lMRIeB1DTiiLkD2qy82//U51g2oRbT5
sbH9fdevF6ir2Jbg01IaxB65voIviBTD1t3fd1pqtCtIMd32xEoeROYFB+Za/uSsuzUpGPtAIi4h
5WwI19pBK/9r15eQsyPwG70pFO7bPuCDqS0tybYZddJ8BC9ZQAZW52dL4RW6hNJLooO/AiZtjmIc
GXzZHgqf+qmBnnUTLibpdSMs35J+SioN5m0yM2PEK+glCyXBWn6qdY+MnllyaZUpXLUPtYwOG3Mn
E7NlrxQ1ConqaLx2jOCukorlgTzB8gASdS52i90nALy+47pQAaKT8SSvdvX1trz4NZmf4GAWFNCP
WDjbpei37ql10u00Um/odNYHDIQId5ZNWpMP0MrjW7/8V1/cEBQXHqLFkrsefOteZEZ87n7MJ4cq
aeIIiwUyYK4juesH50daDkRYxbGhJG60fOJ2OdQ6i5L9bsiwb8aSvg2wrR3WjbbURsuFRDE0/mFA
Jbxd75rBTUNLw5OZ5E+a0CPKBWhdHnDnY/RZ9tabOeRjd1S6L80UW8+a2mvVKuC+4uXIjFdYxq/d
5fYUxnDKrAzOtlBRU6XDA4tl2V1vr5v15iwgDNVQAuYnegJI9paFmDh3qKMhrK8HDvRgmsJ+9hqG
Oq7revkE6wdaP8t46wopOdAqoPw75eFC4ViKvAwTBBoB6NjqnX6oqrk5GALBR3UEkWVnqjFDiXzT
1AHlZDfROovhN7EOYJNwomzqIpbsJUL1sG44p//coynFZ/l9e/0zQAHutPpkcK2JNfJfj9PRGtJ6
X263nZzVr/94trlBKtqI2IlIhLQrlePu165aWSmjOFLb9c64J1s6qyPG+d//E2snbuFls+6t/7Ef
uQ5TvcFvIHJIyHHnlpqegRDmFmllHETLnqXUr1W3UD6WW3VCqY1sCHzVw1xqNMyJyYsLkoEVprO/
HqEte/+4qUv5Fg+1scUyBqbk99MrSiOARUUHuH6369dqmXz96811Myxf+u+b//gvYTFrMIIZ0bXl
XKTMxGFIapLoCkGt7wwKniyz1ey+CBk8RwkLpBgEAFuaZXQxNCI8f+1Wk3yOjFgHWH4pJq3fm8As
D/46OFnLuGSuu5RxK3ysXBOw/gvrr9ktP9rfdudlzDNrVtLIpBa+G4Mkl3C2hZWru0QlPW2hFSh6
b0KzF1+49JWH329/vRkt/2PdWzdhWb3NA+Y+eRmPMGQyMjJkcQz/ddsfJnFrdrStlk9WLZt1L2f8
HHu4g5SJ6w3cVlTof/0RIjDtK2pQmyGAKNBM1P6W8YUTCDzUujsupmxq2rji/qLIxMveenMMalag
K1WmTT/CQer3K8Vn3eDU0xmbVHA/gyTc0V3/50G4HJM6mFvIN/xwGvU3D7XH5W/H97pLcV/HkKKb
cBX5f6USJjQ3FxAft34d6OuRLbYSRipB8f528K//5/drVFJJwE9Whvj5eF3AWguhYWQGG6k4F9Y3
uD6k0Us0K6NuIGsUB+CKTQg2IF6uftFykofL3j9urn8g2vr/6DZ/dlD+l46MpBoSEaP/fUdm//UR
Fn9vx/z5iD/bMdjr/xBVhX90QERdVyHY/KsdIxl/yIqC1ky2CPohDvhfzRiLZgwjkGFCxWEtI/1G
26iQciyNHESZega50qLy7zRn0Ln/A/pCO0hURN6XZdI1Igr7H8GACdFKHRoR/Y5FEeC+fEEhRwTB
yTMnFcR1hendAiZZNyVKdg/x0A2HZnNIgQ7L7rq7boh3IHg9biCxL7OFdbM2F9c243qzGGNE8Xka
eunAeLAyJNbNipSIlinL3+4TFtWFXx8xyHCGrCPWOiitezLmHuauUAYd32BmjoCC05IEqT8TAn0a
3yhEDIPYgpe50nE/CrBYqwClFWP0jlSfiw9mwrXa6g5TMT60MIPKTBql0yCJ5rmXgU23gsFrzewc
QkjPxxExj0XnSGnB1HdQAGzqJwxayaeV6w34EFYGoa52hxVxIvTAFyq5uQiIgw51m3cHVUBdRKBL
eZsC3Cpg1TM3iM0n6i17UrvtqBILLGbYAZJGi35dUsbZYsawDs9Qi5fe8TJcKxIxKAsbYX2f64C8
7kUIdvYgV6inznBZ2EgzHQ3qB/dj3xS7qJ52a8sMGAUGzeDA8j3ajZAY0lLvPUknTvYjBmoXgscU
24aWUgmqlfLgPsBpwPcz7pFSP5BiBdC0zQ7AdJgsLZcgCTsavr/BRNPF/P/3JlhmWr9vTsvARXRV
fB1NqfN+98vFZQ633vwN75JNWd+lqm+v18D1na8bLPdM15aNsNirRvSHlHtTbF7L+yF6qfeCBITo
Ln2gOr0UaxzYoXaAc+qqnKRmQ0cCB7L2YHBV/oInSTkVnFjRernoUdWGwiFterTQHuRgR3AyCn/T
R9vuKuEB4gntqht7FuGnipM997k9U0rRvUlk2QChuvF8/dgYx0Q6s8bKX5Of0ma26xfqk5EbaygS
yM7Zo98osOs0MwmcD2r5RZfJTHY0KnGc47mf7JKmBxCc3h6c6jgu1ne0LLbskM5G/uSnCBjEJu9C
xXJxw/SBVAvUEmKPzDjq4h6nEoFDKHiEejMnJ+qtAekxHIW5q3/HFwvYDm7biokbplzyYOz8IX9Q
sOQ96x2SvOVrQ3hGCgMFI2oBkXpIh20M/WeGhwzVfISj6+CSGka7Mpjm3JXWZ/lFgCJf333/GF31
Z4HGXOC2p/ah7xFq2QZ8DLIFtip8cIsqwHnCd6ba0bG4lonT3Li/fBttw/0gWNQuj8JdNjqYQcs3
9OcKXGBKV9CCRhwblCQckaWUwwxKPTS6PfbbKbqUjUM1dPru4JjXP4iGNSyiam092RfgyH+IppO0
Ny6kfLstviA6nJYjfmBnpJKGg7e5G8MtvZsREKt8aCkx3zBO5Rf5SXnJakfSGENYN5K3s2muCoFZ
VNceoCvt+9oVSdgxYQN50DzxeJqAL+0S9gETzgy7lZs+6Cc4Tu1L/mk85c+Wm94DzcVrQbnSqt+Q
hxu7qcBZgxjKmX3yTGgIbkgKafofhkyA4hN48HPKUvYChSJrN7m1QbZzEl7xQvJhOGzVD/V7fMQt
Ehz1Q7lv96wKF8KxvEEEmH4VQFU4Hfxt/ANGAwDHCKPUWVYYKXbqc3IcKgybdndNiof+VD2PF2BG
2Q6CKNZHy+Fg60/EUvKjdj/19IARHgqo1bgcUBqaI4RMLA2MI9YYU3eC9/roRnsgMMWjvhCQHYCP
5gbvJ8pyyaUFF27mn9YhRfxty57ZuESiHPSf1o/wUTmiev9SDtpH9GVdGXeIXdQfApeOkIYtY37y
Cd3DTjps8KOUl0Yhr9ORXnxqd4510Oi20ljEWnuf7/x9fz/lLoHOOPInYEAf8gcMyyLdmRwPmVdG
bvhVNd4ALn3z1Z87zIfnEn7Ri3oKI6fKvP5MIDXF6Q1olmRj4HZ5JUc4dkGnl7Qv7erYburHCrfF
MbIYMxwNSv7PHHfh87Kkamk3vjbKG2OHTw4iqEb9S802KTJposUoJFDu28sf1BuBSnJKccnl6Ubk
z7Nbv0mirexiOtVb3ZFAcO3ISoAZ3rjNx/wYe9Jn8U0ZATe2uZt0bxh5feIGnPh1etJOGNQZFodt
4Kp7PGt8/t7RnqI3OgyDV2wZLYf3PvbmfXmhxiwh9PRx1buEBfn+nUgqwaN/kPxt3u7Si/CDGDp+
3wFGNlw7zsPHkcQ1zsTI4XXGU/fsz3jXqIZTKYUR55l8DmzYizUensxR6xw52eVc6Bh3pEP6iNy3
rzeB4AYfrElDC2OgS7IBZVwx3iW+q185va/ZOf6kqG79CG6tf9DuDVoDs/JtokZACB5CxR9fi/4p
rs6JtLUehApdk8fT+DDwOywFJ0N4byZ6oSP161P9Q3poX/2zJRGBcEkmG51a8DxAOiieNZQcJfEc
1KxVr8i2rfSMkV0Ur814b4g/w46Pv4ECweARZa6vHgHuZOk3mj6RYrJky9fxtST8jBUfxPyH+cHv
3wlqRABqc/ZWaIghBHMK0SvA1U+119azC8+hBuSbjG7SkfJooyFgC2R5QJRv2Y3FLwPR4z3sX9R+
k8UHuh/Fz3TPv94mf46IydFj/Be3zM0O4Q/SkiX7kfLuNUhfEyxpd5g7Isyc52Hv+K/1gdZhxKXv
KFYeOt0i343Bj54IptRJMkiFRNx6OV9ttpvpJhJOHV6K+rjQyNtzP2x5ezWxbyThQhctzoBt5nve
rNTt6a7YFAGeKiR1hRczjG3U5ooqF6rBMXmzDsohvunHaafeKffzvf9kHjii4WsdhVejdSuGmEQi
msspX3kLTWbXzT0M+VDycuWubFKcBq7k7/roLpcfZJoyGjUfx7+l7vBYeNpGgV1gp3sp96ISIcgz
MIJkPGHKo8wwHXM38Z5bcmTTjfYFHFsNPV+GPEyPhsSuDdFbJhqXCONMQPZNdNRv1mBH+CVFp/ps
EbWie0FUEwq7kfZksYvjLcRgzMMAmob4cYZKrp2lfkeajpmedSz6uSOXZC5c88QNCL4UHEJmyhsD
0dPyVLSV70O6R8xubWtffheQCp+Ei1ptJdCoXHp1h1/JR3CNh+oKdpxd9EL5tG0T0gSO8I6wjWgd
VJatoNJ9dDHCkOxjJc8G5miZUjVMBjv6ob6UZ+stM+38yr1TvYV1fhyFO5OZhoPdptzwlm7ysZ/t
6TRuzU/1pdiIp/Q2wTRehtP2p4AV9y6w9rpXb0lX77eg1Ldgft7bq7Dtr3TYL4J06PbN/XBU3qrd
Vcd++V2/j3ft7Jr3C7pxdsOjuqPEVWyoisbDmV7gq7iL/Me6wJTnmEe+I4Q0EzlUgh09LApYfyMz
XbVYK+wJiuyTZ+WCggYGcSe7WGwGZDdb8dN6E1+65qVHrPNEj7q/QotMNs3DRCLa8i62zNm1advp
6K3s9JCesc3HV/WYXqeX4aV+4vvnxaLuWFJNses7LhyANJxi3zwOj0SqccTSXSDghz5nepcfjGfp
af4OYW1AgM7P81N9YBlA46pdDE9u8KO7lB+qV2O3RLcrcwxtRNkmDtZIduGt2wcPwqPxxYEDkvZJ
bF+syNGeJWUrIX5vHRYRuvhizg8tkxLeyQdFP+k55clKu2p3dX8blujoLSmKFYIcuE8wgDzCNk6E
BwHKBrEB4ih/j68oVSp0C7DMdp3oFZ0rJrdId9Gd6agQMm/IaMd7ygcogEKxpQ8EO/fFF9dpkFcT
KKznha+4Lb5mV8AF3LV74AOy/8Sqqrpvn8TPbDNbryAnRS/JPUAYBjKI5ozxFmVxNjC7vfS3+lbL
Z4mW8Y3AZCvZJ2+I2zs89sfqgumqs7zqIfnBh8dxM9zzAqgZgiXL7VBd5B5bC6xvF8dNb9zJ4gaz
Z2fazf3SClxkXKj1d/mNvJ7UcPLUNRG5YVN/n6Dw3SX3/gvvqJsGTmY0Wvd9AXZoQxQEyybrp8b0
XDjwWUr1mgzbOnowys8x23VfVe4VwytglUTZdOBFPWYT0v2w5zsnwEQ9DbPSbPK1nhwiwbNrZVY3
LMtMakexeQCPVh1K0OSFZFKoZWOEOcYFcDimWb/7Stof+hBh7Yz74Nfeet+6CVT+CiiGGYZJrnja
Fs2xRDmktD5l3kbG573wjdARUFoLI+hW696w4FrWvUwQmAvHy18wg0GGTvvjaIlklq5/HjWlzXEC
/jePVsuyg7AG5QbHBrI9p0qE16qGyiPnzBS1piiJe6bw1y0vKJssjyOFr5rYDkJUpwMqPFIqZxQA
fk7dNq+47K+7CsGSBwJDBke+kF1dtJimXoLv4jsC383pf2aJ1jA8OhHBvvVWq7dZ4BT9JqIhjn6F
V+VMRs6g2sO3uc+P9U5R972B9dfOP3XJNk+seOLWFu4AWcBqEd+guqC3MU6F7BHdQDhDcUjOPfFA
SE9iz6KVg0tYv6ORbRuO/KA/KHQ7vSI+CqanGTheKc272Xf+AifGbZmLWmBZmeu75QslOv8UOsG5
e5PfWCABUNpmd4j1cMY67Q7nynUKN52nvnXn6p1VZ4BRTsV8sMERCX6S+VhJUCNIjI3+FhzEi/Su
P7SfwrQJvtt2mZKrb8WWMqScoNFE6EdWKx4nG3LsV3xhkVqmN+3T3GjXkYXWvEvCm3YHxWP8JAB2
z8Rjgcud2hP2EpgXINpkp31NdtN36EnvMfO+N+OqbpCp5qY93cVfTIpZ6Q26478138V7FTgCCvnW
CfG40XneVN9MLkMeBrFWAqFAuspz/dD7G7AFZIwUjK4n5VPm+ndttvwiLfPhc+ZiXUs3BLwriOfs
6TLFdr7TrpCZiBuylTsiPprYRfGgNFzTbPFrwJcb2whQ1fs23o1HXo2Oe9VuAOZMuceDeKr5BmHw
1cekDjVz08pkOZExkTrxZIPXOi09MloKn8gnWFP1L+gxCIvqXwT3x+igJ9pGJ/8RMZaDZWs/izbh
7B66LZLADgqx4jST7G7bfsr8BF88KwRUfO74lyEKO9ZnLtnCQxu6GY/fccdNuFW0V84q0U0G1/cb
62flSB2FfDMGlof4PsAuCr513hAxGZv8rqQ0GTdxwAdmG8gSvspdSsYqK3zmVHTm4et6KRfypwJ4
wkY9BEfVDa4ovwrirrbVLWRqSLABcmPV5i748spWwdinONZZ3MuxjWv9KcYXtjFe6O4ezXGb3hfv
4UMC3QbS5Rdoxqvfu8DqgqfW58hEJGZbbv+JdVDhV36ZaE5cwB3IX1C1SlZUAmoZh8+ByQGzvv8g
70nsfuHXqLZkK9/7FITeZOgxT6XkZmdWL90yCdxF7zBYLRYCyYLN8wRlL92YnF/LzF1Cyw3EyYQ+
OojwaOUj10N3mOxUiXqXDcMCd5Gu3hDLLRfOzKFgJkjXrnOAxIVu/GGcWQ5k5s9RdRThrNV70pas
H0z+WJ7q23K/FMvQj3S41lza2kO1VgyoEUQOC7KfZrYlE7EEoukM7/PJ7z9oWIWqg2Ipb3gTW50+
P9PShVbldR/aZ4YiEVcVPLMDtRFDBsvwkKeP2osnPo/78p6kPaw9orSDPxGK9DGcHFkG5zh1sJf8
bYkTwTUEEEykb+OOn1K5kY5YiZd6S+M078tR9G5+U0UA5vTAgYFlkNOQAhA/eHelKiC8svjWPjlI
wlfs+QS/Ve+gzLRP5IxZehfGXkpB4rX7ZogL37Ax6eA1U+Zqx/7S3Akyc6pN/1LKOyLBhDveF8WJ
vX4d8JIKXnwZ3rGWUsrQwbMwBdNeEgC6hk1UsPid1m7zTihqx5dG4B3fApdvmvbYYH821L9SzyAM
+d08ELerEpNE2SeIDsPZYjENW/rTNz3QzGg+Ozt7njfdNr43yDXp7Pkle7duk3aXJTjzN5LkpCko
60dASPlLUOAScvp6GwznZlzKLAyhOnoVn2svxaHg5Aue/IAeFlHADa/3snCg6ECdoKKGeppf+gsN
qp3/MG1afs7Cnq+UtZyxdfl166/kykkSKA+GxoXzPCs7xSSPbEtz+/8RdR7LbatJFH4iVCGHLZGY
gyhSYYNSsJFzxtPPB9/FbKbmyrJMAX/oPn2ChdER5GSnfRAJdjNA0rZ4jM2P/EaOUk0g0hPUi5so
0K4YJ7KxuXLwTXWNMwhafFDe2LsdyagnXGmu87XEahhuHKcS+jJY/Bt9r3iKs1Jz+XG3uHrhPdbj
bn6sJwXGYnfe/DpEf+tP0JLjhJQ59jub8Ztbg1yWBKaZImF8xcl7KB/pabwan6rTY7YaOkxn1S2e
2316gE5KQDEi1Gg7R1BbPURTWexNxqakjMA6hyoGS6iKenEHA/Tf8+bFqK54GzgEzA9HFG0szFZa
2IE+O/CrC440mkQMJDZf2BVsDIqQckt6IvZlEs0n2duk3kC8AMLCHRFbtNGO8ZTO3vXksPpztTYL
Kx5PBsaVcEVfxxf5T8drvrPdIOfkJAQhI4QnIDgyTHYN4aHLP6gi18AfgfuVjUIQPSq4c4necRPh
UdOzrTfFF9xT4oaCd3iz+fv8OZ7YaRzYKH4ZKyv4t0qIJh4iwYi4ZO+aHUTdGRNZllO5o0PlWSG5
oFpA0AFD4g2bpCDxVeFlWA96hf6Wz87zVu/tuGVfEMuLz391UIhVdw1sArAdXnYrmcv068kz8wsh
teZv7NIe45rokT+b5q4uvcLCNZrtrHHvucT1YD3BCXJff2dOFoSXvLvTsmGJQb7Pt8gUqVMgzCM4
HU4RkS3GNY33c8dSoKvk2ka5gglkgAGFrY52JsPYt9eFgqbcwrXz1nHAtFxr44lro4HQT5+MkWjh
obS3uVVc/YkEHgmnKSN08dh34x+pvVum1w50l2fxwaUIKNjTJf2WtzbclX7ixTCbVUd5Ux/hLXyo
v8S1GufhMHRAm9Omtanawq11kVbs15F+kmt4aCccq3Z56rNHVS7YalP64CKQssVHycaEkseSeBv/
UHvVaEUYDtkdqM+LGtrNRfqeB+bpmwWSPSnYm/LWvWrlxnzOMOYxy3CCW8tBssLRKd1iiT+t440v
7QPlwlf6Irr6Z106eoSj0qb5B+j34056g9n212q2IZpNj7R2Tyl2wvRTldvWRy37xfGLtjd/cEku
uELeebBkcbJ3W3z7NgNCdro4VH3VSfjiSk/3SEL25ql6l9C6/iW/cG68xXxg2ostnG2KPohNyju0
ybwBCONL6gqsQju0yCT6m5/p+fH1Y+JGtQeHkxQ5hA7jY3TDZ84OoMAbufi8vNjCkc4PhbzR/0ac
wCSq82O0DRgplVrDd27k/XSU/3LqQhSICTy5hAdWWXcvflWs/DZkVk6shE11nG9wK4I/GLZyguuV
XYEDJfuF4cf4ByvHfXKtX9DsuM0PHzKovbY7ApZW1YWXXO+DnUrp5mvpSaZt/zSf9RmftkPsZx72
FugCsAgl0giq11+uZdiI2av8oPTSDkiJGSccpYu2XMmx409Fm+whz3rhjGqULTZ1GQMy9BnaWmYE
0iE0j1FF30OugC2WR1q74dv6ZnMKeIe/sVjkXyT1PL9Nexqfwb64sHvbx/Q2Eyq0iRwe3+9n9roc
m3v74FBMwE/Ab15jygRX3qkfy7f1Rkba/MCRD71r6uK/lvXnaP7hoqH8D47KZ1Bj23Ywf6hOcDyA
tNMku+glp3x41W4VgM49JYIPbS/L7Si/IkrL3oi5/pPR9+yzS3qabuI7bqHlLls2+bHA0M0lZ4x2
D9E49iWYHrCb5F3lWqfwCuM82k6ueikLKnCEJk/ZU1z2zhFN69byiqt1mLbTy/gu+eYR/VBFs3Se
8Y3lXV+AxBlURB5vg+AgmUIK6x+kVRvpG7ev4c4Z2a7nxib7JnJ9HraU7yF6sRVzNnGnpxvj5KOa
rNym9lnhamHHR823MA7ajK9i7NBMi50LqK/g/knUIggvoZfTYfYanOktcr52ZeaZ9x6Z9cFUNmjO
+AdSBWWMk1kOVsa2idMSAQ+PioOV3LwVbSAv1hbkbSa5FIikPP5Ieyhjn+Pr0HoaXhHvpErg37VW
zL3saTSHl9Whk+dQKrb0qbn6rnzQ8R0YCOxoLIwHZrPWKTtX0S5DN65v0FDQarQf2ACEHPo4PdPk
khj/FWzH9+kvXmEj7m6n+h3v4/6newZYE4/bDCKZ3eMcGW20p3kQvwGutMFV34R9I/nRy/QcSYLv
PKCL8jehQuJTgebrNGTitlP2+uIlmO2vwnzATV64WyGrI5iVQHPGeAjeJls+dijSYA9On1pki0dw
n/k+L0eSi3zzXr+HIEqMoCjGjRlXUxvH2+5FTT8HfqN4N77H413DbG220YFFYPNHkPSfbYvRz617
4bXVwcYeMoA3jLfReJHdaM8cI9sFhPO3s42/ypOhR4BjauhrjNikbXxVlhO0/ZZlQUC1XZuPtver
1ltY+bTBBK8iameyh2k8Lme+is0T+n2iFZ2Z0apv/kBut8P3DHwMGjTItLw+/xjfwnIzvUizE5GX
R1Ub0HbS4s2X7NzpKyhVXs2fsdnyzfQFGW5ZmNaeOLUzuh36vd/ZU9nUzBav9Tk8GOTaurJX7XM2
D6UyF0l40lxMk776p/bdHRPyOMlDJmTRgVjH8Zv+LSHl/+0+TEjxxN6hj/DbfXuIUP1zgCuviW+9
tvvRHmj450/177Ra7WLtvM5GI/xKt5oJzXtD2vtLIFwX2n4Y5NlmCfaNeF2WMz8xwof4PSgOk7xh
ICnx2kD+e18geSHdY2OtqUc8CRnSYc2RDXgieAw24/XOekjfIvJCc0sSBUNLBWsewxlzR8Axq32H
VF0vDN1sxkTNZup9kqjltY5gJmriCgzte1O/qBTl2vqvWu8EOzA1zUOvJGlQcLkWcDg1vyiOgzPG
As2w0XbjnoKAeSGNHy4zG+Gn+MjB1gSH07Kwbprmx6Sbbpu7ZHmzSQGzSX5Izl6vLCfd5l9YrmFp
n4lOyjQYk+SKoSGgNNPPLY0LLkfsxXPiNTRfp/BT5hyjundlbLu3vD0q4PQWpw7pQ3yCxdzkNxmr
YoQtuEx7XGduf4ouiXZqh53hNqtllj2AxPgc2Wd+XSrj5J1qOa+OBVbgUGKp0awv45ErdvHExkh3
Wer5MbUt1/wACTDIZqH1AmbKb9MxPDM+7V4T4jJJOLL84ZUenoGi9dGg8wMwSd7q9MyWHglrr1zh
z/hjfnDJyZqzXkjD1qLY+FyC9frmhsMQnMN1uI9n9U9+qylxdsZPqW9qF8/dWd4FwbGjOfC1d8Vh
TRCah7RHSj1m/dPsEQvbkfQ6o7PfrGc1L5+y99WpG49pMvMyAxeyTffDBYpu4Hd+lKYrSBT+PFKy
FcTn6E4XgeMI0ZCCIhd53sZSXHSdhoJOxunZaaxrYRM9Yq+9p+ZGRITVHsxiG33iSF1fq0dZbg1h
y3CBiQNGT13pWcNOwppwfFqJG5TUzhwUFBt8FK//TsF5fB14x2EsyFpX3faEletO2whboCPWApVd
5QwPcNkZURsF0924ojfSLvKe61F9Kl7jtW/oYSthS5bK8JAlu0nAbY8xoHEKLDXgEb1Z7uFzuWO9
2CufsenhpdUxhmCURTT5OpgzOjvR7FhACMtH03e4HS2NO0JIiT71s+62+5QnldjNewzZAIPx9bPG
X+hVAhsDXMKyZ9Uf5isDcwZGY+/phgNkSbmBKayrHhmeLk+QC5cx1nvPmPIhXYUdpnyv2QuXukXU
zIHUJF/5ZWCEkizG8G3HwCG2OYvvonpJ9uNFRzgd2Nmf4E18Q/CSUXjv6g+kGXvZWVxQHeULsLv7
BP+H4C3gQWXLh+azcANX2HWP+M6vQ9q15DLlUHbRjlRpIDd+7+gUXqZTgW/iOk9J1gldHNksGmq7
7LV5ZWtOrywyDjzSdrS78m5ycF+mfiPtLMI/5ONQfkBQVJ46YEznk3o2FV42MZO1DRyLwG7+FOQd
4RkKJsSsjCuaZ0+5k2/bmYAQm/zLKUU652ocL0S+YO1DAKu5M6qTRBSRsesrPzJIYiUyg1kGUQgu
DGrC6ZkiBP/mD5MMj9TOCtdK3zKI451xGISzdOJiaeY9oy+eHh7X6+PVHDHcpAbz6I3y0fyJ7/n3
VBBHykCYxAOfFbN+175FLzly1NnxW3to/jS4lGhc6RvjmDwqMr9f8C3ht1OGf5MloK16wwiQ3AqC
5YVX3g6/I6k0C2XYm3zoHeOkX6AJ2eLBfGF2ODWu8aslrhOAQ+CcxqAQA8XkoB+Gr/knldiDm+Qv
c45dh63MpsNiI/HH8Rn2hMC4uA4gOy5u4TvpMHi83oyT4YvMRkRqW0KLNH/pHSKEKTdyZnarinwz
f8dvNBVB7jeRAxMCX2/8hvYa+xRKz7d5qEI7ulUPrA5jT9hxOoiekvgNys3SW8Ytij3JZRvUDoYA
8qt6Df9IL0TBtD8EqHQ2tIgHrtagtyWwhCO/8e8NHr87mNWpfRO3yoORIlY6d+FDf5k+yK5AlESo
ky3/tJQov73DTQEQ9xDCHeHTPrNFskt9joz2jiIC9dtbeOdQ0MU9RDRNdSss7i/h2TyNW+YMlW5b
GAlJdu3FV8kff9Jrx/BNuPb4o8O6e5C9w5AnvmeqUz3Mb2jDGuDPoX9leLLU6/NsfOS08ys/o7s1
N3LmDumFHACZxF0GnP/4KNNz+Wx8jO0ZtbYADeCid4bMGuIzF/ab/C47+T36ZNmFdxGw2TYvjHyq
2cmPX1+01SkIw3byU2qwPwbBBo8aUMiO+If4jPFd5cC7J4/lDjegWCnkWHwjsN4JA5FAm/rb4u9Y
x78ZD9Q6Zn5ohxyccBeYjd7zwGGszOAW3pSb/ZnvuhfdCMSiQp64eCECbKCQPAAsD92ZEN6z4PBK
k8+KjXWIvealulk77Zo69XXy1W+FgSFO9nZykLfa1bTc7j1+Y+ui5nCKW3YeHaaL83QQYxfeC7A8
ZefNkXbopjBa9AQoHcYWHh4wC8D8i8LhseYabfq37nM46/y2jG9/V8iWqOQjU8rFiQ4Cxqo8Z9p1
XIwe6pZwutA9an/r6MD+0rcq0WP1jvf8CxaDz5rQ+j02t4x8IBzSgqGA26xDRGO/3BR5p18oMdP6
1dqLh5zjk6unPrIuq332IBLB+NK/+VqPw+sfjggWivSRQKehsn9rTrIjUbHFVEROLV/Hzk2Y1Myb
AoYVrmrAovNGDX0sbavaBnYeo3WJiK/NDd6nwMiNjhp9cfJF9V4pr+hwhsWVZF+hd0fi/lMf+UmQ
ZU0Fix27eY53fQ0g2MTFOgk2D+ohiBztq3/NX5MD65PhNXJ6AWQ732PofRL26Wu/g0Wl/5vy0zW+
4PQ1O8Qf0qRz9PERuTFpEKOt+cYIu07t4iR9gOv+IVnNOIbP4rhSxELHnD6DeWdd6q+IgD4E5bAP
4YQwt8FHut9kR4HrHvqcW1kXMrNr+HDP5r2lBR+xniV+3p3ecaHH9ARv5ieMDuGo30AFOgD4T266
1zTdmzeIZTdorrfuo34joZ46OvOqL05srPcSeyBd7KZcuEG4afQ9rCG1hoYGEG5TaEr1Kazt+UaV
bVyRQU4EB1AeN7f5tb1r1/HQ+Fm6Q0FiUNk+G58D5oIztXCwXrNwp59FCCTczMAfyw8R06EDKeaQ
YLMMec2D8wjMQtWL8AJz2dm3HE4CIrCd6cmsu3kmT+tBU4oBWcxl8whpgyi/3NDp9+9ZcCoix6Cu
BTHmq3gBg94zEP8bE4L+nrzSMKDW1EI/o2ly62tzTqg5aGtq3PPdUqZSdvPf7otONR785Gx9Bne0
zRyJInk1uROJW6Tr1JPBeCiqcyJu9R/9J8WTgUfFQzwa6EhSchI38Ts9Vf+uzoxDXJ3BlXgxKHZz
O72Ov2K3Le/JtjgT4kAHZ3wJV266XLnk4UcNh0Vhcan0U+NWRASPdWnxEme3UdkGkYdxCZyL4Q9B
CfMbNUTM/fop4TQM2gS28gh/ptRdQwzgSdDmsINMNy+3Y+XWkj0R/9e8pdiS0OqpOI1uGgm27JZV
1pSgy8xdAa+YNYUImjfyqTx0vp198rNmyiq+ztFCyou+Nz5I2q788Tsudm0LCqAfNN2OprWhVoiv
IL1BollcK5owd9H8W9F6AYf3edv9mXz5QLJmOayzBe21fSMNnbimqDwSfKSBfqhYxWzL7BTDzAgx
FIO942F4BSSHq470M++jI3mL8bKWsHQ34JYhUe8uGeesoQKv3S1F7tRdMINjbDpsFQUa6pF7mrG0
F3LghNsRl2XSZKZ9DQlC3+N2QUXCB86zdymAMkqKkkAhOmCv70hcKgwjqK3l9fGTO59eqnGXC4dh
unXlS5xe5PyUV8SaQ2RHAe8swlMYd+NwLTDeYtrFDBIbLx3/55OSfc/6XjUhiz3xI92IxZayhLqM
WogiQeX1AoZQslN2y64Ze5yVvI4Fw//paAk+yiR8A+R5GxAwruOPvMne1RfrCj2p7+DGYs+JHfxW
EHBC3RSVJ5Vfobprp6M2weF4cjDH+m546N/D9d9gv1+n/f+f8//7T0nhVNdzSfiPC/Dv+yIzXNGR
Bj4cf2HSVwu/vAnQVsvR7t/X5kBXPaMzrkOQWzu8+928BxhLWnZCJQDKIRXtyN0ee6AU/p9Rwagf
5zW4qDmagkqv+O9L//5QXgoImx3Q9r+vSUvBH1vr3/j33+QGeWZdWzgYoODJk9UTfIp/pXHl2v/7
WrP+QZ1Ctf/3P8jGEAmt//n/P/j3ff/9FVPtC07zeOicQWW89e+b8sxUOPHWH/TvWzsMlokzk9P9
oGXNJRx2yIScVp0hqvSE2vNhkX+bfjO2pUeQkT/DAZKTrrMnzP8c7PDiR9rPpyacb9jNdU5o8tbK
XNGIQIgvWRZ94Yf4oqjClywOHb5vqmpbjDfidCZHN3Eb9msfXKZiUvyoxCq1yt4DwrA3BiJgL4NP
l4bD5OPoEno55oZBCYJgFYwaM2ixs5KIjiFItDSmQZvcwxPNlOQsxOl7PpTjDhttWPYiNG3sFyHg
9jGDq7aftjleGlk8fpViKR/UAFpUGyJYVV3eym71Emg0cfBaycRQtQMaHa95J0sHolqZbhjaryky
izcVrzKYT6atYzbzJ6oQ/MEXCo5+0HPSeHxFCCmMyJ/EKwJ+pwbboh1q/Ft7aI3tyEWY4vo6jyJh
D2X0PiTyvoSdugpJAsYDvVVVaNQ6gLmk93gg5MGUWDhKWg3x0iI8BSl9yigggUw3DKdQl/+0InRm
HTVf0RKrsjAvr3DkwPPI+MWo5KuwwDOyWAvIU04dzYCZgPPxW9gA3ySwKVSD0d6gkEUpCS4HniBW
5MUQXkrHeskjyHYQAufiFzcsMsxaZm/xS0X/0MIWawbagGQOnUldRker178eWdkhjp5xMxQvAZnB
eLLKN0nk4iBhez4aEUL4IidWTmyzfN9q3xMu5oWAmpczcC6RwvLI3RazwY0UZ4sb5/17IEbVrsr/
ignMh6CBsG5M2Uiys0aQ8rEeED3EEphD08XJOSGAs+/WsyYrvuIatYV0TrB5AjQxIS0sHR15anxG
htH5cqB/W9FymmVsuVGCwDwWNW+OodeSTeGEGDzZcqRP51yrYbWUwVaLTIpettrOUHqXTBWcleYF
NndkgQczU1Two6pZia40SuCQ9Q5FFOTIlMMM44O/zRg1h8rEfXIBEyFGgwO6YH8EI5YH2qIy5Mmo
XY1PjsDqr5qHv4neAK1l3G2pBEQls2Q7MDS5FobjYs57Y1HYJQnVAAELH9jaQD4FQas7BkSNqguu
3OscBnL2pdU5UFeTvBuER+MLAdfZqO5iSkswCCT+9ViKUSSI1zDhaksU696rIbBfleIOxFFG4qJ2
kej+5fEasJCwAwKMkEPTqasQdm4G+7v4Owppf5RSTm4Vb3arr6nI8bb3dYtRd09Jk5Ap4QdLmdo1
pFsCDuEZigXs+Uz0ycnRuFDLISNhW9MPOg9gqEEP855lNiyg4OEYqVtThuK/NMmxjylUchIUcdFN
b2P4FbfTXsILGyKiCRCihts12WVWGUOQA/abZ3h0p3H4HmGGsSmNTMKZJvVnpe3tuMF1Wu5VohHN
mW0CUzUcCsD/ZiEkbOnTN4xSn2p6nQhfHztmiFM6Q37uWcFRY24yARALg5JNjMNrns7izVDz7lLK
tDDp9CMa4gcZOnCnNWt2hTl1oWV/tyW9/T6IZF4tERCmCuQoqM8CuTDVxEoBmhm4JCJkW/J0eDzN
y5QL6kcK3CgrzCoNsOAwGrxMFfYjRQQmrlw4rYk2e4jXBC8sfzPlgAO/AStydenFKK6dQmQJASyR
eK5vloSDS59kh1JhTJzUVA6dpIjOUJeNVwjzRe5mV9aNkPRYwuNx/rlnBLJBfgczNCakntIUL16/
NMhvjOhSSKF8FuX+vSHVoWzYJ7gDuN0k0sYb4BNR2GKuVtGAagztF03cqGIK2E43Z4xVxc/lfJOF
4EUIQuYUtZDu4SLWnXbAZATursWQ3DoGHJGl+S6mwJRBnjDAR6EgJXO3bafRFfTsYU2rXEHvPzsz
CnaiQTk86t+Znv+ZO93ytWnEBUgEg8/dSDdkUoyglshYADnI36RLX0I1t6QydUyVfqkfgbTkUPeX
kOyNqo1cK7KeailmIM3gFGwzmHI4SJuquTghqxymn92G6HuYOI9Fou8y0xtC+IaF2BY2t9FT7F/m
sX225cv6EfeBEbGoIl3wCZvcSImisU6yZ2wpkRdhUrWXY2Y0TTGPjHHgeGBABbewYytm5YzRQE8x
XTD4GHShhwIt2i1JavYShYE3DNolDahGDU0tXatZdr0UVbhwZLc8z+dtwZhnNFvfUEmLEKMFYsMy
omrO5wCifQbGaMyal6ctAhF+yESHgz+glDeXImTJGwmOufMKU7cU4mrMO7XELkeWAHdFwExHbwCX
cWQ2bWEG+5IDkSFEp71lIqBBbh6X1eNCrWFPlHh1wFwiFaAakn05VftACzO3JGh8Y+VI+5IQlL/S
gn4zBGZIJjkcLdIemKDRwkA8GaEshCaooYLRoGc0N0WqBDfCJ5RimcY+UUE9Wp3eb+CGJWYV8IsI
BhSIGTNMAS42zJF6HoZNrbeVH+K+szF07TxPYMbl3poHZrE98/2YeGuZo9+LGoQyqVAS5WloyTZm
0C5NmRcHEOSbSH6TTNBlnI9zF+emTZlggYxw8mFlrekEZs6Qc9SAP9T8LheEMtWY+UwcyGHfYudd
0IysLkl9iOilaBN0S1wmeWO84eQmP3P1PCuk7KkY5wg9ACbRSyi2uvKXJ07LblpvuqmN73gf/QRZ
fp/kjmy7fmgPY7hTJuYBsh6PB03G6VG3aOqHHBSqscwjnuNfWhBE9iAyxS+T6xSZxl5Z+sfMCmSx
UtZQ3VVj66NsBXpl0pjgLmPn1F7wuBa0N8yfcl19z3MGWQIktsQIaHxjMCxFzDLYaNIvRmbPsiFu
YiLxgFCTYxxA+hzoX9bor8ypJNUv8DDLovYF56NdrNeOFENqkKXaN/E9IaEGzY8S6p9KO2Kd1nVu
hn9KlAvFudImlt6CYIzhQZXLniVIwqXn8zudFjbncm7OgRB9zBMBJvoIGuPMCXk0KnFKIR7EuOLj
vFUbw2rhBbKKO4Cjipk/TW2yC+Jlr7YjxoFl7BdKRAg86JVE9jxPq0aGRLKyj+eVawpNRuz8TmoH
runYOoejNO+MHvSlwf8xFQbLEyuG9FmUOIV60oWc9KKQ8aqmI2QUpb94TP/gJcK3hVdo0POB+o4H
Vj2whzN39ZGkTvW+yDq6W5ywciRpC8WJvzwxF1E9FOAL4W97vK4AJgJWrbRoRyybGKZgGicZcIUM
udnFGij91Mo1fc61CnMEtzNS0hbbKLOb4dbmESGkBryr8TRZ3BIjs5+21gkXnWFDjv1TUZQEU9j8
ChFhkhsElxDqa4lXHXeT4opEQxeoffGpq43dbNQHdVLDlypJnRA7wLaBqmgqqu6pdfdpWNV4JMzu
QGzEfrC0ijTLTwLN5SrGjLSCl2+Q4VHMMX208RZJ2r3LpnwN4O54TAlsQnJpKSDT1zk0v2MN9yCF
XFSvLboXCWedY65ylBVz+qGlwp+044Fq4KQWxheRVn00NRRjIW/fSSVgriGW5xjPRkjA035k5zrk
eW7mruMpxKQLGUKGpEnB0Ul0qni4hBXYnuTXIRnWZjnYVkflVBfLkfzCX2Mk8UIIv4MUZCdI8Wyh
GPMKgtLPiiGd84hEDqGDpeCpUgXluAJU6+l6Ofyt+oYPF0gwKS1+tTJ7k7rfWUYt2KTp1j2CTW0Z
ADFCas8WhUitzU91yhErEo6K+LiVXEurD7WYuxjOfZQy9/CYCX4qgR2VRQpTCONUlL/CtUFa8Io3
L2hR+5FPSWsTvg5vckwNX4OYnx70QaaFloeDrnB/dJGMyARjiU03w50TQ6XBew5+mqY05A5A1Wiw
4rKHH3FZElvoCn7TW1ejgR6RlEXSHLq6hjh0HGJoinOIP3JAq7coKWZueuxkPbNa3kZp91rqDhlB
9VLOxIguGjzfTEmUaYadIuhXaY3OElsPn/e9AG9iyhkPmQwpFLpUKMw5gaQQ1Gjkd+xk66Wtjk1G
1lu/Im5wBdk8cJwqEtSicafgXRhhLQ8BIOpuYAoPIcMgTs0FIo94gYLUgIFM/WfaF6mNubVLNS/g
1Coe8ShDDKDlsCCBG2fI0pp+0+mGCAC6jSIDsWR+JjhcWfhNboxIyrw8FHhgbHbZdJPxTZME1Y4C
CVqttepl2yfi7ukgV/CtLmpRWAetXLZ1hqu9joWWr+jTbRgkOu+GYoY4NKDQ2jwrOthrKIRriiTF
ssTipC6FkNOeWOe5Y4YW813r22x6Yli65CAJwzUJ5RO/+LIxWxo2YWzRsA/12RCTz1RJU7/VeEI9
NmJ+WcASNNIXeYI9Pigd1JKZ5yuu753YLFuRgoMcWNmbqAfAjEJ3SLpVp5gPTCBnYpbzWvCzDq/A
SWTuMllg07xKtWOwoWHNeJpWnK+thHMTffcTJn5zlx4ss2V1mCpjnSZE5QOl1aStCGeFofWC2nZU
jF2UvJQZNIYw6n4iEU5FAzhAJhCMBObqk9o5ooG2vxh5upif9V7YQ9jpYgbeQklzoZNlhFJ7arbc
Agig8TjMZ/iIeq2Pp6g0vMrSxhXKQOMtQ4qLiTJ39UmBsEqc0K5v4Nf16lLQbav2qMAmF4PK9Hs4
Lg3ER61UdURVzd+Zo1ezovmIX9rCsmiI2W5hH42WFjgYzo1n3Ey3w7CcFlFOD4UJ729aqoPVd/hk
NgHcwSB2tSS4pQ3ka2GRDxiik42GOdlGzdunnhmM4ERHH9+WMBT3GII88RuHzDVgY8uH0glcI+pO
FfAbniZG7oWWH5SiRyjVwZ2ecYEac8FTNHQN81PJdKSoIrb+SQWzquU6CFn1mD2K3lQQHkQX/AY1
oxIb+Wep75EcS+566hu8UASmdhuf5ThGG6zEtxJiRyXDMKzmetuSDFNLQnAX8QPeLMyF+cUyKXsj
Stoblp3Soq0gh/pAWXgDMVkgW4x+Icp/OSh/o6XGvLSguyv6UWIH5E7QqmscjMJ4TcaNsMA2Wo8t
GlrTei1mjU2os1ANhoUjPfxF5rBBnEUEchzDCYH43rci3Y4+fqCgwhhZaZrjrPHLRjCqawz0PKFO
mHNgFHmb9W8zfEHiUIFJbUKrt1xjlD/FjmHKuE6P5ndjpHPJ9PZTFmnrKq8N1PegRFuKBGsvdvA8
sj766kRAoQTPgIQk0VgmSyJPGFK2df3OlgNgCiT0IqL60Sj9uJEUiKeiXsjQ3MVvRR/vS8NMo9PP
aVNCBcA1ll0PgWxMfyMjLq4LVH25ZFRWrn2sRgsnUcNVY3gUEE6YIxDIlEnHYInNu9YwEBkZXs2A
X6ESS2SgSk6pIaNqB6iaaTUV90URv81Kir7pbX61gC0t6a+FpYFqKu0v9xvu7mAvGoa4sOWwnSTq
ot5rUzh5YR1/qKIKL4tQbS5UsjSRcvbAahwNxxyGC4F7E+ZTTqzkta+FFDEGXg2NMnpcXYwmVHys
xsy0C2n4JhOlsmWY4mVAdULqfIDqethiHSx5E1bHVAzSVxZYDwJQ0a9k/w4rhk/BdMa7/cMkWcVf
9Lw9YtVqMu/CglWPRWzfrPprGFV/bTPsstEWd9bXJE8LB+OEugVb5MIbpODEQZccTNlSN2FVAG6Y
0mtl1fSG+SRA9UQUp/XvXF7xLZ06goJM624aoeUGSwDrv24fpOQ4+lyrzlTWyFJL5a52nH+FpOIM
Gla+gZ+WD0dVrpA/BWQJcs+B8ZA1bRcT2e5hOuhe3uCxXBb4f8E8UDKj9wOBItREyakEJMlQqKBH
oEoS4xKdPK3eEHGimJ26E1RisIWwstMisbYKtcU+LNWfOBesS5xU10VE1Ele5ERGJN3eYqJ4yUkY
S1WszxPNC2rRG+aOmaVVdGfle4R4knPw43dNVE5KsZcbLVOH4A23PNdcFEj6A/OMKPlqqtK4msDR
dA3zRh+MpwX5Lkfqh+ZFnV2tEv5iLumPuqnTuQkXo29+Q4A38pLgSoyVsvgWTIylAqwn5iFzV9S+
FPPSC/H+24xRaGzHYD6b06RsAoMZqRbMFHI1xYGBp+UmEOAgzDInhgR+FS6k2UXRJNhG33+EIXFD
JWa6mU6XHFXFuzwv+VbW0kMQtKQHjsgPlX4lWXadk8/o+MkCTt1SAmxW2msjmFgxhJjYG2Gkee1n
L/SHpp2ZJi0jog69wa+g7VsuK6F1Bgktj1gsraPFBbP9BThi4oazE8nKtoksGm4t81SFSfzRe+1F
aXPtwyK6KzH/R9l5LcmNbWf6VSZ0ra3BhseEpItK78uSLN4gWFUkvPd4+vk22OdUq3U00kR0I4DM
rCQyE2atf/0mLr/H9vhDa3Ecq+0z99r7gV/2C6bxx1EzsAbPGxgrDedglprbOP9GsJCz92t8ZARs
hhwfZ4T8MdT3bODi3yLL4kYy3tGPcH+2q/dUGWdG0oVeXCjnnX+8Gk71w9AqQZUyhBsJootvy8uD
ynEnBtWqiSBkbk3jnx9/v0i98nMzI9ACMZJ6+vfq8uf/8PnPP5/7mv363HZcJozDTorhF/8k0brK
OXGxT/w0sxfK665WrnDLY8vmsrY89rn5jx77Ry/xcZsp+3fyLzZTglTYy0byRpKSTzOpj/h7dXl0
2Z6NkadEhtuH7hVPi/PnsuDoQnH7uS1mssR/b5tKZ6uSFL85GR6AySxWeO01+go7zfmYJu3MpxTt
wfSzu7Sc3L0/kmPmukxPs76yjgTXW8c5JDTUcylpls22mv94IlEvcWyTyYMw9p9/sLxs2RSAQjt7
CE/LQ5FlYuavuyjZOi0hRt3At2d53fLMsigycgSgpInHODIQbts5gq5Y7cbydKtb1qHQ3ydTtyAM
Y/JN9BJcgQgXsROFAy5byq3IqRjm+yn34qpk+mvG7VMbM6Dp66le2QXGfMtCH1sIEWFRz/AbZxgi
uM44RfsxCrgWRA2AfsYyOiXcwM2aiVnYNIwLhVjhp6zvFyO7xdxu8aFcNpdFlg1Qtzunrvc1CZyF
7JE3LM/0QS5JSC5zIkhB5T//Ll2M86bOPvok1+yS5R2W9y4DZfcZiv7Ex4l2n//e739ledvfr1me
GlsmKVJZVn6++eKv+bl7yxN/eu//8unPdyjduNl5XXP4fO2f/k3SDfb4o59SSQGMZxaXPzfDSMHy
4jXZ10+DCXFRl+jsnKk9J0DP2EnhntG7OcMwEQFd/khMWe2dymcqUIQHJ5nygx3G9Vl0A1OlhDm+
Mm8Pe4Is0oMI4K1UBVZeWKysfU/86Gvtl22G2bGvGMTXKaV+TeVCx2nRZeNUQGIFmBgzS92n8/Ry
Y8QBBg+i3mt2PrMPYQMFNG0N8OY9U4AV12TgkuZVOMpKTdsEbeKvSzLrECsxrO/zGuInYUWY3WJq
0ODhkWc/+yASm7qEA0UtsMbO/r4Dolsjl4ddZBfPrc0AoQpxBpEwKXpQsjVFN/PuFr1ilJrBoRrl
k+7kN8rbZjWmGkQE7MdTbsH7HrPzuzbHg0fSl2l+BJ3KRc9VdPepxEC9ivzuOkoGSx0TTGkwpusU
GzwNvGNfEFbmJ4i2YgGX2JrLmVMLUxwHrjK+HxNESbcU9X3BbNGPb6E/pytyvKDQyPbDIp5iM8eV
s9Y9eSL5toN+6kNGx/o2cBGAaI73NYFW2TIHWQdBhIKog9GTN4D3glihJCWfvnnTnG2Spi2DRouJ
fpLcNxXNdmyVcKhD9Lo+bFCd4drJtL47lkEqdYd4tgFMI3Jzb9lwx8MCYkBx63EnXjtp9RWVQXbn
YaG+qclOID4dnFQmkcUtsJkx5OD6IMxiPFQOvUPADDZpo/rkDOLKnKDu2+dKoy6WdKZtjofJ1EQk
ZYzXIZHnwXAt+GNdvGnd4iJao8Jk3L8J3XzLK4XbsjuCQxhwRBd3Iu6wDMwRxiR+/stJI/zHB4Tj
QSUuYQ6Gxu0MT6GIGGw71a8BLiOGRu5A3QAHVFBgpjIgmDaR37TW+GknYp8HiCv40wtwACdMON9n
wn7q7Xq8B3vUA4q1xIIBZluOt3fwo6kAQwiV0SZUU0lykC5dUO6Jk+M/JWZvPbSp/svSUfFH6UtA
gYKiPoe3a772jYZdSjt/DfcikLQJsx4TyqB4vXb7zjBQNX6D2LgVvV5bIOIzunRDJh2SgEzODFeo
WY2ckTYU2CZ3NMJziZ0sEuc96OvwSwG85fs4oIcD2W8Dxm0+uO7Wz/yjlmAhLrIXvTL9Q8U3JDxD
AHUW1oss2jMRiHDgXC6iZjYgqzPxsTVCd9+W/qUJo/pomjnXkYJ0rRGBOSKsselfq7T+rpXsQVZC
gs38h7KQ90040vrxfeMr31uUgkY3fcjEFiSdohPQGyA8rO9h08DDSiJo4LHlfwsjSNVzruGpE5JH
kaEBbkP/Usw2WC/nB+4R4p12DUaFdsg9BL5BdzJh2A0Ie5oaSyUu51tjwI2vFFkApzar3jIb2KDB
IXFNMJe8mPDbJNAe5JeEMKrZHJ6ytoZlGEOU4buFwNyG4kpNj4GfhHQ75afWiYJ7p+OeHDAWMk3i
rkdDfiepVIMNk8O/1JOXyYy6XZPQhsvQsa64Hr+3QGidtLDE0KF3jR37VXWkc7Ql9oGzgXrW7zi7
x76HFjNhwgwyZQWQpvpBZaeP+qZ02uG5I3il0Ifnqmk0uKXhT93oDHxnDWPbWnB+R0nSY+bwpkyJ
4bh0Sok4eN6qRjOdNlmL30msb0R/YxdJ72z8FsYo0AdRiNUux6OSMT5M2JE08DwYWqzzYJNC5NjN
QlibIUZUgRtQlsA0thsrI1MMYyFLhLcipRINR+WEwPRu68due2gD7VbN8MIYVr10c4qoqX8YmmZe
6S7Yx1RK5IVaQB6wS6QQTqkAbfnHGGNJONQhGWS99kVoVcO3XqNBsnDKrNrppFkuwraOkI+4A8Iv
DAAew1E2oGRRa9X4NLY6fHAzAi0W61kvSTSFXJNaQXZRJDOOXKfoo3NSztmmzrIzOOlNaAsBPTI3
RWxXtB1Oveta+P/DOCfHqeaH9ubmagYR5jRl7wMjjK9OAgckHcdbAm5/HEoGK5mLjGuMDUTDhXfQ
xuR1gPDqjONrajNM1+z40s0CfvSE1MLWkTBpNfkMFlT4qZ/OXR2nx2o7DdlDWkquqbn3o8wbwPwW
ia9df0lcLYIzQ5wUQ618jnARtbkzZ8L5sNWpaqss6iQ71wMnEJgd1d48vvladR20qcQ0h08fo3iX
GpJsN0OCXIXP0mssCVXXqw7wcrIKIgLBebxddhxszO0YMyODUo8tT8wu3niVYz4XTRucvND6FqU4
G8a11h075WAzqIUkzhhxV/4SipAMz6z2jpM5fgsJ9gDpJzVSUu1BL2FRCyvYWBl0ghge1Cmpcnmo
PLLoFXroN/puVD2A5tAcVPSRbkMIp6b8PZeF/ve1ZfP3Lqo/aKKIwdxmeaBfHLJHtefuIJ9FkmLy
4wza2kVbDi/yaza2pzKf8h3lI6b1i7M3OYmsMkgv7go7N9bSExiQ1N4uxxMxq1+NAO6/9OB5LiX9
sjBdDgVdLZbNULgg6DRsa7PFajrxvwdmN86/d8pomoEAgal5CNURnpjcD9o4IVeIs4Xmkiai0rEu
KdRiWfvLY+TYcd+0ERjVegw4qdonIUowosDoYF8m1jXoOhq6z/jDZa1RbVtHZMZKY+K8MsnWyPZS
ObMuFqlBEtCz5BppOaQz9GoROxZUpmU7UnEFcwUa46XG3l7M9pdM0sWZNasf+9aVB9vBschVizmF
yCtUeumgDcqpCrPYY1eiOqsL60KiHRcIW9ePBL0Zx2Wt1oR+LAe7AMwAig2UR2xFYg61mEXLwday
D8uaTau7tk0oXGF0Lq1KHtvGlUd47H1o+werws1ETyD9BmWICD6V5nQIjUfGIsUxl25FwoCLKVuD
hTl1Hr1etmJsgL+5W2hrPxBIdpzGOJa6NI6NEdfrjnvoXWvDPnB0LpXKOhmvS8/JcQvA8Sb1cVMo
IZSWTOumxtRXRk8vwxzzvvT9aCczh8PJo+XdEHz+a1CGt8uiU2ty8CHTzwbA0N9scp08ctd1CiBS
125+ynuJfElwQ8PVi1CYeIwjGM4swFcPRTvL3agyWme1WL7/ZdMAUkwzwBy+7gADPfUbULn9sfBG
PFRcuAIrMmRh4JLFftRDA1LpQPgcjJeKgtdTzu6fB+CyOcVoyotpJjSycZ8MY3gtSzR1/ay4kvFM
onqojW8G8niu+w45M+XpnzOzb0KiM8arjhnh7B0AdzDfDLjzglljPpnsimSTbIhx32vf54+QBiIG
JtxAr8bPceM9V2/iuTgxmiLyHnW6p2pBPJdjCuIViibnHL7Mr9iLfYw3Jhb+S/icwfXYORMOp6vs
FyaK6qQcd8CeTBBLdEmMAsiSMjcMQXC3jjGOZBr+LVeGY1iQbLmoz0/4SdcDRq/bTtvh6hj2e+1x
vrXvBZsTtEHSRjYFFkfMAF91Tl+5hpjTfuOfspnFQf+q77RHxGgMCTPU4BBv7HP0JulikKd6/NEM
nQG9sTihnWrjDZVzPe5QhOjmNrTeIcNgb1tiNPosXx8wsNpE9x3juDtkxhAtnok5xPkE2XmsjKbc
8/Qe3Otn2GkYF2zQx+JIkDJ6/Si5naUr+8n+sK76k/huHP0n8HhqvUYlreO9e+eHZ2oGLiv6a/x1
uvkfI9rwrwMe2O0uOEsiyhHwd6uBi7ZNI7k1iYNhigWd/Iz57FzSdN8V3zgOUMDPTCeYGp3TU/yG
4rIklnwjzW1QoyhAEQvfAmEvBg+duKsiRlgr6HEYRQ33VGJcN6DEew9n2Ba78S0geu3xp9du2wmq
/HlC5+1W3Az3ZrX3nCeR7v5k135PRRIU+f/Ku+y+iPK2IS7Xxc+dulA9ruJzIZ5olkY5YTku1FRp
WTbPv/94jKDO/Ns/yX8uq3GIU0Mi1NSOpYCyskl+iVOxT966Y/CIy2kKb2Gr+feRs56yHbCic3Yv
8ztHCHUtHL1UebtM9lpua6Iv+ClS5ZMaB7vQPfj5PZ6dQ4mH6toQO+GRQeBSN+x0KH/fcDSBGfhl
/oW73zbbZq+4cFzQgO7LL/1D/Jg9l19aEIeVvq5/xkcca7+lP0wELrv+mh6598PD1DhgEdbvjd3E
RGLnPHAxg2uwhzaDnBr6NLp9A2HTtCPbzFxzdqyweYNZOpuoo9ovzgUb5hE0+2z3G6/b/qz7D/s5
O2PHG/5CmICgwfmFAsqaV/aJLm2NYdpr/AYZUvsAt4b+OjwxWHiu+NGR2uBVzDOc1fg1CGj9UMkO
CGb9s/XAIdsyfnyEbFZ9hWLhXovtFaEEWl2w4ZTv7wgl6tWJKLL36Rtc/a14ML7ggrn1NsHP+c1G
2G3soudU+TTq31xjE527g7YnEeyKLtT83pQr5FMbpPftAzaAEJ6zrwXOIqheYDZtoDsjjuQ8dVAD
vMWbVXTILexa7zjDppuyAHg2tNVPjMkiZ0N1sG5X0XqPmSVmn0ywQwSEp04JL07oFLBT38hHhpUy
pNI5A5HjLq7cGzhsofFdpzVVxlpUexwZDnzEYGvcy48sO1T78QctOLvKDXxnHavX6eS90lfuqNy2
1OZ7gWJorYwWrq/Wd5iEMEQ3x3jnbv6bI1+Z+/+nA9/WNWnaju15+l+SmTGyb2B06cNVd/srmqVw
ra4xHF4vjvdNVwzTuwi3ru/IZmA2ITR6QZHUKMdvxVX+b3aGIIT/tDOSdGjH1UyyD/56FlpxO9q1
1w/XSAcr5P9WO4T5ZuIrwqINhQ33jzU6OyKS6auCW9neAga4yCxf0I9Et2V3/vf7+H8wFvzjstD8
+7+y/V6UqrIP279s/vtzkfHfv6q/+ftr/uNf/Psleq+LpvjV/j9ftftZXInvbv76ov/wzvzrf+yd
Sv3+DxubJTv8oftZT48/my5tl73gc6hX/k+f/J/lXeimZfPL/Nd5F7f6JxfOPwde/PEnfw+8sP/F
JE9CM5gBWbphclD9LfBCN//Fsrm+Opq0bU2qn/hvkRf2v+g2z3mGoeugTx770BRdG/7bP5kq8sIz
HcdwbdMx6U/+fyIvpGero/rPR71lQvNwLN3SdIMEKP2vkRdNNydD50VEqn53aTyPuYpcslNm6c0w
7acUUmPRfQmNCld3DzgVOP/FRRsSaCFCpQgTlCV24HMBw4igntg4jzb1QDoa97/LV1XD1kZyIjg0
3f2urS0VVTW2pYMPqbikQYf0XS0KB/fDGRkKkvN64/V1dbClpHqA83MXp7a9s8cZR4QAHnGT9NDT
myzZd0Z/8g3zPU6Ff19x4Gxbw/tCKBQaWKzRbN+5t5G/BQNYaVUx8XQzKGrmVY6ue9ab7GJ1SX3I
e+MtssNj6c/iFJgDHgVKgVAt46VZTUsolfPjstapnsLWxy/lgHF2Vdg3g+yjnZVa16TXsB0j9BA7
d0bOo/+uLcVlShZeUeLLEGX2gG5plIpiZK9qH6NpOVinUi28fjSIiPgxZEF9qnwSy2sT+T6yRlfE
vwvSpZpv1IxoqU+XNVK/nsekxQJX/QZ5YIt964zkawbBKZlRyMzdhO6jl8RN0Ogun8GzbXs/cftr
E1cJEtWH0/jXCOgrU7CYVl3K0+fBiM9xqKWnacKLaSpcHe0wSnNkL9a603Q8Z2pkGybKgBrWu5jg
PAWUhFkTIpPttb7BQxA/30GQLaby1qIWLwIflm9u5WgCZYvO2eps/W4cnPrkz4aOVh4zQJL0sN8O
kIA7vTwY3p+/+r/8Ep+/ThEl5kbU3S/DBIAggBjbELpN6Y6YoajkkWUxjmYNmGL91Jxi4uY9NMfA
jgFBVGKLrU6GZe1zsWS36GgvdiYE5D+Fs6gP9JfNJb+lniE41jp8HDAAlBBLWMvvVQCu+yFNUgaX
OoHL6HbnkdCWZe1zU6rHZqdGZpCp8Eo6uKUzXtY+F8vBsGzO0wgl1WqwNFAYwXIyOnPOkChUnfLy
4HJ0MDv5ZmSRsVka4+Wr+1x8PmaEDskZ1GyqVVu60nSeaLaXZm1pn5dn0nnw125JAbC0qUtqybJY
2uflPM+iGloRxCEcLh1iP3SVa1cv+W8Mc8rjn7bJX7cJqjMXrMBVIEy4IAh1+gOdXEecZoFSU8EM
mZorGgp6sNRi2VwWuoIoTAVWMIiOJa0+zv1lj7FmULYG/DvVkS5Yx6gCzdwFAakUGJKDitSgI24x
bhhvoPGKOnF0DeOZTEGcohdUZdkp2jMFt2jqZFsekOorXxbG39eWTU/BN14NFVsBOpP6A12BPFkc
XbhBYCwO/JMoIAhKH62uJtB/G8XM52ahKcCI5PRoO4MmRQpWihTAZM4vfLMKcVJWyZ9uyhMn/NYH
oyoVWFWDWrmxAQikvshlWh1m2ojtEjDXMpdenuh/o2AKEINSZhPcheJ+gjnBGQ1wlswPjVchhxmI
EIaxfY3B2NoaQqAhBuru/hwF0BLVnW6l6/4HkrP0MFclYB3JHLpfP6UKxguS7oumehcXn1YdpC9T
kN8M9udtO69Oj1GmnYcswjCt4hVV1OJHpxxahhg3him9lK6T7yBMvI5gjBKsMTABHQ0FPzYKiBxB
JFMFTWZglAYD3pXstFd/gvFayEzHC6ijpiow/omxHNJzrFmiHsvmgE+H7rU0N/VkU+aBjyZhfk4V
YMpJFJ0V+g/dOFOQage2qimQVbFtRwW7kpV8keCwbkgtyOxGZZw43h1wPcHD4LZSAbiVNZzg+XTk
oBYxjW7YYFA/fRkV8DspCNgFC04UKAw36F0omJgAdGdjKOh4VCBy1T/4rgiJnetforlKdmU83YQC
noMJCDpSYHSpYGkbfBr6s3FyFGSdK/A6NtBuI/TKs8zeWP5CmcQnVTfb4wT2LRQIrtJbV5YCxhsF
kRsKLLcUbB4AwisY3TIx/TIgzo515K/cEe5sDyNk3Rkd5rgxFloWkBYiT+B5QwH1bpb8nOSs7QJv
eu7S6ZbW9vCcmoa+mRm/tIXhbMaihZQKHjLZgAye1Lu9Hvvltip5U5Sm9+2M6w8/PFzTPBHXkS6M
oOKPcErtq5sKKHp+iTDNz17GEpv0xIklXZP5vYjLYDvM4pgbuAyEiHLupxSfyhYi9Ix1vhC1uHZ2
gjfW4GKSkPVMaa1kfBriGnM1s8OGmjwcx+3kxS2tcp1BnuEuolUodxiszJL9iphQbfVw0Feua3wd
3FXYnQo1nplz/VCE/VrToo8kCEkXyZTgyBGXrieziDxqhAkYkbYjJ1Cfh69N1pOePQ8OQeSVPIh8
AKBJPfyuGR2xMx8OKcV3vY46UnHdzflD5sa9w9SJwMVLkvKd2lrxvfWaVxeHI5851VBkR9PhvE30
CqOROLgOaqilp86e4lLiK8vZGYYhg1q/OzeZtF5mB0xlKnysnAJxsPPyJZniQ2eJY1ePEmNTgZsJ
fC09jqv1oNrAzmTwZnvvqR5zO9ECuQZkENe53cAOjMGgbM5JmZEgPWgpJsQjZJupu/dmnfmYh8mD
7If3QCmSk9SP93MKV6M9hLb8OqhxYcnccLSBDB0Pm4HxpUWLSaqJ+SupHeshr5/rCQG7FwD5MDo/
1AniYOpS/ZjDnLbN2N83Bn5ivgUzq3T3tdAJ8km8J3b0HlZlt2rEUF2gzYGMkbmYEQY1Gd9mNSSF
cHs2NB+fcjVADQx0NqF57SS1ZW+DGrUZGE6daeKSqRGsyyxWM6pfZQGPou61cFukcAFiKfI7A1re
nOkMc2vnbWS6Gwuv2o5adYn8OUa+iSvAyCy4ZSZsqOEwBO4HnWlxrcbGDfNjE9ubJrylaqwcMl+u
l0Gzxch5UMPnRI2hdTWQrl1G01z6gztfjavhpVCBjc3XQY2ycWhWg21bjbgnNexGdrUz1PgbEsoP
y/puqLF4rQbkFpNyoXHWt2p4njFFHxxKGc1E5yKpvJmz92rgDvftx8wEPmQSH6qRfKeG8ylTesm0
PlRj+04N8Gcm+QiCyVAutZMYkQYR+OcgVqo+ckUA4ItIgSluJcwAT1EEZrgCKdRWRR1I4RDYC5lA
0QqEIhgMimpgLKQDxT5QNARdERImmAlcnror91KF79zXirwgFY1B8cxR3MyrQVEcMkV2cGA9TIr+
QIo2Qzxid8PBQL1uqfpk2V7WlujaZXNoIAxPgpJMtS/Lgtr0j+DdZZNbIibtTf5lNNEn94glNyxw
RhliRMiqEVoWiMv+WPvcLGCUH4LxmOvUewZ3k3U1T6DMtYbFKpgyYvjo5KArWZdVhMOHKiXKHk0a
IbZYsdpdvQvN4GXM0xej0KYtcvZpQ4YzSVSyBMdNodJJA+WcWnwGZ8fjSAUMpRgrQH4lmF/k7prK
66iJcIkLCT3MDUwGUrWQVp/sImYPtUmmbz71P5JATBtDzw7R0Pe75eGapIvA0ft9puEgXeCFbAcz
9g1qEaErX1tGpg4v4pFdV/+YiLPfuEtWt4xK69Brv0OXl+TlZdGqqlwPMke1dRdblcLLolSToqzM
XbiAuM8EFZD9EhPdmtYEm0ZteyS0b5PMubmW8jdYIhSX1SU2Ou5g/y6bUiVg+zCwmIYM8DeAZtUq
1y4k0RqFISKqdCzm69RoJx9u8JNlFF/8NOn33EWQJIxacIG5c5nNzHw2A0xHDPdeZAUHd4HYK3bw
ggqNZFcNhXOaGtzg3RKRpN/G4xXx5Hj1w/bnDJ19m1oOepEh0zYS8RxG4503rFMmIeg/tO8Rho26
tMlWZ8JpTj2+u5FjYU7FIRJGBTL5IbNvssfXIqdeyEP7R1eYFgJ1/5iiNbnmmD8grzOUXhHNg22T
0QeJ4MdIy+VguPB45tZQkh+FFYqov8o2Dp5tVwD0l7gm040LXGVy66X3bVLK8AGSZv9rSv3i0soW
Q4O0xORZ9YuaoZsbE/UcBoWyvoVdUN8GGyncqBXdro6tE0ceAF/IJdOOJKPcDMrDOkJ9szZFOF50
D3uHlDAVu7jyQ3j7IrWIfpA/jaZOrmalHBMMyLSlvTZyqO8Dt3iC+mwA5MbBT82biPQro+kWz+FA
oqO/6hPZYUc4jg9ZZxBuMVZkOWX0/xwwGGdhVFJWTLI6Z9xo2pydRJDVRHmhj8zN+upNUXPtihFz
pAhiQDhG8aWxQ5zdh/qnNQEaeAHcvhXkxfbSNsa8Hyfzvonc4mSkA6NowSw0a9h1C68t0+MSHHgc
y9T3q7LRSNDA86HpXe15UnJQK9Uxeyqaj0qf022sk7YkIEiInulQUYXResKKTHhyuh8855vjmvdh
N0qyWkb4vhY48xiGhBuNP2ov+C7yybhvp6q/5iYItZNDetIMH76d+RG1c7or4L7jKaF1D4YGqjtZ
mGRStewoH669zNNTbvXUc7DbtZYoCodIoMEYSMxJuFLFnFyrzpDVjUGd7US3NmrPFsLMa6yLkwZJ
bY/66701DLwnPUz6QzeOgVtTMgK6dHxIKpTgPTfpgQVdMxYNo37UqCg2PdOM1VxLeajTb5Mb054U
/K6pNcL765BEd4MPObqJG7SUmoFHfONwcJX9LgxdD0kPexNRwedcZnbNPEGbSSAATjWBGgmzXTQN
9b6r4q+FTSM7J+2ZYBKR+A9moD1WoDR73jbfVGQUc5fPOTJrB/s2oiT43TaSMehNj5gRRBhZujBb
N1NmHh3ZPCTaOJzr3BnOyxotir5KBM4htl3nu5SO+i6nTKXvwel+mKC4F/NFhAHWUymOe+QqEp4d
n3oPDEgUcYAjkCmPxdRvzSLqLl6srOtsAlJUMHo89Butgiqk297RhKP8lCRd+CiD8Q63TqyK2+I9
dfE2SFSPI4L41nn4Ig/aRZP9Szj62qOWvyKFju8LpMSIsbRrbxcwP3LisfL6TWozrt52TSwoqHWI
4ng+DE2Gm1bfUZMRyn5r0iC7uWWYXNPmjbT6lJgBoz6ErRM8l3NwFGmFSLTmLdK4+BjkOe1d0hHz
EFFJTaJuGtQFyTUWZoWTvAvrqj0R7v4DdwTj7HVM/L2uNtexhNeHFLzcgHV0e6sQH13JsLMznRSF
sv0FqUm/t8z4qWu9+ipDqzh0pnxeLrQwQh+hn2iQO63hKuOM9n5KUDH487HNa+y0s+mIspYDoSOp
htH+vRkNmPta2B8UTXYfGtqVu9Erupf6mLvjA+HF8hIhWgxbpOBdqXw8W1gWEz4Y1GmJuJvSsdw6
jvfChYZYNixPaYHfS6tOL1PgjevWdoivS1tnd5gJC9rETumui0FnKB+i0HGbkmrFRWfBNZIjhiw7
ml1YhZeo0SWhG55E3dsb0AIcFL+ZkFthJ4tmsF6Xen0b56F7VGjquE+72Hlv7WHXkifFOdXsIxuf
3qGI1DFcIDJ/MwdN43To90ERyuMo3ygxBgKRpwJLGIvZdJgfZtvFLQ9dGAF51WoU0QhHpNh7qfMz
pmx/Manuu4ouMhTCvkiI3GVW7SGi/iCXGMNQZVFg9xN5pg0Tz7YkTiu5ZJ51iCM7vfZJAY0QbTgO
7gkjqAFOg9BGshR071czx2Sq2TgB1S7aNQdeIoJCn9lYQYHN8P65MgIG7BMzt1BN62CCb1tkHJsx
ippVo1PAzjbVvK3KgWpARzfU+nWpwrTWme9yC6/vrmi+tKnLvL0u5BErGIyziZZqu3xtFZ0D1BDA
JO2CZM2t7AwhNzhbyCETBCRHn2K9bcGtLR9dML4Sl1lXngm+gPA3k+Tcpe9jPXkIM/pHp9W/QJJs
T4YwTx5WBEdoGxW5nsxWnbQ8uCjpnjutGxm6/TCHOcRWAJpWOeGZA6sxu/UzISqBZ168DAc0U3ep
OUM03xLmveOdcq2oL7K5lj32GIPt91vL7acnGGS7pMEVDSjKJLkeYXnR+NEqjNLwmlrU3o45JwTX
RB8VZg01YnJ4YNmvWovhIbve8MOqS9y6ymxjVRhERjaGHO7oP88TnuaRJOUrMePw4jkOgIOnYZAy
+xvNEeFhpvzBcM6ja9Xhmeq/+lkbz06jJPoFlIyi0H95rQ5sohuHYc432kT4YZBkCDndQm5I7gJG
1nHnKc1oPHX4RHo1011DuvlLrWk45Bn+zTZ/kHzcfTXxEyE9FgeC1sXRE0Y9Sb5eiw4/BInKLeuU
N9MW/Vr/UNUaxB1keVxhTH+HPJDcxrIG/mzkY86NLqgy7xz0hAOlHjVihfXJIFg4flFBYsCWrTdF
pO4z2oXmiPvhmBabUA+xtO9ScQ6wdiLJErVLhgQOPwEVDcABa6DtScxxk9vleDG9BhF0Xn7TKrc+
F0Mcnhz2fhQOcmM7IygU2Gyfzv6PLEB3P3EiRr3LRdbyxkdRoRkrBd6dWKwNjcUxljP/kLGkAW1c
0vJws488Zt5DNpjrlNZ2k2mBtWq50WzQ2JJN0ZjYyA69sR+8vD+FNWZC3ObF2m8N/RKpf6UBuUUF
hl5Kg8i9dg3khBmue3VryWeDAePaHpth5TKsoX2oumOE9tXOvU3OP7py+0bfhxEValIVVze4jmlt
4aILYwDSVHpok/RBimjYegM/gOO1FkFCghao87gB0GKTPi26Q6SjRw7C9AIwsRtMT+z7Sm9OxpCj
OW769K4PRxIbOkceYC+967BKwRpgdPgCXqqNYmyVVjLYUxVBnMUua5ibaBPNLtCx3pfE3Ln0a0VN
XnQx92u43MY6zEW+W75oCcEUs6rpKrCRtw0fVQg6YohPTs+daM7JzokrCMR2dvYjrD+kpq+wlOFy
O+DHaH8XpkcYk1s8a2k8763AEMc48ODq6+2lyIbXPp0lV9kA6GI0QRSzbta31MoApE3yzazGeWdB
pD37Webtqil7a7MEvs3kOXuv11LwSISimYFfNNZFKx94lVTvOj4VMBCkKDF8GJlYHhKn1A4WYTAe
gijuycHJbf0UMrOJfWVSXLEJ2Rp8sl2J50hWWShKwTYvOfYSEQ77eTSc3QSlpO0b1cZ0W/uYQg0D
2ROPVhw7p2Xhoojj7ep4pRlmdrPKMtmaA2k5bkAJWWVuvYsGx7nokU2KJNToLhI3M7ZfLavzDr7a
ap34deR4ONHU9wD4XAsGw/6aOVhrVB2WCLGhP5bYb5ziqMVTlp51Q97qptSn4TFXi5Gc4DTvHr2e
TjUf4/pWIUNzPGjUFomjNA/6WThtin9lYYFFxdUJtml8KLxkWOepvNdDMT5pM4KKZMLVKxpnkipN
qd+l/HCrsCkd0rdirDQ1c1taDCz7uY52kUvt6nHtWlWdj0I1m29jw/lbFOOb2VfRXudHvULfX4ls
ii5e0LkrM8QwMo2792G0zIf4/7J3Hk1yK2F2/S/a4wWQCZNYzELlTTu2Z28QZJOE9yYB/HodgE/P
jCIkzX42FdVN21UFZOb97j2Xj6HPkkzRHJ6/zLwzwhI0Q8UijHfgpoYWbQ8zm/PsbJdOe+8DeYHK
7pHTbPt7BMIawAq2ry604SQUbBsdhNts8vtb1exqQ7IYcDQllwVRN3UaAGfchPPM6G59fFAJitOD
gvSFrw+UYgDqqiEs4CEdxo6mSBsGrHbEtWpqdTSSMD6HipSXqDuGJ7Wf3qfTcD974XDJkAPbFNK0
7ZfxEtREpxmmjSaIs0mIycEIoj6tS0k9cvPcjjkjnk4kgEzKQuK8wpVS5D7X9eD+ipPmp4lx+egX
6ns0eRfdDvld2WXwkRKsWmQ8+r3TzHeE7EGF+BKzNuI0cW8IExOh8qOdsdQnHJuo/5SL4FZTyGRU
gFw8axeJsH/NneamN1x5lh7z5nnyquOUA3IyM4JmTtY9mqqHI1vS2zSClIKm1j9XAbwaBNzn0GIt
yYKlcDi2/L3bkzfHJNbWtI1Njjxz5ubD0XN6m5z+mDtou9ZcN6xrOd2JtfrSjchT2qFgwzDAi04t
BS1Fj6JUW+1PGY4Y1mvav0yHYtiEsnWTRabtW4C4MMunstsGk14iMcdRjcl+/Tl6VTtHOXtvOir4
AMdhdtJW/xKpoadsmujS1N3PwasLCeUwGPXMLdBFIPaZ3HoMni5lZz9XVInY5vgOzCzGtW7nB8Pp
L79n+Yui9Z/mfusEcP1eGPTPUV0UVG8vYm++aEnVMo3t23LfB4gwJXm9WeG4Z/hU7Ay/z7gT4GVa
DbdWAf8xg6iy/f11sjhdkjw8Ix6al8mHIizdjgJBHbF9t+3xknR+to/teNgoM/wS9n5ISgus3zq3
X22/7KH0yQIaDrkQa4KZf8ul6pFlDfzF90mDVSFkdHzRxHEvZuZ7gJZxoLaupS+hAERXywDuYNLp
y/oQZcld0BGeM5BqLu1k41Qc+XDnTLGuAcCGDVuaL1wszWZw61dn1oIzSxyRsyeNd00yix6+PMx3
pq+QMVyrqq6Y5EkJwKwkCzMiQs+kbkXSXIheUyw6s/KKGR4QOuiLlcB3D5O8pd6A5S+oWwbtUQg7
OKV3aP1J1geSmc0lW0S+v79nSJEc0ql8+U9z6ECyS0o5jThjoElH8JOvz0pgA//4cv0Fr6JdqJFM
kjgesgtuUk2FK8/UX8/WL6PlBSuFeJ67+i6qsU3m1ZhtuLFne2gGwQUyTUBpasERXxoOkReM5OuD
w+p1nqmO++2zVpz3cCsz/qwyDPjrw/rlLNiMJklJ6z2s2kGlNCCHs8k+gBdj+R/Ni6aJnr/YMNLV
pJByd0ZVZ2jMtIINbyIbzn0qOraV+W5NEm7XIpoaMAQu6aqXsgdpLz7sit5PokPDZPmSE/S8rM/S
5VlUZGSru+R+/RaDxPEcea/d8uMsXM3fD101UMw4wOVafeerXSZ01SUvYQ3kBkbZ2a2/DwrRrHAB
DmTdhFHmr4dBlje9sJrjEKW4RhzI0u6qCDMcBLAjk/RkDC4yIkpmPNoPtkqtw38bxFab2fNU/fyP
//HtR84MM14ymZ/dP91eQO3+r/6w/9mk34r2W/t//pk/DWLK/8O1HfxcIBh8gYfI+csg5tt/uJaL
/UbYnoMh18e69adBTLp/YNS1yFVgEcMmtvypPw1iUv5hWpBhfcW3fZRz9V8xiAnCUv82iFkWf50p
TcezMAPjh1sMZP/wAzNkEHYlevvsZAoAZ277zERpBYqd18z24nMv4nCvXftTzgePLgppuWfXb756
Y20uRgFm/u70pNz8a+tnnApmhXu+pGbBMsIX35LLVjc+Q3KDBypBR3P6hAB025vgLBORD7skgF4x
9N5bOCUwl7GxRnQrVgRFcfNDVne8+XaHkgj5JCdlRPLCOQghoW0Fclul1nc1Ul9otjdmAb1/tT6w
lUTEsCRUvdL7hWziPrWx3mroqKJPGLE5wSlrWUqQJemA89mUJKPpHHMhaInCsu+arrn3pujBLnxB
i9aeE9LHuamiFxAwFKLVaqL9iIngMNt3uSrnh4R49w7grrkj+eLq7sZQtF+ZHkG9skwXUfsyxWnC
mCCJH2YC57H2afMVyXjvlMuGrjx0CQFR38wxWNjucl8LWA368mfheD8DT2bHuinf/Unkm1wXxVXP
12nm4AflltlFNgSbO2to9bnkNukHglNdewsQeOMytT16sJ90Lp5yNju7Io/e/LlO9oB37MMEu463
taO9T/8KsvG+a4KHLCGjXJug8OyBsEI8UFFBruyU9rF9dTXgr9r07z2fWOGMdKV76o0QLt/A8Mb7
rqAVJEgDoM50M7huTbsljKvaAOrNyeVYaufWsRRE6vCY+IpIMYFYoiw5EQVyCrIZgWvi3gP2Xbs7
+KgTaTL/uWIesUFZXI4S9Jm6FaNkXXyUVL2XbXP22uqj4VzBacOfAe1ReAQWa6a4vcG/4bd3Iqwv
fgIswAVhvJvN4qNmF1BX4Qvl4R40PrCEn8lSehaNj+hDhZqSU19QtJg44we6hLnNwM/p3EbFMK17
3YfnyWWj37mgQRsHGa8Z0n3nWz+MOn7hMEJQ9bnJFMCYDAibtLxv9ph8tdXEqLPn3a2d8ps3IJSH
Gnoxzo9gExuGd8qBYbE4APiag+AKyjQl/7TYBEZqW2g9Gmv7q1nFP2fRkGQr2f/Iyj5o9gadzbYe
JiVQEGSICSgou41vgwidcxo8sHcfgUNM7xylTiJ3jxxFd6vGAQLbf/Ty4SSNnw7DsMd2dD4HcuTI
FOEpKbA4RpHepWDJeEHFl1arpywa5P4Vn00FuJXJUa8of2XnjAfHha8utxq+e+vHO8OrCyocULlt
jbskwV0eRPTEtGD7bcX9g+7lWsgPO6FUZgjQD0rfPTDOpGopLXeNA8SvXsqJCiQGPRzdeXCPQx+/
RmBBCxwA4DeCUySy18qkTjzztlHTXdHrmDJTHmruNQxBfqZSU6gWq8eEKw4yxY0Ti7ug8WhecQZa
dHw2/uPAED7TzVGk5B2VcR4y74tt+Hs7pD6afOtptEFjj+DJBGc/MBb5pxiwxU15/gBjWO2nLH4O
DWwhodC3oU+1Ql5YNKvU0HitISViUuhfhlzGN1n91enpoZwRvDg6X5SBqT+Loju7ac7B19odNRSW
yL3YSb+VXdyfYsxsWCmdX0EP/1dkY3ANH1WFeJAGtfFki4snvB9ZkVCbmST0PDFkDlGqt2VoR3sz
BLnpm8M5DzKsUQ1dhn74vkJGWAP4mNsKqPAA4DOeva+AHx4B15jLRanPFcjORAfyNlFGwU/TtDvJ
B1QO420oOtLtlR8DAgdbDXbbQtvEUeAOMNcFAt4mj8cPPVGYZyKIbwzvux3fNg7NxA790SEN0DOY
+l0JpvsAw9QixbQZfcZhRObvZUqkZkphd7hh2+zyIDFOipZ2qzV9ZoO4XrhU6IZFR2lQqW86aswh
MFC1jetuk/0oR2+ppSfvGKoH9Ae6LjLQZH4qFGEdMBNVT22S6yuGv+GjQNfA9W8Mh4QOSZOtaWXc
TpiXdhIv4IIk34aVRZ4sr2CIL96K0eGTUY43edDeQv3H9wRCfKcy+A+jTCh4BGZm+dC2rQqB1YpK
KjtAAx26On8NnMJkMaPMI0KYkgGWuHFAUTNmvNElDMUpghUocmF8G61MnMaiZIkl47P3u+J+GKuv
ceypG193d2Nd1vuxHd+NPjPPI2mbjr5t1KQS0iIeC+A+0NojtXVIqsOnZscaokYDDjrYhUTPFfro
QB7k7MMdj3hTQ8oZNByhw2bsIN9TAlmGr7VrgAIaUO0SJ2d45cB1ToKSg/UEJSnt7xC65RHja7jT
LhKUCNNvVaxfUNnm11mdWttXuMli4NFgFSU1mGGCHUzx+nQF518SWmrqKUwa6/sCzQNh+RLKtt7Z
BQF8qsHC3o0vgaLCvuAhreKTjnW8Gy3/dXCjl5gy33ChrQBdNnGpwaIYbpqEZIfVh7yzM0W6QlJJ
ykkOUZdVdXBQ9wZBsVdEe46uXyE/IOkHPmaWmd9YzQbNe2kO3w3LUTo9pYWg0Iz/o8GNZJOq2DjF
g70bjK65deuO4GwwfZly9yOs8YM1oz6jMsFODDWQLYy6iwQdNFzI4JyPVtVHt0FCbG7Ku5vWoVzJ
LE9VEXD0jutvU073kbgWgWeRqLN/+RJbmjUdyihqXyIsXxU5HDMbwQFoH6h/7JuUKkX3Yh4QCK9t
wWgwd0Z5i+H6ZMW9e1bsmhQixS7u/ZM5B4TPiCc52JidsgI2kJ4i6HXBmOVnK9UQ2L3pwbnvJz54
qVV/uCYzUUOzQGvANh43s13SLF09+ci7n8ZHwQdOBz2DKN/+3nAhYibr3weAxVsG90e3J/o0v3tm
9wFUJb/BfPVQsnu7ZjkF9Bpd4uqk/gesWPyBgvI8lsbnxDBw6S2rdh8G9VmZpn9JeAG9gPO3F7bB
Tubt+2xIE3NMReM2U+M+fGZoEdGZ8lPUacti6BzLoT0HmlBZmpe7tmIlLdLQ5H7EzaqN2+TkmfNZ
2f4XIXywphk7wdie3qZY1juGFxzPZgZpGMeNTWGOIxudlkhcJ85Jg+096C369PA57ETEMd+vR+Yg
TgxmJoKKWAZn5c3xtpwZsSJo+NDRDbDS6gy/cdimk8FHVBLPwrSx84e4v6laujeR2/MdqAMsmoF/
6gmPbHNZ0Soko29ZijsvhZuezeqOdQmDXCmxNHpuxyeSD2hWBG/C3rhz/zyMg09pD6Ng0IxBlIAa
KMAB26F4d7y6Yi5BNkxBFF/3XDCud5NWvNRJy6c2uLQGDOqK5nkn60+5cm8q6SVn7bIETiZNOXC/
AUWAYLQsgpSJI2MUF1A7DHCNILr3yU+wghG5z2oSpll16oLmMYoxSDizBWa7pReeN6FpO1jh8q3t
uwleMHz2pAgyqH4uWwl8k8YAOUb3/nBaAJ6O7wgGoowg89H195MMs7NrU/gyv2fsXY6M17Emj81w
683ehwUuow/Cmn6B8Hs89xjUgxbwuaIPIKVXnAqM69Sj804cORbQ7C/MoJBeCsQrT3JTnjRzLruO
lm2bzXaTrWZgj18pYJB3+peW1bcJmCMsodtcuBjlM9ouol6+19RM9inFjbCjUDBihg+jOrBFVJe6
9LeLmwYnw6HVyMvCInw89L2J83J+9OpxpG29gbdJ/bzTjs/pQJxxrDDxOJ2NujoqyamjhoZhoge5
2Anbktu7YyRP5NedXdJ1oDc6tuC5SL7FpnkPVIntZrkJU88HFITiNeKC3BZn7wdkwL1j9ticjILr
hMpapc2zmw3XMv8xR5RdOUPlbVylrpxc8a/oM5kEqpAKejrL9pO90gc7vWJkAFWWdr/3XVSlFHZc
M/Xtvhup4BGhtSkFNVQMbGpGx7hDhQvH1R1gZg+bAIvsxuTYghw53YSTeU6s3r3tA1rTtQ4+Z5fh
xsSa03sIxkWSu9u2PWSdMvBRkFeWhzQavIOyJP1lEeDVPOvubfwjgIoVtzgGkClp5JQL8NxIgV3J
oXIp6d5UFGGiHZKPvCWyjMx2K+cAr1INFNtxChgmvb6SxvO/9FOCgcPvzyPlPQRi9Vezx9ojm/nU
VPJXJrMnygyqrYunOIKAOPhg7BCq9llq3oftwYxpA7GD9oZRIMeYRiqQAHQMTQ1jpOBspGaMQi1f
Q6/C59Tr8uhmpJxZQ2dOYRsPALK4Hxb+KeiqiyxG3BUNwxqs/LvQMT5leTQ7trIFk8p9i8lrRQIe
wLruGjrngMF/TzQRbbQADKQlKxweN+qbJ2jvvYeZSJjhhegDh/mOJlyVwb6CBLo0gPMRExbDVUoV
GrpzKCtosR7XBRlXO6e4ieX0l1LeXdR6B8aRPqF3Sp6ryf8a2+LNMoPuyfcMPCglx/7qlNm+vU3C
F6/gnUsh2B9CjuzFxNmEMl/cV1t/pnvOcwN3F1bIoGb1zUphd7v4IQ5uyy4rmRng2b29zcr0mQn3
jR9TcY9j+dnwIyC7zXSgXsPuzecEf3w7wuCHBloeIivCsBQTP8qpfoP69Aoxmeazqav2Yex8N1rn
pUoS3nbx7js5JqSkYd1jGyWxwEcWVR0aodmqyulQp+5uyFxa7kmA9+0kNxGl1DK1qJwtv3atQR9O
TOGP0B86jkrsLoRbCqWO1NU8EXXYZqZdPdv5cTAFMzfXlWwRHswWCMQwA6XvMSA4kB19qiy2ZfIJ
zektQee/IQh4S5cN3SMf1mj9Yvz2EfZULXfmASIzwHqUl41o9Z4podjCcL3BjL2Mv7mGI22zhqTL
lF1hdEd1RIIIzmH7UKQfupuyG6EJGM86IcCuf/TFLwF0B8cKiX4TsgJua5IEWjv70cAd4trFbg70
sJs771C4o0WjNvz3trzzMFx9CQyNMX5sLqmQYGwxFxq9ujXjcc/pzdjnBnYIR6nHDILqCfWeCjBO
lao2OZ5OvT5NvbsrM7qvbQdHXo9G1UbFgXDts9BgfumdesM3WmLoglzLzQUc6y3Od3Hq2PG4CX2+
A7hdsoEq2DSquguWfUkYcG6SWYF3xbCPnUJMbUbztRr8l0Zypbndq1vT8y5d8anLkG8QqZ7s+ga2
D0w+2rZuXVQt2gwoM8ufBwhuGtTvxhyINYR58jRGuPSLCFlmm2ThU0bCirPYdNvVSENQmhhYmaZ4
BHnzngqzfbQiaJ1Job/NzhETckXvj3x35bi97fzuKZ6j51kqOj1bbmAx/r6V09j2vNe/n65fJ/mP
tFfl2Yi75FRTdFE1HcvO8mC56uhyzR3Xr7KFeVJbRXdUdvAgzA5CGZ6pICr8i8hm4xD05v0Qm4zt
chC5uW2dgyX15GBHoDtneQoG99ihvR0jC/dGk/an9TCpGtvH5zXKbeS2w5cItNRU61+FbNNzZLnN
Hv7+Q+uJ175twl2lhuIkOd5ZA4OQjjvypzYeXGZ5wFyrc53B7Rpap7i2PCNZ4DZIHBBMZYwhKO9h
qRo1RcRd2HzisQIBRjde4kCVVRbV8dwg9laO99QS6f1yucI2T6nEoeGU0lrT1A8y8G4NXDPLebbf
xWF1NrseEciKOdJR/dp2E33nJRVU7Z6xe/doOPUnt6IFT+ze2opKS519uFrflaGhd6Vhbps0vKM1
qIntF9Bv6XGOe5NaUHAJFR/tStEB44uZKqKP2OLWjguKhl48YJtJicfMV+Riveory8PVMrtLnWAy
y5MZSpDj3EB8ZEdnpPaxqSwfcp26Szv3q1+J98rP4fdXAAaAgfajz6C0vMZlbmLps/pjUocT9pVM
8KHntjJXzHDdXcqH1nzAPHBrAcYFI8VsVHEJicKqNlXd3nmTKU9OBnWZWEpSfRkcA5pJ1xkwLQaI
GMBJQNNv8L2lF637cxZj3qppty6An66IHVXPwTHM0itywh3JoBuA/5QxL/577ctuM/YRdb9rRvCv
B2i91UUuv0Us32NcBOFAUlK2GvD1mMMvUMZnlWeCerzwvuWjdFy/Cur8hajY9xiW1rZuaU+YMQWA
fiVKuxrKbVMJbjKkmxcmDFFSeeku5hLELJhcG5leulvq99U6rlfqC3vI6oJdAx6ADUlr/Z/j8tXH
eObsN3sW9Lrlv9oNSy+JpyN1jEN5DIf0o7TnL03Cln/1n68P/7Cn/zal80Yx6I7Of3NXp2IETfT7
ehY0x9byXHIy6iR9RHW4axZLfLJy/IfR9QBxNLdhu+CSVtAsp8363Km39WKUHoqWGJrTCnBd/0or
xFPz+2/nd4KjiBFIQ5X315p/JDOK/Lj+xI63tPytr8P6dRH5zcET06Mj+++YLK59hHyiW95dh1xC
ENVxzlo76ss422ynOI/R50AslcMYWB6bCIiO0w7WPaGG9X+63kXWL0v6HzDzcW5aAbfrf72R2XvN
asUSs8zhRI85arAp2bK7UxGUe+Vx+416zbZR9F862OawfxNAE2Oe05UwLpFWw/cJdxf+I5OK4jJM
9imqyuHIHox7AoUf1SlKKCFact8TzOyjdNtGM3Y2r2Yc2FeroYt9GCO995cJpxl2OdgLD0TMmpKN
lqzH+u/MIXkzB0cPNw7ypp7htRfHkNvSwAnlGoSxtoiLU3Vadhjr/TddBpR+0d510/oWMga0a5/d
aEpEZQ2irM/Wh/UTZ8JWwkaX76ci4mMmQgRmZWan35fKer0sD8KduGFWnke0jml9XynCIdQrkJLg
D29U2Ho7ylmW2aQMQLsW7ibpJRu9eG+n5RkqPkyiyvmZL0n9nKi7Qikgvgd7aX2QXlPSbMklj3lx
uMiqVnzm5ejB0G3QjYI2RO/mbrMQgaGibThcYWvLgmO6IJ0os8HM2HHqWS/G9WGNeKzPohgyfAe4
x2iKdCkpIDe9JjzWh3m5hj97t2eVBU0qL2FFjr53X8wi6c7r+yAWyNTvdwQ1Rwnj06B98ji48fda
+/Ryp/SitDYgdickCk6pwMsoHGposVlOhpK35vJQx9GhN8R0aNvoFf+FvB3V9OevMWc9Oomrzt5Y
OjdZIAZo/OaecDTiJIrEjatQurLYPa6/odBjexVUuK+/ZuX6pnWDX9oGWS5r42g3ejqaKfEJocMB
jHveDEfJhbZpqiK/G2x5GjK/PbWoodbQlNygAie6rR00CGeE+K/T5aciXI969YS2gILbsEkSy3/a
bJhxVcY8UJNk0q8xciw1Br407Pm7P/Usj7K/6Tz7OrQFeDSSr36GfFFYxW0w/QKTFd24okVDQnAj
ojLRU9wkJzxd5iHpOD1rPYFO5yNu3XLLFLdD00N2Vfgl7TQjYVLPuIyNdCuGpYI4opZeGV/r0OM0
BR/HKPOrCnDI0YYc1LtqdOibaXHJjPlHNaH2OGb23tezBsXOh8HS6jNu8oc8LVEd2iE59jV7bPMm
VtVMq1p8g/eiugLd5sWcqiXF0jLwr6OlWBAoyhZERn79+4HwAcklNUNLCG7E4NE5rvwvCLcmCJqp
zq45sCbq5Dr2ICHg/Ziljq6rnTMJcVEtPLf1GUUPe8MS7sk0MzosZpX9fvAUIqePQYmgyc9xojsv
cvJ97NPjWU6huFi2XIz+PKuXh/XZ378QtZW4jPSNbQnUZ9v1F8yI6LConHz39+9b/5b1N9tW/Nqi
rx9qE97ZYAt4Z3htaWhbnhLOMUDt0t5mOPpCK9r63b8fGhy7v/9QQaXHpnToNrUGyRZt9C5F15kb
NS8rCTr5JQxMBdpdpPiqzFMTTJR+ztxt+HDq2qTGoum+I67Y/AUgYHOgejqgBJ0WKoqc5J6lgPeF
2+PiiDRZOM8Vd9WVTkjb4ELQ0u7WC1N9tcis2YmmNDZnM2kF+mwL7msdtsWDw11gIx3r04lMLu/2
Le6yn6grWwxN7+TRuLzoZsLj/RzjeEOm9d80lYIAZ7HYcVUht/Z3RRD9yCoqWUYvi7ZSV4zemj2s
EHfVMC8yzT4sfZtQ4eWkKGmDS0rIEHi7zbreS16yrGk/fY+ZN7R9f5TPif9uTwjjIMbhlNrTC0u2
2OBwFRD7UbrK5slTDL6Um6CcdJyzc4/UvQ3LOX6OTOpYEDPg7PeK2HT+lrUUE0mB8ih7FlnueE7k
bFqciNvOQW4rkgfVRpcgI2Jep9HzkH/E+aC4r93LycB+aeb3pTDoicqDl6BbLvZyb0J14z5Yna1i
RB2CsdeRG7ew7ZNloKdbIWtbjctVH+DsEVl3XWTZZdcvZfXLMyqGXyD96uRBTrazEx5L6Zx131kZ
9EGJ+8wYL8zxH8ZyPOJtfq8nZmx+9twxOOWDxTgLpJUunhuP+uwgpjRhLvkEcKc8+v7o4nQa662E
HT3zl1HJiaJEwpV+N5w6JYpxFm2avdnaV4+bIow96DfFZqbQKgdFe8qesZk3u0GKB0CkIKL7YN9w
wN3iV0S8xbcN3fhrR6NJEtdErPIz9jlen/gbPX8bLyfUW9R3Wck0x3gwBBlR5iSun32p4VT3lHh2
QXHnkpO1Yhp/Rv/H4GFQDUimRUP8DePGfuz3KwvSjUnzE6xJW7n3SzoMKkteDb+hlpAiUex4ut+h
Rux6NRyhGFCvRejOrwjhixuEQOiIyrzVwXDsNdtPaQKhzm+Qz20x3mW/DLKXpG5fqOn8hIpwq4ps
l+rwSvrhtXGtJ4uuEsqEG3mX5iR00f+eRpCSHG5S2ODUhkyGO+4cV9JgQSnvlavduq7P1odehiRt
FfdSkMwf1WzRRbzALVJ7jg6YEN6EEwA3dbMCpR9YBQ6pBYpOgxtOV65xeHGqTb70CwuC3ds44bIz
Cy57uFd62ZzxNfzEeReX7Lq16PxNOuJ/S1AYew1CInG48+owlV8j9h6/TVEc53ZyOWeiVfBmdqil
l2Z5IJ+PLLW40wzRUgQVene9gQFSivqy4mgsn3Ms5mOFoMC2cH3wPO9LSwrjADGE/eLqy5qUrOZt
O353ZxMLbc4hZmWADkN1UgEVBFEVLHaCcpPZNOHSC7Igju5hi2VwXDipWMsDpURLy4k5UBiI1LzN
a2ipgvK4BCoFkoCYNrWNX98ruIZXoo7hmrzxDOg2uByWQkOq3vPU3w4RDlx0sJgcwkhCbfWzhYup
LefIczE/8AxCvJyNJ1XwkxTGsuStv6nJGRhEbrGNFjNhG3n1hcMabbXr0zGpAjKPe4tI/r5V4ZvQ
HT/Ob4jL317PnpdmS76CCrnMk/11DNnsiT5Hil+S1LKdalaNsmSo+9fXBRXlpqbP2+80096///nV
1chgj0k395YlGZwTcyKEH4B3XByL6/fWZ+uDIcqbkkuf/ZGP2VP23mn0on2QzV+l3eLJ1cWrs5BI
WQssJDhEprLwGNKVkpKtvn83W8rd5LAMC9n+ukRsLkiBcA49CYwidhgCLXbH9SGcBxLMBiEntOHL
+uBE3l4F8HG79Sds57LYZWx5UAISse1CAxnLSuJDXMmXDEattR+zUVNxWJLJakzu0/0AC3vZa5Nm
5rgRuyE4Hu6oPOWbWet2F935T/9t1vv/MutJoGrrS/Wbe7fw4v7kwC1Auv/4H6dv+lsc/8ur9/uP
/GnWsxz7D3oWltCRvXru/jfKzTX/wHJlW7albHKDEg/dn049If4Q+HaE79DcZrtC+X859Sz1B1O8
hbkmTc/iV6z/ilPPkv8muTEWpyTARqAVzPcZhys8gf806pksQXPihOLJrHBA0GTXnwyqeBEM0Trj
1HjLihk0vC6uVtfbLwobwkb4zUQgofKPgzW/ti39UhjW9d6OTQsSCRZqLNG7Lq2J75p4591wsZn6
bUCo0yKo23EH7iVL8xIL0Tg/bmTKhqoiDN3FJ8/ujMuU4uRlTdY7A3NU5xvV3sObS0ovNE7BQG9i
qNvTZI3uh2KdwL/HDi7zcbkrpeUp7iCpTIX2OMYGtAUOdNZjUMa141L5VUZjekhV/6UOwb7PNJsd
erwFVMIn6rbrw/3cui91QYmy3z7V5Qj0hIkj5WjONUyRpvvwNCcktP3Qo0CByrdRoqnZCRx91yEI
GgfhHgcQxR/eQOuhre37FlZJ21TQzCsktgTuTF5pSqAM93vnTG8gDJo7HXpfhN1U90PX4EicgDoT
hPwyOWDLVetR9p3gaWTD4jzqKtnZGIPeWhX8qrGabNzUz3GGwA1hH1btmclv6xzvoE7bk/D7aW9a
HMY4Kh+SQfd3jo28PAbDOfEAf2WufSFX8qvEy4QBzXg3EO/aUsyPTPmnbZ+24VMRN4fOwysW1QzD
h4aJGxWONl4Z85fmZ7zGkfmJdd69a9j17gKWAsr1uu5Uz/NzPXrsU7qoONKOVT/kYRr/P9iXrviX
43T9ILuu8rg4mNMrSy2O1H84TvPZRvMPWvepqJNtagb9CT3J2UdjRsTZGQBcW1W359+N8iz5MB3i
mFWOITyzQeNFor0ffI67RmkByWY6tsBRvsAOAonCxuWB0aPrh89WyT5inhRaRDV8iVNzOM4RGeps
7A/CKuKj7q27zEqrc2U7NBl1VEaRVQ0ZJxxVQyuhRaQchi2Nf4PP3oL8hWm07V2Z00A8gR92MyRm
t8s+aYfDxDe3b2w7j/7svQ5Z7zxGrAbDrD9EXlAmT8Ec45ulZVGW94k1PVLVgROuLyeAylpgEixr
tvgmbs0u/3M9+H2T+xPu+S/mr7kwff+GQPKK26a33IQUzggbeUz9+xWvlIuii2L95NVI3NHUeZcu
mvZ6iOStDPOtHzhvTJXC+wx9pBquGAcfxmr46CCTkWetxl3NcH1T9c2n00NwQPdBsqeQ+2aKewgT
ZAatODkkStCssDyEdRhvrZCm6rbS1iUZNdSaoOdYk8CFTchqR63CrP4dKlB6yarhDcuVOiVZ/FBH
4JqYkeIzVPlrgyVSh2P8IqrSuvIqFTcG/iLVh8vRi0q9sB4fHBW8hvYojg0egguOTFwRhR62XjzT
6YSSrnEH44osjkTskFzUTVvNHZBDHHDY8kBcKYxUDNweXG1fGFrTJT7LH4Xb3xAbtk4eN7dJtvEx
H6x6W+ObeJ1CfWNToefkTLc72wB3TNVnD3/wELGDxeSIr88OSx+eIjXB2qQwNiolvXyRfUkEATjT
vaMqlDzhRIJT4maIhD4D+eDQXLqEu/DzthwmPaf/LGeaHSIZ3FT2C1vs+MmxB2hylMBxPMQ/B28k
KqNHhuAKLyHsKUMn/t7sQ/OU++j+zOZacu83VME3O9JR1HfQfZ4ms3OtXOvFLeb73tb1wWzTcTeh
41Atv2QzsbKcyFPXGz/ycj7N9FRQUbelGF7tqqqmCTYFlhTuvGbSsDAVK8nAJc2YerrWBCxkxa7L
cxnTkr082xxHiU4xFM3M8VB7hgI5Ayo7xAIFwNN2npT6X+ydx3LkSJZFf2V+AGVwaGwZWlBnMsUG
lhJaa3z9HPeoymBxsrqn921GgwEBhGAIwP29e8/t99XQz/DKwtthsPMdP/TvJB0ZN40xaLQq0RgG
XvqtID1rn2eNAWlmnVGcuOV7RYWd0pWxpGes+/RrdUpBnEzAuBW3DNqK7SwIigGVua2JmL2f5kcz
yq0HvIdIFgJ7N8XELPZEdO4c361u1YLZMD2Qvj7O/GdIQdJqX+RMNn27u7VgzkC28z6bKOS3ek/+
u6icPT8CAEk4h/zZbncaSBEmtsa0JzOM0XwSpgyaSVo16A9YC0L3ecHOSToBkZ1cHQ2veuic9lvf
ROP+1VjnN6cBYf79xGvr9DV8B7G/KXDoIGEy/34aMMIhCMKBBnyCG/dmpBVHl6f2Abck/nqwF8gE
VgOlwzvOE02Qxu39FZOXSMMGwI+l3TAOn09TvNiwz/h55cXwEpKUC+tMTIchnL4vmNWeYxA7ESeL
fkLPFsDwAL5TaM4O4KhNjg4mGq1jShSZ3V3tVR/RiaVAkKb+MNp8k7UQdTQNaOPsh8SrOO4uusez
726MsFnxkYszXIzkpmzbjnxmUGmWWfzAm9qfIoyVzDYEqfdVMJwWw0CzbhBfFhbnOprqbdmQKmhF
WOBHoC5IXQwqfyvfCL5OuRnuc93KT01rrYG/UFWn0KVnrnFbD5z7R22IV7ZpzzTd4x7xjQb3jx/W
2aQJh2QPhTK+fhxODpLpTnPJKp66HJJRSjpQodmnetZfMO1/Hqr4q6ORgGygiPJ1J6TKiMZwCBFf
2LN9al26wp2zAOCovQ2IJiZ/cUHFDjpgUlEzWvgBU47AqRAOJkjAADB6LDrrdiyobHlzrm9yf2Zc
ZqfhKQ75eLspGXFrZwknAKiADZ+oEY/71q/SWzDU0NbLrEAhPKZnL0y/0wB0sBs/xSgotlhXNCy9
WvtkJHp/BkvwziwITyrzsyi8XVlX+bnH+vmgFnvk0z//9bfWkV/K67VLfmlNBs+u7mGUwSbjun//
0o54ITWSMYOnFt4dwrjQPwVO5Z+Wzmj3umW8QD/ba9oyPQ32t2Tx51vLxv5slCsTguIXPTB3WpGl
xBFnjIKNiQRDozS2KOqQ7MKAQmv7pM1tAqfYwZTfeI+anc2fvKIl7NvXo6cqd8lUgJKws9DUx3UL
DsEzkA3bjY9ypBmQpubTbY3z4YYK2LJd4gn1REh5kml6sONlfHXiUZw6O11Q6JKO0pq3w/SIqNM7
T4GDqaYAN6F1lv4EWbJhEM2H5jT6i0+08eIuYj+aS0coZuhAoJCU5O4hIeJxXQaZu3NtYm9AmF4s
X/84arDkfOLNG2/JuY2AmW66sBb+/sYXS9qChAjdp8yB9DclYrrDKxFuP1r9EjwU6LMR2EbhuvTs
7YhdwteiE4GZ6BZt0qdnS0ue8vKuILBoQ+ENHU6MTgZiwoseYEYHYaqtGmvwoTRQlFpwTpY07O8K
glJu4ig7CUYGh6CEL+NxylgZZevuS2qR6xIR2imbzfSd0O37LPU+0Wkuj8sQwb40guLsII33uJw/
dyF5lYsO4ppR8kGzQNT96y8norbfvEmuhXcKkDdI+bdv0pg3cUPKlv3EGJErZpIa97F4bBeKDE2E
1YXn/IgBByfHMPVHvV8mpivJAOhTWId84FSn+XYBpqPvGPtOKMkDaiuORZO3cqt6UwB+WXeJODmh
v9zqPo1sMyBqwygKpLxIpI5QzG5dCTbqdWtftucoH866WwHGqiJxGA0PsmbYb6EU+Du/db/OUW7v
OSsu71wfds1k+ofK1E8wEeLzQDq7qDwKHHqybCtGjDRz8mktvGS+o97FoCEeQPvF7VbTMU2Vfmkd
667wzrlOT6YNaP8DgBlvvPQOm3j0UcNzti/iD4PWN+e4x2zUp9Gt65jhup8j650u5mplpliq8rYi
K6uZOZEcif1DMRPnzK8MuCPRMI40pLeWhkalbgXBo1VCWnJtf3RGfpbIMqfNNGIOghYjQx8JwB1z
B15V4ZAxiKZSz0jHBpatMWh6ENYYb6jCNmuty/LbsZlXRhTFAMOcMwiP/ile9K3WBcSedLVzh6XB
XSexHiGeij/2Zstpo51WZpl+NTCZf/FSYxV3wHpqUDD7nDHhyFD8IRjM7wOS5ykvbro5yDBdEdgj
+sbaqSuQFRUPVNTrc6nXd3Gl3Wd0B+6bWmu2qAbLjWWslyJrgYiNB9XQKX2xKsnChqBO6iEIEiNx
tWMVOQe9aMIXwt7tG2eO58e4jo6NEyFAnfUP6KjE+3HyDymNinUxodnWLU2sZkhAm2EA6thpJPAk
nvvQVe9zI0/uazQfpdGhA4QDQn+YM0+Y72JjME8t8rm8HvrTaMX+Ks3GH66g4aeXTggsDYQhdeH0
nRlj8tOic+2FaDpbwijUJo3nnZsn6BPz8jBPjOL4STHtNVrG38gQvJS33cqMM6Ml6sNjBxVxzrfR
PFKV7wBnzFNIOdzUvZt//SvmZPb2V+ybpDD4Av2MKti8mZF6hch7OPP1k+0wOJhywkYru3ePLRWV
Oy5KT4vDqd9uCuseo/WzEclMnbqtNuiQQPEFaIJF4jCiYHaHmrs5mWgS8Sc+aHnxaBlJ8Y6OKACg
5VE3kmgfm6QTRlZkvPc9sh5iD8WfNxClVhrVuy7x7J2OpBclBedZs6EzEmf4+qJg5pMI+/HeS4Pv
gzc86ZnpvwtD4j34mCEqBTiZRNJsAwooK66ZHgVlhKjG4FHVDGziR30U50ycM8TGLWFPJJXuA2wp
K0xGCydwLNXZiJwETeFJWzzvLqjLcN/niDwrpy544rC4pwt10mCIMnXClW4XYf/JrZZDQsjXO0fU
wyYjOmBT01VfFdUjYDebgkwZvQfRi8885nnpDyXv8uDZ8eXR+qLdTiSLHzATZoS10S6rA85uuhs+
DiLXbwMfF1+um+ckcKiCYzW/Z6T4gaot2dKzkZ4dqIcHeHn5GsEwFsre/ZaXYfEU9kjyyHYMT66J
FaUq9wWUCPJMGc6ECY1rCBloIYYJSQ9DpqcOHU9HDWHX+lNHO4ArV1z0BzNlQjcJwHIaybfbLBt2
BYM9Gvp5cGcg4YZy6eDD1BOkdBGdKrRRxV07pdQ1Ru0lHiTVIqj0XTMLznEEoW16Bh0wkAATGe90
PapPdgmaOAh6hHVlYm96J6J3gYB1yUfEHIANtgGZWXRJ6Z7cRHXdoTfo033mY8siiu0D5F863ZNu
rrO+9ckKla3GzGcO2wbnIXHmR96Htd2m30Y7E8/0SNMdCoGQwnTR3iMwRvjVyWDFOv8mrHuuuMEX
LBskvXb8IkMxZge67nSf/eAUWHl6F3vxscz67H0m7K8UbMRtLbe62j/54fJU15l5zChmvssKpKsh
WShbJ37J6Zrft3prPgSR6a6qBrqs10pApp57fIR++uRh+kCjzfTbSn8GzfgVDabzmLwYphYeI8Ll
ttO+S8zyMda+xzgrVl3TeKcowzsUognfzYPtrYVeeu+tJct3VBHrjZZk5S6FlbTiMvCiyfZu1HGt
TFHwAX3U12bE9Xdqc4layIncmQ3UlVORHEK7eI/Fpt/1ekFekv5uMJEslqUZf/KGfF83t90Slucl
tAGQEfcszMQ7zbmBTqqbu5sljbehiOI7nQL3Iz2Rg41VfxtaGugeu5pf0oCvHYOjKOqWj/U08+VJ
B/x1tgAZzln8nGcg7a3iUzXlLjI+190biX1GbFY+IC9ZkHNM2UNlNXDwvHALs0rblraPLrhHse0H
lCeHeGJMprXzMeyTD0Vs2BsyEdAzeH6+y4sRiExIIp2NsvtjLtwanf3gPiR2Rc2h+U6dwriLQtLf
QKtJv0y0bH03c/AF4/3tCGuMw857ty8YGz0xWoFqvYizZ0Xvk6DTNlW4z5Ku2dfziAYXVvnJqciO
6pk/3fSaFeyxdLdb0aCcNhMxPIlqm6O32ehdi1ShiGKSObEjTzaFU2uAf5OHQ7fuLZOk0jRHcGPj
8nQFOmcSpg3OOkiQu3p8JtIiuzW8edqZw3wEyQf8XQ6bZ/tLl1XNgcn78xJgYJxnP9kVxFncxSCN
/XlX9ck3DI/ZVpckJqMmMpVo3vVIrxpsWQv4cg7OAKWXu3HAhehXWN0Hy2Iwqwtvvwjzk1u4e9G2
n5AFGns9n6eDj2p9lXaJs0pjVxIJ688LxWJ8LcSiDd74RA/B503zH/ixNMcEQ8FdVk0ttSYMBXW4
wC4W8wdrLu7DJjJuwPJyTrPS5iltnK3vvwi/LT4C3QJmmNk4NqO+3TuM3S9Xyv/mBP0bDITHHPTV
mOL/NJbWP4hq+dL8eN1autznz86Sa/9BzhOFF8exqfPwm/mFgWAXUWyO7Tm+sNjBNOwvCoT/h4e2
3HYZnaiuE3dqLzFBpveHZQFs0Hk8wzOZoP0nvSVwFH8fADH4sUH6ehZfUcASwA3+PtdLkyFKxOLX
e7CMOO7pYFNHrLfUjY+K1BLnNn0ca2aGi0IBTZ4EjuBPLPag3UHI0uC4Cdsamq2AIpUQ6UVxhDYI
Ir31nLpc32Aw32zRXHcbFVoBDn+jg0u5qdLBWI+MN09tTn0njc7AgrStFn72nErCXjsu4Y7Tn2Iv
xEKmgZwSdfRFp0q7a13nbrRnqNQVY3A4HCdmmEUE4dZevHATz+WPtMwXJmF2svX4F1fpgJ21aD9a
k31XSigrF+Smzz6De4X+a/W7aaopDM8OsGk4LrMJmpb+1p1H+AsI9yIFW0vBN2girBGBzvnQ3gW5
bT+XCSTksEGd19vdagii5eQQ5lUsiO3duL5tCErezJBqmU6BPNIXrIZdvbXa9MEIw89OwEUZnaW0
k56h1NAZX2aSf2fikcmE1OjTcP7CgYJcrV5ZCS20qSbwhnrbp0UHTF9gJFsM+3kcjWozWWn6HITu
p7jaNtmt2TjVYeSEummgKi+waleJW93hJxYrf/ZXhGm2ayOfQUC28eeeEMaQ6laSNsjAcjGt5rjr
NgSA537H2TnnlOV0W75DP9OxpMpSga1pku65CpnBOYTN8zkb3UtuwLhdphYH2BLCs3cY5Yff0Y6T
X08S9Y2IjMdmMB7ttIee5qcQcvqI+spQ3mzvqc7cobcd13qY/gSyus5cJvg6PQhRIlKMk5vcct4F
AYx7t3XqVdvMJ7uKuTQl9XdBKDx8ipnsbcepYGYDdOWJMFLgonJhNiOnppZsPBYaEFHTPQdDTyYv
kZvRVDwPcRevYhRuKywTq4n+HYZeUirnsD2QoPTIhPhczvnZ1r82Vf6AFe+IAwYzQACiIUn4UNI5
/OyT0zpXzh2x1UuZQnYyH9M5/VzbpIUTlvpM+sbGRbHzkg70WhnmdfikzIhuXKpLGam2B5AygNAk
Mjq4D/uaeUWwCVyUU2nAfz70tIpsRGVt399UZIlv88EgWKZeqpteJ/NgpoIZ0ovNJ2PV9MwCBtJn
sOUz0WLAuy/HkQFZ7YLql1UsbaR+S48izEGpicksdhDyq5Vb04itSAJF0s/YHtUGSkCCNvT8Z+I9
+V10ggOBhsoX94GlgWsJKNKjjr6dvee+acd7pyGKWkcJu1TPjjbjnQiIl6SUXsDkejEJoJrG+Cd4
BBiHxSEb7X3gAWLz7K6+bx1/n8zP+LKg+k2iQ53sveupHmQ4SPBYr5CGxDuu5hiS/KpctXlyxtYD
MM2kg5TkesHrr0mtBX7appxq0maID9XXBvrLg31nZhHya1O7cznpbCt5btOQ86NfDpN1ID7MI3EB
oT480ZMhVwDZy+Airelng9IDM0MZfkANIXDoRVra2G5Gp36swQCfYTswO8eyQwGBjPTILJpNEdNN
lpMS+j2cnYbsyat9a59DoNdTjM9BSvKZ25PGY0X6vT8s/jbwUVP29Ezi6LmM6mWDxu8Z01F9k3T5
T0ApYBIWJn9zJL658VHLF3EcnwNczAMWNJ2+Azar0BcPbi0yuhHj3TA/GmZygq2q4iqcFaLAtRfQ
DCYiZ50bRHMaxTOJGfHNALRoZfeBc8LZ5RLGO4hD4cybwcvDLaprMiansj9VDJe3NBK+mXXXnOgF
NidjTGCgaMv3gWYSc9atOU8vCfk4nBvwTzI635khzea5jx/dqUXyJ3ADloHHdcNtnJNBLMmhkl0l
un/yxG+IqT/pgmQvytQYYXS92y9lfLLiTKyY8/orvi3p2c4y2XGMDhlqujId7V3vjaBOsXWtZj9e
1ijwGho9yLVzs/1puC2TWpkBh4RJOzHDtvFrGA+awsUOcQXFW2ITgKgxuej1VQq7baU5brIvxoUA
ThKEtaZE9jzruGFzZJBLDsR0ipie+emZqcgHv1+SnWlB6CWxqaKj4NxidbfpJc9AjhoLCn5nwfmV
r6KRC7VWLz8JxHAvAXV5N057vmiXV1lEKfzhXgohERAuKITRKdvwgNRqHVMS7F5sn0ip0DHflaD5
11ofIb5wjG1jGY+TiWmLFFUFElMZ0GqtkEHQFkXwmy6hSgAK9WduEzEFgb2mzPRxYEzJFz3bZTUT
1MawKNiCvJe9Wzjvy61ClYXYEA6C4lTfu8g+teVWTkf/OwD98f+RNlGHl928fw6qvPsx/s/tjyn+
Vr4eg/55t7/kTTrsMN1ybLp/DBwZbP4ahArd/0O3TZeBINIi13DY9dco1JV30i2Xe/0JHPs1ChV/
mIYvHEbHvqsb8Mr+k1Go56OV+lvHwfd1ixMBrV4bMJptvRmFopEkZi4skjPA8BWGD/SlZtUTTsBJ
NfEc3MdKFhgZPoZ1x28x2rr8JjXYShFt6k0d2d+sPNI2pg1UmZjCFhLXZWFCoTkGYEY2MFg/5wJZ
qFnBywPFjiJSrRaePwDikbf2AVgZtaYWqRvAbk19OvLSgFJK91Vl1g913sPl9xDFqgVzPrxHarWS
2elx/p0R7p+ZfCqYz5WmSbWmFj1dx80sNCmCJpdkkSYkFdxYApJjbDmS4dgt/NqK3J3XimfZS/Hq
FW+pNtUOH9EDZ9tlr1SsofQlmb/y1tWaTYzTrpeDZOkFUtROtYjlJoxrjcZVe1Y3VbQiVjjCYvoU
0tHGaJ2loyidQ1k+ZaKlyjjIFB3KACik1arbo2BIpye7IlnyRklDESDVR7VQm0DScGNiY2o0Dzt9
SIY1yGp3WM+2lkwnF5R6FuHqtPGqL9XwHbPsg9abdC8XAA2tn99iD71vEj3c4v/YedidblyNXJym
jzuCW4Z3kC12Imj0vfByBgtIbKsIvZYgHGF26w3SufAB/7i8Wi1F2pwsudbnYYlATnwJUiLaTS3e
NKM1bM00ReCJK2aD6zlDSgwioi0PocyQUZ8NcNr3GYTLYLktDOtFfX7hssTbFHlP0z1Y5UjMsyOd
ZqOU0AbWDNpKd350ZdFuKDX3R1Sv/VGt+b/WrreZ1QhH9bqtjrluXu+nbtN9/Pc3NbYncAvV/nrc
v3mYt7vVw2LRtfnI5Wu87E9PzYKO+Pqctnpx1+3r8/3ntzUVxjecWZB45DOqRd7QRLtuXm8DmLbs
NNvflu5W3Xp9Wy5vwXX7zW61SVlPWthJS1WbCMerXUNrMJM/l1j+vtSi+LUJPZRAzOu22t0U1LtX
6j5qz+Wg6z2teNmhs4rotTNi/t3Dvrnt+vTVLAM43+xWm9djrq+m6EAOabBI1+oQteN3x10fT6M1
vW1SH+TQX//s9a7X267/2/W2tDXuGZSRtaTeE8Nx35fgVLYR4T1HrWRRtWUDF1JwimwMjeHC21XD
k+WDObxPemYtsD9aHcVjKFaoIkjsk49xfbQ3m+qxUpehGF0MDvT5sSEwl08+B4kFVIYsevnUv7uf
uu1yZ3WMeiGXR7huX+/95raSidQhbfTyMI4RNNrgs7UZc+yWnUO1JPazCcyc3I4zsouh7v191Z6x
CWSZPI2+3VX1e+jUu076Uy+2VOSwoFliRvCtTOtVztVGXRJeHRQqB6vap9yr10PVZo+cGWqafafC
ryjN/5mApRzHLRFc+OkI0N0uc/uoblPHqTW7ndDzX7fVna+b6hi1GGOUUWot0m1kRAUtn0W+Ozkx
k0e1phZ26dPx9hZgt9cdXWuvY3DEN8ovyxkaKfyvxe9u61LOu2RA9PI9UQ5PtaYMn2otVZZctScU
076yBrGDcAlOnNpQf5w9z9ui/MQYwgO8Oviyqm7V1Ne6WzyCmLJoD14G7rNcoCTj1Ve4iDpppHCk
70EtYkOeFOWm2iFSYAR0mj7ozTQcdC1qj2phANHIborEoCcHc2+Sb5XZ4rqqWkxwoU7I0EQH/sYS
pqRqcXKCDNgfRwkSvi7UbVFpf9ULCBtWbCxHFWozyGQbkpvEroBw1UpOcSq9BWoNoyYF6rI6zL1n
H0e5EFM3Q+ICxqrno74KBvoVobU8NQGslzmBsqY+c/X5ovCsj1mw8IVRN8JFYJXEkvyYnZYsZAaL
QQ0cDDibFWIkHB/qnVBvTGB5e0sU7i5YdJSVvW8d1VpkN3+uzQ4Fp7RHPUAFYMZhJquLxoJ99JL0
pnz5RlRiJLcAYXpzjUoaEY89Wcv4zBsFFwmCNG5ZamK2jYscp3ZC8Q+q6Q0BZbR1NMpqoLT8Y0aa
4yb2NAiVHqR2o1iIM9HIEpSjOkuN3i6+c7mtnPKXG6+OdLUbbwjjvMrIDFQAE04Tta12XReXG9WD
qBuzTHMg/SEbVM+zMDJc+wFgh0Uznz0xIgnXugUmhLQPXR3dU1yvggqdPAnHjoDiqWgIanGFI7Rm
kjPgkiMxdc/rMZ2ms+fN4ddjGqcmGGbRA4g6f8XtLT2cw4s3m29ZxJdZDnd/u5+QKbAWpUe3/O/H
qKP/H7epQy7Pou4SxON30tWazfXp1Nr1Xx1QEt9gsPRX6p96A414s6n+0RS39vLYyavCdSHkRei6
GcorCIip8ii6gNzvyeELKy8tpbqaXQ9Ua3hFua5d73PdfXnYODOL/Zsb3Va+q2+eVh3zj7c5jOFX
ZmZuHZ3KndHwTVcLQCc81NtVtV1o4s+D3u5ubZuP8p/3v3rQt4e+2r6svnrsycD2D8bOuTz0/9mv
Dl3iksA78f3Vc/x+9ffPdH3R6SzezWh/tq9egVq9HvLqIdSet9vqxld3v+x/9XIAQlot8y4wEsar
RfZrMy8TIHDavFdHXG+/3sG1dBLVluzz9abA6oyjYWc5ZEW5qvb0mYc0Xj4w9eTimMe7mZErQQcs
lD1ykR7JFCkJ8ZByVd2odmcg5aFV/TpSrUXkHpEqB1M/ue7GJc1kWe1/9XAkG7Rk4lUVAZhyVe2/
PJPaTprl3VL56ET63hcUeXhJ6u5q7dVjXl/SdTcf95MGV2grAGpshsZ4Ub+V6y9CbSJmpIR2+V04
RJ+S5Cl/heooPa/cdRAzCuFyillzwKJzE6kREJGHOT2pvxZe0UUrVHH6Ch65xaXIF90xgU5zWQA7
wGyntvMltaHsyF3+j6a34+NEpCoXNfmbseTwDKlWdbxu5tM2wXDiwQdUOQCtF31msEMFYSYqAA/3
j7m3vgdcyDPyOKe0DNe2eKaC3hzLfvjoYoc9xe0stp2wPkez5SMw4Dec8jDYAvzOJANR/ndq+n5d
qCn9EjfRxgq5zGh9kUAqQ6SbhgxwZQKAY3Ixdzp3ldaYjjUdc5LlvM8kLsOeTrAttkhKhiNfGNHk
2cZz+tVCxkKCbuY6d1WlCDWLzQHYbmqHRCgojeKikPxvx/jfdIwN4Uor4D8X7G7LovtSfPlbte5y
n1/VOusP2v4OZwvUpYST0bP9y48oHKp1QuBEtEhLp3j3q1pnUcfDVQXNw0HMZoFi/NUztqw/THqg
vku72Lap//1HfkSpBH5TrrOh4AuTPxO9s2d5b5IDKhpbRhDM0b3DHCIQKHj1tCz2BVr+m1zTD0vB
BD3JzFPee8kGIudnr/W6ozk54qZMo5VdRydkNcNWLLRcIMx5stdWdfYnw+uerIowKVeKTFD0kBSn
ZbDP/QKeiPvS2uVjPtr3PiE+aIWOcODSufu6gAsu3WShxCQjnBqc4+mEzLDYOVbeIRWe9UcoluuC
jlCqoRLOAhwDtrPsBajXzdCB1xgrsTbTB6xwL5qdfwCiEO/KnwAzN+Pc7Bpg9Ig4rWJLZtqyq3GT
rcKADBnuRkcThiqk4Y8oxPpV7M7fJwsZJu/eCiIaTsTBQ3xJuXH20eIMX6ZFTx9zYlZ7n2lNuzTJ
2YUaJpNfSdgOcOH0c4jDxCqJcyOjr/dOxZCVW7yo5H2vhdHqO3rou3ICChv7/Sa32hR3DdQFowrQ
o6bOUY9oFkQ+6kXcrWsbuSHw0b4/J/FNFdrOFkRzzIk3h8k8Qpi3ofwmxvwQkVqXTfZ9jY/FqFJ7
3VlAVGLTf9aYl94s8Am7ActarxUkLaZwNp3qWaZlQkKR8Bkr+yiadtrURvYFfieiZVJqtrFvgwGs
HERuTMXMpP3kJ9DInMUsN5zCj4ZfjueqjrYoFTaJcOlxZLAaY6fpdyHvAErSnnkSKNdseHKwEZJR
D9yssMIZ/aQBwG5hRlV68309RrSjvOxnkmLSJmYK+Op8iDpabgRPjZslbV5c+DpSw+dDzjG+hKU9
7QHxInSPhgMtwWKtZ9DMM7uWH+x0p5k1ouQFGm5MdcYsdHsL6FRAksphkei3tFa/CljWOyd1PxdL
h6Migk0xzB2ZbWTghKD4QcTmHd1s0Nz4EdrkrhZNunaqxcEQejbBtGgh7UwmMEioM4rgGTGJ0MQP
UY6ZPc6WTTPVIe1REzgI+EmzMTqcAoDBnH1bfkulizEpDIKWCYXYWdKuoqO5WMX02v2SiIGoGYqn
KHoJIj+j9tli2CXhi9cT4eeHcN23gvSpiTSM+An5kY6MeFNb3+x6V0QECurNvSujz7Fs0QQVGDT5
fcOLs11QtymYQ5pa6WH2yg++SYu/wpCVx3awavwiXWuW+wUt1/eOE9hKX5BxN7OxjReABDMNU2u2
f+DivDX1gsdORuzyNb3tKUbRBTefMOsWTZwEV22F3UFVrShx1shLGCXA6L1p6GFFIvlY2950cCtz
eWigXUx90a0bzAYbAKWEkflgmiNSUpci79d9tudTow2I53Wng7THkgySL8Zj4EK78MwtZ+CVhGjw
joOS7wxxSseHjvxmyjF8tgDwUKowvCosICLWpgn3ZuAYwKFJqU/j8Qsw9G3Z9tMeHiFqDafNiRaR
RsEYvE4GOfiQGBHcvugOwSKmNc8dYIbylSN1U19bWW+uwTrQurSiFdF9MF5brGZWMe1g/a20HmSq
TwI8Us+PYQlsfywmc0cK3T2ytYgkFZrw82ESMNwsaDzgKLaGpX3xzPyJkMwvdhHfF7lp32suWo8x
oOoAIvAx6edbQOrxJiNrZS0SKYMgmcuH6EDkSYn0I/Z2IK7RtffBvrFmUg8nGo2H3s6a+ygxUopi
4DyKfmDkWhCXyihrAdIRA5s9Zj41kZEYgB2Rx9AJ/7pJHdEiBKU1c7nPZZ+846ttpPoNnjns4wQR
4H5YSio0ck2M5sOiOd/NNACsaoqdkenQOCS5DwU3NQW5qRZo5rDwhNbPDoPusqpdmtBz698jz6J2
kVJqaCeb3wKuxXuihA+ONCEQS+Gv6sg6L5yo107kGiTVutodwk3JlJFSDTQIqq3jdQYV/2ubp0Xm
ulp4G1aqQ3Bt87Sy5He9TXQTKKporFawBd1HwWV0BG6+juSZMFmaJzOmvpoT7xoayzuiKyH3ld7d
Yi97/JwZdKf+XteASqlFBSrgaIXRoUfuuisakR5r+8T3Kj1GtvPghOGHLsgf2wnYGuUyhA/hrdd5
/sFUpaqmCvN9kxobxViJbVFvmy58nhyZNqNua7FZ4sEFAj1273MQ9Lj81l7azvswj/eOQVl4mrwv
HZNV9Lr1CXXHzxK29kaDfbRL3Pb+ihlRLSndvaOhsxwsUytKLCqMxl3jmz8gUndJKQidEEh4B/4o
lIltaqH6gT3I5j9bg6Lj9NiEJb5ec3Zp0Gd4jxz9BvAUF/A0hwBglZxxQ41P6NpGo9OTHq1H156e
LT2nfkkN2kGGHIOc3wVCP4epM4BvHz7rKIu3eeccYpTSSETFHhOkAeOKePTcAiIzBKnYXL4BJom+
IKAwDgrZS7gO8dXam9vwizXrdjR6wn06PHyx7MrlbTKtlqpMVmrq0MQVgp64/qHem+tCcWeum5c1
RGRb19afVKqaWizdjN00bgiGWUptXmEyIkKtEbwnozNVuxwOzyCnKKqFqBZmENsb4BYfixRLpPw6
LLKkGVpmtal146cxY4SbgQ7rRbAbybWJvjIL/aZNkTdj1eHrPcmpmifbm9fNHIlzvld7JqDAy0bt
ArUNeGxRcz13Rrh3OULtazRraw0tCr4WguP1kYYCx5JjmBMJMDyPKfurau3yMJenkHvU2qunUdt9
3r/3RoQOb45TD3N5Odenuh6jbisDe2MBDAx3eeJ+frPzHzfVjjePeXmpl6dT+y83qPfs1b/xalUd
FXg9JtFpSqdz1mjlqzfr1YOo1d/+J68e7tX+V6vqrtfFmxft5mD+XZIUrYyBeW22EYwwYoxLnMAY
rHWxC5oF2bfcEcyignEhV/MwTglikatq287f8yPhJx/Zz26b1dtwmTqQ4xKR8/tVnPvRSqvh7xQC
u4rw8eabU0fj08XUcITN5up4X3gUta0WIioGMHWCkJBBNPsq87p11aJhsupTMcp/wkI2V7WGjt6Q
9GlrGJDJZU6OZYGy6AXGSrm5WYdxRdxqfYxk+buU/XmkP8Vlc1Ko5Ou2OkaT33y19uYu5Zh1+6Fj
WCQlAmqhysxqzUiTibQAxgE+Ns+jehBcUz7sbvl4yEsDyITy6XN1q1p9dSvM1Y+FLFWoxsTs+yaS
//qTI1S7DO1Qn2jZoRsqiLGJ52vQ4Iz38RB9CQ2sdBdSqvzxqnZTwmCYjryfbMix/QqdHdSXyblv
QYpkVYQX+P1ecVDFZFA191eVVxEpWkJWke+N2X3PYW8frp0qtYYzs/Ms9+BQ8l1GHy0FfX/1fwSp
8xzUY7ol/EuSCOW/qd4Gzr3ugftdX58hr5jDXCJ8/PUuYtdlfK5q7rmHLCuwgWorYC4jpY8D9nhq
c7KArw5RUFzJma0maNF6k2GzVthUXZPOLs89zIH5NDUJMT9iWnexA2A8m/aqy2T0NaE6saA8i1Fc
rNWr9NOORNqUIAIpDFGvC9vSdOiM+8WkKEYozePlwF8frdqEV/UtMVEhTuTF3cylbC9fu1yDbNVe
ulOqUXXpWdEUgCs1EyxJsMdG5MC+sBUUI+l6rrW/Nv1UI4fvws8Kwvjl8/1dz1C9sXB5f2SAuC0q
jpDuieoFX2OuEr2kgOwNcDojrqUVb5n6ZNTXGpmkuYLTEsn+kfpv1D61mOXp97qp9l6+0L8+2Deb
6mB1279+qK4YJsYet+onp75r6sWozbzMuMJft9Xa5caFruONHrpoIuUnEFK9BvdhXw5WT8tck3qj
Wp3UT+2yqn7f6sUx8vvrB5iqJ7q+5LAqPOx01plw23eWvO4nUosTaQEodvUzoWxS0j6Yrc+0zv+X
vfNYbpzLtvSr3OhxowLeRNzuAQ1IivJemiBSykx4bw6Ap+8Ph1lFlfqvut3zO2EAoIc92Hutb1U7
LxrSfdlGkbqVLz9NBstaA3Zh9YwpTq2o5VQkp84PZ6TzNOeYazV9W2kL+Pzv5yT5t+VDN2hc8uUk
LMq/r5vTr69mQgiTq7HsMn9gui2n2bfHJT69XhQvtvnhyh9iAtpzdRjxyxd4yyEnp87r/rzMwY+8
LkJLWZ1fLL/9PHt+r5w6b8bzE+fP+/beuHjqU6XlHEarTp44ia5oaLss8/LIY42n3VHOn378XGkU
UhShwgbhJCq36Zf9cv4Bz604yN01RuQ/cSixDaK+Zygj95S/npQfcTpVjeXU7t0q20i0vkQuy3OJ
nJVTctl5Vi4j449rzDLuOj/x718nX0wYitCa4iC/X/6+E6v/fMwE7rIbn3ZmudTTC7yH5zfIqdOr
5OT3+S+f+uVV37/g+7sUDdRuZz9qC0BRnmbkZUROyff+1bLzS+Sz8Mr56XLy/CC3x3lWTsn3/ctP
rWTL4PwW+cJvX/VXy7596rdvCpcTPnIP0OA99+jL0J5KgjHU804e6+eHWcIkZZP6vFBOnZfNklUu
52uJoTy9Up5u5YefX/rlGTkZmEtsB4jL0x6NSM77c86TR9CX+dPk96Vy/nRKWI7lP4eYh7cE4nCf
zholPQbH9ScQNyAR5m02Y7Cxw863CpByXU3xzRNP6YgYXm179YnTybjyxsq5oy5cwsbs66cqbQ9m
TYzgrNnTW2EWe7s2lCcdw8UtloV6owfDQ5pUsU/iHNSiJI0OMSZsLLX3xZjo/MHFeddm1eU8keLr
hF1yyEkOm52YciN1EkzAbbjGjlmDAqBaBxIf//5yjvv+h0+nk7mYVv1yUzWDNiAjhZUmL6/ywnp+
8KQW5Dz/RSbyVy//tkxeuuWy0zfIz/n2mtM3APC+tNsdPRtu/ZYh3fLgymP3PO8t476R0jllMXnd
XOZlG+y08C+f//Z2/CLgxmwHtl23nNTk23PXKZIb+cohrVtfH+s7+cQkD8G/niRWfoHdl59a3Nhr
rSThsSXNJBMd9vLYRMkvok+nuOyVig1dPovEdPZx8ZrmmenHbbOnYOdcCNUAbB1YF4Pbmc9tFd8C
Hb50R+/aKIYfsZtU765ibKExW+RkWvfBqH5WekA65eLBihn672EmYPyY6bWZQHKgEs3tBmi5ulFC
BSpKi7UIfXxGhh7hbTV1Rtg8/bF5t8OIEOGQkWGtAG7W29swU8N9IPAqg/NrVvHcET0TlbOPM2Dv
BbC2NCsFSD3ney7xr6mtL+Rax9ooSvBs9/1bGI2kvmS5vrGQ3Y/U2ajyDVTBKISvanepwAdTA2uJ
AEpnHDGNBhMgrpAqhW0gL1TzEhcI7L2AosVUMYXRfmWGYt6FLVB0SCLZtjDLn4rm3ZgECnCr3O3s
SvmdK+O0ROjEW7SusAIIbrYxtzsU5mogfrcY335EZHvsndmg3Vts2zJ46XGruOQauUCQibVlrQ6w
s/UPwyu6654sKfLrVN9KLN9pAnsLCPfn5FaLfbkiyWQcfW6S++2UFrd1qXo33Pd9Ol4Ez7t03D0O
J9xo1K/xjZuHbMAt56B8awsy/UzKa7NNDz8o8jU0WaLslWzLbRuV8zZa1WVh7zPUQUqCUTof1cYX
ZcrwkyaC55IPCq6gwo27KgYXXE9I2UIzMQ93VDyVwngQZe0erak2N05RbJq6ffJmmByOE3pb0/Ue
EqRPQAfb+C6x+tcIuXBKl/qxhIK9ml3tUSkLogZJ815xgkqORPpdwdUt/D4k3LYyALREsXosGlhh
xaBZoN3MHfQKghqhyVYzOX3VaLokg+btpaO1YmcrxVvvXhdTC2ckI3eAlgSFcs15yiftB3ef3FWa
meYT17UfiT/i78I6DwrKTD3EtFwbPmyR4Uc0SyJIFPuyNgRxcFUKXg42irGc9ag3bYhGkTEnCAAu
mz4kCFHrD50ArmMc6C4qW6WK38wxHP2UAmvdN/v8xuxCwX0uvQpPa95mo/2Zexg9M81+NAPaPG3x
06m06AMf5EdSjcUD+cYJQjPInHapbdjlNNIrqJXTb1mTZHCEU+w+iEy7dAQ3YYFZ+aUIL8F5tntB
qN5Y0mHr9TLcTf2v0ImLW6iXP1E/AbJ2q23SkL1adPb11ERr3RYPeq9+zHahX3GmSKkg9GLFZegt
xbEI0pLTf1PXr1liEXTrNc5aaWJuDpODtWjW0z76MXd2tfKMjLFqlmybwHwtfb0U7Tq1WxJ7aCUk
02sonGk1d/qlLfR3dOnetlRwunsDiPH7qfqEfRrdJSrQnaoqRp/oM4pNpK9BAmguIb93a80Wb7pj
s5NQI57iJXdYcT61gDTAQcnTGxsldWwbDfGMGrgb1XmcQmAVWquXW+ydGTxwKF8tZwxdZZ9NVBL4
ll5iVuX1uqq8nzmltnwUuwqB/yU2sDs4jkfKsePWcQ6pzb2mlr14UG0oVLsFnv9JaQBCh3zHkoam
U/fE1rQzjRT7YgZ8Pb7m8ofAqFnhATyEbMftVD+UaqN/YlGrhvJFFLCnTDdSfZEF6zZjRSpadhTJ
MBJvhKEsnJ51a3jxRK74GRG3o87JnwHmbY7JX6C73BoKGE2zyqO9a3b2Sqs5anHuG/xo63mwSvWi
Dl5m4hcsIikJ8Hw2Ge9AmHDEKpj1o9uQF2wmwZ0exNuyCbDw9l27EXN1bLKlSK4qrIRSuyLzew+M
dbw2RyXYxLh91zHshHUeEgJAA4B4DGrQZNb+NkvT3tfADrooxr9bubsBbg538CZ12rk4dA15lrno
i0Ntckdo61BcFI2jPCw1b5Xpk9h1bFTCrMRVUKHrdmky+xVNm9irmn3c4/5KcBMsZ36OwJ6oxYzC
rt+UCWcXh5yBejS7jeu9QVhdNF20gkI1/K2E3Sf8aegjxt0gDOdglEPOAaX7i5V3HRHbUlhRSCSh
/mSpFfbJKU2PvWJcGNMPODTKdabP7C5RdiUUpV+beTIcaMpB2yd7cExMnFucLDk1wLfHcArnKV51
TXt0Q8da9UhTXzg/QpXDvB2q7KgFcKfe4GQFYK/aGsRKUo3fdHkZ71TW2CY1oCYYafSeaOV14hL4
nLZ07LoGIgW1/CtdGW7nLjl6zYK3D+wP7ph3bU2x1ouvaIrruHLtaUVbj0ZoEF7pNsCNvgY4oyoy
SjFa9YNGt8oe76zYinbwa/lb5bxH0+cdLzSCHlYjh+NRVSCQsHZDyvTwLmxzbcQvKrbUbfYjCOjq
K3Of+WPCbTTGxn08PQ8qQtVBuYNeGaPJsu/GCeJLTs5GaPgUj2Dx6BORyhzitett22np3oz9O91t
DtCADyK3FrQxdkAr157SKeruQoKTV2Dl4L+IQ5+xhiDE+A1s0aOmgvJRiCCoLsXYevfEkotDAzsr
zuetbhN66owDovAlFN0TYCIXYLNP3hZ2k9C6nex44DRupBuuUBc6Huy1yBiPD1a6LfS4hNWbj9sA
/iphgfFDr0+EreU2o+kaAexUeBM67zbc6sD+V8Q4PgUYQufsOhUAlZ13w5thYJDivel0Ai2iedyq
9rgUfiyLXhS8QSuelt1WWZqW/dEadHVdpUdTeZ1E6uxCQ3DUZ0qzHuL2bQYmUiPBfRwByOLIYjUU
qVixk+gLnn1X6BUIG9d6m1BqjHl1FEqmYe7FM26MeUZorXgmzgLDY0EmRdKMaxJNCfwzDoFTK3T2
o/7g2dMGCTUD5jgiu1S5jXoIW4ybKi/cGFo13yeGv4CMIoVgg1C9dpRgvA7Am3opzSed2KxVM/2g
0oYs2op+VuQBjYYTABzm4m4ANIkOpRPObKDhZs5JzjCwLnNiamNL2YwdF1QMyMSnwtOqq/mCqxKd
4J7ECD2eyC9tXwfUFyRxVm+uNRyAEWkEmrobz4t+51P6htIEvi11icum6O71yfD8yBqsPWT9jwh6
lpXjI0cQoxKvRoBJm40MkzTrIXJecu5/aEfjkmqyyt5qVXyZW1eO8u6EUb2Le+4dJuWoENF4KZZe
FQEPPlSziIhihmKcTUvwLffx0B6dcnYODk5nJNIdoAROyrVeZ5tJc+j6imFNOkaa5be6YZDyK/pn
d3J/NzWA7yq3jfXi4B6i6WpABpA20K9sF0F5A9Y0mpEvpH11iJVbT8eZPy1sIVdvEC73BK8kPZ7k
0T7orWddcnPBPUMOWSsgMSxU95lbmr7yWkAA23XA5Y56TDMdMhBXQ/Mh5uzguAfO6E/57OLrLqej
2tymo0raYC4+5978HRQBDAEkQDFO/HVuXhFjmmzwkiHXHMhOI/LY7mFBwciZDiIIrsmahaRZH5yl
VxgvDa64F7siqZuNGin2Cn17vCU3gTMQJz+jFbf9OF6gHEwYVWW7uZ26DSuS/d6DkEB4604ZYdUY
nQrCOzfv8nmD6IVGaLQHkPhWTM11a4XNdQcmbzNGDeC3UPPJevLtqKquO26gNVctrtMY4B3cBb0V
9TqZ3PccqNCmNdJuXdluzd7vPkV2vZkYAYxBdZ8QTVFqwOWGJTHUGMmDwgq+yWxxCRd+G9KW3CS2
/jzV2k9nBs1QWYgHYwc/fmUZOUkXyY7bhtcaavmqR3OQqYAplVQ4a1cs0uWZII+i2Y09SgKPSDZ+
Pzr9/omwOwKCktteNZYRuk1GUpH/wLF46cQUgCyvThfKBM55zRqO6MThWYWHrGcvJPRjvvay/GHs
3U/LtcRrSUpP3WTNqjWyn3GiQGfCCgJWs9qPBvtXZoKFsPTnrHFeWpQ9NEi1bRfaZG8U+iYqYJMq
XSt8dUSXBOt3rxXJc9WZOcZ5YW3yLF+PM2KnJFaeimSK/VbtyMCdcmAkVNELbX6xowaf4JgRBsW2
tK2EPadsN2EDzDogqdAnPwDlCq5/F2EaSKCLSYs2g2JcC0MIgg8JOa+mgRzbce0oAyEveqbtQseb
9vacrPoMhl5j90DdTAY6IATFOrRUF4gyQagDfAmuN77iCPowGZfcFM2XZuFXcyLEKtpqnnWM2VbQ
cznD2DHWBH6F2FJXZPGlW0H1M+Pqf9GIaS/SCipLVxGWhR9/m7mXqVpHq7jvrJec26UkpJWP2dtd
W02TYTPg04caEYza5XsjhiPU0BYbG+BKdtIOmzxEPcY4+KZLFpwsNx+cybKUICdnsvwoJ0iEEHdS
hmeBYDmaCUw1uUse3HaXExOd5fm0n9rkLrfJIIo8ojots9wmAaTopHNuoIIEvjsaytomLM+pmuEu
AfsOVdHcREQN+GqDOo3EBWJd5o4Djj3QJ9Ie9EZhaReRZ0R+MGXPamJwmueiJSKArp4T0R1xySho
yvtRtM9ufB+Z3XOCB3Pdh0jsU3eJQrcPbI0mbO1VkMDkDNl4pjtv0nZEYNUDXukcY2WUKjjSyHuO
Kmgq9L3vND20dyjKip1jQpGDcLDpGxON4KxpN5qeI6cLZmYbHcoNZl8ngtzQ4oZSJm9XxemvWNgf
9O93y088JHb/blHlWmG2f2pGQTVs6vZWF+68HPYEWWkNlJRXPWj9wcG/55F+ZPSbtO6s4++aoLUL
AM/8A8e917kFWRkhueImZLgwCA2wE2zSyhp87itWIWHC133pQPAbh2RDYRgNXkMinN4/zXoPCSzU
r0vW3k03N9fqCFvFHkvo5BbW1bTPCt9rjIfEXXqwtkN0fbfUIKabviaPvtUMdRPXI85lQwu3Tg8d
x9W6/4YB/D/CALjx+Hfa4mvA9dF/bH6kZffPAmNDvvGPwNiz/2bZhmfRmUQJiFYYFfHfBcYq2mPE
w56qQ1xegFDfBMY2Tn1bRUfMBfcsMLb+5hn0T0l2ODGp/r8Exppj/LPAmGqMQwyLbej8QprVkoDw
NSiCXIOqtUdHv4Q7+A/1VtbFJIV2xryjH6fvQMJjJ12cA0Oq4ws9z8uFncreT5y9vZHW/akx6Nii
WxqWOONS9oGzJgjWqYCZYpFdynlSdvScpcXVLFfhMVJupFRIPgjhqjkEzwGk6oQ9h+p/2LSAsE56
mWXe0oMjaYjRrg/z8MC4YAXt/B6ZEDlnUf6clS52AONepeS4L4brsdLmC+CKW3siOCkYbgCPjNw/
zMvNefXUhvNjrgqiCER+UIS+9VJOmPaUVn4SuRr1cLdYh6Z7J+LkaAYRsgz0tKuU8ODaY3ASgBTb
jgHeAU1bAJl1uS7zmJN3UYNipcuCife2MuzX2k3v2zq8m9TuBdUrOY5WTbWCwsngziG0d20BYDIg
s63gsi7Avnex95sIsRyXASWRpGSBq62KqrvyeiqLubgyOxiaymy91Pl0Y6XFnWbE71Zl0yIT+V2B
ywNic7af1XtbVUpu8N8HD5CjYeoMjkKxykes3ssHdlH7QtXlwqQyM5GutaKr365SQX5dG3qTzwXG
g4Q9guEtSdEUxX0J5xSYJnB1aPFmYlxGXfFeQUUl64/Ii9TOgpWhzccobt4q130MKIBodUOcnvPk
Rdoz8evcVYpk7+X2lacFrHeaEU59pyuYLigCpSaCvpF7GNEQDx/WP2nfjGhbip+uSRMfclI2c0W0
KSsI8SlE++kaAclPfeeHBDZAQpjb7CJoLQLKYtx/lW8QiI4pMFiljn1oVJMbNi2iOVHADivN+jdA
eyi4KkHQUY8OPbzzHML2Ou0XBZSNnlWP+cCVl5ElUWiR9ZsM3OU2+5h0IUpthwq4LTjzz/xpJbE2
HuknRLr17HhN9I6ejZKxQ5w9mmKEr7RK68yBBel9VKB1No1oborilZp9DvMwbtYa+wOxDeWD9pLq
rCr0jh4+U9tXh+DSGBlrsz9VarkvVfcu1IDLcNtKWW/ObuPsUAjlJp3NzZCjeXbsG32Y2rUxW1TJ
Y2UnSi7fbTr9nIGOZzbpdTR9bnrSTXZdSgpnb/FOLb9rlkJgrabPjRa8GIV3Tdy7soactQ1jPKEi
72GnVfpPs1Nvlf7C6VAQ1ymU18pNgLPq1FBd6jCjo/lAxp8sYf8kMLLZpLkOWDNArN5kD65qzr7F
eN+jNW64QFhLiswbHcyxMoh1XduUtVrztnCCCvpCcG1lNTGS6UvtFYI22r4xgPyqFBk0Pb5q3O5R
UPUkAinfmgV7ss0oeFXYGePUkLvMdW4rzSYrE7HuqmTfPIjBZSM7Dr0ALOaTdWXNNYnKKQFCwgrv
utHAhqseo35tsVLVght0mNSMt6rpN1/wlsfmrRLVHXdq8YcJfk4d8m3QNg+BnXwwDbdb2HtXUbzV
mPB7D1DFU5/4xcu4Du+pAg4YjAYKO+Xyf7h5YUPpruAgTce1blKitCxjk09RRdJvctNq7rAJ699J
p+xD77rwmseuUe+9kIp1p3FMD0TAgPFiCE9JJmvhssXPC25DaSFe1R0xEIqwV2opbqGU39MWyLhK
sHsl74OBzDxv7d/YSFAKdmm1IrDtaGfqg5ewM8OwrzdOJ36p1nXAeJtb6hvw078CbUTkmIn7zmgi
fmRHOhA3Kybs4I03QyKMWnvrzlxSoj54GKLhszXKe5UAHFqZGGuBQJs68t1OIbbBFRvXMW8jrziI
RBQMbvIfCrek6I83g24+lTjtW3N212m9qrWCKNlMvaeys3KGCdJZ8ShEvTPj5PcYwt0eZ5+ISdKy
Qq4mHTQo5N8rJ15y3SEMazSGkrra6uW1At2JPzis2754Uvl4MhOSrRpoVLoN7pxzm/p2v6Pi6X3a
CeeKPrpNXOtznqiBIcfkQ+L4ig7KtAXZnK/neZHZz+Z1PJjHMCP9NzFfGIr/cgL8iCX9gmim+hmZ
4PH0wfdGcXQmjdJhPt/GAUGAarM1TeoAYGzXag5oC6tHxJ2XGt6rQZqt8+7SMA5jmt+aeVCyzkjn
6wkAaXoPIbi51jttl2XFXTZkv8LEuEIc34CGG1Gnj+rGHcvbgeTPeDm6xrn2DcUgGDiKfiF33g5Q
H1dBR8oIkdMEOmYENb3bLVD4tPX2tQvsNcQ2kKZFT3iFc+0WwSeRisW6XYwLxfzRkZE5jvF9SBu0
HBhad31NFtlSq2gd9bUIOte3DKTdiot+vjbKteMMB71uLkclvZ0ihhMiWFsOJ/mCmnNki51qzfe0
xAh2TIZ9CTCosSnbdql5hcGZO06AyyKx98Qh+bXlvIwjPY5lb/f0SmP0T48qTCY/HPW3UBAcHLbG
R240lIPhGscJNwCvkC0RQo+/gFNDMXKuMmE8VVSGYAHAwB37t8QJut3sgjyi0df3drEiffweST9e
K6EcOg8srQvseyzvjFK/J8jz6ALxW2n5ChFByojevtX0JoCHj0O+ePRqz29JtzKFXuAI5056Zkfk
/goaeH5scR5uHKvifDdaCPCcelcWSNfyWRWUqxesYhmT+tSBGsaXsxhaXi2R18g6WF6p7LlFAEuX
IcValCpXN/YQwySTu8j2dmVe2Kp5Mdj8YMCOT95INouAhZR4b7EGyC+Z7Z9gIne2Q90qEcqHZzru
urJQMkXeQaTGUvqxKXlm79z6q7uySggkNXZDKty1qgKbF2GN2RdqxTG29E1PX2pVxcWjXXGI23n9
wzCTx2LilNM09S9jalPfrZ9gC3rbpBJQLLPssuoYDwWlwuFgPJU0E7A3uc8OGdGVi6CSYgiVxZc0
taOtFTX42rKbaQEGhmVyb+fBr6IAlqJ4DJ+wrW2a6QVY0EUQm8GashPnG9GtjHz8MKoqW+vUMivj
Y6bYborsUSNKeeW8yYhwxgIaFYcm44yICewRxteSXaq+KKSeAAZgTwhgJg0tb8Fo8jJWVGEw/K1w
hEBQ6sSFaUI873sxkGCTr3NjeNDc6tPyboHZvgvL/dniKFq3rbhMya9ceWZyNUV4w8ryKfCikeqD
ets6FXfyc7pyDfrQemeD2RHmRklHfTW64Y0e7XsTwrsaMz5Kw7fMSD+SOvxRp/N1ZCT3nZ5ca4F6
5Uy2ty5y9Wi0eEzanIJCyY4I2h5f0/hMTRv2+lw/oK55J1foCO6TMN4se+gzEhw0/mM7BuU6Vvw8
EbeiDF+skg45tc+jVRucdxNam3OxUQrzUdEj+sY21h0vIR8hHl+tZA44eVW3AQNr/kof0cxtEAMk
XISi8Ka0dOp5RFPpeytLfxYa97UhwL3c4aLlTp8JIkzUhcoSpQzcfCJotLWOjMgVHEhA5TEycJzX
IniMW4eImY78wyCKyfYIicGKLAPT4x1kdnOdtJzgiEG/DxSL76bMxaEDswJk6I/QjB7JmWeYUgRI
LydyQcy2fEm1MgTr+YnD8T5RliAvbD6jK3AjDz+nvvulz/aGkfZH7BXkuamsqyhI7iFxE8xI/bjx
ht1gdsleC/p7yhe7yRKXWhMcwRQHCP2b9z6k4IR9x48hqtN9aBMKZLHzihPvGNT176jjEjtp2TvJ
I/ih3X03MqCf9fRO6ytv7TbuZ9SRXqGiUtXU9MbTBmflRIQrZjZdb6fHm7dc8HBOiF9oCF0i+ZqW
9ml+cG1F301qzeW/fzBL98NIApIfM7p4+3LMsR1q5EynJOCtRN86GLjGT0449waWES+4E0CC01Cs
iy7ZBmWUbsuYao2TondJ6PkbXtnsI/LKreRpNAtatCGX/zV03wz534zPVJDAEakK+0tiHhkQ+E0P
aLa2xkPszoC9ehS+kXMjAvVGr2AXgyo5dPXITVBrE/KQ+4PeX9Ylbe2GdjmlwX0/6xtX9T4xMN5T
8bT2TV/fTkJ7Viv3LaiSS4WSLYcuB5gLg9wGl0ZmLDuvyNdC0Q9DzDHVpfbPqdXuCNDbNSOOq5S4
uKjgDFV7z8isKBe2+G+NeLHdOeZNY8SwyLXnlChdTMS7OhjG1SDyfeLkxzF4TATkZjtbRrVmT+BA
wgUwFisiR676ton82MD0Cvhkb0ycozyvc1fBWyC07rB0PrUwKrbRI4kIeJkcYoHayQ0u7PzSEHSh
Cbd5Mszo2Q0G9OvOdcV6Dat+3ZXZr15Xd8RHXBb6i6kPv+Io+BnO4tVzrI8+sp9Dk/E2mVzcf9+a
lfO7TqslXXvcOHG1G0llXreMkNAmW9SoPhMdGKU2XjbxzQjthvp3uXPBEGH53WlGv691Bgu0nAoc
pcR3EgxNaGFZPbY1XJCENIe04KbWU+tmPTvZD6yI2PcWhc88Rm9Rc2OmS5hAxWWeqv5lF6f3OvKJ
rTdFvxLXRC3yaHHd0+3tZ7/ItUYzdvZFYJ5ExlJod5LeykkIPeHKtrV4K2dzJB1Rxb5OqXrK90VF
hXgh+/ULLUBqtL3wJoprcUABXW8xQv6U78OCpa+qhuigLwpfqc4sFvW+ZeMyli+Uy8ZKJxoQp860
HvrqJP6TEtxBKoVHSLZbVW9+SA2dfECFsuuRcgybwk5gCdfCXoOjdjI0MW67/SKdjtTwfRAgHU4K
N9tMiEJL2wepf7NTl+TSYfTJfFqKMSJOD9bSPF6ku5lDagLd+W5z5lkVy/+yrDbcnIWYcuqLvFOq
OAkHDfYGO63U+QGYpNUnBfhyvlTCYgMNptYUGuiZQF8v/1bWKial/aXec5qUr3Yml7x7xPDFxWly
hqtnF3a8l189tmQA4UVgWPcy43s4i5dFrKCQIkLsJMqUayXtuOa3nUbV5Z+NI3JLyGVfdORyoZF5
GWP9aF+b3qYT/f1JnC+hX3LVnPcG+QzVYu4+iQg+qdrljzypaOE+k9nYUe6YrPqjG9ut2xL7Kj/E
LEgu3SomjW8yQNnrKIEU3SGklF7MJWkC+nQvAVtSiZontrObw9kPwxp5j8o90D6cW+gvlHbK/+uL
v/wGOenAxVlpeqSfXnnaemTRMoYeFsncYnGQCvm+wc9kt8ZmvM+WJr1cuSd7zZej5iTClyvv+xo0
6uiabp2rzK1vRHR1tgnUDaXHVydXrnxAIHqhOwvdY9F5yx2oVIfbvBGDf1JvBvUN2WeqX6kW2ow2
50AXuuKfXroc1vKd8sP+5TKvr2hgc7nZyD1hIHoYP0BA/QcBpz7azt7E6X/efZYX2PXMC0yGxVU4
7eUePPaW2E8kwyOp3UJwTwBlL+ruf/m9dpkdgsisgKNATZffLb9S/to5uXIZujE0LO3mcNqTlrUv
9yQ5e15WOuZ2OSNZ+gz43qmFHznZrSMdlPL18uF8tJ4QdnL+NCmfnymD7pE4nQThp7dg5dwpz11b
+KetWtR09Ul5PJwV2vLvyZ3nLMkOl71QHQafBHhWkxP78jlT6lXlG87v/74Lyvmzjvz0Hjl/mvz2
vJz9tuy021bSmySfKnNGURY6x7BqwWLre42UvbU62DQ6FxMV2eH9KtTR0mB3TzBfuRY6R7nFha07
JFzegAu4cwiJC0r3Us8YBqrlqhPpXUFyvWgW1QVoL2qNd0VOxB7GNc3TO2pEqdrsDQWJQq0QBj5h
epMPdM67i0ZraKPJeUf66So1FBunJKlh1gONLu0QUQWF0LDEuAGM+8vJwg0qX7j6Q5rhzM3sR2D8
0VEsD8C6uArI+UC3S5vIP5aCAEcI1ag7YYwihFUBnUA+EeK4QSfQ+/ZiHfwmTT7PyqkvauYvk/Kp
/0oY/eV5+Vb5pnh0SiRiejJeWvhN/fPXfXn5adJZhNVflp7k1V8WnH/g+VP+atn52+Wzo229F8Tx
hGgIrO23J8/vP32dvlyMvn08ItQlZA2rtRxQSCn4X33Ml596/piOEthKoKTenL8qYefSMvUtKjKQ
hbT0sDWeJ8cF+0cohLfvCTtT/9F+QX3xx1Uvl8lZ2ZyRs4Re+ZiBlZ0qKXLe0pep6fmfHkC+oyQI
U4OS4xhCxpeXkWi5xvJjOPmf58mst3GUhQxCpe2qWP60fPBOrpbl9Ok1VeOXhnYnOzOWVPJLb7XK
BW5rtdzUSMLSMCfUNGwauPKFWH6Ti/HU06lPWM0UdTTxAlvul3EGFtKNJRs6EqSsIlopY3TJzmLV
IQeRPpN0rMt5dTGqy1kcc+85vYOttkD89OWglVOMJHYoYxoqlWhDY1KffSKluDNvCrJKEsJfN0Bz
WjA2dXtR/WPq27KmUR3uQkVOTYMOlvTgywea/s3FaVmijuiZS/AaJnwOyAmD6Zm7qGYsuWxPGMb1
hZxCy/ZnSi6LBeof2tdIBaakOLRNy+hXYhNGABl01ZbtL+ftRn8OyjJATsy2ld22mM4I+splM5+7
b9MCPeDumorxMq6rlwc5Jbf0t2XGMn7k3uczkb23UwfuNC2JVQORmfvO9dZyc8pNfO7IfTHzS3aW
PTP0goq7l825WBpp5OQknTbS4Z5ioh8WN73cgqYEW5+3qFyYFIj/gQTd9JKhOEdNuyPc96AkUX1h
Lts2kNRrOR9OSeLXefZkLSTQbOhKccRh0h0m+y1QoRVIUMH54a+WUYHZk6yp7SLNgMim9H8euoIy
QOsYsPb/sWzCun+BfqPkFiUwN81C/JzjDyP0qgM1SGsr2uHVknZfuZ1CuYnkJKTsp0APgexIEOV5
S8gNc946UaNxk+pMxCcvx9r5wVlOTufZ00HZ2VA8p/SX3CxyA/3VppLbh7Cfah9S7pIbpbI9H42w
vZNH2mkTySPPTVDXIPGgJRJBXB2WivrkTPs0KDI4bgt2dRmd40gAscQolGZCWn0GdBK2YllPkg+R
SWq8nD9NeiFiXTXi/lmuQnVZj6f1vUzJWY2csYMW0wBbjpY4Adnapu6LPEHKY8ebyL7FI8UBdTqW
Sjs+2CX1s8qlNW3nLvGgi79IghgiRdPXBEnDqFdJBh8LCEYSpy6fleiGgFzOrT1Xz3Jfkrj0cgGn
n2fllFxmLSZFwQBC7mnRshqU5Wwj9QL/jW37L7BthqXq/zZn4flXk0Nu+4pt+/OeP6oKR/sbUQlE
eRiqRjvWWoLD/qgqHONvJmkfqgN6zVY1y+ab/oQsmOSDaSx2/wR9EQL2J+nL1P+G20TzeMZyNdUC
A/e///OfQpzbb/P/UfT5LZejrv1f/wPdxteEBYaaluZ5Dj/QJOzBVL8h21xt6KFxutY+tL1Pt0ch
FN/NmgCmE5KJ9EVzcntKiv76XcbyYV8CpE0XNBz/FJnGknhGLivPf/64j4uQX6b9z6Afat0ow2A/
AZ/xdbenfT7gbdFqI97SqGrUn22rHvoUlMh05RXua62MB8rWHMpD/g6ai4TJ8v+wd6bLjRtb1n2V
fgF0YEhMfzkPIkVR1FD1B6GSSxgSMxLj038LdHfYLt/PfoG+EVeucrlEigAyT56z99qgffumX/Wq
X+H7CFdCEgXr5fFLDPUNWbiNXMwiv8X2V6VZ9civGnKlJSbswfUWiR0/FKG36xvdXGugAtadVl/+
+Qf9W3ra/IOC+KJTx5Vyubx//UEjxkaDJT1/h61jNygPNXPiIQSL7WYhpiVuCQbxsfkJX+iLHIFd
OdQXPcb+pIK8XMclgoAg28Fi/pp9jdDjGDFKUOZOba9lbrJWOXFFT5R9uGhQqWWM3NuI3XbLoiT2
iHH2nQMobwqFuS6UdXJDeUoTjiXADohgs8BigK3x3eT1TsJOp4g4oyjP+mUZWfpS0A5Ia4MwSZem
A/EcBMF0XrrsXR1NPXKUBabL97FyGrJGqx2qkxeITDq6uygjI50GsMexhvg7BMBu/GUk49y0unQO
FyBCsrrCxDlOP6u0ukjcDo7kMEQy5nPZjiuzH+iT0aFcjUJ+K8ibXQR+99FVNvJdB7jHv1yr+ab7
9aZ0BdfJJvOOJ/SXm1KvRWllavJ3UaR5eFLod1ryu6+Y0+bIGXOZB5RlLVg/+BurDpmkLOp+NTn2
rtFQRQSt2hqgwalivaULYHpXu8466NH3mXFPHnPurO3Kex8ah5GNMOnZA1NIoiRbBk64pWIlLS1V
IZOBJ+Ot01OCg8L4y078hjkXEE5gC4w1C+77qtMIouj99ST8H2kkhoNVV+/Yfx4E0GXO9Cghvbhd
0DM5Zmb5igrxkhXceO4A3WLsHmJDfm/s/BI0JEzZh6Lr96PprEwjPScBoiZTPWDKQmB+sHQ0ifBA
aN1juUAsEiMdIKko8vwn3UDVD8OFi58kj76Ph1Skt6GRX14tD1yo62wa+5fF46/SL/u+dpCKSCSz
5wkXc/FfH6lGWG07ur2P0qrsV7UOJc4L7XFjAENU5rMS8v2fb4xfaZa/v6KnW7w2UmN/Bmf+ebUC
nt5kpcErWggqSse5TF6MB2d+GJy8fWMyeLbm8LrYa9/lyB0cF1xhtzDlus29fR2HX42xDtEcd+23
f35v/+me9VHacbcIlpg5CejPb800mjzPtNTfIYXzmyLauhFvjZ2MNCzbxYNYON0yn7J/uQb/4WWF
PmsDXc/yTOvXOB4fzaqX9pq3YwTyNdjeTS9ZD7wi+WpAzK3DQZJb793++Wc19PnS/vKE2jBN2Sbn
bepve1QSGqbf8+DudBqmyzh8DPuhXkR9+kCGcrfEkDinzqCDFy9B497QLXD4GOBQFa7+ZRj+Meum
Drukz+ofZSda1ceK/LIlcY3jNubbpIYPaRmmGgrwdMEbSZdl6hBL7aBVgNO9TMf4La+1p1w4h7zj
ox5dBPOSErfidfGrMFdOUToxBgYuqF8A8tJZcZqWSPQMgwobQGgdgQA6i+J7ONJhcWfJhRUN1ZKz
BRI1cEWOV38qLPOl7BG5949+UAWInQek05XLyJpJls07w2QjEfhiAA586aNXEl/0Ao9GgHYliZkx
lNh/PEnTiOA/h+P1OC886TA9iJDNQEekRkIZut9qozkep08aEYj6xpvVFS+tMf+3bK0Lfxyv7hyf
UWmdzpnbvwlIlDiS+HAZmr47zDEl7WVGjW6z6CsUSKa/0b0IeRPnw6JtSZ0VMwinzpb/ckeYkGl/
uSVQdhnsseBPiUlFsvrXByBAI9hyfh4QFBHf1lubJO8eOUwQA4O8cdn5T56OEjAyypNlBdkiUu4J
tJ+2IDuXqHk66OSMdx7DTj2vF4E3xwPhW8Lz0DIjZiOiVmEQ0S/7NmNkoLfhQ2EaL20CIJNEewzS
m5YFfaXaBMiNmF3dFT0Bzf6M3RSPC6CUsckwtYEMxGSAOB1nOCMFd9lYE6KUguNWlI1fKndA2sWQ
HW3/R6Hv66i/wjytNnFnMDRo1NaUoj4Vk/gNuIm9hKJwG0pCFVmz1gW3E+HpcTk9W3r0kNo5GYKM
qLFrIcgopL0oAbX5bdpvTOFu7Cx3men6hPElGuRXptpTS4kVGtleTSh5WmPcaHnebqJOeyNnFqV/
NG69zHpppuJbULTYHBr7rR6bAA5r/JwwUF5U4ZJcLg1Vu/vgITdYOo12rqZ2P2QBDjTlPvG6DSYl
fwfQbq8yD0FM1D9bSbkzu3iNeDZeObI/1WPSrjw+ITfloxKvqk8bMk27K3bbr7FiupzV5SYva5qd
pY/hgGPnPkiip4jCeunaSiwcaWykn5TLdDL5uwyyhsBkd5oGArqdFT5+udQ1m08vntp1YJFNHVJ8
lXI/MPlb2vxdukLjB6WZt5g5oIkayRCsLGMjjGBFokyHWDLyVh4nfvzf3WMDpABCDi4smdSrKrGK
/YDrnbuBWwI+D0P0WsSbPrEoAa2MDEHAFjS8zGOd2/q+nDdnK0bIT/bk2hNltJJG9j4iy0/QC79i
y3kG+nWMkxIrQGSiVRwhP8Y4P9pql1bWSs3dWJdBjeBmGHOx0uHsUOQOgFbTXYWGgLu7aJfm6D/5
IT7HTOuew6YCymXgmuJxXXSG9RT1rgaQC55BY04fOTFLkm/DVuJgMRavdmWfHb2Sa+SnGsuQtc11
dpdqQGkjzdDccoBeejY+vCJ+gQx4TIyumTU8FiDS8mUwEQ9Pfso4dCgsBK/G1sW8RIONvTSSmcPM
1B02EWG5oYyp5dGG9mMULbvJfSzi8jhF1iOY3nWpaR9ZMTxRtGIak+58Iqd6GtAQGUH3rTPza6hz
/UmK0o/2nPfm6nuzo0K1qVYKu8w2eas9WwEr85SzxIow3zXxjFLF/u/lPE9ef200aM1tSwqb0MyH
qeZs7Rg81cpIdqNkCFgthm8Wjw2ilTkyckR00ScnmSQs0dm2qopvtVU0+ANNBCo48IgQBb88pNaH
rw4Isn+jyYjls+c59odm29jBOa2q59yz90+b3o9O5Ui2mKflJ8JONk4CnM6NXmXW/azciihOPUCX
UJ6b4Qi04Zuq2pvfmN+lOMgK++FoxuChCSWgO5LgwM3hmrg9Cm6blPWAolttbVmdIeJNfAhuvUg6
PKcjmSjAwF7qFPmFmfof0oOcacvhOfWZyWcQvxwrc4DqMWhJWepzzTMfVc18cewicx1KRtaEkm81
U0iIsA2CxfShy4Nbr6FNIJn+3DXYC0lJ+UYnjesuXku9Jw22prOiOVBbKG3ffGI4kVPAwS41holu
0cxC4upJhA459pwOZBLttEFlq3bEz0XjGJ8bU34TO3qKTgUJSw/CsQEiYXXXKsIzK3iYy8JESirU
i+vnT5oqH6WFZylHmJr0rb9QnreuGovY4Ml9cTnf7MEBCzDAMWvk1KChwoOJJq8lTjNK14YvcqQ/
yUcQ3+pmNuCOLJqR9ZSHSComZDuOtVWwvrdGlNzcipU0qZ2D9DG9x2WgdiXkvrWS+lp1AIttV7jr
rrUsSsmaOKj+pfRHe9GYLRiGqT20BnDR2Uc9att44FpJf/yhxd95ypt1kPQJ9lf/tW38J3CGHMJ8
+QJhdisG9FEK+eXiSa/xHcAa3soqxlkfjcUqKlEylF270TP9QUeav6SORJLUNtiCLAjE4huqdey5
LQUe+2bcMXVy8kNphZ/MZrs0/MwE8vasAvdINfWiygyBWlqS/WJjBAyaN13zP4OZ/DqL48ZAe5UO
ZlDXKFac9dEpFIPctbp47+rxlrG8LMbUe0xc7HDKTXd+569kzzFSpofWd7+SxNQXtlfP/WNoBL6l
LVzHWIMlOBdW9B6E7415TKFSA50XxTKx/K1RDpi1InN3/7v9GIermO2tmfz1OKT2wvIpDXrDBoPG
HLVCveyG/RvaTZMxATK/jtzyZY3tCxnO9KJhG4c9He1yH/n7wJ/nOmuukl9252DaTmW/M0bjrZii
cFXpWM4qYax10Rwm1jh6ETr2Ss87DrX/NcwvNnkFj1qYYh4DCV6VZE9X4QvTcHewkqWR9N+UVpBg
gZYKv++7Vj8lsX7N+gnKkauwnmuTv+wFS3xeZ9k3WWgkHcaoX5Nk63TesLbLNFlovvEzSvT60I4f
oDQufa8liJxyc6+Vw7tywweFFw5u6sbPNbhKtvYyjgb4apKSxr7sFgMFz9oQaPPZBrCSonWW5dFU
+V7MMwONk2sjNoGDpPKebMUBkDHD/AV/mVqIIutWyrGfKFcnhjPWgBp9zJCAzlLEIUsWOvGde37c
9jDMWWH3X/3xJZyjurJEAhtvO4R2c7JVx9RsJNhu69iAnK15FuFU1N8KOeo4yOmAun0ipytOlggg
jPmzbA+eAjmA23Jb2cx2PP8Yeujv0lSdoxkfLKv8tfayeJPXSh3iAKqd2ZuE97oELMvE2LaWeSpt
HfWutcKQjHdZmSdo3dyh2Qu3ONuukBZCY/zVbUg1YncEPoP7WOmE2U9et6kaNOlkePxs6/jST5kF
sjr/aRvpyY2eypizxzSGlyAYTpRJA6baCLFi85I38rmSMakJxc+6H46xKVaGZ354rfNdMJrk+Nmh
gGyz4qeZhhdTgSYyaWgXrusvE0Y4VBmnrnXY19sX9GA/qaGOXTWXKQI7oj6x9dEM89Ad1iPqWg0r
0cw2F6spzuw1YPHvnPvGg62346G32nzdkdKCLtQAl2TbPK4muPNOS0nBQ3k16wbuagHHHIK13Rav
d2jqXc0judAIpY5hxiOqxUW8uqvB7l/yPoUWFMszdXewCUiPPEwtyxiY6C1NmupQ65I2e5zVDkyB
4pZI9dkoapX71b3/6n6vxJNtEH0YUGdbYRuBa2Y8cZc63H/lCShKRuVk6yjyyYn3b45Zo0zMph8m
6fZMwMGN1fq3MKH703f5a+AF23xuaEAi+0q64MaBaSdSFOt+bj+YKnzxrZaoHsfn/er2Lh7Y3aA3
odZvQWCP9HdChYM+7lRLHI3cJxlFXFxEallRui2FpUCX5PYaQcVvAnr2vYepEs9bYBYGbKAt4Wlw
YIttFFLtO6c2yiNkh0wITnMkbsIfWKybBI5zPAn4eGqVfHWChpxtaz9xc/oolvkBlKktbLimyFOB
8QtKzIPL8bLG870YxtEk9OUL0aD5OLf+7odEJIe4y0uoLZna4cUHlj8fuaeO723EADuyTu1LEwP1
ML9cHFgvhjGuGclyf9DCu7e5tMy/VXr6nQgN6loGuUyPk88mkF8Cd52r0r0z8PMl9RkxpbXsQyzv
JvSzdaz0K9MWemw9/5E7PmodZgi/YHd1Ipw7Levhug1w9MRwCAZ0SG0+59obEyGrfgQH+oLYPGZ7
poRL4vLDU8GzDRQyGQkzh8m6w1TxkTljQn/Z3M+2kgczfgCT6q0yRDidl5vLyDH7nUs/VX00BSeo
+Y4ZJgT/1dzHdCZznUWbbiay1yor17YNqLceiSvWPZs2Au1oL+DqJ7me7gdARHjp5xuriHx+rOFJ
ufVvJAQgfe/HY2mE1OsdjQr81W+BV27dkY/b1otXo50aAN0wcRPZH8nuDlapYtfua7EuLIomeu45
zjsw9FLjTTmaugzdvmggVvFw3y9PxEoTI6VbOkHyXXEh1t2Uv5o6WxluGVTdxWPio4WWOqkWWtBf
JzH0oHdKHg9pEXjhPemYg/FgUE17vnfVYvJ0B5+uhOJTcRO6GKkTf4tJctfwHP9+18khWmeG3i2C
geqkH3QQVvrXNFE/RN3vjRBZc/NMFqShgI4j8wfCCgLvliYCOtb8Z5zaKm6ovWeDF+alcGJwpJ47
MW5mP9W1+ExLekM+hisaST9jTT/n4jnqigS9tE8yMR9pnJCpiNR1blSOIc8oaQfG/bsV8oPaFmf5
1EUPbjb3cTVU606jkwfSqTUQuOdsGM5JQXe+A1a9wELlgclJzVU6Tci9M+OUlnKX02xYQGkDGsEN
vxgU1/Xe3M5pxtHZRqDZx0td0uHRnCxfF7I1MfFn1As9NOWBxnBRinhnqFTRdJK0jTJ736q+IhEs
+R4KujCG9tAZNCXqBOVBJq6Bh1GD9j3bceQeq96I1rlW1Muk8xCmxc2qEbkCWPccNQ3JL8HEQws1
keNX3hbZCpem3KQ9J4UJA74Rj/tas99DRg+cCmC658FBhfJHH8puL9sKfpE3fWX6i5pvYDuisab5
ErNgMC5qSBtTzotI+mZGrT/1pbvNLLpzekJbabJJvOBU2cw3Hv0LhrnyeJ/JpFryRXuFy9x7tzg1
z+lkPzUEP6wpoJo0U2u3BCqjtXJxv8cmkeMGhepiBHgUYwLF1npbPTWN4CRQyC99YqVt65PFUrnQ
Ywh8wWjTDTPMo2kKbUXDXkfAZpqxvxw6YIDIQ5BPE4gpu1nFyKXzi+YzCILT3MUN5IOqxmvUhW96
xkM9OKa2Sn2UdF0z99GogsPO24PMi1Yk/MKqkM3PqpQ16C8cBkYJQEu3jF0iaJD6Sb/TWFOWUTQZ
9B8YtWVhR1qJXwbrPr5KZ/ioCUtli10RD42nOHzw+yJHHx9mC92lShw45jQElG1NpT2G/g4I076o
drUO93MoNlL027As51xa/y0W6gn40a6gI2WYCcJ7L1ZM3apia0DzWbA5q4xiLAz1Ve98q42UQUc6
vjiTuzMy9wOm3idBg9h2DA2LFhVcZe0dg7IwTmJaUbgTas43pZm8lWkk4WwN31271xZNJ/edlT7I
zOBck6N09cH+LTqnwYmHU0KZt6rOkQvHZ71Kz9B3ntoCskqaxQ+Tn8AsSOudX+vhsSqcH0abvquQ
wyIRPmu/05N1knI/utDRAn2CeRrb70YwhZu+qc6aL6otLdvkmE2Jv9LgaArVdlTCsjgiY+4OjnqK
Bf1M0Bc7AI7jGqPgTxBjFUagoJqIuOCtBlYxHe5fQr0Cz/HH72uftia6ffjbhXesyezZWlp4xXM6
HYwMrR82dm/ZDdp4bKCGsZZUK3zyNEQnXT8UkTVms4VEh3HD7/0oeMTqjkO79TK6i1b+EDCQnXqP
aPTWXes0C4izN8N13utbpwdLMs6hHkpKrLfsmMbhHu1x/9X9CzHlTEzZu9epgs5+/xK0KKCqhmj0
e2TcH38wRfEDPf9hHSb0CeuCpNvQeg5bK37AllT1VcaTJ1EMI4ppkawzn6RlytG42bdsR/ZRJ4AR
FW2YLoI80Q9/fLGxBePfaod1VFT5UQMWfW8E/58o4V9ECabrzCPl/3+W3DUqfvv5X/sm/ch/+7My
4X/+4h/KBMPUTcOxHN8xf4c6/K8ywfhvz2fUwvSa6YSL+uB/dQkmGXSGwXDMY5Cv4/L5Q5hg/Lch
bN2YJQ78619ECP8oSnD/NvJhygeD0uI98L4s95cBV1XTK858v9hpbpNzRo6+jwSw6LeRQ9xWD4pL
DadnPVo16Ui54hDvg/gt8mRf+2SIt6l7xrgcZhev6m5eMXFkst+9+WDGXe01CGttdn4pP2jrnNwC
5x9oMC85RRm5pMXZsuOnKnfPfcIib/fDtgMa4Pvzca7wvC0n0CtTEw/o3JPqxSbjfL+aChwLeGvI
uknPKTY60gxQAJkWhCH8bFA1W/21nU5uDb0mHmChVxoNOwYvSy2hyaXzLMP1+QJbesy178ThDRDL
dBRAzhkCKxgD6oxc5QaFLBkInYyXuZl8JSMVGoSCc5mydZmDcZFpulPC/a0b3VXtZyzUTW/SlRc7
IrhOZqiWkpOdpfXbqm5vSvDaGN18N/vZM/LRKqKwovDnaK9cS1GPUXfZLV2bWHt2HfhCgdmdZFAc
AeNEeEzBc+bdU69TWKqUiEOC6nJi4OxyJSodOsV4iWv3rEFIReV4LHz94gf6a6TZOysfL0GFn8jc
oF94rTUm0rJeNw0zOSc91QrdAAcPX4vfGFdfmbLezMh+b2W4zg5N0MDO9M6uNWyzQZ4cmXyQM3cc
e35MmZ96o7tGerA3wz3xCxsRE+lhyhMTootIxmOCPddnVt378QHK0gI96An1CHdFfCoN5A9y49Ia
U6AZQfruzLTf2kqytvvnHjd94QLHYILuauNFn5yTGt90SNiYIKMvK+M+CB02GjvaB46BB07s+hzS
T4IZShPgpSzP2LW8ctEEMBoJrIhVCS7H4hiffoR2+hD2nKCMSxnZO7CQBLg1uCTCg17L03yFjaCn
22di65I/iMX+ssPoq1LDdf4YS216hbNwcsV0M6ptLfXPUcexaDDWQwo60uKuYYSkudxXkq3eYt6U
Y1qu0SdODl3qkJZHY/mHwegvw+Ts2jE+0KiQhn0uJvtsRnyC5XA0iCQMw/EYR+mXF+Lq0vGAxYNF
moU8Wfb0Ot+TU2XvdDqigmzVwB4+vdI80WkloebmROO1L8V7ZMnD1BvI4+SprpKP+2uMFHowGC9N
PAM36C+2FVVY4zFkJegsHNIPV8flL5q14KpELi4ext2C+0+Nl87qUdTG73abfNWyYZFQQByTgz6m
J03IA8iAE9y8XUDsU1GPr3jJlxleOsAil3iSJ9krqHDcq1r9LFEHJcOWeuxK9Nqt1rJTNy8H3o8h
ml7pzV57JhzhcDW5JLWTfjTdNxArB9VPr241vc5XEPjEUUslkMvsY/5g5vsR6sHVjTkEFNNrM7ag
K0Bf0nWcf6QAftNg1yDOxM42uTRaNV1QK12U2W8xc5pDhh2n5vvVK5+fR8JeSzjB9b393tAQ9ida
EML7gTdxIkkC5m77zCwD62V8koxm5veWhqxlfadusTEQYWhukyQ/JfAZse1OR8duVxNmejpKTEMb
Rv0Cnm783nfN2oiHmwmHc76ZfOjgVYz6V4UrM3tVfFJW574PVMTzEfJVF/tG859xQWxqO0G8OGuz
W5bp6eLWwyWyBzg2JEnma0bW4DjGVzfpt17OiT4o4g8v1N46P3x6aAb7LGr9M6rLZRyEQBVCkKC6
c7bc4dO3g5fcZl5tJ0xTx6PZGktKs6MWxms1HorQOSPCKLVL0BcPFhnrDn770VS7apIHJKBnYXc3
TmuXUjDPmn9pAwKZjtYPJ5FPepEcVG3hDkxPWP42xcDjMUbcEnzSDrLT+ntj1Y9tOx39Ut2aZtpM
qbtIguE48SDM/4eQA3rzoJE/yKbBGDY0jpXd0v8YLgP3Zi3aW0XVR/ew3AbRtK5d2kssVnHDYzUZ
d5hlOuvGKZjbm4DFiVn80WdnU8n0aiTZh4LiaQavbTbcrIATeSyGTzP62cT+HrTieX4k5zVB991z
lHDteIgYLrBdGWgbutB7b1sQskbOTuMD/Gtt5i4UzZ2uruTHnk0WKjzGl0glH7BFb2nO6ua3p2jA
4dwDCrIhXiR+z/MRPdTReX6tzHTP9ycOXgsEgXAZaOK70rSzAdVtTZ/4sYtrpmMJfBrYRxDG7Bjj
p4kOX1PQnUZrh3sxWOq2evMSaNq+6nZ2YnwmpL6BULIxqQflgwXYcGn2zgHwRvggoxFk4zjSGRuI
wnOdA9vdSxpPZHN3zSqLqmaZtvKds/yF9MvxOBbZURnNd0uzxcIKPLWmdGbToxeTs88qbZnbA3k3
poHVRb/90Z6+q+bufcf7vxsJ89v2GYZX13mKo8TcTIljHZiAi8P9V/cvFMD/81sxd8FNjnQkbfse
2uR7ajYKlDe6dsOqs9SD29KV131GhORpBcy3oxjMZj0ZmBz40oNtpCsOBC8ApmQAuJjIXjwEXr4Z
ivSN40KzBgfYHzy/DPdZJ5dt2lWbUY9fDdeI9mPWrz0UFCu/1Xck4pGwqpGB2cGMBSML7KNvmwV7
AMCId6/5cmpnQ+DbejacQaBbwc53Z9Qk/wZOtlZGoC7RJC0QQTTHcizU719ac1BH3ty0m9zmTB7L
sKEoYiqFpi4Ctphq0SUvYP5Rf716nBDtj8lGiccusK4i76PODQZzbecdmNt8jwdvmSN8Zv7mw3By
wVI6dJOKVLw6g8uQtOxz5tuOZLmhPakYPoQ5N/aUmJ/EsjPjsM/M2NUi6vSlrL1dUY7vbYm6buIx
p890NHkE8rG9Zv50he+45GFbjwGFjrC9bykt3UdOnpBbfKPANMnyx2QbF6V0313NOeM3uZn1eGP8
BKMIVU/gbWl6fMRip/X1UTjy9/PPX8S8fxbUGvrfdTC+69u+QGnqYmO3f6mTwecqMmayHN8OdXKe
oXmaI8BjxdPN4MpZwB89FqkGkjwCHaEN8bZvSI8dtGfTX6YrMXXnmsUIFfCxFc65Fd6hUa82eUQV
+8i8wHTdpcmGa6SFD4AeHiov+ebDiCgxVCwS/ZxAVx49+ZGYfH/XZHns83Yv4mBTUJ7mON1a094n
FRtVx/rCZ5YTPNnWwxUb0Xl0KVem7rMImPrqzTEO+k9XUJen8YdrFSdR8kqjd9AEcwh32BpsgdSY
gTZcfa+7Gi2ZrfawyYrv81LqwqKvtWFrT2pDktmxsdptZnfXuXZzyuG1ivQLy9DQw4SmpGNWSMAC
bCKWnEVon8niCo32IOrmCjfrc2yHbT5W2IbmjdV69xN4WfR6nIAxUtG/OjY/MZieExQvpjeHWnk/
pK1ducPUv4hUAe/9VQFHM5Wbmv8ZKKdN45fLDJfETRkh5Dt6AqsG0zp+d6rvvt/OO5ilhgvCtKAM
j386NF7+Ltimy/EfXtgkVNyyiRxHBvmL6rISFkoE0RKjFNmvWZ2eRJKeGD90abvudS5Gmp1ozq/m
Kk8m3SqwBHSrel0SrDHX4SZlotVAFIdrkMM5m6tmSfFd68bSrbiezg+H7V4QsJE79cajnHeHy7wH
59J77/xmM1uz5oKjBzagadumc7bwaN2epzb17V2QjZ9h4Jwj01oJStCERI2qTE92pr9mhTyQGXFO
gP6EhIHUDLMwyzZJdhr9dlXL/hqSPkM1W1TTp+kCr8m5mokA/A9SSMlTbrFrJNN1SMdj5lLYCyqD
0JIf889sTfrrZOivyaSfqpbrIn9obnoaBYsTf1fGah25NUTvZj3U6SF0xqM76EfFbd+wvjJPbWl8
qXrl2cE7VStPbOe9z/toSJ9cRdFKWQIgQvY1b9peNzzmcNh/Kyp/22XDyVDFyui/6jTZqB5Vo+gZ
oM9ddX1tBfW8kS0Bj2jxcJ4UT6Uo9Mtk5x8TWQJNPz6GUYASWfT5IqrAvKbwVFiUE4btIxY0ULen
klHpmLjndpAfSG/P89nKoKqcayIG1RttJE6QUtEWnDH4oRFc3ExpXCotPuguNV/SXg0+1Jhno+/s
M8iCy/z70oTSPNNq00PdxicSzD+6wTlFDYnDERG3sWwIgUG8pVKxq2J5muu/wu1vQnWPRr++L7Vj
e/PG/tMokucZLmu0+rN2mAuWlqOcHiQA5/utMSUfgLVORt7eAi/6EIJ3RXebCS4kwY5Ar4A4Exke
bdt+n+tBlGobpr8rlM7vqeCcmIJhybprGT0nlfMQkolmpOOrSMV7EkZENZhrQ06fXdRercLeEWIK
AS6BPEu169fA6ol1c3ElhZu5IlQqpQiu1mFB/oE8lOV4vN/wHM01ENOMdXdDz+fJ6iXmwTko/HnP
SEsXJrJaUenSHez389ErF+o6H8m6mb0QfurzuGK+4eYzQlIK7ml4aE2FzWzIOCizCTZu98qsgk7i
FK4Z/qKRg+xScTZiOZ6r2akMfv7z8mH8wuu0hce6ZbrQdnTAouJvho90tJLKFHa2a9wRBA0f5NTv
reCFaoxtucWOyTjp6rXZA8U2nYSeHmi+mk9I843VRL6z8BTbrwKvDWQvvabSvi/b92/gmj+qZPzs
6vgLPc1n4iFHtIezbsbPKGNX+qxuhepQP1C19OsGHgpaUZ1e9hBrJCF37DmIesVaTxU6rHbcWVWJ
KLdtL5lbldsQvYlul/UMcznlRfxuzLUOwVlIuRyydA2z+ihrxowwdQkUNtJbXVCxq4IKXEekvjjn
LMFLB2HAYBawviLOa+0zmsJXwkSjrvvSa6uEt5x9zetLNFn7IiGxu9SX86ruCHVcmyxO85rzHDLR
gj2yKOroQ4dT4AHGt/ThSpTDTpVQpoxDR4r5vIensDICq9mQfspYaTrOSyAi0JPPHTk/f43rPxvW
c8fpO030y/zd4GucQhDrfR8f5KNWu+uCk+t8V0hXnOdvwoh7VXMIytP2qnHoleZwUGW/FU13M6Sz
s4vxc8x4A5wusxGNkm9sdnWprn7RXnXAga6+MkjL6IBsOEzRwqr5SlV7s5zhMj/QyqWP9S+339+b
iKjFAIwLDyuv7Rqz9+lPdqM4QTlCbDxUHVdCh9n3XCJICSwFwxnW2kR7vqLLNLjV+l9e+T+UZaZP
bxXvgC4Mz/ll2/QFiSEOMTi7IDQuo8UAaEydfQpEjNMXbaA4QZ4Kf0PznfO8Jf7Ly9ML/rVcwFrj
ubwDtDN4cv76g/fuLCAKSiKzFaUUJ7G50tG4pX2dVaO/OlbMLHuvEFISzVILzny0/aJk3P7LG/mb
YcDzLZwCIHspX+Z//vWNhFbuY+QN8t1cGs+Puk3fJtWOnqs/jiVtk1RdXdKCvArPgsHuxt01l1xz
iZimtPN8QUqYoPR7++d3Nnew//4R+WiSXNewDSRcf31npGn9P+7OpalxY4vjX4WaPSpJreciqbrD
MGMgMIQQhqwoYRxLtizbkuXXp7+/VstgCcPkplmorpLV2Bx3t06fx/+8Vlua6Ge9sMRwNrMLQfre
cUFAeb3CrKO669QZl4+V8T8rQC/TTR+c6nZYXE/dUWSG676IcY8q8Cxwt9fDb7Z3TAxse7fAsRcj
Lv4GkAbkiwzQb9LWkQCNF66+jUduL8Y9kBimucCPSNc3k3h0HkzQ0IJrx7tYDQO6OcwJEi5vRmVO
+tV9Gphf50ADjHn+lpUMVwiKm/lm1UsX9CZikIzFAJR4+fBV2lHmsDidY4atJ8O74+GmP96aP7y1
cxVuaCYm8uvAKm8eZpO/52EJ+VGUE5/Bw6c8ySciD9fQmpXU/xR0nHRbBqOvlrdxThDy/bdwiD0c
sg9cy6OQ0W7X9NhpEk6mNiZYbBdfpYFShun5JH2scMf1nbXIz97/QSoEDrx3GkfLmEaAVdsu6glX
VgByz82U5liRjv6gEZE3EnejKXm/wAJf0czRZo3O2R4/fDbL5S3BgPO5Q0UUojhdumfWlkh6dpZN
L7dYBmFYnqzt7LvwJTOYwHWMyr0WK2rGyKMhIzFZBFvqhTYcIo71Kvtti7dYAlRJuquAHr/k5Cy9
ngM8JzFTplMQEZycW/b6IlyZVJrggoE5T9z8NBzFlBbQ19I6kQYD0Y9v0h7PkiUz9B6ZNAOIQ55c
6PmzL2uL7BSmJCTUb52uGbFyNrIYV+LMGLdBxNmenZZ5WsJFD5ckONF/42HctxYlEWasODqMTsrh
dzK571Y+femS8mQJQA0+Ke5titmBi09TV/yVA9ZPcdUkpCe1wchNryab4kdeopZtwKosIaAR38xR
oglxhOHZkjOWZtTYnFzGgXNvYzatlucTh5lMZAHQ+rRnD90vATOSNrM0stIH6iMwhK/XM9GLN25v
g9ReLoJ7b2ldSzAcPOdic3rMdaVyrUKRp17PLreI3fh8nv2+tnHp2QctZK9Cb8hMhumJ1IK+tbyg
c1ifYQJXvvVT5XPAY6Oyl4bllhn49ExvieCtfzydO8ciI4xrnUjAm2z1e+uOjsA/5JYzb9bLfiJt
D0l91wSQCwIS+1zZEX5f3eX2htoTZ4OwHQNXF8D2+D8/uT9ViW6jFosteZbtUIJH1ZUdtH4kiefj
RWqaGQmUy4y2fwUhrnR7m5PZMB8yJ49A2e8MlbjZkqS6CfB8LPOiiEnJAIPMQ4yRhXeaiPA0dMm0
w+ANj+2rMaDw0nbufQQhLRLPRzF/QwYLnQQfKdcHVVriloF3OXRjlYKYAX135dC+W44Q1Xk+Hn62
t7ick8uCdthrH2Oc918+jCM73GB1Ly4o4KYXIACB2N7FoXM1xkReCwDLIrt0/Zvtat1zgYHlIl0s
blr5XG2Ed0vvUljmdBnM/pwRfwnCz9tkfT0Wo8twVd5aPnkyk/VF4I0us1xcxkToj4vNhTTepEFl
bv0vY5eJcLZ7sR1+JwsMk5xoip3jjhH7/Lwmj5kA/5xuj9lpuQaYwnT920VdkIF5KT2f5Xp8bpO5
TmOfc8aR9KTpL3/OzBE0y5F7n3nl7aTA25v7eDXmifSAQjk/jrU8PKxupQSX9mPFBv83cfd6I1+i
RXSaLZLF5vdykG9uBkXJOMVdXFp+WlXF3zLH4t986X1CR4OKqIrk96dltpArGCbTrBGQd7hAjTh+
taRqve9RSCNWXD4NfvkkQsPFzvTxsD4dpdNsWP/7cRjSQSCg3t4k+18+1MjxS3tn89bu39+YOsb3
v9NYevQk88mIVuRJf9HcvC2Qi/9k+y0aL9t3TMOxaCfuSDNXPiBY+6cQ0C3BDFH0tsLPQgR1t07B
cnyLReudgmMI8iR8CiXVu8bS2j8FEjYMzw0FGDHQYbf2LwRZI5r7F/TYwMdwAossKvngkO3vn7sg
hMAV8u3n8+nWKeAicX+1mEAERhiSNsk7PngICAKDbiGB8BS7dUgS8NZ0r4DgonueY3tmqHbfFgSe
ETgmTIBHrJ6uXQRgMiWcVPznWT+9VgZvSkPhGzZze+iSUB9C6x5Q7G54lm/71k5QdO0QbIEvqHkR
6JATitAmiFpfhBYr+K7h8YnrWY7iBHXzunQfLFP2dNASB3ZguLK7jy3gqn1hiEp0Ap+JOWTYVU/3
xAG+hS4TIA1pfYC892vDoHUVwgCViYGE7aSYoHvmEb2ddKUiV4HrTqqQX7/r1inQnMozsR9F0Lnt
E+rUNQ6lRjQd3/fdWuazyf2b4PuyyZaNv1zzgLJDOiQIMFxl7wstQeD4mMiyV0bgP3P6/imAEhuu
C0oOVF3JA/WDnTqF103Y3vCT3lSNDgPs4AP+a2sD2/A8GrN5FEhVT/eYwPMkzqLHBDgA7M8V2Efq
aV6FIDR8DGRskM4qhVDfTXAMOxQ0Kdop/pY8sCzEIQAacQGvmzeBxHsJyemxgmkA4OF0uTUrtJxF
WEHm9yN6aqnYOZcZI1F269I+BXJpZLGCsoKwt/alos+F8SknpJ5BPeoGdkgq2vSL1LYPTOo88Bdo
p6Setn3gG7T6AvMFRKkexXxdOgU1wlSPF9CQ4AdmQHaVepq8AIeAL0jJsWOGivk6dAoA/tpiwTJc
37VcIseHWQEHm1huIGt75NXr0O4Fak1XQeI64yuFJmVPavttMyEwPK4Bg7Jqp7Jzp8Awo0AXQMBW
xBmgJax/+BQsEwDBkW0yZXPXbnEBU4tlYqSeJPAMoGTKHXcSsSUPQ8cgkUHgnXcQRyWQrrl94QKS
4SuZQa0QWkoxkMcjgJh2IFvnToHB0NpMgNsoSBh69ofM1imEACh0TJYWktIW3cOP6GWpbSBR6UmG
OM2nDouCUBB4MpnaZdafd/AUgkAxqAaiGhqAqSTZ79ymNpjmGajEwKSxt1IbnROLTH4JdM1EYRok
oJt0LGlpxVDWCdNryKYAoXo6t31beJYugoJYdAXRM1fUu2z5jT4eU+A6FM68iM2u6UYr1I0vgaAw
x9gP/boUQVqc+x5T4GIgUodCkUJXxSKmm7adCFxEQimY4WFMMaCnvyN76dP9vXrU3euQtUzQXabF
adlJZB2QAulgKh3GlS3LI+DMpSEAUZ1C5zBFGztHWywiF8iwQEmqV/0q7IxPYcooC+6ZerpmM9Nl
QVs4kmdCjhtYxAtctC8WiLY5HknYwqqtpe45TibxMN0LQajBtX3OoCkUfY/8E/xKOlkoDuicOBAO
6Lfu7hEHRJmQeC/BtH0eqIBVHzPB9jpnJYIfaUOqeAykHhBh4U1XT8tACEzC7sIHb6zBxu5xgUet
hCYXyLh7SCcZz6q5oGUgWCby0LUoUzVrO6pr4lD6MpqH4IEQsEN5BEoptJxHy7UNWZWCpdQ9JgBB
0d2/EMRckXY0CVL7Z5f7ooCrICE2MrU6ayXKUKgmF0g0EW1go/la23fxF0HTMRqUpOiew2QHnjaM
CJZMkpFg9NHBS0A+Hu6ktKBrI7l7NoFDepAmEzhcBUGjLNlfSz1NXlCBd25CbYN1yEcA5NSWhIww
w7YALd4Zhi2l6IUGvccsB5Spo1eBVma6PCBwmiWXizd0osQSBbOnmOWmbkr3boKg+aDmTeAUUAjU
QDm1PGgpBcv0DAplsI+CzjmKFIvJ1Hotd7lKu8RJMmWS77425MVLSSljSgpF7dz2QQvqyoF/D6Ii
CL0AeUoe/kGbgCw0F1VB9O3FZuoafsYcSE0mkBnKuBokFdTaoOUqkncBp9mkb9cRxv/BVfoHquO5
8OUkTtKnquQlGRSHKmPe+sKu5uP153W9x9nTL58oDXtu/Vh9UVbAqN9+qYj5tZGmVYWS9z7chZb3
/7ze4OufPrio3T/2kkEe5f14U213Uy/zKppQOPOfNHqMJtF+QQoWK4LpZSW/fGqsc+/9/4RwMW7R
lcpUm26ebKdZk3CVE6VPeBxlRVTslihfo1J9upRPopTeC3mWNFatEt21aTPqM4+epvurVlUU+pSz
bNBfJP1y0SBe5VjoEv8ySKNVlA/2KSsUTptyXWJ1NP37iKZX5eSxeewqoVb3V75y6slT433i6UkL
QZfyt8E0HzaXLBsY4CDpUu5x4kmyo1Oxt1LquoTPnqK4wYB1MZc23TRN6CjSvJEq9U+bdPaURC0p
Qp+WD3h/Z9NVky1UEFp3wRevZZMqD9AmDIGyP940+EL5/rqkf5uWSfHqmFUgVpf2ZZRkDelR+2r6
dPPNq37RChnXJ10UUT8ui8Fi0eBpW5U4aNNP+nEyjJqVteBLGFD6pNEFxXTR4Ow600ifNhMX+H82
a8gmUlikrfkR1KcMEtpRqowzlR2jTZp6+ZYMqZPPdClfDR7zqGU9kVwgASl90suoqbfqQKg+4dVR
L5rMijhpqvXadfoI+ueDvBg0JFWdA/0RxC8H66TfUGMQ/wiNfjVYHf01zce7l1exoCrw0173NF/E
Ryd0pkFTNi+nSvj4mB/4Eo3bd1/lG+uS/x4nzRN34JbdOR1s//8MQLzne3wfp1gkTa+mjnRrrzgf
DNvNCyqMVJfw9SDLCqZuRC03oc5v1yX/s1kIe20a/o2398e0fIMRqWuX0RTd9asfeM2IkjzBBV3y
t5z+oCgGDZNCiCqXVJ/2uulV1rX+unT/XETxbudSptQhbF2yd4N8gmZrUEYVf4AuvkvwbFrsXSet
6y76R4TeyYaL5tWs6wa1iQ+KxdHBxauguTb9pOhPmQjVsNyEKnfTpk3zbg6m8TZVkPt9yoeQpudq
h9f4064dyqE/a4Jr8hv9dBDlv/4XAAD//w==</cx:binary>
              </cx:geoCache>
            </cx:geography>
          </cx:layoutPr>
        </cx:series>
      </cx:plotAreaRegion>
    </cx:plotArea>
    <cx:legend pos="r" align="min" overlay="0"/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7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9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85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3175">
        <a:solidFill>
          <a:schemeClr val="bg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534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013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322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51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374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1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960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6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43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41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37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813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21D34D1-E2B4-A210-16A6-0CF806BEF0AE}"/>
              </a:ext>
            </a:extLst>
          </p:cNvPr>
          <p:cNvSpPr txBox="1">
            <a:spLocks/>
          </p:cNvSpPr>
          <p:nvPr/>
        </p:nvSpPr>
        <p:spPr>
          <a:xfrm>
            <a:off x="3380349" y="2420921"/>
            <a:ext cx="5754696" cy="1837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SQL and Databases:</a:t>
            </a:r>
            <a:b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Project Report</a:t>
            </a:r>
            <a:b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  – New Wheels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5545017-2445-4AB3-95A6-48F17C802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3B5D580-007D-4215-A10B-C8CF12EE0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4228C19-035F-4E8E-BAFD-56EC684B6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10D7C81-A1BE-4720-A66D-AEF9A11A5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BF18FEE-BE44-4F4A-AA4E-EC795CB0B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ubtitle 2">
            <a:extLst>
              <a:ext uri="{FF2B5EF4-FFF2-40B4-BE49-F238E27FC236}">
                <a16:creationId xmlns:a16="http://schemas.microsoft.com/office/drawing/2014/main" id="{E22B3CA8-C0C0-05CD-875D-95488062DAF3}"/>
              </a:ext>
            </a:extLst>
          </p:cNvPr>
          <p:cNvSpPr txBox="1">
            <a:spLocks/>
          </p:cNvSpPr>
          <p:nvPr/>
        </p:nvSpPr>
        <p:spPr>
          <a:xfrm>
            <a:off x="8622537" y="5418397"/>
            <a:ext cx="5709721" cy="24308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By Andrea Strough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6B7259D-F2AD-42FE-B984-6D1D74321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4" y="3658536"/>
            <a:ext cx="3655725" cy="2743201"/>
            <a:chOff x="-305" y="-1"/>
            <a:chExt cx="3832880" cy="2876136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E5C38C6-2516-45D1-ADFC-3F59F8E34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C274C95-E7A7-401D-A8F5-FFF5EB929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1D598C3-55D0-44FB-8766-A89B34B31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9EBC5C7-E54F-42F3-93F0-75AAC99FF9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51905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2DC8B-73A4-CBFB-46AA-0673FD45B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TREND OF PURCHASES BY QUARTER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BCC686F-72C9-4DFE-FC06-A5F7363086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1439883"/>
              </p:ext>
            </p:extLst>
          </p:nvPr>
        </p:nvGraphicFramePr>
        <p:xfrm>
          <a:off x="4740728" y="2303884"/>
          <a:ext cx="5711112" cy="3695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6E2BCA8-A4C7-35B1-9766-4876174ADFBF}"/>
              </a:ext>
            </a:extLst>
          </p:cNvPr>
          <p:cNvSpPr txBox="1"/>
          <p:nvPr/>
        </p:nvSpPr>
        <p:spPr>
          <a:xfrm>
            <a:off x="838200" y="2542521"/>
            <a:ext cx="3714361" cy="24213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700" b="1" dirty="0"/>
              <a:t>Observations / Findings</a:t>
            </a:r>
            <a:r>
              <a:rPr lang="en-US" sz="1700" dirty="0"/>
              <a:t>: </a:t>
            </a:r>
          </a:p>
          <a:p>
            <a:pPr algn="just" defTabSz="914400">
              <a:lnSpc>
                <a:spcPct val="90000"/>
              </a:lnSpc>
              <a:spcAft>
                <a:spcPts val="600"/>
              </a:spcAft>
            </a:pPr>
            <a:endParaRPr lang="en-US" sz="1700" dirty="0"/>
          </a:p>
          <a:p>
            <a:pPr marL="285750" indent="-285750" algn="just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By the first quarter, the company has over 300 orders. </a:t>
            </a:r>
          </a:p>
          <a:p>
            <a:pPr marL="285750" indent="-285750" algn="just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This trend decreased continuously through the next quarters.</a:t>
            </a:r>
          </a:p>
          <a:p>
            <a:pPr marL="285750" indent="-285750" algn="just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 The total orders dropped over 100 orders by the last quarter.</a:t>
            </a:r>
          </a:p>
        </p:txBody>
      </p:sp>
    </p:spTree>
    <p:extLst>
      <p:ext uri="{BB962C8B-B14F-4D97-AF65-F5344CB8AC3E}">
        <p14:creationId xmlns:p14="http://schemas.microsoft.com/office/powerpoint/2010/main" val="4145827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23A32-9094-5F07-F340-6BBB940EA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QUARTER ON QUARTER % CHANGE IN REVENUE</a:t>
            </a:r>
            <a:endParaRPr 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AEA483-C9AB-4C25-0EF7-5BF6A35FA4D1}"/>
              </a:ext>
            </a:extLst>
          </p:cNvPr>
          <p:cNvSpPr txBox="1"/>
          <p:nvPr/>
        </p:nvSpPr>
        <p:spPr>
          <a:xfrm>
            <a:off x="7007290" y="2117590"/>
            <a:ext cx="3950347" cy="30792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700" b="1" dirty="0"/>
              <a:t>Observations / Findings</a:t>
            </a:r>
            <a:r>
              <a:rPr lang="en-US" sz="1700" dirty="0"/>
              <a:t>: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1700" dirty="0"/>
          </a:p>
          <a:p>
            <a:pPr marL="285750" indent="-285750" algn="just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The percental variation is negative  for all three quarters.</a:t>
            </a:r>
          </a:p>
          <a:p>
            <a:pPr marL="285750" indent="-285750" algn="just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There was slightly improvement in the variation revenue on third quarter; however, it’s still negative.</a:t>
            </a:r>
          </a:p>
          <a:p>
            <a:pPr marL="285750" indent="-285750" algn="just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The fourth quarter shows the largest variation, up to -20.13%.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94E1349-F568-1C29-4AC4-832BD5AD15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8049777"/>
              </p:ext>
            </p:extLst>
          </p:nvPr>
        </p:nvGraphicFramePr>
        <p:xfrm>
          <a:off x="684245" y="2048069"/>
          <a:ext cx="5968482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63612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FC669-F183-6E29-BCEB-6DEE37FA6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/>
              <a:t>TREND OF REVENUE AND ORDERS BY QUARTER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F54BE49-D0C4-CF47-F05D-89E2EA1D32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5691179"/>
              </p:ext>
            </p:extLst>
          </p:nvPr>
        </p:nvGraphicFramePr>
        <p:xfrm>
          <a:off x="704850" y="2295526"/>
          <a:ext cx="5543550" cy="34385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BC59E17-1C61-E7E5-9F89-CB8D2CF4CB2E}"/>
              </a:ext>
            </a:extLst>
          </p:cNvPr>
          <p:cNvSpPr txBox="1"/>
          <p:nvPr/>
        </p:nvSpPr>
        <p:spPr>
          <a:xfrm>
            <a:off x="7538690" y="2475167"/>
            <a:ext cx="3429000" cy="30792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700" b="1" dirty="0"/>
              <a:t>Observations / Findings</a:t>
            </a:r>
            <a:r>
              <a:rPr lang="en-US" sz="1700" dirty="0"/>
              <a:t>: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85750" indent="-285750" algn="just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The trends for both revenue and orders show a continuous decline through all quarters.  </a:t>
            </a:r>
          </a:p>
          <a:p>
            <a:pPr marL="285750" indent="-285750" algn="just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It seems there is a correlation between orders and revenue. </a:t>
            </a:r>
          </a:p>
        </p:txBody>
      </p:sp>
    </p:spTree>
    <p:extLst>
      <p:ext uri="{BB962C8B-B14F-4D97-AF65-F5344CB8AC3E}">
        <p14:creationId xmlns:p14="http://schemas.microsoft.com/office/powerpoint/2010/main" val="1238954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440A548-C0D4-4418-940E-EDC2F1D9A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08B267-8CD2-4684-A57B-9F1070769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1E5AB36-9328-47E9-95AD-E38AC1C0E1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5" y="-369"/>
            <a:ext cx="6091008" cy="6858000"/>
            <a:chOff x="305" y="-369"/>
            <a:chExt cx="6091008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532450F-A219-4BF5-88FA-A47084237C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369"/>
              <a:ext cx="6057007" cy="6858000"/>
            </a:xfrm>
            <a:custGeom>
              <a:avLst/>
              <a:gdLst>
                <a:gd name="connsiteX0" fmla="*/ 1423825 w 6057007"/>
                <a:gd name="connsiteY0" fmla="*/ 0 h 6858000"/>
                <a:gd name="connsiteX1" fmla="*/ 4262456 w 6057007"/>
                <a:gd name="connsiteY1" fmla="*/ 0 h 6858000"/>
                <a:gd name="connsiteX2" fmla="*/ 4371584 w 6057007"/>
                <a:gd name="connsiteY2" fmla="*/ 79625 h 6858000"/>
                <a:gd name="connsiteX3" fmla="*/ 5400299 w 6057007"/>
                <a:gd name="connsiteY3" fmla="*/ 1779691 h 6858000"/>
                <a:gd name="connsiteX4" fmla="*/ 5961759 w 6057007"/>
                <a:gd name="connsiteY4" fmla="*/ 4554903 h 6858000"/>
                <a:gd name="connsiteX5" fmla="*/ 4326541 w 6057007"/>
                <a:gd name="connsiteY5" fmla="*/ 6729688 h 6858000"/>
                <a:gd name="connsiteX6" fmla="*/ 4109121 w 6057007"/>
                <a:gd name="connsiteY6" fmla="*/ 6858000 h 6858000"/>
                <a:gd name="connsiteX7" fmla="*/ 1145358 w 6057007"/>
                <a:gd name="connsiteY7" fmla="*/ 6858000 h 6858000"/>
                <a:gd name="connsiteX8" fmla="*/ 1143587 w 6057007"/>
                <a:gd name="connsiteY8" fmla="*/ 6856705 h 6858000"/>
                <a:gd name="connsiteX9" fmla="*/ 162579 w 6057007"/>
                <a:gd name="connsiteY9" fmla="*/ 6240990 h 6858000"/>
                <a:gd name="connsiteX10" fmla="*/ 0 w 6057007"/>
                <a:gd name="connsiteY10" fmla="*/ 6125553 h 6858000"/>
                <a:gd name="connsiteX11" fmla="*/ 0 w 6057007"/>
                <a:gd name="connsiteY11" fmla="*/ 4670879 h 6858000"/>
                <a:gd name="connsiteX12" fmla="*/ 38388 w 6057007"/>
                <a:gd name="connsiteY12" fmla="*/ 4778792 h 6858000"/>
                <a:gd name="connsiteX13" fmla="*/ 155449 w 6057007"/>
                <a:gd name="connsiteY13" fmla="*/ 5029879 h 6858000"/>
                <a:gd name="connsiteX14" fmla="*/ 411802 w 6057007"/>
                <a:gd name="connsiteY14" fmla="*/ 5399531 h 6858000"/>
                <a:gd name="connsiteX15" fmla="*/ 806388 w 6057007"/>
                <a:gd name="connsiteY15" fmla="*/ 5659633 h 6858000"/>
                <a:gd name="connsiteX16" fmla="*/ 1801512 w 6057007"/>
                <a:gd name="connsiteY16" fmla="*/ 6314010 h 6858000"/>
                <a:gd name="connsiteX17" fmla="*/ 2653483 w 6057007"/>
                <a:gd name="connsiteY17" fmla="*/ 6529898 h 6858000"/>
                <a:gd name="connsiteX18" fmla="*/ 3666486 w 6057007"/>
                <a:gd name="connsiteY18" fmla="*/ 6190615 h 6858000"/>
                <a:gd name="connsiteX19" fmla="*/ 4658657 w 6057007"/>
                <a:gd name="connsiteY19" fmla="*/ 5428179 h 6858000"/>
                <a:gd name="connsiteX20" fmla="*/ 5222967 w 6057007"/>
                <a:gd name="connsiteY20" fmla="*/ 4356944 h 6858000"/>
                <a:gd name="connsiteX21" fmla="*/ 4724795 w 6057007"/>
                <a:gd name="connsiteY21" fmla="*/ 2210416 h 6858000"/>
                <a:gd name="connsiteX22" fmla="*/ 4473185 w 6057007"/>
                <a:gd name="connsiteY22" fmla="*/ 1691554 h 6858000"/>
                <a:gd name="connsiteX23" fmla="*/ 4046677 w 6057007"/>
                <a:gd name="connsiteY23" fmla="*/ 911781 h 6858000"/>
                <a:gd name="connsiteX24" fmla="*/ 3555564 w 6057007"/>
                <a:gd name="connsiteY24" fmla="*/ 585888 h 6858000"/>
                <a:gd name="connsiteX25" fmla="*/ 2405914 w 6057007"/>
                <a:gd name="connsiteY25" fmla="*/ 536282 h 6858000"/>
                <a:gd name="connsiteX26" fmla="*/ 1345719 w 6057007"/>
                <a:gd name="connsiteY26" fmla="*/ 957619 h 6858000"/>
                <a:gd name="connsiteX27" fmla="*/ 73341 w 6057007"/>
                <a:gd name="connsiteY27" fmla="*/ 2571698 h 6858000"/>
                <a:gd name="connsiteX28" fmla="*/ 0 w 6057007"/>
                <a:gd name="connsiteY28" fmla="*/ 2803810 h 6858000"/>
                <a:gd name="connsiteX29" fmla="*/ 0 w 6057007"/>
                <a:gd name="connsiteY29" fmla="*/ 1147591 h 6858000"/>
                <a:gd name="connsiteX30" fmla="*/ 142706 w 6057007"/>
                <a:gd name="connsiteY30" fmla="*/ 968763 h 6858000"/>
                <a:gd name="connsiteX31" fmla="*/ 971831 w 6057007"/>
                <a:gd name="connsiteY31" fmla="*/ 249890 h 6858000"/>
                <a:gd name="connsiteX32" fmla="*/ 1288677 w 6057007"/>
                <a:gd name="connsiteY32" fmla="*/ 6583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057007" h="6858000">
                  <a:moveTo>
                    <a:pt x="1423825" y="0"/>
                  </a:moveTo>
                  <a:lnTo>
                    <a:pt x="4262456" y="0"/>
                  </a:lnTo>
                  <a:lnTo>
                    <a:pt x="4371584" y="79625"/>
                  </a:lnTo>
                  <a:cubicBezTo>
                    <a:pt x="4860533" y="476670"/>
                    <a:pt x="5063885" y="1132812"/>
                    <a:pt x="5400299" y="1779691"/>
                  </a:cubicBezTo>
                  <a:cubicBezTo>
                    <a:pt x="5848849" y="2642194"/>
                    <a:pt x="6244956" y="3497996"/>
                    <a:pt x="5961759" y="4554903"/>
                  </a:cubicBezTo>
                  <a:cubicBezTo>
                    <a:pt x="5691575" y="5563242"/>
                    <a:pt x="5092427" y="6238887"/>
                    <a:pt x="4326541" y="6729688"/>
                  </a:cubicBezTo>
                  <a:lnTo>
                    <a:pt x="4109121" y="6858000"/>
                  </a:lnTo>
                  <a:lnTo>
                    <a:pt x="1145358" y="6858000"/>
                  </a:lnTo>
                  <a:lnTo>
                    <a:pt x="1143587" y="6856705"/>
                  </a:lnTo>
                  <a:cubicBezTo>
                    <a:pt x="699546" y="6541440"/>
                    <a:pt x="399287" y="6392433"/>
                    <a:pt x="162579" y="6240990"/>
                  </a:cubicBezTo>
                  <a:lnTo>
                    <a:pt x="0" y="6125553"/>
                  </a:lnTo>
                  <a:lnTo>
                    <a:pt x="0" y="4670879"/>
                  </a:lnTo>
                  <a:lnTo>
                    <a:pt x="38388" y="4778792"/>
                  </a:lnTo>
                  <a:cubicBezTo>
                    <a:pt x="72793" y="4862402"/>
                    <a:pt x="111802" y="4945953"/>
                    <a:pt x="155449" y="5029879"/>
                  </a:cubicBezTo>
                  <a:cubicBezTo>
                    <a:pt x="273464" y="5256810"/>
                    <a:pt x="351295" y="5344113"/>
                    <a:pt x="411802" y="5399531"/>
                  </a:cubicBezTo>
                  <a:cubicBezTo>
                    <a:pt x="500065" y="5480405"/>
                    <a:pt x="628514" y="5555615"/>
                    <a:pt x="806388" y="5659633"/>
                  </a:cubicBezTo>
                  <a:cubicBezTo>
                    <a:pt x="1044358" y="5798926"/>
                    <a:pt x="1370396" y="5989780"/>
                    <a:pt x="1801512" y="6314010"/>
                  </a:cubicBezTo>
                  <a:cubicBezTo>
                    <a:pt x="2037213" y="6491324"/>
                    <a:pt x="2315885" y="6561958"/>
                    <a:pt x="2653483" y="6529898"/>
                  </a:cubicBezTo>
                  <a:cubicBezTo>
                    <a:pt x="2962383" y="6500529"/>
                    <a:pt x="3312661" y="6383221"/>
                    <a:pt x="3666486" y="6190615"/>
                  </a:cubicBezTo>
                  <a:cubicBezTo>
                    <a:pt x="4083218" y="5963697"/>
                    <a:pt x="4407642" y="5714350"/>
                    <a:pt x="4658657" y="5428179"/>
                  </a:cubicBezTo>
                  <a:cubicBezTo>
                    <a:pt x="4927319" y="5121947"/>
                    <a:pt x="5111907" y="4771422"/>
                    <a:pt x="5222967" y="4356944"/>
                  </a:cubicBezTo>
                  <a:cubicBezTo>
                    <a:pt x="5418167" y="3628447"/>
                    <a:pt x="5139747" y="3007703"/>
                    <a:pt x="4724795" y="2210416"/>
                  </a:cubicBezTo>
                  <a:cubicBezTo>
                    <a:pt x="4631776" y="2031551"/>
                    <a:pt x="4551122" y="1858737"/>
                    <a:pt x="4473185" y="1691554"/>
                  </a:cubicBezTo>
                  <a:cubicBezTo>
                    <a:pt x="4326842" y="1377756"/>
                    <a:pt x="4200559" y="1106810"/>
                    <a:pt x="4046677" y="911781"/>
                  </a:cubicBezTo>
                  <a:cubicBezTo>
                    <a:pt x="3910561" y="739097"/>
                    <a:pt x="3763658" y="641647"/>
                    <a:pt x="3555564" y="585888"/>
                  </a:cubicBezTo>
                  <a:cubicBezTo>
                    <a:pt x="3178534" y="484863"/>
                    <a:pt x="2791842" y="468166"/>
                    <a:pt x="2405914" y="536282"/>
                  </a:cubicBezTo>
                  <a:cubicBezTo>
                    <a:pt x="2032757" y="602054"/>
                    <a:pt x="1676044" y="743871"/>
                    <a:pt x="1345719" y="957619"/>
                  </a:cubicBezTo>
                  <a:cubicBezTo>
                    <a:pt x="762775" y="1334788"/>
                    <a:pt x="318714" y="1900690"/>
                    <a:pt x="73341" y="2571698"/>
                  </a:cubicBezTo>
                  <a:lnTo>
                    <a:pt x="0" y="2803810"/>
                  </a:lnTo>
                  <a:lnTo>
                    <a:pt x="0" y="1147591"/>
                  </a:lnTo>
                  <a:lnTo>
                    <a:pt x="142706" y="968763"/>
                  </a:lnTo>
                  <a:cubicBezTo>
                    <a:pt x="388539" y="688063"/>
                    <a:pt x="668237" y="446316"/>
                    <a:pt x="971831" y="249890"/>
                  </a:cubicBezTo>
                  <a:cubicBezTo>
                    <a:pt x="1074829" y="183240"/>
                    <a:pt x="1180574" y="121805"/>
                    <a:pt x="1288677" y="6583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5AC662-4000-411A-9E33-6A4B6C0FC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369"/>
              <a:ext cx="6091008" cy="6858000"/>
            </a:xfrm>
            <a:custGeom>
              <a:avLst/>
              <a:gdLst>
                <a:gd name="connsiteX0" fmla="*/ 0 w 6091008"/>
                <a:gd name="connsiteY0" fmla="*/ 5476844 h 6858000"/>
                <a:gd name="connsiteX1" fmla="*/ 15220 w 6091008"/>
                <a:gd name="connsiteY1" fmla="*/ 5501668 h 6858000"/>
                <a:gd name="connsiteX2" fmla="*/ 198940 w 6091008"/>
                <a:gd name="connsiteY2" fmla="*/ 5717964 h 6858000"/>
                <a:gd name="connsiteX3" fmla="*/ 251499 w 6091008"/>
                <a:gd name="connsiteY3" fmla="*/ 5763842 h 6858000"/>
                <a:gd name="connsiteX4" fmla="*/ 308460 w 6091008"/>
                <a:gd name="connsiteY4" fmla="*/ 5806337 h 6858000"/>
                <a:gd name="connsiteX5" fmla="*/ 368305 w 6091008"/>
                <a:gd name="connsiteY5" fmla="*/ 5847248 h 6858000"/>
                <a:gd name="connsiteX6" fmla="*/ 430451 w 6091008"/>
                <a:gd name="connsiteY6" fmla="*/ 5887305 h 6858000"/>
                <a:gd name="connsiteX7" fmla="*/ 975811 w 6091008"/>
                <a:gd name="connsiteY7" fmla="*/ 6205653 h 6858000"/>
                <a:gd name="connsiteX8" fmla="*/ 1510250 w 6091008"/>
                <a:gd name="connsiteY8" fmla="*/ 6575390 h 6858000"/>
                <a:gd name="connsiteX9" fmla="*/ 2002437 w 6091008"/>
                <a:gd name="connsiteY9" fmla="*/ 6825029 h 6858000"/>
                <a:gd name="connsiteX10" fmla="*/ 2137670 w 6091008"/>
                <a:gd name="connsiteY10" fmla="*/ 6856874 h 6858000"/>
                <a:gd name="connsiteX11" fmla="*/ 2145778 w 6091008"/>
                <a:gd name="connsiteY11" fmla="*/ 6858000 h 6858000"/>
                <a:gd name="connsiteX12" fmla="*/ 1098858 w 6091008"/>
                <a:gd name="connsiteY12" fmla="*/ 6858000 h 6858000"/>
                <a:gd name="connsiteX13" fmla="*/ 1004166 w 6091008"/>
                <a:gd name="connsiteY13" fmla="*/ 6786858 h 6858000"/>
                <a:gd name="connsiteX14" fmla="*/ 751974 w 6091008"/>
                <a:gd name="connsiteY14" fmla="*/ 6608169 h 6858000"/>
                <a:gd name="connsiteX15" fmla="*/ 623305 w 6091008"/>
                <a:gd name="connsiteY15" fmla="*/ 6522172 h 6858000"/>
                <a:gd name="connsiteX16" fmla="*/ 492346 w 6091008"/>
                <a:gd name="connsiteY16" fmla="*/ 6437477 h 6858000"/>
                <a:gd name="connsiteX17" fmla="*/ 358536 w 6091008"/>
                <a:gd name="connsiteY17" fmla="*/ 6352312 h 6858000"/>
                <a:gd name="connsiteX18" fmla="*/ 290710 w 6091008"/>
                <a:gd name="connsiteY18" fmla="*/ 6308820 h 6858000"/>
                <a:gd name="connsiteX19" fmla="*/ 221792 w 6091008"/>
                <a:gd name="connsiteY19" fmla="*/ 6263122 h 6858000"/>
                <a:gd name="connsiteX20" fmla="*/ 152460 w 6091008"/>
                <a:gd name="connsiteY20" fmla="*/ 6215106 h 6858000"/>
                <a:gd name="connsiteX21" fmla="*/ 83055 w 6091008"/>
                <a:gd name="connsiteY21" fmla="*/ 6163978 h 6858000"/>
                <a:gd name="connsiteX22" fmla="*/ 14161 w 6091008"/>
                <a:gd name="connsiteY22" fmla="*/ 6109014 h 6858000"/>
                <a:gd name="connsiteX23" fmla="*/ 0 w 6091008"/>
                <a:gd name="connsiteY23" fmla="*/ 6096195 h 6858000"/>
                <a:gd name="connsiteX24" fmla="*/ 3707444 w 6091008"/>
                <a:gd name="connsiteY24" fmla="*/ 0 h 6858000"/>
                <a:gd name="connsiteX25" fmla="*/ 4265528 w 6091008"/>
                <a:gd name="connsiteY25" fmla="*/ 0 h 6858000"/>
                <a:gd name="connsiteX26" fmla="*/ 4291472 w 6091008"/>
                <a:gd name="connsiteY26" fmla="*/ 15596 h 6858000"/>
                <a:gd name="connsiteX27" fmla="*/ 4431124 w 6091008"/>
                <a:gd name="connsiteY27" fmla="*/ 119052 h 6858000"/>
                <a:gd name="connsiteX28" fmla="*/ 4899570 w 6091008"/>
                <a:gd name="connsiteY28" fmla="*/ 643769 h 6858000"/>
                <a:gd name="connsiteX29" fmla="*/ 5247925 w 6091008"/>
                <a:gd name="connsiteY29" fmla="*/ 1232134 h 6858000"/>
                <a:gd name="connsiteX30" fmla="*/ 5401234 w 6091008"/>
                <a:gd name="connsiteY30" fmla="*/ 1518442 h 6858000"/>
                <a:gd name="connsiteX31" fmla="*/ 5480921 w 6091008"/>
                <a:gd name="connsiteY31" fmla="*/ 1662114 h 6858000"/>
                <a:gd name="connsiteX32" fmla="*/ 5561804 w 6091008"/>
                <a:gd name="connsiteY32" fmla="*/ 1812436 h 6858000"/>
                <a:gd name="connsiteX33" fmla="*/ 5855037 w 6091008"/>
                <a:gd name="connsiteY33" fmla="*/ 2457716 h 6858000"/>
                <a:gd name="connsiteX34" fmla="*/ 6052254 w 6091008"/>
                <a:gd name="connsiteY34" fmla="*/ 3193699 h 6858000"/>
                <a:gd name="connsiteX35" fmla="*/ 6073151 w 6091008"/>
                <a:gd name="connsiteY35" fmla="*/ 4004612 h 6858000"/>
                <a:gd name="connsiteX36" fmla="*/ 6067309 w 6091008"/>
                <a:gd name="connsiteY36" fmla="*/ 4055890 h 6858000"/>
                <a:gd name="connsiteX37" fmla="*/ 6059979 w 6091008"/>
                <a:gd name="connsiteY37" fmla="*/ 4106917 h 6858000"/>
                <a:gd name="connsiteX38" fmla="*/ 6052371 w 6091008"/>
                <a:gd name="connsiteY38" fmla="*/ 4158016 h 6858000"/>
                <a:gd name="connsiteX39" fmla="*/ 6043434 w 6091008"/>
                <a:gd name="connsiteY39" fmla="*/ 4208759 h 6858000"/>
                <a:gd name="connsiteX40" fmla="*/ 6023229 w 6091008"/>
                <a:gd name="connsiteY40" fmla="*/ 4309769 h 6858000"/>
                <a:gd name="connsiteX41" fmla="*/ 5999922 w 6091008"/>
                <a:gd name="connsiteY41" fmla="*/ 4409799 h 6858000"/>
                <a:gd name="connsiteX42" fmla="*/ 5987157 w 6091008"/>
                <a:gd name="connsiteY42" fmla="*/ 4459369 h 6858000"/>
                <a:gd name="connsiteX43" fmla="*/ 5973731 w 6091008"/>
                <a:gd name="connsiteY43" fmla="*/ 4508027 h 6858000"/>
                <a:gd name="connsiteX44" fmla="*/ 5944653 w 6091008"/>
                <a:gd name="connsiteY44" fmla="*/ 4602538 h 6858000"/>
                <a:gd name="connsiteX45" fmla="*/ 5915334 w 6091008"/>
                <a:gd name="connsiteY45" fmla="*/ 4696982 h 6858000"/>
                <a:gd name="connsiteX46" fmla="*/ 5881786 w 6091008"/>
                <a:gd name="connsiteY46" fmla="*/ 4790295 h 6858000"/>
                <a:gd name="connsiteX47" fmla="*/ 5539609 w 6091008"/>
                <a:gd name="connsiteY47" fmla="*/ 5504511 h 6858000"/>
                <a:gd name="connsiteX48" fmla="*/ 5432400 w 6091008"/>
                <a:gd name="connsiteY48" fmla="*/ 5669348 h 6858000"/>
                <a:gd name="connsiteX49" fmla="*/ 5404330 w 6091008"/>
                <a:gd name="connsiteY49" fmla="*/ 5709372 h 6858000"/>
                <a:gd name="connsiteX50" fmla="*/ 5375525 w 6091008"/>
                <a:gd name="connsiteY50" fmla="*/ 5748757 h 6858000"/>
                <a:gd name="connsiteX51" fmla="*/ 5317831 w 6091008"/>
                <a:gd name="connsiteY51" fmla="*/ 5827355 h 6858000"/>
                <a:gd name="connsiteX52" fmla="*/ 5288208 w 6091008"/>
                <a:gd name="connsiteY52" fmla="*/ 5865932 h 6858000"/>
                <a:gd name="connsiteX53" fmla="*/ 5273251 w 6091008"/>
                <a:gd name="connsiteY53" fmla="*/ 5885035 h 6858000"/>
                <a:gd name="connsiteX54" fmla="*/ 5256656 w 6091008"/>
                <a:gd name="connsiteY54" fmla="*/ 5902520 h 6858000"/>
                <a:gd name="connsiteX55" fmla="*/ 5189858 w 6091008"/>
                <a:gd name="connsiteY55" fmla="*/ 5971616 h 6858000"/>
                <a:gd name="connsiteX56" fmla="*/ 5156287 w 6091008"/>
                <a:gd name="connsiteY56" fmla="*/ 6005600 h 6858000"/>
                <a:gd name="connsiteX57" fmla="*/ 5121598 w 6091008"/>
                <a:gd name="connsiteY57" fmla="*/ 6037962 h 6858000"/>
                <a:gd name="connsiteX58" fmla="*/ 5051798 w 6091008"/>
                <a:gd name="connsiteY58" fmla="*/ 6101838 h 6858000"/>
                <a:gd name="connsiteX59" fmla="*/ 4463594 w 6091008"/>
                <a:gd name="connsiteY59" fmla="*/ 6532280 h 6858000"/>
                <a:gd name="connsiteX60" fmla="*/ 4388637 w 6091008"/>
                <a:gd name="connsiteY60" fmla="*/ 6579169 h 6858000"/>
                <a:gd name="connsiteX61" fmla="*/ 4312856 w 6091008"/>
                <a:gd name="connsiteY61" fmla="*/ 6623337 h 6858000"/>
                <a:gd name="connsiteX62" fmla="*/ 4237558 w 6091008"/>
                <a:gd name="connsiteY62" fmla="*/ 6667632 h 6858000"/>
                <a:gd name="connsiteX63" fmla="*/ 4161774 w 6091008"/>
                <a:gd name="connsiteY63" fmla="*/ 6709883 h 6858000"/>
                <a:gd name="connsiteX64" fmla="*/ 4010448 w 6091008"/>
                <a:gd name="connsiteY64" fmla="*/ 6792981 h 6858000"/>
                <a:gd name="connsiteX65" fmla="*/ 3935163 w 6091008"/>
                <a:gd name="connsiteY65" fmla="*/ 6834338 h 6858000"/>
                <a:gd name="connsiteX66" fmla="*/ 3892887 w 6091008"/>
                <a:gd name="connsiteY66" fmla="*/ 6858000 h 6858000"/>
                <a:gd name="connsiteX67" fmla="*/ 2743942 w 6091008"/>
                <a:gd name="connsiteY67" fmla="*/ 6858000 h 6858000"/>
                <a:gd name="connsiteX68" fmla="*/ 2852577 w 6091008"/>
                <a:gd name="connsiteY68" fmla="*/ 6838910 h 6858000"/>
                <a:gd name="connsiteX69" fmla="*/ 3143255 w 6091008"/>
                <a:gd name="connsiteY69" fmla="*/ 6759775 h 6858000"/>
                <a:gd name="connsiteX70" fmla="*/ 3430899 w 6091008"/>
                <a:gd name="connsiteY70" fmla="*/ 6650056 h 6858000"/>
                <a:gd name="connsiteX71" fmla="*/ 3713289 w 6091008"/>
                <a:gd name="connsiteY71" fmla="*/ 6514054 h 6858000"/>
                <a:gd name="connsiteX72" fmla="*/ 3981228 w 6091008"/>
                <a:gd name="connsiteY72" fmla="*/ 6334878 h 6858000"/>
                <a:gd name="connsiteX73" fmla="*/ 4107885 w 6091008"/>
                <a:gd name="connsiteY73" fmla="*/ 6233689 h 6858000"/>
                <a:gd name="connsiteX74" fmla="*/ 4169795 w 6091008"/>
                <a:gd name="connsiteY74" fmla="*/ 6181389 h 6858000"/>
                <a:gd name="connsiteX75" fmla="*/ 4229189 w 6091008"/>
                <a:gd name="connsiteY75" fmla="*/ 6125914 h 6858000"/>
                <a:gd name="connsiteX76" fmla="*/ 4652064 w 6091008"/>
                <a:gd name="connsiteY76" fmla="*/ 5641457 h 6858000"/>
                <a:gd name="connsiteX77" fmla="*/ 4697555 w 6091008"/>
                <a:gd name="connsiteY77" fmla="*/ 5576516 h 6858000"/>
                <a:gd name="connsiteX78" fmla="*/ 4720492 w 6091008"/>
                <a:gd name="connsiteY78" fmla="*/ 5544537 h 6858000"/>
                <a:gd name="connsiteX79" fmla="*/ 4741922 w 6091008"/>
                <a:gd name="connsiteY79" fmla="*/ 5511420 h 6858000"/>
                <a:gd name="connsiteX80" fmla="*/ 4784179 w 6091008"/>
                <a:gd name="connsiteY80" fmla="*/ 5445022 h 6858000"/>
                <a:gd name="connsiteX81" fmla="*/ 4794796 w 6091008"/>
                <a:gd name="connsiteY81" fmla="*/ 5428584 h 6858000"/>
                <a:gd name="connsiteX82" fmla="*/ 4807173 w 6091008"/>
                <a:gd name="connsiteY82" fmla="*/ 5413795 h 6858000"/>
                <a:gd name="connsiteX83" fmla="*/ 4830010 w 6091008"/>
                <a:gd name="connsiteY83" fmla="*/ 5382674 h 6858000"/>
                <a:gd name="connsiteX84" fmla="*/ 4874298 w 6091008"/>
                <a:gd name="connsiteY84" fmla="*/ 5319323 h 6858000"/>
                <a:gd name="connsiteX85" fmla="*/ 4896484 w 6091008"/>
                <a:gd name="connsiteY85" fmla="*/ 5287734 h 6858000"/>
                <a:gd name="connsiteX86" fmla="*/ 4918019 w 6091008"/>
                <a:gd name="connsiteY86" fmla="*/ 5255673 h 6858000"/>
                <a:gd name="connsiteX87" fmla="*/ 4999238 w 6091008"/>
                <a:gd name="connsiteY87" fmla="*/ 5124058 h 6858000"/>
                <a:gd name="connsiteX88" fmla="*/ 5251271 w 6091008"/>
                <a:gd name="connsiteY88" fmla="*/ 4554965 h 6858000"/>
                <a:gd name="connsiteX89" fmla="*/ 5276136 w 6091008"/>
                <a:gd name="connsiteY89" fmla="*/ 4480521 h 6858000"/>
                <a:gd name="connsiteX90" fmla="*/ 5297442 w 6091008"/>
                <a:gd name="connsiteY90" fmla="*/ 4404389 h 6858000"/>
                <a:gd name="connsiteX91" fmla="*/ 5318953 w 6091008"/>
                <a:gd name="connsiteY91" fmla="*/ 4328458 h 6858000"/>
                <a:gd name="connsiteX92" fmla="*/ 5328684 w 6091008"/>
                <a:gd name="connsiteY92" fmla="*/ 4291175 h 6858000"/>
                <a:gd name="connsiteX93" fmla="*/ 5337470 w 6091008"/>
                <a:gd name="connsiteY93" fmla="*/ 4254522 h 6858000"/>
                <a:gd name="connsiteX94" fmla="*/ 5353277 w 6091008"/>
                <a:gd name="connsiteY94" fmla="*/ 4181038 h 6858000"/>
                <a:gd name="connsiteX95" fmla="*/ 5366762 w 6091008"/>
                <a:gd name="connsiteY95" fmla="*/ 4107520 h 6858000"/>
                <a:gd name="connsiteX96" fmla="*/ 5373105 w 6091008"/>
                <a:gd name="connsiteY96" fmla="*/ 4070802 h 6858000"/>
                <a:gd name="connsiteX97" fmla="*/ 5378288 w 6091008"/>
                <a:gd name="connsiteY97" fmla="*/ 4034066 h 6858000"/>
                <a:gd name="connsiteX98" fmla="*/ 5383471 w 6091008"/>
                <a:gd name="connsiteY98" fmla="*/ 3997331 h 6858000"/>
                <a:gd name="connsiteX99" fmla="*/ 5387373 w 6091008"/>
                <a:gd name="connsiteY99" fmla="*/ 3960547 h 6858000"/>
                <a:gd name="connsiteX100" fmla="*/ 5375699 w 6091008"/>
                <a:gd name="connsiteY100" fmla="*/ 3369810 h 6858000"/>
                <a:gd name="connsiteX101" fmla="*/ 5225695 w 6091008"/>
                <a:gd name="connsiteY101" fmla="*/ 2777923 h 6858000"/>
                <a:gd name="connsiteX102" fmla="*/ 4989893 w 6091008"/>
                <a:gd name="connsiteY102" fmla="*/ 2181595 h 6858000"/>
                <a:gd name="connsiteX103" fmla="*/ 4856777 w 6091008"/>
                <a:gd name="connsiteY103" fmla="*/ 1872581 h 6858000"/>
                <a:gd name="connsiteX104" fmla="*/ 4729367 w 6091008"/>
                <a:gd name="connsiteY104" fmla="*/ 1547581 h 6858000"/>
                <a:gd name="connsiteX105" fmla="*/ 4510575 w 6091008"/>
                <a:gd name="connsiteY105" fmla="*/ 917244 h 6858000"/>
                <a:gd name="connsiteX106" fmla="*/ 4387446 w 6091008"/>
                <a:gd name="connsiteY106" fmla="*/ 626512 h 6858000"/>
                <a:gd name="connsiteX107" fmla="*/ 4227716 w 6091008"/>
                <a:gd name="connsiteY107" fmla="*/ 368510 h 6858000"/>
                <a:gd name="connsiteX108" fmla="*/ 4017774 w 6091008"/>
                <a:gd name="connsiteY108" fmla="*/ 161674 h 6858000"/>
                <a:gd name="connsiteX109" fmla="*/ 3761542 w 6091008"/>
                <a:gd name="connsiteY109" fmla="*/ 19860 h 6858000"/>
                <a:gd name="connsiteX110" fmla="*/ 3727185 w 6091008"/>
                <a:gd name="connsiteY110" fmla="*/ 6533 h 6858000"/>
                <a:gd name="connsiteX111" fmla="*/ 1325680 w 6091008"/>
                <a:gd name="connsiteY111" fmla="*/ 0 h 6858000"/>
                <a:gd name="connsiteX112" fmla="*/ 2347354 w 6091008"/>
                <a:gd name="connsiteY112" fmla="*/ 0 h 6858000"/>
                <a:gd name="connsiteX113" fmla="*/ 2262734 w 6091008"/>
                <a:gd name="connsiteY113" fmla="*/ 20581 h 6858000"/>
                <a:gd name="connsiteX114" fmla="*/ 1969830 w 6091008"/>
                <a:gd name="connsiteY114" fmla="*/ 118108 h 6858000"/>
                <a:gd name="connsiteX115" fmla="*/ 1897367 w 6091008"/>
                <a:gd name="connsiteY115" fmla="*/ 145059 h 6858000"/>
                <a:gd name="connsiteX116" fmla="*/ 1825860 w 6091008"/>
                <a:gd name="connsiteY116" fmla="*/ 175210 h 6858000"/>
                <a:gd name="connsiteX117" fmla="*/ 1754258 w 6091008"/>
                <a:gd name="connsiteY117" fmla="*/ 204746 h 6858000"/>
                <a:gd name="connsiteX118" fmla="*/ 1683442 w 6091008"/>
                <a:gd name="connsiteY118" fmla="*/ 237143 h 6858000"/>
                <a:gd name="connsiteX119" fmla="*/ 1612330 w 6091008"/>
                <a:gd name="connsiteY119" fmla="*/ 268724 h 6858000"/>
                <a:gd name="connsiteX120" fmla="*/ 1542244 w 6091008"/>
                <a:gd name="connsiteY120" fmla="*/ 303229 h 6858000"/>
                <a:gd name="connsiteX121" fmla="*/ 1471990 w 6091008"/>
                <a:gd name="connsiteY121" fmla="*/ 337395 h 6858000"/>
                <a:gd name="connsiteX122" fmla="*/ 1402813 w 6091008"/>
                <a:gd name="connsiteY122" fmla="*/ 374794 h 6858000"/>
                <a:gd name="connsiteX123" fmla="*/ 1333886 w 6091008"/>
                <a:gd name="connsiteY123" fmla="*/ 412702 h 6858000"/>
                <a:gd name="connsiteX124" fmla="*/ 1266278 w 6091008"/>
                <a:gd name="connsiteY124" fmla="*/ 453907 h 6858000"/>
                <a:gd name="connsiteX125" fmla="*/ 1199136 w 6091008"/>
                <a:gd name="connsiteY125" fmla="*/ 496266 h 6858000"/>
                <a:gd name="connsiteX126" fmla="*/ 1182302 w 6091008"/>
                <a:gd name="connsiteY126" fmla="*/ 506917 h 6858000"/>
                <a:gd name="connsiteX127" fmla="*/ 1166009 w 6091008"/>
                <a:gd name="connsiteY127" fmla="*/ 518449 h 6858000"/>
                <a:gd name="connsiteX128" fmla="*/ 1133302 w 6091008"/>
                <a:gd name="connsiteY128" fmla="*/ 541479 h 6858000"/>
                <a:gd name="connsiteX129" fmla="*/ 1067923 w 6091008"/>
                <a:gd name="connsiteY129" fmla="*/ 587403 h 6858000"/>
                <a:gd name="connsiteX130" fmla="*/ 1051509 w 6091008"/>
                <a:gd name="connsiteY130" fmla="*/ 598902 h 6858000"/>
                <a:gd name="connsiteX131" fmla="*/ 1035673 w 6091008"/>
                <a:gd name="connsiteY131" fmla="*/ 611145 h 6858000"/>
                <a:gd name="connsiteX132" fmla="*/ 1003878 w 6091008"/>
                <a:gd name="connsiteY132" fmla="*/ 635598 h 6858000"/>
                <a:gd name="connsiteX133" fmla="*/ 877673 w 6091008"/>
                <a:gd name="connsiteY133" fmla="*/ 735582 h 6858000"/>
                <a:gd name="connsiteX134" fmla="*/ 417533 w 6091008"/>
                <a:gd name="connsiteY134" fmla="*/ 1198720 h 6858000"/>
                <a:gd name="connsiteX135" fmla="*/ 54935 w 6091008"/>
                <a:gd name="connsiteY135" fmla="*/ 1756293 h 6858000"/>
                <a:gd name="connsiteX136" fmla="*/ 17844 w 6091008"/>
                <a:gd name="connsiteY136" fmla="*/ 1831433 h 6858000"/>
                <a:gd name="connsiteX137" fmla="*/ 0 w 6091008"/>
                <a:gd name="connsiteY137" fmla="*/ 1869131 h 6858000"/>
                <a:gd name="connsiteX138" fmla="*/ 0 w 6091008"/>
                <a:gd name="connsiteY138" fmla="*/ 1198550 h 6858000"/>
                <a:gd name="connsiteX139" fmla="*/ 185957 w 6091008"/>
                <a:gd name="connsiteY139" fmla="*/ 961506 h 6858000"/>
                <a:gd name="connsiteX140" fmla="*/ 689746 w 6091008"/>
                <a:gd name="connsiteY140" fmla="*/ 447064 h 6858000"/>
                <a:gd name="connsiteX141" fmla="*/ 827126 w 6091008"/>
                <a:gd name="connsiteY141" fmla="*/ 333881 h 6858000"/>
                <a:gd name="connsiteX142" fmla="*/ 968997 w 6091008"/>
                <a:gd name="connsiteY142" fmla="*/ 228085 h 6858000"/>
                <a:gd name="connsiteX143" fmla="*/ 1004883 w 6091008"/>
                <a:gd name="connsiteY143" fmla="*/ 202373 h 6858000"/>
                <a:gd name="connsiteX144" fmla="*/ 1022826 w 6091008"/>
                <a:gd name="connsiteY144" fmla="*/ 189517 h 6858000"/>
                <a:gd name="connsiteX145" fmla="*/ 1041187 w 6091008"/>
                <a:gd name="connsiteY145" fmla="*/ 177509 h 6858000"/>
                <a:gd name="connsiteX146" fmla="*/ 1114760 w 6091008"/>
                <a:gd name="connsiteY146" fmla="*/ 129512 h 6858000"/>
                <a:gd name="connsiteX147" fmla="*/ 1188498 w 6091008"/>
                <a:gd name="connsiteY147" fmla="*/ 81854 h 6858000"/>
                <a:gd name="connsiteX148" fmla="*/ 1263461 w 6091008"/>
                <a:gd name="connsiteY148" fmla="*/ 3688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6091008" h="6858000">
                  <a:moveTo>
                    <a:pt x="0" y="5476844"/>
                  </a:moveTo>
                  <a:lnTo>
                    <a:pt x="15220" y="5501668"/>
                  </a:lnTo>
                  <a:cubicBezTo>
                    <a:pt x="69097" y="5585141"/>
                    <a:pt x="130925" y="5654403"/>
                    <a:pt x="198940" y="5717964"/>
                  </a:cubicBezTo>
                  <a:lnTo>
                    <a:pt x="251499" y="5763842"/>
                  </a:lnTo>
                  <a:lnTo>
                    <a:pt x="308460" y="5806337"/>
                  </a:lnTo>
                  <a:cubicBezTo>
                    <a:pt x="326685" y="5820934"/>
                    <a:pt x="348384" y="5833667"/>
                    <a:pt x="368305" y="5847248"/>
                  </a:cubicBezTo>
                  <a:cubicBezTo>
                    <a:pt x="388782" y="5860683"/>
                    <a:pt x="408424" y="5874336"/>
                    <a:pt x="430451" y="5887305"/>
                  </a:cubicBezTo>
                  <a:cubicBezTo>
                    <a:pt x="601703" y="5991186"/>
                    <a:pt x="792871" y="6091279"/>
                    <a:pt x="975811" y="6205653"/>
                  </a:cubicBezTo>
                  <a:cubicBezTo>
                    <a:pt x="1159565" y="6318920"/>
                    <a:pt x="1337666" y="6443625"/>
                    <a:pt x="1510250" y="6575390"/>
                  </a:cubicBezTo>
                  <a:cubicBezTo>
                    <a:pt x="1658997" y="6690317"/>
                    <a:pt x="1824862" y="6774210"/>
                    <a:pt x="2002437" y="6825029"/>
                  </a:cubicBezTo>
                  <a:cubicBezTo>
                    <a:pt x="2046812" y="6837803"/>
                    <a:pt x="2091936" y="6848385"/>
                    <a:pt x="2137670" y="6856874"/>
                  </a:cubicBezTo>
                  <a:lnTo>
                    <a:pt x="2145778" y="6858000"/>
                  </a:lnTo>
                  <a:lnTo>
                    <a:pt x="1098858" y="6858000"/>
                  </a:lnTo>
                  <a:lnTo>
                    <a:pt x="1004166" y="6786858"/>
                  </a:lnTo>
                  <a:cubicBezTo>
                    <a:pt x="920997" y="6725805"/>
                    <a:pt x="837118" y="6666016"/>
                    <a:pt x="751974" y="6608169"/>
                  </a:cubicBezTo>
                  <a:lnTo>
                    <a:pt x="623305" y="6522172"/>
                  </a:lnTo>
                  <a:lnTo>
                    <a:pt x="492346" y="6437477"/>
                  </a:lnTo>
                  <a:lnTo>
                    <a:pt x="358536" y="6352312"/>
                  </a:lnTo>
                  <a:lnTo>
                    <a:pt x="290710" y="6308820"/>
                  </a:lnTo>
                  <a:lnTo>
                    <a:pt x="221792" y="6263122"/>
                  </a:lnTo>
                  <a:cubicBezTo>
                    <a:pt x="198889" y="6248595"/>
                    <a:pt x="175526" y="6231442"/>
                    <a:pt x="152460" y="6215106"/>
                  </a:cubicBezTo>
                  <a:cubicBezTo>
                    <a:pt x="129301" y="6198154"/>
                    <a:pt x="105988" y="6183223"/>
                    <a:pt x="83055" y="6163978"/>
                  </a:cubicBezTo>
                  <a:lnTo>
                    <a:pt x="14161" y="6109014"/>
                  </a:lnTo>
                  <a:lnTo>
                    <a:pt x="0" y="6096195"/>
                  </a:lnTo>
                  <a:close/>
                  <a:moveTo>
                    <a:pt x="3707444" y="0"/>
                  </a:moveTo>
                  <a:lnTo>
                    <a:pt x="4265528" y="0"/>
                  </a:lnTo>
                  <a:lnTo>
                    <a:pt x="4291472" y="15596"/>
                  </a:lnTo>
                  <a:cubicBezTo>
                    <a:pt x="4339292" y="47637"/>
                    <a:pt x="4385917" y="82210"/>
                    <a:pt x="4431124" y="119052"/>
                  </a:cubicBezTo>
                  <a:cubicBezTo>
                    <a:pt x="4612085" y="266897"/>
                    <a:pt x="4766658" y="451392"/>
                    <a:pt x="4899570" y="643769"/>
                  </a:cubicBezTo>
                  <a:cubicBezTo>
                    <a:pt x="5032421" y="836866"/>
                    <a:pt x="5144168" y="1037706"/>
                    <a:pt x="5247925" y="1232134"/>
                  </a:cubicBezTo>
                  <a:cubicBezTo>
                    <a:pt x="5299886" y="1329516"/>
                    <a:pt x="5349860" y="1425631"/>
                    <a:pt x="5401234" y="1518442"/>
                  </a:cubicBezTo>
                  <a:lnTo>
                    <a:pt x="5480921" y="1662114"/>
                  </a:lnTo>
                  <a:cubicBezTo>
                    <a:pt x="5508162" y="1711659"/>
                    <a:pt x="5535098" y="1761858"/>
                    <a:pt x="5561804" y="1812436"/>
                  </a:cubicBezTo>
                  <a:cubicBezTo>
                    <a:pt x="5668394" y="2015131"/>
                    <a:pt x="5769309" y="2228374"/>
                    <a:pt x="5855037" y="2457716"/>
                  </a:cubicBezTo>
                  <a:cubicBezTo>
                    <a:pt x="5940757" y="2686612"/>
                    <a:pt x="6011031" y="2932566"/>
                    <a:pt x="6052254" y="3193699"/>
                  </a:cubicBezTo>
                  <a:cubicBezTo>
                    <a:pt x="6093625" y="3454283"/>
                    <a:pt x="6103924" y="3730828"/>
                    <a:pt x="6073151" y="4004612"/>
                  </a:cubicBezTo>
                  <a:lnTo>
                    <a:pt x="6067309" y="4055890"/>
                  </a:lnTo>
                  <a:cubicBezTo>
                    <a:pt x="6065066" y="4072953"/>
                    <a:pt x="6062462" y="4089919"/>
                    <a:pt x="6059979" y="4106917"/>
                  </a:cubicBezTo>
                  <a:lnTo>
                    <a:pt x="6052371" y="4158016"/>
                  </a:lnTo>
                  <a:cubicBezTo>
                    <a:pt x="6049766" y="4174982"/>
                    <a:pt x="6046401" y="4191890"/>
                    <a:pt x="6043434" y="4208759"/>
                  </a:cubicBezTo>
                  <a:cubicBezTo>
                    <a:pt x="6037102" y="4242536"/>
                    <a:pt x="6031011" y="4276380"/>
                    <a:pt x="6023229" y="4309769"/>
                  </a:cubicBezTo>
                  <a:cubicBezTo>
                    <a:pt x="6015690" y="4343223"/>
                    <a:pt x="6008874" y="4376870"/>
                    <a:pt x="5999922" y="4409799"/>
                  </a:cubicBezTo>
                  <a:lnTo>
                    <a:pt x="5987157" y="4459369"/>
                  </a:lnTo>
                  <a:cubicBezTo>
                    <a:pt x="5982945" y="4476053"/>
                    <a:pt x="5978687" y="4492427"/>
                    <a:pt x="5973731" y="4508027"/>
                  </a:cubicBezTo>
                  <a:lnTo>
                    <a:pt x="5944653" y="4602538"/>
                  </a:lnTo>
                  <a:lnTo>
                    <a:pt x="5915334" y="4696982"/>
                  </a:lnTo>
                  <a:cubicBezTo>
                    <a:pt x="5905346" y="4728457"/>
                    <a:pt x="5892944" y="4759283"/>
                    <a:pt x="5881786" y="4790295"/>
                  </a:cubicBezTo>
                  <a:cubicBezTo>
                    <a:pt x="5791737" y="5038923"/>
                    <a:pt x="5677271" y="5280123"/>
                    <a:pt x="5539609" y="5504511"/>
                  </a:cubicBezTo>
                  <a:lnTo>
                    <a:pt x="5432400" y="5669348"/>
                  </a:lnTo>
                  <a:cubicBezTo>
                    <a:pt x="5423763" y="5683225"/>
                    <a:pt x="5413823" y="5696165"/>
                    <a:pt x="5404330" y="5709372"/>
                  </a:cubicBezTo>
                  <a:lnTo>
                    <a:pt x="5375525" y="5748757"/>
                  </a:lnTo>
                  <a:lnTo>
                    <a:pt x="5317831" y="5827355"/>
                  </a:lnTo>
                  <a:cubicBezTo>
                    <a:pt x="5308217" y="5840529"/>
                    <a:pt x="5298639" y="5853567"/>
                    <a:pt x="5288208" y="5865932"/>
                  </a:cubicBezTo>
                  <a:cubicBezTo>
                    <a:pt x="5283153" y="5872232"/>
                    <a:pt x="5278509" y="5878936"/>
                    <a:pt x="5273251" y="5885035"/>
                  </a:cubicBezTo>
                  <a:cubicBezTo>
                    <a:pt x="5267908" y="5890963"/>
                    <a:pt x="5262120" y="5896624"/>
                    <a:pt x="5256656" y="5902520"/>
                  </a:cubicBezTo>
                  <a:lnTo>
                    <a:pt x="5189858" y="5971616"/>
                  </a:lnTo>
                  <a:cubicBezTo>
                    <a:pt x="5178681" y="5982899"/>
                    <a:pt x="5167959" y="5994892"/>
                    <a:pt x="5156287" y="6005600"/>
                  </a:cubicBezTo>
                  <a:lnTo>
                    <a:pt x="5121598" y="6037962"/>
                  </a:lnTo>
                  <a:lnTo>
                    <a:pt x="5051798" y="6101838"/>
                  </a:lnTo>
                  <a:cubicBezTo>
                    <a:pt x="4864110" y="6268956"/>
                    <a:pt x="4663874" y="6407541"/>
                    <a:pt x="4463594" y="6532280"/>
                  </a:cubicBezTo>
                  <a:cubicBezTo>
                    <a:pt x="4438472" y="6547774"/>
                    <a:pt x="4413434" y="6563439"/>
                    <a:pt x="4388637" y="6579169"/>
                  </a:cubicBezTo>
                  <a:lnTo>
                    <a:pt x="4312856" y="6623337"/>
                  </a:lnTo>
                  <a:lnTo>
                    <a:pt x="4237558" y="6667632"/>
                  </a:lnTo>
                  <a:cubicBezTo>
                    <a:pt x="4212548" y="6682715"/>
                    <a:pt x="4186842" y="6695553"/>
                    <a:pt x="4161774" y="6709883"/>
                  </a:cubicBezTo>
                  <a:cubicBezTo>
                    <a:pt x="4111167" y="6737392"/>
                    <a:pt x="4061123" y="6766670"/>
                    <a:pt x="4010448" y="6792981"/>
                  </a:cubicBezTo>
                  <a:cubicBezTo>
                    <a:pt x="3985322" y="6806562"/>
                    <a:pt x="3960037" y="6820248"/>
                    <a:pt x="3935163" y="6834338"/>
                  </a:cubicBezTo>
                  <a:lnTo>
                    <a:pt x="3892887" y="6858000"/>
                  </a:lnTo>
                  <a:lnTo>
                    <a:pt x="2743942" y="6858000"/>
                  </a:lnTo>
                  <a:lnTo>
                    <a:pt x="2852577" y="6838910"/>
                  </a:lnTo>
                  <a:cubicBezTo>
                    <a:pt x="2949686" y="6818527"/>
                    <a:pt x="3046805" y="6791706"/>
                    <a:pt x="3143255" y="6759775"/>
                  </a:cubicBezTo>
                  <a:cubicBezTo>
                    <a:pt x="3239807" y="6727945"/>
                    <a:pt x="3335416" y="6689975"/>
                    <a:pt x="3430899" y="6650056"/>
                  </a:cubicBezTo>
                  <a:cubicBezTo>
                    <a:pt x="3526299" y="6609969"/>
                    <a:pt x="3621242" y="6565786"/>
                    <a:pt x="3713289" y="6514054"/>
                  </a:cubicBezTo>
                  <a:cubicBezTo>
                    <a:pt x="3805137" y="6460650"/>
                    <a:pt x="3895762" y="6401178"/>
                    <a:pt x="3981228" y="6334878"/>
                  </a:cubicBezTo>
                  <a:cubicBezTo>
                    <a:pt x="4024934" y="6303166"/>
                    <a:pt x="4066572" y="6268544"/>
                    <a:pt x="4107885" y="6233689"/>
                  </a:cubicBezTo>
                  <a:cubicBezTo>
                    <a:pt x="4128602" y="6216277"/>
                    <a:pt x="4149365" y="6199173"/>
                    <a:pt x="4169795" y="6181389"/>
                  </a:cubicBezTo>
                  <a:cubicBezTo>
                    <a:pt x="4189729" y="6163032"/>
                    <a:pt x="4209542" y="6144643"/>
                    <a:pt x="4229189" y="6125914"/>
                  </a:cubicBezTo>
                  <a:cubicBezTo>
                    <a:pt x="4387326" y="5978255"/>
                    <a:pt x="4528049" y="5812977"/>
                    <a:pt x="4652064" y="5641457"/>
                  </a:cubicBezTo>
                  <a:lnTo>
                    <a:pt x="4697555" y="5576516"/>
                  </a:lnTo>
                  <a:lnTo>
                    <a:pt x="4720492" y="5544537"/>
                  </a:lnTo>
                  <a:cubicBezTo>
                    <a:pt x="4728246" y="5533956"/>
                    <a:pt x="4734819" y="5522469"/>
                    <a:pt x="4741922" y="5511420"/>
                  </a:cubicBezTo>
                  <a:lnTo>
                    <a:pt x="4784179" y="5445022"/>
                  </a:lnTo>
                  <a:cubicBezTo>
                    <a:pt x="4787730" y="5439497"/>
                    <a:pt x="4791161" y="5433940"/>
                    <a:pt x="4794796" y="5428584"/>
                  </a:cubicBezTo>
                  <a:cubicBezTo>
                    <a:pt x="4798637" y="5423432"/>
                    <a:pt x="4803091" y="5418884"/>
                    <a:pt x="4807173" y="5413795"/>
                  </a:cubicBezTo>
                  <a:cubicBezTo>
                    <a:pt x="4815384" y="5403926"/>
                    <a:pt x="4822656" y="5393214"/>
                    <a:pt x="4830010" y="5382674"/>
                  </a:cubicBezTo>
                  <a:lnTo>
                    <a:pt x="4874298" y="5319323"/>
                  </a:lnTo>
                  <a:lnTo>
                    <a:pt x="4896484" y="5287734"/>
                  </a:lnTo>
                  <a:cubicBezTo>
                    <a:pt x="4903839" y="5277191"/>
                    <a:pt x="4911520" y="5266885"/>
                    <a:pt x="4918019" y="5255673"/>
                  </a:cubicBezTo>
                  <a:lnTo>
                    <a:pt x="4999238" y="5124058"/>
                  </a:lnTo>
                  <a:cubicBezTo>
                    <a:pt x="5102559" y="4945225"/>
                    <a:pt x="5185787" y="4753943"/>
                    <a:pt x="5251271" y="4554965"/>
                  </a:cubicBezTo>
                  <a:cubicBezTo>
                    <a:pt x="5259371" y="4530051"/>
                    <a:pt x="5268846" y="4505799"/>
                    <a:pt x="5276136" y="4480521"/>
                  </a:cubicBezTo>
                  <a:lnTo>
                    <a:pt x="5297442" y="4404389"/>
                  </a:lnTo>
                  <a:lnTo>
                    <a:pt x="5318953" y="4328458"/>
                  </a:lnTo>
                  <a:cubicBezTo>
                    <a:pt x="5322895" y="4315679"/>
                    <a:pt x="5325929" y="4303390"/>
                    <a:pt x="5328684" y="4291175"/>
                  </a:cubicBezTo>
                  <a:lnTo>
                    <a:pt x="5337470" y="4254522"/>
                  </a:lnTo>
                  <a:cubicBezTo>
                    <a:pt x="5343899" y="4230045"/>
                    <a:pt x="5348129" y="4205565"/>
                    <a:pt x="5353277" y="4181038"/>
                  </a:cubicBezTo>
                  <a:cubicBezTo>
                    <a:pt x="5358786" y="4156608"/>
                    <a:pt x="5362533" y="4132000"/>
                    <a:pt x="5366762" y="4107520"/>
                  </a:cubicBezTo>
                  <a:cubicBezTo>
                    <a:pt x="5368877" y="4095280"/>
                    <a:pt x="5371390" y="4083000"/>
                    <a:pt x="5373105" y="4070802"/>
                  </a:cubicBezTo>
                  <a:lnTo>
                    <a:pt x="5378288" y="4034066"/>
                  </a:lnTo>
                  <a:lnTo>
                    <a:pt x="5383471" y="3997331"/>
                  </a:lnTo>
                  <a:lnTo>
                    <a:pt x="5387373" y="3960547"/>
                  </a:lnTo>
                  <a:cubicBezTo>
                    <a:pt x="5408513" y="3764258"/>
                    <a:pt x="5404752" y="3567184"/>
                    <a:pt x="5375699" y="3369810"/>
                  </a:cubicBezTo>
                  <a:cubicBezTo>
                    <a:pt x="5347044" y="3172396"/>
                    <a:pt x="5293473" y="2975222"/>
                    <a:pt x="5225695" y="2777923"/>
                  </a:cubicBezTo>
                  <a:cubicBezTo>
                    <a:pt x="5157675" y="2580560"/>
                    <a:pt x="5075729" y="2382997"/>
                    <a:pt x="4989893" y="2181595"/>
                  </a:cubicBezTo>
                  <a:lnTo>
                    <a:pt x="4856777" y="1872581"/>
                  </a:lnTo>
                  <a:cubicBezTo>
                    <a:pt x="4811108" y="1763784"/>
                    <a:pt x="4768691" y="1655416"/>
                    <a:pt x="4729367" y="1547581"/>
                  </a:cubicBezTo>
                  <a:cubicBezTo>
                    <a:pt x="4650320" y="1331954"/>
                    <a:pt x="4585048" y="1118545"/>
                    <a:pt x="4510575" y="917244"/>
                  </a:cubicBezTo>
                  <a:cubicBezTo>
                    <a:pt x="4473339" y="816594"/>
                    <a:pt x="4433491" y="718925"/>
                    <a:pt x="4387446" y="626512"/>
                  </a:cubicBezTo>
                  <a:cubicBezTo>
                    <a:pt x="4341559" y="533993"/>
                    <a:pt x="4289352" y="446701"/>
                    <a:pt x="4227716" y="368510"/>
                  </a:cubicBezTo>
                  <a:cubicBezTo>
                    <a:pt x="4166554" y="290006"/>
                    <a:pt x="4096194" y="220222"/>
                    <a:pt x="4017774" y="161674"/>
                  </a:cubicBezTo>
                  <a:cubicBezTo>
                    <a:pt x="3939391" y="102989"/>
                    <a:pt x="3853034" y="55709"/>
                    <a:pt x="3761542" y="19860"/>
                  </a:cubicBezTo>
                  <a:lnTo>
                    <a:pt x="3727185" y="6533"/>
                  </a:lnTo>
                  <a:close/>
                  <a:moveTo>
                    <a:pt x="1325680" y="0"/>
                  </a:moveTo>
                  <a:lnTo>
                    <a:pt x="2347354" y="0"/>
                  </a:lnTo>
                  <a:lnTo>
                    <a:pt x="2262734" y="20581"/>
                  </a:lnTo>
                  <a:cubicBezTo>
                    <a:pt x="2164073" y="49233"/>
                    <a:pt x="2066423" y="82020"/>
                    <a:pt x="1969830" y="118108"/>
                  </a:cubicBezTo>
                  <a:cubicBezTo>
                    <a:pt x="1945675" y="127092"/>
                    <a:pt x="1921391" y="135598"/>
                    <a:pt x="1897367" y="145059"/>
                  </a:cubicBezTo>
                  <a:cubicBezTo>
                    <a:pt x="1873522" y="155302"/>
                    <a:pt x="1849679" y="165546"/>
                    <a:pt x="1825860" y="175210"/>
                  </a:cubicBezTo>
                  <a:lnTo>
                    <a:pt x="1754258" y="204746"/>
                  </a:lnTo>
                  <a:lnTo>
                    <a:pt x="1683442" y="237143"/>
                  </a:lnTo>
                  <a:cubicBezTo>
                    <a:pt x="1659851" y="247896"/>
                    <a:pt x="1636127" y="258172"/>
                    <a:pt x="1612330" y="268724"/>
                  </a:cubicBezTo>
                  <a:lnTo>
                    <a:pt x="1542244" y="303229"/>
                  </a:lnTo>
                  <a:lnTo>
                    <a:pt x="1471990" y="337395"/>
                  </a:lnTo>
                  <a:cubicBezTo>
                    <a:pt x="1448660" y="349103"/>
                    <a:pt x="1425927" y="362441"/>
                    <a:pt x="1402813" y="374794"/>
                  </a:cubicBezTo>
                  <a:lnTo>
                    <a:pt x="1333886" y="412702"/>
                  </a:lnTo>
                  <a:cubicBezTo>
                    <a:pt x="1310940" y="425394"/>
                    <a:pt x="1288842" y="440228"/>
                    <a:pt x="1266278" y="453907"/>
                  </a:cubicBezTo>
                  <a:lnTo>
                    <a:pt x="1199136" y="496266"/>
                  </a:lnTo>
                  <a:lnTo>
                    <a:pt x="1182302" y="506917"/>
                  </a:lnTo>
                  <a:lnTo>
                    <a:pt x="1166009" y="518449"/>
                  </a:lnTo>
                  <a:lnTo>
                    <a:pt x="1133302" y="541479"/>
                  </a:lnTo>
                  <a:lnTo>
                    <a:pt x="1067923" y="587403"/>
                  </a:lnTo>
                  <a:lnTo>
                    <a:pt x="1051509" y="598902"/>
                  </a:lnTo>
                  <a:lnTo>
                    <a:pt x="1035673" y="611145"/>
                  </a:lnTo>
                  <a:lnTo>
                    <a:pt x="1003878" y="635598"/>
                  </a:lnTo>
                  <a:cubicBezTo>
                    <a:pt x="961473" y="668248"/>
                    <a:pt x="918407" y="699983"/>
                    <a:pt x="877673" y="735582"/>
                  </a:cubicBezTo>
                  <a:cubicBezTo>
                    <a:pt x="711850" y="872792"/>
                    <a:pt x="555901" y="1026776"/>
                    <a:pt x="417533" y="1198720"/>
                  </a:cubicBezTo>
                  <a:cubicBezTo>
                    <a:pt x="278999" y="1370325"/>
                    <a:pt x="156917" y="1557820"/>
                    <a:pt x="54935" y="1756293"/>
                  </a:cubicBezTo>
                  <a:lnTo>
                    <a:pt x="17844" y="1831433"/>
                  </a:lnTo>
                  <a:lnTo>
                    <a:pt x="0" y="1869131"/>
                  </a:lnTo>
                  <a:lnTo>
                    <a:pt x="0" y="1198550"/>
                  </a:lnTo>
                  <a:lnTo>
                    <a:pt x="185957" y="961506"/>
                  </a:lnTo>
                  <a:cubicBezTo>
                    <a:pt x="342426" y="776600"/>
                    <a:pt x="509755" y="602849"/>
                    <a:pt x="689746" y="447064"/>
                  </a:cubicBezTo>
                  <a:cubicBezTo>
                    <a:pt x="733932" y="406795"/>
                    <a:pt x="780859" y="370795"/>
                    <a:pt x="827126" y="333881"/>
                  </a:cubicBezTo>
                  <a:cubicBezTo>
                    <a:pt x="872886" y="295949"/>
                    <a:pt x="921195" y="262526"/>
                    <a:pt x="968997" y="228085"/>
                  </a:cubicBezTo>
                  <a:lnTo>
                    <a:pt x="1004883" y="202373"/>
                  </a:lnTo>
                  <a:lnTo>
                    <a:pt x="1022826" y="189517"/>
                  </a:lnTo>
                  <a:lnTo>
                    <a:pt x="1041187" y="177509"/>
                  </a:lnTo>
                  <a:lnTo>
                    <a:pt x="1114760" y="129512"/>
                  </a:lnTo>
                  <a:cubicBezTo>
                    <a:pt x="1139435" y="113750"/>
                    <a:pt x="1163439" y="96630"/>
                    <a:pt x="1188498" y="81854"/>
                  </a:cubicBezTo>
                  <a:lnTo>
                    <a:pt x="1263461" y="36880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01D44A9-1D51-461B-A228-06F6C500B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369"/>
              <a:ext cx="6055600" cy="6858000"/>
            </a:xfrm>
            <a:custGeom>
              <a:avLst/>
              <a:gdLst>
                <a:gd name="connsiteX0" fmla="*/ 0 w 6055600"/>
                <a:gd name="connsiteY0" fmla="*/ 5960220 h 6858000"/>
                <a:gd name="connsiteX1" fmla="*/ 36039 w 6055600"/>
                <a:gd name="connsiteY1" fmla="*/ 6002605 h 6858000"/>
                <a:gd name="connsiteX2" fmla="*/ 92950 w 6055600"/>
                <a:gd name="connsiteY2" fmla="*/ 6059050 h 6858000"/>
                <a:gd name="connsiteX3" fmla="*/ 153706 w 6055600"/>
                <a:gd name="connsiteY3" fmla="*/ 6111427 h 6858000"/>
                <a:gd name="connsiteX4" fmla="*/ 216806 w 6055600"/>
                <a:gd name="connsiteY4" fmla="*/ 6161603 h 6858000"/>
                <a:gd name="connsiteX5" fmla="*/ 281945 w 6055600"/>
                <a:gd name="connsiteY5" fmla="*/ 6209777 h 6858000"/>
                <a:gd name="connsiteX6" fmla="*/ 553337 w 6055600"/>
                <a:gd name="connsiteY6" fmla="*/ 6391500 h 6858000"/>
                <a:gd name="connsiteX7" fmla="*/ 690543 w 6055600"/>
                <a:gd name="connsiteY7" fmla="*/ 6481634 h 6858000"/>
                <a:gd name="connsiteX8" fmla="*/ 827127 w 6055600"/>
                <a:gd name="connsiteY8" fmla="*/ 6573159 h 6858000"/>
                <a:gd name="connsiteX9" fmla="*/ 1095915 w 6055600"/>
                <a:gd name="connsiteY9" fmla="*/ 6762202 h 6858000"/>
                <a:gd name="connsiteX10" fmla="*/ 1224853 w 6055600"/>
                <a:gd name="connsiteY10" fmla="*/ 6858000 h 6858000"/>
                <a:gd name="connsiteX11" fmla="*/ 1154072 w 6055600"/>
                <a:gd name="connsiteY11" fmla="*/ 6858000 h 6858000"/>
                <a:gd name="connsiteX12" fmla="*/ 1073489 w 6055600"/>
                <a:gd name="connsiteY12" fmla="*/ 6799140 h 6858000"/>
                <a:gd name="connsiteX13" fmla="*/ 800175 w 6055600"/>
                <a:gd name="connsiteY13" fmla="*/ 6620441 h 6858000"/>
                <a:gd name="connsiteX14" fmla="*/ 231518 w 6055600"/>
                <a:gd name="connsiteY14" fmla="*/ 6299323 h 6858000"/>
                <a:gd name="connsiteX15" fmla="*/ 160401 w 6055600"/>
                <a:gd name="connsiteY15" fmla="*/ 6256627 h 6858000"/>
                <a:gd name="connsiteX16" fmla="*/ 89697 w 6055600"/>
                <a:gd name="connsiteY16" fmla="*/ 6211916 h 6858000"/>
                <a:gd name="connsiteX17" fmla="*/ 20148 w 6055600"/>
                <a:gd name="connsiteY17" fmla="*/ 6163835 h 6858000"/>
                <a:gd name="connsiteX18" fmla="*/ 0 w 6055600"/>
                <a:gd name="connsiteY18" fmla="*/ 6147796 h 6858000"/>
                <a:gd name="connsiteX19" fmla="*/ 3748345 w 6055600"/>
                <a:gd name="connsiteY19" fmla="*/ 0 h 6858000"/>
                <a:gd name="connsiteX20" fmla="*/ 4277792 w 6055600"/>
                <a:gd name="connsiteY20" fmla="*/ 0 h 6858000"/>
                <a:gd name="connsiteX21" fmla="*/ 4339531 w 6055600"/>
                <a:gd name="connsiteY21" fmla="*/ 40262 h 6858000"/>
                <a:gd name="connsiteX22" fmla="*/ 4476306 w 6055600"/>
                <a:gd name="connsiteY22" fmla="*/ 153922 h 6858000"/>
                <a:gd name="connsiteX23" fmla="*/ 4713639 w 6055600"/>
                <a:gd name="connsiteY23" fmla="*/ 422076 h 6858000"/>
                <a:gd name="connsiteX24" fmla="*/ 4906991 w 6055600"/>
                <a:gd name="connsiteY24" fmla="*/ 723463 h 6858000"/>
                <a:gd name="connsiteX25" fmla="*/ 5070511 w 6055600"/>
                <a:gd name="connsiteY25" fmla="*/ 1037524 h 6858000"/>
                <a:gd name="connsiteX26" fmla="*/ 5219493 w 6055600"/>
                <a:gd name="connsiteY26" fmla="*/ 1352079 h 6858000"/>
                <a:gd name="connsiteX27" fmla="*/ 5367779 w 6055600"/>
                <a:gd name="connsiteY27" fmla="*/ 1658945 h 6858000"/>
                <a:gd name="connsiteX28" fmla="*/ 5446095 w 6055600"/>
                <a:gd name="connsiteY28" fmla="*/ 1811301 h 6858000"/>
                <a:gd name="connsiteX29" fmla="*/ 5525115 w 6055600"/>
                <a:gd name="connsiteY29" fmla="*/ 1967103 h 6858000"/>
                <a:gd name="connsiteX30" fmla="*/ 5816642 w 6055600"/>
                <a:gd name="connsiteY30" fmla="*/ 2618837 h 6858000"/>
                <a:gd name="connsiteX31" fmla="*/ 6015787 w 6055600"/>
                <a:gd name="connsiteY31" fmla="*/ 3339957 h 6858000"/>
                <a:gd name="connsiteX32" fmla="*/ 6054206 w 6055600"/>
                <a:gd name="connsiteY32" fmla="*/ 3727239 h 6858000"/>
                <a:gd name="connsiteX33" fmla="*/ 6039811 w 6055600"/>
                <a:gd name="connsiteY33" fmla="*/ 4122735 h 6858000"/>
                <a:gd name="connsiteX34" fmla="*/ 5971601 w 6055600"/>
                <a:gd name="connsiteY34" fmla="*/ 4514288 h 6858000"/>
                <a:gd name="connsiteX35" fmla="*/ 5946751 w 6055600"/>
                <a:gd name="connsiteY35" fmla="*/ 4609838 h 6858000"/>
                <a:gd name="connsiteX36" fmla="*/ 5919986 w 6055600"/>
                <a:gd name="connsiteY36" fmla="*/ 4703178 h 6858000"/>
                <a:gd name="connsiteX37" fmla="*/ 5890731 w 6055600"/>
                <a:gd name="connsiteY37" fmla="*/ 4795992 h 6858000"/>
                <a:gd name="connsiteX38" fmla="*/ 5859058 w 6055600"/>
                <a:gd name="connsiteY38" fmla="*/ 4888015 h 6858000"/>
                <a:gd name="connsiteX39" fmla="*/ 5525053 w 6055600"/>
                <a:gd name="connsiteY39" fmla="*/ 5588449 h 6858000"/>
                <a:gd name="connsiteX40" fmla="*/ 5058962 w 6055600"/>
                <a:gd name="connsiteY40" fmla="*/ 6189929 h 6858000"/>
                <a:gd name="connsiteX41" fmla="*/ 4787706 w 6055600"/>
                <a:gd name="connsiteY41" fmla="*/ 6442985 h 6858000"/>
                <a:gd name="connsiteX42" fmla="*/ 4498686 w 6055600"/>
                <a:gd name="connsiteY42" fmla="*/ 6663678 h 6858000"/>
                <a:gd name="connsiteX43" fmla="*/ 4197167 w 6055600"/>
                <a:gd name="connsiteY43" fmla="*/ 6854053 h 6858000"/>
                <a:gd name="connsiteX44" fmla="*/ 4189720 w 6055600"/>
                <a:gd name="connsiteY44" fmla="*/ 6858000 h 6858000"/>
                <a:gd name="connsiteX45" fmla="*/ 3651929 w 6055600"/>
                <a:gd name="connsiteY45" fmla="*/ 6858000 h 6858000"/>
                <a:gd name="connsiteX46" fmla="*/ 3789040 w 6055600"/>
                <a:gd name="connsiteY46" fmla="*/ 6778034 h 6858000"/>
                <a:gd name="connsiteX47" fmla="*/ 4335568 w 6055600"/>
                <a:gd name="connsiteY47" fmla="*/ 6382709 h 6858000"/>
                <a:gd name="connsiteX48" fmla="*/ 4586923 w 6055600"/>
                <a:gd name="connsiteY48" fmla="*/ 6158577 h 6858000"/>
                <a:gd name="connsiteX49" fmla="*/ 4819585 w 6055600"/>
                <a:gd name="connsiteY49" fmla="*/ 5915847 h 6858000"/>
                <a:gd name="connsiteX50" fmla="*/ 5214727 w 6055600"/>
                <a:gd name="connsiteY50" fmla="*/ 5371094 h 6858000"/>
                <a:gd name="connsiteX51" fmla="*/ 5495409 w 6055600"/>
                <a:gd name="connsiteY51" fmla="*/ 4752778 h 6858000"/>
                <a:gd name="connsiteX52" fmla="*/ 5522322 w 6055600"/>
                <a:gd name="connsiteY52" fmla="*/ 4671511 h 6858000"/>
                <a:gd name="connsiteX53" fmla="*/ 5547631 w 6055600"/>
                <a:gd name="connsiteY53" fmla="*/ 4589675 h 6858000"/>
                <a:gd name="connsiteX54" fmla="*/ 5570792 w 6055600"/>
                <a:gd name="connsiteY54" fmla="*/ 4506978 h 6858000"/>
                <a:gd name="connsiteX55" fmla="*/ 5591541 w 6055600"/>
                <a:gd name="connsiteY55" fmla="*/ 4425334 h 6858000"/>
                <a:gd name="connsiteX56" fmla="*/ 5649500 w 6055600"/>
                <a:gd name="connsiteY56" fmla="*/ 4097286 h 6858000"/>
                <a:gd name="connsiteX57" fmla="*/ 5637615 w 6055600"/>
                <a:gd name="connsiteY57" fmla="*/ 3437524 h 6858000"/>
                <a:gd name="connsiteX58" fmla="*/ 5475454 w 6055600"/>
                <a:gd name="connsiteY58" fmla="*/ 2791575 h 6858000"/>
                <a:gd name="connsiteX59" fmla="*/ 5217600 w 6055600"/>
                <a:gd name="connsiteY59" fmla="*/ 2164719 h 6858000"/>
                <a:gd name="connsiteX60" fmla="*/ 5144941 w 6055600"/>
                <a:gd name="connsiteY60" fmla="*/ 2009490 h 6858000"/>
                <a:gd name="connsiteX61" fmla="*/ 5070052 w 6055600"/>
                <a:gd name="connsiteY61" fmla="*/ 1851823 h 6858000"/>
                <a:gd name="connsiteX62" fmla="*/ 4926984 w 6055600"/>
                <a:gd name="connsiteY62" fmla="*/ 1529226 h 6858000"/>
                <a:gd name="connsiteX63" fmla="*/ 4790925 w 6055600"/>
                <a:gd name="connsiteY63" fmla="*/ 1209923 h 6858000"/>
                <a:gd name="connsiteX64" fmla="*/ 4650559 w 6055600"/>
                <a:gd name="connsiteY64" fmla="*/ 902490 h 6858000"/>
                <a:gd name="connsiteX65" fmla="*/ 4491930 w 6055600"/>
                <a:gd name="connsiteY65" fmla="*/ 616919 h 6858000"/>
                <a:gd name="connsiteX66" fmla="*/ 4302323 w 6055600"/>
                <a:gd name="connsiteY66" fmla="*/ 366083 h 6858000"/>
                <a:gd name="connsiteX67" fmla="*/ 4072203 w 6055600"/>
                <a:gd name="connsiteY67" fmla="*/ 164982 h 6858000"/>
                <a:gd name="connsiteX68" fmla="*/ 3803964 w 6055600"/>
                <a:gd name="connsiteY68" fmla="*/ 21052 h 6858000"/>
                <a:gd name="connsiteX69" fmla="*/ 3768314 w 6055600"/>
                <a:gd name="connsiteY69" fmla="*/ 6826 h 6858000"/>
                <a:gd name="connsiteX70" fmla="*/ 1589779 w 6055600"/>
                <a:gd name="connsiteY70" fmla="*/ 0 h 6858000"/>
                <a:gd name="connsiteX71" fmla="*/ 1918056 w 6055600"/>
                <a:gd name="connsiteY71" fmla="*/ 0 h 6858000"/>
                <a:gd name="connsiteX72" fmla="*/ 1764243 w 6055600"/>
                <a:gd name="connsiteY72" fmla="*/ 55145 h 6858000"/>
                <a:gd name="connsiteX73" fmla="*/ 1313330 w 6055600"/>
                <a:gd name="connsiteY73" fmla="*/ 274424 h 6858000"/>
                <a:gd name="connsiteX74" fmla="*/ 295673 w 6055600"/>
                <a:gd name="connsiteY74" fmla="*/ 1187630 h 6858000"/>
                <a:gd name="connsiteX75" fmla="*/ 96207 w 6055600"/>
                <a:gd name="connsiteY75" fmla="*/ 1474327 h 6858000"/>
                <a:gd name="connsiteX76" fmla="*/ 0 w 6055600"/>
                <a:gd name="connsiteY76" fmla="*/ 1641460 h 6858000"/>
                <a:gd name="connsiteX77" fmla="*/ 0 w 6055600"/>
                <a:gd name="connsiteY77" fmla="*/ 1224218 h 6858000"/>
                <a:gd name="connsiteX78" fmla="*/ 150937 w 6055600"/>
                <a:gd name="connsiteY78" fmla="*/ 1040975 h 6858000"/>
                <a:gd name="connsiteX79" fmla="*/ 1264907 w 6055600"/>
                <a:gd name="connsiteY79" fmla="*/ 158248 h 6858000"/>
                <a:gd name="connsiteX80" fmla="*/ 1575167 w 6055600"/>
                <a:gd name="connsiteY80" fmla="*/ 567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6055600" h="6858000">
                  <a:moveTo>
                    <a:pt x="0" y="5960220"/>
                  </a:moveTo>
                  <a:lnTo>
                    <a:pt x="36039" y="6002605"/>
                  </a:lnTo>
                  <a:cubicBezTo>
                    <a:pt x="54896" y="6021530"/>
                    <a:pt x="73635" y="6040425"/>
                    <a:pt x="92950" y="6059050"/>
                  </a:cubicBezTo>
                  <a:lnTo>
                    <a:pt x="153706" y="6111427"/>
                  </a:lnTo>
                  <a:cubicBezTo>
                    <a:pt x="173546" y="6129485"/>
                    <a:pt x="195722" y="6144912"/>
                    <a:pt x="216806" y="6161603"/>
                  </a:cubicBezTo>
                  <a:cubicBezTo>
                    <a:pt x="238229" y="6177961"/>
                    <a:pt x="259466" y="6194551"/>
                    <a:pt x="281945" y="6209777"/>
                  </a:cubicBezTo>
                  <a:cubicBezTo>
                    <a:pt x="369940" y="6272709"/>
                    <a:pt x="461791" y="6332004"/>
                    <a:pt x="553337" y="6391500"/>
                  </a:cubicBezTo>
                  <a:lnTo>
                    <a:pt x="690543" y="6481634"/>
                  </a:lnTo>
                  <a:lnTo>
                    <a:pt x="827127" y="6573159"/>
                  </a:lnTo>
                  <a:cubicBezTo>
                    <a:pt x="917674" y="6634511"/>
                    <a:pt x="1007156" y="6697737"/>
                    <a:pt x="1095915" y="6762202"/>
                  </a:cubicBezTo>
                  <a:lnTo>
                    <a:pt x="1224853" y="6858000"/>
                  </a:lnTo>
                  <a:lnTo>
                    <a:pt x="1154072" y="6858000"/>
                  </a:lnTo>
                  <a:lnTo>
                    <a:pt x="1073489" y="6799140"/>
                  </a:lnTo>
                  <a:cubicBezTo>
                    <a:pt x="983882" y="6736908"/>
                    <a:pt x="892851" y="6677125"/>
                    <a:pt x="800175" y="6620441"/>
                  </a:cubicBezTo>
                  <a:cubicBezTo>
                    <a:pt x="615108" y="6506015"/>
                    <a:pt x="422939" y="6407807"/>
                    <a:pt x="231518" y="6299323"/>
                  </a:cubicBezTo>
                  <a:cubicBezTo>
                    <a:pt x="207467" y="6286226"/>
                    <a:pt x="184098" y="6271045"/>
                    <a:pt x="160401" y="6256627"/>
                  </a:cubicBezTo>
                  <a:cubicBezTo>
                    <a:pt x="136809" y="6241811"/>
                    <a:pt x="112558" y="6228518"/>
                    <a:pt x="89697" y="6211916"/>
                  </a:cubicBezTo>
                  <a:lnTo>
                    <a:pt x="20148" y="6163835"/>
                  </a:lnTo>
                  <a:lnTo>
                    <a:pt x="0" y="6147796"/>
                  </a:lnTo>
                  <a:close/>
                  <a:moveTo>
                    <a:pt x="3748345" y="0"/>
                  </a:moveTo>
                  <a:lnTo>
                    <a:pt x="4277792" y="0"/>
                  </a:lnTo>
                  <a:lnTo>
                    <a:pt x="4339531" y="40262"/>
                  </a:lnTo>
                  <a:cubicBezTo>
                    <a:pt x="4386991" y="75346"/>
                    <a:pt x="4432680" y="113353"/>
                    <a:pt x="4476306" y="153922"/>
                  </a:cubicBezTo>
                  <a:cubicBezTo>
                    <a:pt x="4563779" y="234693"/>
                    <a:pt x="4642423" y="325982"/>
                    <a:pt x="4713639" y="422076"/>
                  </a:cubicBezTo>
                  <a:cubicBezTo>
                    <a:pt x="4784481" y="518635"/>
                    <a:pt x="4848552" y="619893"/>
                    <a:pt x="4906991" y="723463"/>
                  </a:cubicBezTo>
                  <a:cubicBezTo>
                    <a:pt x="4965582" y="826932"/>
                    <a:pt x="5019421" y="932243"/>
                    <a:pt x="5070511" y="1037524"/>
                  </a:cubicBezTo>
                  <a:cubicBezTo>
                    <a:pt x="5121871" y="1142738"/>
                    <a:pt x="5170833" y="1248016"/>
                    <a:pt x="5219493" y="1352079"/>
                  </a:cubicBezTo>
                  <a:cubicBezTo>
                    <a:pt x="5268459" y="1455943"/>
                    <a:pt x="5317204" y="1558756"/>
                    <a:pt x="5367779" y="1658945"/>
                  </a:cubicBezTo>
                  <a:lnTo>
                    <a:pt x="5446095" y="1811301"/>
                  </a:lnTo>
                  <a:cubicBezTo>
                    <a:pt x="5472584" y="1862992"/>
                    <a:pt x="5498885" y="1914915"/>
                    <a:pt x="5525115" y="1967103"/>
                  </a:cubicBezTo>
                  <a:cubicBezTo>
                    <a:pt x="5629428" y="2176256"/>
                    <a:pt x="5730254" y="2391411"/>
                    <a:pt x="5816642" y="2618837"/>
                  </a:cubicBezTo>
                  <a:cubicBezTo>
                    <a:pt x="5902562" y="2846137"/>
                    <a:pt x="5974641" y="3086291"/>
                    <a:pt x="6015787" y="3339957"/>
                  </a:cubicBezTo>
                  <a:cubicBezTo>
                    <a:pt x="6036373" y="3466512"/>
                    <a:pt x="6050262" y="3596084"/>
                    <a:pt x="6054206" y="3727239"/>
                  </a:cubicBezTo>
                  <a:cubicBezTo>
                    <a:pt x="6058266" y="3858425"/>
                    <a:pt x="6053460" y="3990915"/>
                    <a:pt x="6039811" y="4122735"/>
                  </a:cubicBezTo>
                  <a:cubicBezTo>
                    <a:pt x="6026397" y="4254618"/>
                    <a:pt x="6002552" y="4385688"/>
                    <a:pt x="5971601" y="4514288"/>
                  </a:cubicBezTo>
                  <a:cubicBezTo>
                    <a:pt x="5963342" y="4546050"/>
                    <a:pt x="5955885" y="4579019"/>
                    <a:pt x="5946751" y="4609838"/>
                  </a:cubicBezTo>
                  <a:lnTo>
                    <a:pt x="5919986" y="4703178"/>
                  </a:lnTo>
                  <a:lnTo>
                    <a:pt x="5890731" y="4795992"/>
                  </a:lnTo>
                  <a:cubicBezTo>
                    <a:pt x="5880825" y="4826888"/>
                    <a:pt x="5869667" y="4857307"/>
                    <a:pt x="5859058" y="4888015"/>
                  </a:cubicBezTo>
                  <a:cubicBezTo>
                    <a:pt x="5772112" y="5132558"/>
                    <a:pt x="5660551" y="5369373"/>
                    <a:pt x="5525053" y="5588449"/>
                  </a:cubicBezTo>
                  <a:cubicBezTo>
                    <a:pt x="5389674" y="5807557"/>
                    <a:pt x="5232835" y="6010440"/>
                    <a:pt x="5058962" y="6189929"/>
                  </a:cubicBezTo>
                  <a:cubicBezTo>
                    <a:pt x="4972125" y="6279771"/>
                    <a:pt x="4880998" y="6363650"/>
                    <a:pt x="4787706" y="6442985"/>
                  </a:cubicBezTo>
                  <a:cubicBezTo>
                    <a:pt x="4693655" y="6521410"/>
                    <a:pt x="4597439" y="6595290"/>
                    <a:pt x="4498686" y="6663678"/>
                  </a:cubicBezTo>
                  <a:cubicBezTo>
                    <a:pt x="4399893" y="6731984"/>
                    <a:pt x="4299240" y="6795191"/>
                    <a:pt x="4197167" y="6854053"/>
                  </a:cubicBezTo>
                  <a:lnTo>
                    <a:pt x="4189720" y="6858000"/>
                  </a:lnTo>
                  <a:lnTo>
                    <a:pt x="3651929" y="6858000"/>
                  </a:lnTo>
                  <a:lnTo>
                    <a:pt x="3789040" y="6778034"/>
                  </a:lnTo>
                  <a:cubicBezTo>
                    <a:pt x="3978462" y="6656931"/>
                    <a:pt x="4162446" y="6525734"/>
                    <a:pt x="4335568" y="6382709"/>
                  </a:cubicBezTo>
                  <a:cubicBezTo>
                    <a:pt x="4422084" y="6310901"/>
                    <a:pt x="4506335" y="6236787"/>
                    <a:pt x="4586923" y="6158577"/>
                  </a:cubicBezTo>
                  <a:cubicBezTo>
                    <a:pt x="4668153" y="6081248"/>
                    <a:pt x="4745649" y="6000086"/>
                    <a:pt x="4819585" y="5915847"/>
                  </a:cubicBezTo>
                  <a:cubicBezTo>
                    <a:pt x="4967573" y="5747401"/>
                    <a:pt x="5101426" y="5566247"/>
                    <a:pt x="5214727" y="5371094"/>
                  </a:cubicBezTo>
                  <a:cubicBezTo>
                    <a:pt x="5327795" y="5175879"/>
                    <a:pt x="5421090" y="4968427"/>
                    <a:pt x="5495409" y="4752778"/>
                  </a:cubicBezTo>
                  <a:cubicBezTo>
                    <a:pt x="5504291" y="4725712"/>
                    <a:pt x="5513872" y="4698834"/>
                    <a:pt x="5522322" y="4671511"/>
                  </a:cubicBezTo>
                  <a:lnTo>
                    <a:pt x="5547631" y="4589675"/>
                  </a:lnTo>
                  <a:lnTo>
                    <a:pt x="5570792" y="4506978"/>
                  </a:lnTo>
                  <a:cubicBezTo>
                    <a:pt x="5578845" y="4479265"/>
                    <a:pt x="5584485" y="4452605"/>
                    <a:pt x="5591541" y="4425334"/>
                  </a:cubicBezTo>
                  <a:cubicBezTo>
                    <a:pt x="5618002" y="4316765"/>
                    <a:pt x="5636850" y="4207148"/>
                    <a:pt x="5649500" y="4097286"/>
                  </a:cubicBezTo>
                  <a:cubicBezTo>
                    <a:pt x="5674602" y="3877368"/>
                    <a:pt x="5668749" y="3656091"/>
                    <a:pt x="5637615" y="3437524"/>
                  </a:cubicBezTo>
                  <a:cubicBezTo>
                    <a:pt x="5605861" y="3218934"/>
                    <a:pt x="5549060" y="3003118"/>
                    <a:pt x="5475454" y="2791575"/>
                  </a:cubicBezTo>
                  <a:cubicBezTo>
                    <a:pt x="5402070" y="2579668"/>
                    <a:pt x="5313111" y="2371656"/>
                    <a:pt x="5217600" y="2164719"/>
                  </a:cubicBezTo>
                  <a:cubicBezTo>
                    <a:pt x="5193627" y="2112994"/>
                    <a:pt x="5169419" y="2061207"/>
                    <a:pt x="5144941" y="2009490"/>
                  </a:cubicBezTo>
                  <a:lnTo>
                    <a:pt x="5070052" y="1851823"/>
                  </a:lnTo>
                  <a:cubicBezTo>
                    <a:pt x="5020031" y="1744421"/>
                    <a:pt x="4972748" y="1636620"/>
                    <a:pt x="4926984" y="1529226"/>
                  </a:cubicBezTo>
                  <a:lnTo>
                    <a:pt x="4790925" y="1209923"/>
                  </a:lnTo>
                  <a:cubicBezTo>
                    <a:pt x="4745458" y="1105158"/>
                    <a:pt x="4699567" y="1001976"/>
                    <a:pt x="4650559" y="902490"/>
                  </a:cubicBezTo>
                  <a:cubicBezTo>
                    <a:pt x="4601243" y="803205"/>
                    <a:pt x="4549606" y="706978"/>
                    <a:pt x="4491930" y="616919"/>
                  </a:cubicBezTo>
                  <a:cubicBezTo>
                    <a:pt x="4434712" y="526559"/>
                    <a:pt x="4372370" y="441762"/>
                    <a:pt x="4302323" y="366083"/>
                  </a:cubicBezTo>
                  <a:cubicBezTo>
                    <a:pt x="4232428" y="290304"/>
                    <a:pt x="4155542" y="222846"/>
                    <a:pt x="4072203" y="164982"/>
                  </a:cubicBezTo>
                  <a:cubicBezTo>
                    <a:pt x="3988864" y="107118"/>
                    <a:pt x="3898693" y="59316"/>
                    <a:pt x="3803964" y="21052"/>
                  </a:cubicBezTo>
                  <a:lnTo>
                    <a:pt x="3768314" y="6826"/>
                  </a:lnTo>
                  <a:close/>
                  <a:moveTo>
                    <a:pt x="1589779" y="0"/>
                  </a:moveTo>
                  <a:lnTo>
                    <a:pt x="1918056" y="0"/>
                  </a:lnTo>
                  <a:lnTo>
                    <a:pt x="1764243" y="55145"/>
                  </a:lnTo>
                  <a:cubicBezTo>
                    <a:pt x="1609764" y="115414"/>
                    <a:pt x="1458840" y="188978"/>
                    <a:pt x="1313330" y="274424"/>
                  </a:cubicBezTo>
                  <a:cubicBezTo>
                    <a:pt x="924625" y="501532"/>
                    <a:pt x="576885" y="817476"/>
                    <a:pt x="295673" y="1187630"/>
                  </a:cubicBezTo>
                  <a:cubicBezTo>
                    <a:pt x="225216" y="1280162"/>
                    <a:pt x="158640" y="1375858"/>
                    <a:pt x="96207" y="1474327"/>
                  </a:cubicBezTo>
                  <a:lnTo>
                    <a:pt x="0" y="1641460"/>
                  </a:lnTo>
                  <a:lnTo>
                    <a:pt x="0" y="1224218"/>
                  </a:lnTo>
                  <a:lnTo>
                    <a:pt x="150937" y="1040975"/>
                  </a:lnTo>
                  <a:cubicBezTo>
                    <a:pt x="478530" y="677729"/>
                    <a:pt x="858178" y="381092"/>
                    <a:pt x="1264907" y="158248"/>
                  </a:cubicBezTo>
                  <a:cubicBezTo>
                    <a:pt x="1366631" y="102619"/>
                    <a:pt x="1470177" y="51760"/>
                    <a:pt x="1575167" y="567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Graphic 7" descr="Gauge">
            <a:extLst>
              <a:ext uri="{FF2B5EF4-FFF2-40B4-BE49-F238E27FC236}">
                <a16:creationId xmlns:a16="http://schemas.microsoft.com/office/drawing/2014/main" id="{2AC92553-F776-9666-53F2-EA319E29D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437" y="1700784"/>
            <a:ext cx="3785616" cy="37856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D23F9C-70D4-C05A-ACCD-CF26695C0033}"/>
              </a:ext>
            </a:extLst>
          </p:cNvPr>
          <p:cNvSpPr txBox="1"/>
          <p:nvPr/>
        </p:nvSpPr>
        <p:spPr>
          <a:xfrm>
            <a:off x="6621072" y="2421683"/>
            <a:ext cx="4765949" cy="33534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SHIPPING METRICS</a:t>
            </a:r>
          </a:p>
        </p:txBody>
      </p:sp>
    </p:spTree>
    <p:extLst>
      <p:ext uri="{BB962C8B-B14F-4D97-AF65-F5344CB8AC3E}">
        <p14:creationId xmlns:p14="http://schemas.microsoft.com/office/powerpoint/2010/main" val="1149242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6EFAE-4B4C-CB42-AB5E-7D5354222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AVERAGE DISCOUNT OFFERED BY CREDIT CARD TYPE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911828D-4469-706B-796D-BB7840F9AC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2003837"/>
              </p:ext>
            </p:extLst>
          </p:nvPr>
        </p:nvGraphicFramePr>
        <p:xfrm>
          <a:off x="729614" y="2244090"/>
          <a:ext cx="5899785" cy="40424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CAEF620-0D30-C540-C4CC-0D373C8ECB80}"/>
              </a:ext>
            </a:extLst>
          </p:cNvPr>
          <p:cNvSpPr txBox="1"/>
          <p:nvPr/>
        </p:nvSpPr>
        <p:spPr>
          <a:xfrm>
            <a:off x="6848669" y="2044278"/>
            <a:ext cx="4184335" cy="30792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700" b="1" dirty="0"/>
              <a:t>Observations / Findings</a:t>
            </a:r>
            <a:r>
              <a:rPr lang="en-US" sz="1700" dirty="0"/>
              <a:t>: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1700" dirty="0"/>
          </a:p>
          <a:p>
            <a:pPr marL="285750" indent="-285750" algn="just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The credit card type with the highest discount is Laser, with 0.644%. </a:t>
            </a:r>
          </a:p>
          <a:p>
            <a:pPr marL="285750" indent="-285750" algn="just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The company offers discount to all credit card type.</a:t>
            </a:r>
          </a:p>
          <a:p>
            <a:pPr marL="285750" indent="-285750" algn="just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The lowest discount is 0.584 for Dinners-Club International. 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170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364861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B8965-8508-C913-B106-817A82A28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800" b="1" dirty="0"/>
              <a:t>TIME TAKEN TO SHIP ORDERS BY QUARTER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51EA047-A6F2-CA3A-4373-BB684B73CE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1921858"/>
              </p:ext>
            </p:extLst>
          </p:nvPr>
        </p:nvGraphicFramePr>
        <p:xfrm>
          <a:off x="5476875" y="2085974"/>
          <a:ext cx="5572125" cy="39243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F1343A2-DD18-0FD6-6D84-A860704AB83A}"/>
              </a:ext>
            </a:extLst>
          </p:cNvPr>
          <p:cNvSpPr txBox="1"/>
          <p:nvPr/>
        </p:nvSpPr>
        <p:spPr>
          <a:xfrm>
            <a:off x="838200" y="2508503"/>
            <a:ext cx="3733800" cy="307924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700" b="1" dirty="0"/>
              <a:t>Observations / Findings</a:t>
            </a:r>
            <a:r>
              <a:rPr lang="en-US" sz="1700" dirty="0"/>
              <a:t>: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1700" dirty="0"/>
          </a:p>
          <a:p>
            <a:pPr marL="285750" indent="-285750" algn="just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time taken to ship orders has increased significantly over the quarters. </a:t>
            </a:r>
          </a:p>
          <a:p>
            <a:pPr marL="285750" indent="-285750" algn="just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company started shipping its orders within 57 days; however, this time increased sharply  through quarters 2 and 3. </a:t>
            </a:r>
          </a:p>
          <a:p>
            <a:pPr marL="285750" indent="-285750" algn="just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By quarter 4, the shipping time was about 174 days. This is 3 times longer than quarter 1.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644553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11BBBC3-722D-ABE3-64F0-71669434D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076" y="792195"/>
            <a:ext cx="4908874" cy="48985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31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INSIGHTS AND</a:t>
            </a:r>
            <a:br>
              <a:rPr lang="en-US" sz="31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31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33722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5545017-2445-4AB3-95A6-48F17C802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3B5D580-007D-4215-A10B-C8CF12EE0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4228C19-035F-4E8E-BAFD-56EC684B6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10D7C81-A1BE-4720-A66D-AEF9A11A5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BF18FEE-BE44-4F4A-AA4E-EC795CB0B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6B7259D-F2AD-42FE-B984-6D1D74321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4" y="3658536"/>
            <a:ext cx="3655725" cy="2743201"/>
            <a:chOff x="-305" y="-1"/>
            <a:chExt cx="3832880" cy="287613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E5C38C6-2516-45D1-ADFC-3F59F8E34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C274C95-E7A7-401D-A8F5-FFF5EB929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1D598C3-55D0-44FB-8766-A89B34B31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9EBC5C7-E54F-42F3-93F0-75AAC99FF9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4B3E6AA-EE63-E817-DA02-369827B9E74E}"/>
              </a:ext>
            </a:extLst>
          </p:cNvPr>
          <p:cNvSpPr txBox="1"/>
          <p:nvPr/>
        </p:nvSpPr>
        <p:spPr>
          <a:xfrm>
            <a:off x="2827176" y="3667485"/>
            <a:ext cx="866092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Reduce the shipping time. Delivery time should not take more than 57 days as it was on first quarter. If possible, lower that number.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Concentrate sales in the top 5 territories where most customer are located. </a:t>
            </a:r>
            <a:r>
              <a:rPr lang="en-US" dirty="0"/>
              <a:t>California, Texas, Florida, New York and The District of Columbia.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Not offer discount for credit card payments. Instead offer discount for quantity purchased.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Ask customers about what was the best part of the whole purchase experience and what would need improvement. These questions would help the company to learn about its customer’s opinion.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21F9EB-00A0-D198-7189-49581D03F5CD}"/>
              </a:ext>
            </a:extLst>
          </p:cNvPr>
          <p:cNvSpPr txBox="1"/>
          <p:nvPr/>
        </p:nvSpPr>
        <p:spPr>
          <a:xfrm>
            <a:off x="713221" y="591562"/>
            <a:ext cx="10765252" cy="269711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just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 The total of orders dropped significantly through the quarters.</a:t>
            </a:r>
          </a:p>
          <a:p>
            <a:pPr indent="-228600" algn="just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It seems there is a correlation between orders and revenue. If the number of order goes down, the revenue trend also decreases. </a:t>
            </a:r>
          </a:p>
          <a:p>
            <a:pPr indent="-228600" algn="just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The shipping time has worsened. By quarter 4, the shipping time was over 3 times longer than the shipping time on quarter 1.</a:t>
            </a:r>
          </a:p>
          <a:p>
            <a:pPr indent="-228600" algn="just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There could be a correlation between shipping time with the customer satisfaction rating. The longer the delivery takes, the more negative scores on the scale.  </a:t>
            </a:r>
          </a:p>
        </p:txBody>
      </p:sp>
    </p:spTree>
    <p:extLst>
      <p:ext uri="{BB962C8B-B14F-4D97-AF65-F5344CB8AC3E}">
        <p14:creationId xmlns:p14="http://schemas.microsoft.com/office/powerpoint/2010/main" val="4154808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CEB290-661F-7447-4092-E0FC7EB99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7400"/>
              <a:t>Business Overview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FBE0B73-DDD5-C3EF-8872-C710F9F52721}"/>
              </a:ext>
            </a:extLst>
          </p:cNvPr>
          <p:cNvSpPr/>
          <p:nvPr/>
        </p:nvSpPr>
        <p:spPr>
          <a:xfrm>
            <a:off x="5108535" y="1536249"/>
            <a:ext cx="6245265" cy="548052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kern="1200" dirty="0">
                <a:solidFill>
                  <a:schemeClr val="dk1"/>
                </a:solidFill>
                <a:latin typeface="+mj-lt"/>
                <a:ea typeface="+mn-ea"/>
                <a:cs typeface="+mn-cs"/>
              </a:rPr>
              <a:t>TOTAL REVENUE</a:t>
            </a:r>
            <a:endParaRPr lang="en-US" dirty="0">
              <a:latin typeface="+mj-lt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BA90AE5-FF32-E80B-EDA7-A128972216EC}"/>
              </a:ext>
            </a:extLst>
          </p:cNvPr>
          <p:cNvSpPr/>
          <p:nvPr/>
        </p:nvSpPr>
        <p:spPr>
          <a:xfrm>
            <a:off x="7856376" y="1536249"/>
            <a:ext cx="3497423" cy="548052"/>
          </a:xfrm>
          <a:custGeom>
            <a:avLst/>
            <a:gdLst>
              <a:gd name="connsiteX0" fmla="*/ 0 w 5485901"/>
              <a:gd name="connsiteY0" fmla="*/ 0 h 657457"/>
              <a:gd name="connsiteX1" fmla="*/ 5485901 w 5485901"/>
              <a:gd name="connsiteY1" fmla="*/ 0 h 657457"/>
              <a:gd name="connsiteX2" fmla="*/ 5485901 w 5485901"/>
              <a:gd name="connsiteY2" fmla="*/ 657457 h 657457"/>
              <a:gd name="connsiteX3" fmla="*/ 0 w 5485901"/>
              <a:gd name="connsiteY3" fmla="*/ 657457 h 657457"/>
              <a:gd name="connsiteX4" fmla="*/ 0 w 5485901"/>
              <a:gd name="connsiteY4" fmla="*/ 0 h 657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5901" h="657457">
                <a:moveTo>
                  <a:pt x="0" y="0"/>
                </a:moveTo>
                <a:lnTo>
                  <a:pt x="5485901" y="0"/>
                </a:lnTo>
                <a:lnTo>
                  <a:pt x="5485901" y="657457"/>
                </a:lnTo>
                <a:lnTo>
                  <a:pt x="0" y="657457"/>
                </a:lnTo>
                <a:lnTo>
                  <a:pt x="0" y="0"/>
                </a:lnTo>
                <a:close/>
              </a:path>
            </a:pathLst>
          </a:custGeom>
          <a:noFill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spcFirstLastPara="0" vert="horz" wrap="square" lIns="69581" tIns="69581" rIns="69581" bIns="69581" numCol="1" spcCol="1270" anchor="ctr" anchorCtr="0">
            <a:noAutofit/>
          </a:bodyPr>
          <a:lstStyle/>
          <a:p>
            <a:pPr defTabSz="588305">
              <a:spcBef>
                <a:spcPct val="0"/>
              </a:spcBef>
              <a:spcAft>
                <a:spcPct val="35000"/>
              </a:spcAft>
            </a:pPr>
            <a:r>
              <a:rPr lang="en-US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$  124,714,086.32 </a:t>
            </a:r>
            <a:endParaRPr lang="en-US" kern="1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B29957B-F3A9-99D0-ECD3-9AA2612B29B6}"/>
              </a:ext>
            </a:extLst>
          </p:cNvPr>
          <p:cNvSpPr/>
          <p:nvPr/>
        </p:nvSpPr>
        <p:spPr>
          <a:xfrm>
            <a:off x="5108535" y="2221315"/>
            <a:ext cx="6245265" cy="548052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kern="1200">
                <a:solidFill>
                  <a:schemeClr val="dk1"/>
                </a:solidFill>
                <a:latin typeface="+mj-lt"/>
                <a:ea typeface="+mn-ea"/>
                <a:cs typeface="+mn-cs"/>
              </a:rPr>
              <a:t>TOTAL ORDERS</a:t>
            </a:r>
            <a:endParaRPr lang="en-US" dirty="0">
              <a:latin typeface="+mj-lt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77902C7-2C95-0B97-8FE0-CE466DAD879C}"/>
              </a:ext>
            </a:extLst>
          </p:cNvPr>
          <p:cNvSpPr/>
          <p:nvPr/>
        </p:nvSpPr>
        <p:spPr>
          <a:xfrm>
            <a:off x="7856376" y="2221315"/>
            <a:ext cx="3497423" cy="548052"/>
          </a:xfrm>
          <a:custGeom>
            <a:avLst/>
            <a:gdLst>
              <a:gd name="connsiteX0" fmla="*/ 0 w 5485901"/>
              <a:gd name="connsiteY0" fmla="*/ 0 h 657457"/>
              <a:gd name="connsiteX1" fmla="*/ 5485901 w 5485901"/>
              <a:gd name="connsiteY1" fmla="*/ 0 h 657457"/>
              <a:gd name="connsiteX2" fmla="*/ 5485901 w 5485901"/>
              <a:gd name="connsiteY2" fmla="*/ 657457 h 657457"/>
              <a:gd name="connsiteX3" fmla="*/ 0 w 5485901"/>
              <a:gd name="connsiteY3" fmla="*/ 657457 h 657457"/>
              <a:gd name="connsiteX4" fmla="*/ 0 w 5485901"/>
              <a:gd name="connsiteY4" fmla="*/ 0 h 657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5901" h="657457">
                <a:moveTo>
                  <a:pt x="0" y="0"/>
                </a:moveTo>
                <a:lnTo>
                  <a:pt x="5485901" y="0"/>
                </a:lnTo>
                <a:lnTo>
                  <a:pt x="5485901" y="657457"/>
                </a:lnTo>
                <a:lnTo>
                  <a:pt x="0" y="65745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69581" tIns="69581" rIns="69581" bIns="69581" numCol="1" spcCol="1270" anchor="ctr" anchorCtr="0">
            <a:noAutofit/>
          </a:bodyPr>
          <a:lstStyle/>
          <a:p>
            <a:pPr defTabSz="588305">
              <a:spcBef>
                <a:spcPct val="0"/>
              </a:spcBef>
              <a:spcAft>
                <a:spcPct val="35000"/>
              </a:spcAft>
            </a:pPr>
            <a:r>
              <a:rPr lang="en-US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1000</a:t>
            </a:r>
            <a:endParaRPr lang="en-US" kern="12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EAB0597-806F-6866-BDD1-3377C444AFE8}"/>
              </a:ext>
            </a:extLst>
          </p:cNvPr>
          <p:cNvSpPr/>
          <p:nvPr/>
        </p:nvSpPr>
        <p:spPr>
          <a:xfrm>
            <a:off x="5108535" y="2906382"/>
            <a:ext cx="6245265" cy="548052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kern="1200" dirty="0">
                <a:solidFill>
                  <a:schemeClr val="dk1"/>
                </a:solidFill>
                <a:latin typeface="+mj-lt"/>
                <a:ea typeface="+mn-ea"/>
                <a:cs typeface="+mn-cs"/>
              </a:rPr>
              <a:t>TOTAL CUSTOMERS</a:t>
            </a:r>
            <a:endParaRPr lang="en-US" dirty="0">
              <a:latin typeface="+mj-lt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B67E02B-CED4-1FAE-954B-F2E8C055ABDD}"/>
              </a:ext>
            </a:extLst>
          </p:cNvPr>
          <p:cNvSpPr/>
          <p:nvPr/>
        </p:nvSpPr>
        <p:spPr>
          <a:xfrm>
            <a:off x="7856376" y="2906382"/>
            <a:ext cx="3497423" cy="548052"/>
          </a:xfrm>
          <a:custGeom>
            <a:avLst/>
            <a:gdLst>
              <a:gd name="connsiteX0" fmla="*/ 0 w 5485901"/>
              <a:gd name="connsiteY0" fmla="*/ 0 h 657457"/>
              <a:gd name="connsiteX1" fmla="*/ 5485901 w 5485901"/>
              <a:gd name="connsiteY1" fmla="*/ 0 h 657457"/>
              <a:gd name="connsiteX2" fmla="*/ 5485901 w 5485901"/>
              <a:gd name="connsiteY2" fmla="*/ 657457 h 657457"/>
              <a:gd name="connsiteX3" fmla="*/ 0 w 5485901"/>
              <a:gd name="connsiteY3" fmla="*/ 657457 h 657457"/>
              <a:gd name="connsiteX4" fmla="*/ 0 w 5485901"/>
              <a:gd name="connsiteY4" fmla="*/ 0 h 657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5901" h="657457">
                <a:moveTo>
                  <a:pt x="0" y="0"/>
                </a:moveTo>
                <a:lnTo>
                  <a:pt x="5485901" y="0"/>
                </a:lnTo>
                <a:lnTo>
                  <a:pt x="5485901" y="657457"/>
                </a:lnTo>
                <a:lnTo>
                  <a:pt x="0" y="65745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69581" tIns="69581" rIns="69581" bIns="69581" numCol="1" spcCol="1270" anchor="ctr" anchorCtr="0">
            <a:noAutofit/>
          </a:bodyPr>
          <a:lstStyle/>
          <a:p>
            <a:pPr defTabSz="588305">
              <a:spcBef>
                <a:spcPct val="0"/>
              </a:spcBef>
              <a:spcAft>
                <a:spcPct val="35000"/>
              </a:spcAft>
            </a:pPr>
            <a:r>
              <a:rPr lang="en-US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994</a:t>
            </a:r>
            <a:endParaRPr lang="en-US" kern="12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AA91836-2B88-239F-155D-E1647870DDB7}"/>
              </a:ext>
            </a:extLst>
          </p:cNvPr>
          <p:cNvSpPr/>
          <p:nvPr/>
        </p:nvSpPr>
        <p:spPr>
          <a:xfrm>
            <a:off x="5108535" y="3591448"/>
            <a:ext cx="6245265" cy="548052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kern="1200" dirty="0">
                <a:solidFill>
                  <a:schemeClr val="dk1"/>
                </a:solidFill>
                <a:latin typeface="+mj-lt"/>
                <a:ea typeface="+mn-ea"/>
                <a:cs typeface="+mn-cs"/>
              </a:rPr>
              <a:t>AVG RATING</a:t>
            </a:r>
            <a:endParaRPr lang="en-US" dirty="0">
              <a:latin typeface="+mj-lt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7A5F8BD-8DC4-7A8E-4363-D4278A2E4C22}"/>
              </a:ext>
            </a:extLst>
          </p:cNvPr>
          <p:cNvSpPr/>
          <p:nvPr/>
        </p:nvSpPr>
        <p:spPr>
          <a:xfrm>
            <a:off x="7856376" y="3591448"/>
            <a:ext cx="3497423" cy="548052"/>
          </a:xfrm>
          <a:custGeom>
            <a:avLst/>
            <a:gdLst>
              <a:gd name="connsiteX0" fmla="*/ 0 w 5485901"/>
              <a:gd name="connsiteY0" fmla="*/ 0 h 657457"/>
              <a:gd name="connsiteX1" fmla="*/ 5485901 w 5485901"/>
              <a:gd name="connsiteY1" fmla="*/ 0 h 657457"/>
              <a:gd name="connsiteX2" fmla="*/ 5485901 w 5485901"/>
              <a:gd name="connsiteY2" fmla="*/ 657457 h 657457"/>
              <a:gd name="connsiteX3" fmla="*/ 0 w 5485901"/>
              <a:gd name="connsiteY3" fmla="*/ 657457 h 657457"/>
              <a:gd name="connsiteX4" fmla="*/ 0 w 5485901"/>
              <a:gd name="connsiteY4" fmla="*/ 0 h 657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5901" h="657457">
                <a:moveTo>
                  <a:pt x="0" y="0"/>
                </a:moveTo>
                <a:lnTo>
                  <a:pt x="5485901" y="0"/>
                </a:lnTo>
                <a:lnTo>
                  <a:pt x="5485901" y="657457"/>
                </a:lnTo>
                <a:lnTo>
                  <a:pt x="0" y="65745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69581" tIns="69581" rIns="69581" bIns="69581" numCol="1" spcCol="1270" anchor="ctr" anchorCtr="0">
            <a:noAutofit/>
          </a:bodyPr>
          <a:lstStyle/>
          <a:p>
            <a:pPr defTabSz="588305">
              <a:spcBef>
                <a:spcPct val="0"/>
              </a:spcBef>
              <a:spcAft>
                <a:spcPct val="35000"/>
              </a:spcAft>
            </a:pPr>
            <a:r>
              <a:rPr lang="en-US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3.13</a:t>
            </a:r>
            <a:endParaRPr lang="en-US" kern="12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F2121B2-EC2C-A6C8-E6FE-2906924EC0F7}"/>
              </a:ext>
            </a:extLst>
          </p:cNvPr>
          <p:cNvSpPr/>
          <p:nvPr/>
        </p:nvSpPr>
        <p:spPr>
          <a:xfrm>
            <a:off x="5108535" y="4276513"/>
            <a:ext cx="6245265" cy="548052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kern="1200" dirty="0">
                <a:solidFill>
                  <a:schemeClr val="dk1"/>
                </a:solidFill>
                <a:latin typeface="+mj-lt"/>
                <a:ea typeface="+mn-ea"/>
                <a:cs typeface="+mn-cs"/>
              </a:rPr>
              <a:t>LAST QTR REVENUE</a:t>
            </a:r>
            <a:endParaRPr lang="en-US" dirty="0">
              <a:latin typeface="+mj-lt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EB61AF5-EA26-6D13-EFE5-3BB49ABD01CC}"/>
              </a:ext>
            </a:extLst>
          </p:cNvPr>
          <p:cNvSpPr/>
          <p:nvPr/>
        </p:nvSpPr>
        <p:spPr>
          <a:xfrm>
            <a:off x="7856376" y="4276513"/>
            <a:ext cx="3497423" cy="548052"/>
          </a:xfrm>
          <a:custGeom>
            <a:avLst/>
            <a:gdLst>
              <a:gd name="connsiteX0" fmla="*/ 0 w 5485901"/>
              <a:gd name="connsiteY0" fmla="*/ 0 h 657457"/>
              <a:gd name="connsiteX1" fmla="*/ 5485901 w 5485901"/>
              <a:gd name="connsiteY1" fmla="*/ 0 h 657457"/>
              <a:gd name="connsiteX2" fmla="*/ 5485901 w 5485901"/>
              <a:gd name="connsiteY2" fmla="*/ 657457 h 657457"/>
              <a:gd name="connsiteX3" fmla="*/ 0 w 5485901"/>
              <a:gd name="connsiteY3" fmla="*/ 657457 h 657457"/>
              <a:gd name="connsiteX4" fmla="*/ 0 w 5485901"/>
              <a:gd name="connsiteY4" fmla="*/ 0 h 657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5901" h="657457">
                <a:moveTo>
                  <a:pt x="0" y="0"/>
                </a:moveTo>
                <a:lnTo>
                  <a:pt x="5485901" y="0"/>
                </a:lnTo>
                <a:lnTo>
                  <a:pt x="5485901" y="657457"/>
                </a:lnTo>
                <a:lnTo>
                  <a:pt x="0" y="65745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69581" tIns="69581" rIns="69581" bIns="69581" numCol="1" spcCol="1270" anchor="ctr" anchorCtr="0">
            <a:noAutofit/>
          </a:bodyPr>
          <a:lstStyle/>
          <a:p>
            <a:pPr defTabSz="588305">
              <a:spcBef>
                <a:spcPct val="0"/>
              </a:spcBef>
              <a:spcAft>
                <a:spcPct val="35000"/>
              </a:spcAft>
            </a:pPr>
            <a:r>
              <a:rPr lang="en-US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$23,346,780 </a:t>
            </a:r>
            <a:endParaRPr lang="en-US" kern="12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CE1D517-41BC-18C1-B6D4-C8EF9C43406F}"/>
              </a:ext>
            </a:extLst>
          </p:cNvPr>
          <p:cNvSpPr/>
          <p:nvPr/>
        </p:nvSpPr>
        <p:spPr>
          <a:xfrm>
            <a:off x="5108535" y="4961580"/>
            <a:ext cx="6245265" cy="548052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kern="1200" dirty="0">
                <a:solidFill>
                  <a:schemeClr val="dk1"/>
                </a:solidFill>
                <a:latin typeface="+mj-lt"/>
                <a:ea typeface="+mn-ea"/>
                <a:cs typeface="+mn-cs"/>
              </a:rPr>
              <a:t>AVR DAYS TO SHIP</a:t>
            </a:r>
            <a:endParaRPr lang="en-US" dirty="0">
              <a:latin typeface="+mj-lt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4596AA8-553F-544E-766F-E082CA85AE75}"/>
              </a:ext>
            </a:extLst>
          </p:cNvPr>
          <p:cNvSpPr/>
          <p:nvPr/>
        </p:nvSpPr>
        <p:spPr>
          <a:xfrm>
            <a:off x="7856376" y="4961580"/>
            <a:ext cx="3497423" cy="548052"/>
          </a:xfrm>
          <a:custGeom>
            <a:avLst/>
            <a:gdLst>
              <a:gd name="connsiteX0" fmla="*/ 0 w 5485901"/>
              <a:gd name="connsiteY0" fmla="*/ 0 h 657457"/>
              <a:gd name="connsiteX1" fmla="*/ 5485901 w 5485901"/>
              <a:gd name="connsiteY1" fmla="*/ 0 h 657457"/>
              <a:gd name="connsiteX2" fmla="*/ 5485901 w 5485901"/>
              <a:gd name="connsiteY2" fmla="*/ 657457 h 657457"/>
              <a:gd name="connsiteX3" fmla="*/ 0 w 5485901"/>
              <a:gd name="connsiteY3" fmla="*/ 657457 h 657457"/>
              <a:gd name="connsiteX4" fmla="*/ 0 w 5485901"/>
              <a:gd name="connsiteY4" fmla="*/ 0 h 657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5901" h="657457">
                <a:moveTo>
                  <a:pt x="0" y="0"/>
                </a:moveTo>
                <a:lnTo>
                  <a:pt x="5485901" y="0"/>
                </a:lnTo>
                <a:lnTo>
                  <a:pt x="5485901" y="657457"/>
                </a:lnTo>
                <a:lnTo>
                  <a:pt x="0" y="65745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69581" tIns="69581" rIns="69581" bIns="69581" numCol="1" spcCol="1270" anchor="ctr" anchorCtr="0">
            <a:noAutofit/>
          </a:bodyPr>
          <a:lstStyle/>
          <a:p>
            <a:pPr defTabSz="588305">
              <a:spcBef>
                <a:spcPct val="0"/>
              </a:spcBef>
              <a:spcAft>
                <a:spcPct val="35000"/>
              </a:spcAft>
            </a:pPr>
            <a:r>
              <a:rPr lang="en-US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98 days</a:t>
            </a:r>
            <a:endParaRPr lang="en-US" kern="12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C305C10-E629-7C7E-423E-ADDA2D310DF7}"/>
              </a:ext>
            </a:extLst>
          </p:cNvPr>
          <p:cNvSpPr/>
          <p:nvPr/>
        </p:nvSpPr>
        <p:spPr>
          <a:xfrm>
            <a:off x="5108535" y="5646646"/>
            <a:ext cx="6245265" cy="548052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kern="1200" dirty="0">
                <a:solidFill>
                  <a:schemeClr val="dk1"/>
                </a:solidFill>
                <a:latin typeface="+mj-lt"/>
                <a:ea typeface="+mn-ea"/>
                <a:cs typeface="+mn-cs"/>
              </a:rPr>
              <a:t>% GOOD FEEDBACK</a:t>
            </a:r>
            <a:endParaRPr lang="en-US" dirty="0">
              <a:latin typeface="+mj-lt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3E1B104-D80B-122B-1DB5-1880589ACE81}"/>
              </a:ext>
            </a:extLst>
          </p:cNvPr>
          <p:cNvSpPr/>
          <p:nvPr/>
        </p:nvSpPr>
        <p:spPr>
          <a:xfrm>
            <a:off x="7856376" y="5646646"/>
            <a:ext cx="3497423" cy="548052"/>
          </a:xfrm>
          <a:custGeom>
            <a:avLst/>
            <a:gdLst>
              <a:gd name="connsiteX0" fmla="*/ 0 w 5485901"/>
              <a:gd name="connsiteY0" fmla="*/ 0 h 657457"/>
              <a:gd name="connsiteX1" fmla="*/ 5485901 w 5485901"/>
              <a:gd name="connsiteY1" fmla="*/ 0 h 657457"/>
              <a:gd name="connsiteX2" fmla="*/ 5485901 w 5485901"/>
              <a:gd name="connsiteY2" fmla="*/ 657457 h 657457"/>
              <a:gd name="connsiteX3" fmla="*/ 0 w 5485901"/>
              <a:gd name="connsiteY3" fmla="*/ 657457 h 657457"/>
              <a:gd name="connsiteX4" fmla="*/ 0 w 5485901"/>
              <a:gd name="connsiteY4" fmla="*/ 0 h 657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5901" h="657457">
                <a:moveTo>
                  <a:pt x="0" y="0"/>
                </a:moveTo>
                <a:lnTo>
                  <a:pt x="5485901" y="0"/>
                </a:lnTo>
                <a:lnTo>
                  <a:pt x="5485901" y="657457"/>
                </a:lnTo>
                <a:lnTo>
                  <a:pt x="0" y="65745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69581" tIns="69581" rIns="69581" bIns="69581" numCol="1" spcCol="1270" anchor="ctr" anchorCtr="0">
            <a:noAutofit/>
          </a:bodyPr>
          <a:lstStyle/>
          <a:p>
            <a:pPr defTabSz="588305">
              <a:spcBef>
                <a:spcPct val="0"/>
              </a:spcBef>
              <a:spcAft>
                <a:spcPct val="35000"/>
              </a:spcAft>
            </a:pPr>
            <a:r>
              <a:rPr lang="en-US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22%</a:t>
            </a:r>
            <a:endParaRPr lang="en-US" kern="1200" dirty="0"/>
          </a:p>
        </p:txBody>
      </p:sp>
    </p:spTree>
    <p:extLst>
      <p:ext uri="{BB962C8B-B14F-4D97-AF65-F5344CB8AC3E}">
        <p14:creationId xmlns:p14="http://schemas.microsoft.com/office/powerpoint/2010/main" val="1349780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F07692-0F79-DF62-BF8C-C4B80280A35D}"/>
              </a:ext>
            </a:extLst>
          </p:cNvPr>
          <p:cNvSpPr txBox="1"/>
          <p:nvPr/>
        </p:nvSpPr>
        <p:spPr>
          <a:xfrm>
            <a:off x="804672" y="4018276"/>
            <a:ext cx="4805996" cy="1644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CUSTOMER METRICS</a:t>
            </a:r>
          </a:p>
        </p:txBody>
      </p:sp>
      <p:pic>
        <p:nvPicPr>
          <p:cNvPr id="7" name="Picture 6" descr="A group of yellow figures and a red figure on the other side">
            <a:extLst>
              <a:ext uri="{FF2B5EF4-FFF2-40B4-BE49-F238E27FC236}">
                <a16:creationId xmlns:a16="http://schemas.microsoft.com/office/drawing/2014/main" id="{5BF1765C-0072-1D6C-2E61-727F090D5E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37393" r="914" b="-1"/>
          <a:stretch/>
        </p:blipFill>
        <p:spPr>
          <a:xfrm>
            <a:off x="5853325" y="10"/>
            <a:ext cx="6338370" cy="6857989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3DFB5C00-6040-4666-9765-4391ECB26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70456" y="-1"/>
            <a:ext cx="6421545" cy="6858001"/>
            <a:chOff x="5770456" y="-12663"/>
            <a:chExt cx="6421545" cy="6858001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5AF136B-F25D-4A62-92D1-409DE6B3A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6158" y="12665"/>
              <a:ext cx="6015842" cy="6832673"/>
            </a:xfrm>
            <a:custGeom>
              <a:avLst/>
              <a:gdLst>
                <a:gd name="connsiteX0" fmla="*/ 6015842 w 6015842"/>
                <a:gd name="connsiteY0" fmla="*/ 6607627 h 6832673"/>
                <a:gd name="connsiteX1" fmla="*/ 6015842 w 6015842"/>
                <a:gd name="connsiteY1" fmla="*/ 6832673 h 6832673"/>
                <a:gd name="connsiteX2" fmla="*/ 5735634 w 6015842"/>
                <a:gd name="connsiteY2" fmla="*/ 6832673 h 6832673"/>
                <a:gd name="connsiteX3" fmla="*/ 5818530 w 6015842"/>
                <a:gd name="connsiteY3" fmla="*/ 6767255 h 6832673"/>
                <a:gd name="connsiteX4" fmla="*/ 4633062 w 6015842"/>
                <a:gd name="connsiteY4" fmla="*/ 499 h 6832673"/>
                <a:gd name="connsiteX5" fmla="*/ 4830740 w 6015842"/>
                <a:gd name="connsiteY5" fmla="*/ 7861 h 6832673"/>
                <a:gd name="connsiteX6" fmla="*/ 5614049 w 6015842"/>
                <a:gd name="connsiteY6" fmla="*/ 130835 h 6832673"/>
                <a:gd name="connsiteX7" fmla="*/ 5900717 w 6015842"/>
                <a:gd name="connsiteY7" fmla="*/ 218147 h 6832673"/>
                <a:gd name="connsiteX8" fmla="*/ 6015842 w 6015842"/>
                <a:gd name="connsiteY8" fmla="*/ 264101 h 6832673"/>
                <a:gd name="connsiteX9" fmla="*/ 6015842 w 6015842"/>
                <a:gd name="connsiteY9" fmla="*/ 662291 h 6832673"/>
                <a:gd name="connsiteX10" fmla="*/ 5865183 w 6015842"/>
                <a:gd name="connsiteY10" fmla="*/ 601873 h 6832673"/>
                <a:gd name="connsiteX11" fmla="*/ 5522516 w 6015842"/>
                <a:gd name="connsiteY11" fmla="*/ 496937 h 6832673"/>
                <a:gd name="connsiteX12" fmla="*/ 4809762 w 6015842"/>
                <a:gd name="connsiteY12" fmla="*/ 394287 h 6832673"/>
                <a:gd name="connsiteX13" fmla="*/ 4087181 w 6015842"/>
                <a:gd name="connsiteY13" fmla="*/ 420838 h 6832673"/>
                <a:gd name="connsiteX14" fmla="*/ 3378242 w 6015842"/>
                <a:gd name="connsiteY14" fmla="*/ 571551 h 6832673"/>
                <a:gd name="connsiteX15" fmla="*/ 1488325 w 6015842"/>
                <a:gd name="connsiteY15" fmla="*/ 1639596 h 6832673"/>
                <a:gd name="connsiteX16" fmla="*/ 993256 w 6015842"/>
                <a:gd name="connsiteY16" fmla="*/ 2176884 h 6832673"/>
                <a:gd name="connsiteX17" fmla="*/ 601602 w 6015842"/>
                <a:gd name="connsiteY17" fmla="*/ 2794422 h 6832673"/>
                <a:gd name="connsiteX18" fmla="*/ 335805 w 6015842"/>
                <a:gd name="connsiteY18" fmla="*/ 3476785 h 6832673"/>
                <a:gd name="connsiteX19" fmla="*/ 238991 w 6015842"/>
                <a:gd name="connsiteY19" fmla="*/ 4205577 h 6832673"/>
                <a:gd name="connsiteX20" fmla="*/ 279770 w 6015842"/>
                <a:gd name="connsiteY20" fmla="*/ 4561593 h 6832673"/>
                <a:gd name="connsiteX21" fmla="*/ 400346 w 6015842"/>
                <a:gd name="connsiteY21" fmla="*/ 4894912 h 6832673"/>
                <a:gd name="connsiteX22" fmla="*/ 484398 w 6015842"/>
                <a:gd name="connsiteY22" fmla="*/ 5051706 h 6832673"/>
                <a:gd name="connsiteX23" fmla="*/ 580920 w 6015842"/>
                <a:gd name="connsiteY23" fmla="*/ 5203606 h 6832673"/>
                <a:gd name="connsiteX24" fmla="*/ 803883 w 6015842"/>
                <a:gd name="connsiteY24" fmla="*/ 5497171 h 6832673"/>
                <a:gd name="connsiteX25" fmla="*/ 1045184 w 6015842"/>
                <a:gd name="connsiteY25" fmla="*/ 5792959 h 6832673"/>
                <a:gd name="connsiteX26" fmla="*/ 1165173 w 6015842"/>
                <a:gd name="connsiteY26" fmla="*/ 5947381 h 6832673"/>
                <a:gd name="connsiteX27" fmla="*/ 1222822 w 6015842"/>
                <a:gd name="connsiteY27" fmla="*/ 6023035 h 6832673"/>
                <a:gd name="connsiteX28" fmla="*/ 1279296 w 6015842"/>
                <a:gd name="connsiteY28" fmla="*/ 6095720 h 6832673"/>
                <a:gd name="connsiteX29" fmla="*/ 1764538 w 6015842"/>
                <a:gd name="connsiteY29" fmla="*/ 6631821 h 6832673"/>
                <a:gd name="connsiteX30" fmla="*/ 1979400 w 6015842"/>
                <a:gd name="connsiteY30" fmla="*/ 6832673 h 6832673"/>
                <a:gd name="connsiteX31" fmla="*/ 1213789 w 6015842"/>
                <a:gd name="connsiteY31" fmla="*/ 6832673 h 6832673"/>
                <a:gd name="connsiteX32" fmla="*/ 1117208 w 6015842"/>
                <a:gd name="connsiteY32" fmla="*/ 6706732 h 6832673"/>
                <a:gd name="connsiteX33" fmla="*/ 894535 w 6015842"/>
                <a:gd name="connsiteY33" fmla="*/ 6375343 h 6832673"/>
                <a:gd name="connsiteX34" fmla="*/ 842461 w 6015842"/>
                <a:gd name="connsiteY34" fmla="*/ 6291085 h 6832673"/>
                <a:gd name="connsiteX35" fmla="*/ 792736 w 6015842"/>
                <a:gd name="connsiteY35" fmla="*/ 6209052 h 6832673"/>
                <a:gd name="connsiteX36" fmla="*/ 694454 w 6015842"/>
                <a:gd name="connsiteY36" fmla="*/ 6050330 h 6832673"/>
                <a:gd name="connsiteX37" fmla="*/ 490706 w 6015842"/>
                <a:gd name="connsiteY37" fmla="*/ 5724130 h 6832673"/>
                <a:gd name="connsiteX38" fmla="*/ 292239 w 6015842"/>
                <a:gd name="connsiteY38" fmla="*/ 5381020 h 6832673"/>
                <a:gd name="connsiteX39" fmla="*/ 202759 w 6015842"/>
                <a:gd name="connsiteY39" fmla="*/ 5199305 h 6832673"/>
                <a:gd name="connsiteX40" fmla="*/ 126628 w 6015842"/>
                <a:gd name="connsiteY40" fmla="*/ 5010171 h 6832673"/>
                <a:gd name="connsiteX41" fmla="*/ 67953 w 6015842"/>
                <a:gd name="connsiteY41" fmla="*/ 4812881 h 6832673"/>
                <a:gd name="connsiteX42" fmla="*/ 46243 w 6015842"/>
                <a:gd name="connsiteY42" fmla="*/ 4712306 h 6832673"/>
                <a:gd name="connsiteX43" fmla="*/ 36709 w 6015842"/>
                <a:gd name="connsiteY43" fmla="*/ 4661870 h 6832673"/>
                <a:gd name="connsiteX44" fmla="*/ 28789 w 6015842"/>
                <a:gd name="connsiteY44" fmla="*/ 4611286 h 6832673"/>
                <a:gd name="connsiteX45" fmla="*/ 38 w 6015842"/>
                <a:gd name="connsiteY45" fmla="*/ 4205577 h 6832673"/>
                <a:gd name="connsiteX46" fmla="*/ 81448 w 6015842"/>
                <a:gd name="connsiteY46" fmla="*/ 3416115 h 6832673"/>
                <a:gd name="connsiteX47" fmla="*/ 326122 w 6015842"/>
                <a:gd name="connsiteY47" fmla="*/ 2659581 h 6832673"/>
                <a:gd name="connsiteX48" fmla="*/ 1243505 w 6015842"/>
                <a:gd name="connsiteY48" fmla="*/ 1374811 h 6832673"/>
                <a:gd name="connsiteX49" fmla="*/ 1851817 w 6015842"/>
                <a:gd name="connsiteY49" fmla="*/ 871494 h 6832673"/>
                <a:gd name="connsiteX50" fmla="*/ 4040976 w 6015842"/>
                <a:gd name="connsiteY50" fmla="*/ 31151 h 6832673"/>
                <a:gd name="connsiteX51" fmla="*/ 4633062 w 6015842"/>
                <a:gd name="connsiteY51" fmla="*/ 499 h 6832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6015842" h="6832673">
                  <a:moveTo>
                    <a:pt x="6015842" y="6607627"/>
                  </a:moveTo>
                  <a:lnTo>
                    <a:pt x="6015842" y="6832673"/>
                  </a:lnTo>
                  <a:lnTo>
                    <a:pt x="5735634" y="6832673"/>
                  </a:lnTo>
                  <a:lnTo>
                    <a:pt x="5818530" y="6767255"/>
                  </a:lnTo>
                  <a:close/>
                  <a:moveTo>
                    <a:pt x="4633062" y="499"/>
                  </a:moveTo>
                  <a:cubicBezTo>
                    <a:pt x="4698976" y="1486"/>
                    <a:pt x="4764884" y="3940"/>
                    <a:pt x="4830740" y="7861"/>
                  </a:cubicBezTo>
                  <a:cubicBezTo>
                    <a:pt x="5095128" y="23382"/>
                    <a:pt x="5357448" y="64564"/>
                    <a:pt x="5614049" y="130835"/>
                  </a:cubicBezTo>
                  <a:cubicBezTo>
                    <a:pt x="5710834" y="155913"/>
                    <a:pt x="5806471" y="185048"/>
                    <a:pt x="5900717" y="218147"/>
                  </a:cubicBezTo>
                  <a:lnTo>
                    <a:pt x="6015842" y="264101"/>
                  </a:lnTo>
                  <a:lnTo>
                    <a:pt x="6015842" y="662291"/>
                  </a:lnTo>
                  <a:lnTo>
                    <a:pt x="5865183" y="601873"/>
                  </a:lnTo>
                  <a:cubicBezTo>
                    <a:pt x="5753061" y="560521"/>
                    <a:pt x="5638663" y="525479"/>
                    <a:pt x="5522516" y="496937"/>
                  </a:cubicBezTo>
                  <a:cubicBezTo>
                    <a:pt x="5288740" y="439663"/>
                    <a:pt x="5050052" y="405286"/>
                    <a:pt x="4809762" y="394287"/>
                  </a:cubicBezTo>
                  <a:cubicBezTo>
                    <a:pt x="4568594" y="381810"/>
                    <a:pt x="4326810" y="390696"/>
                    <a:pt x="4087181" y="420838"/>
                  </a:cubicBezTo>
                  <a:cubicBezTo>
                    <a:pt x="3847216" y="451509"/>
                    <a:pt x="3610112" y="501913"/>
                    <a:pt x="3378242" y="571551"/>
                  </a:cubicBezTo>
                  <a:cubicBezTo>
                    <a:pt x="2679220" y="784970"/>
                    <a:pt x="2034383" y="1149380"/>
                    <a:pt x="1488325" y="1639596"/>
                  </a:cubicBezTo>
                  <a:cubicBezTo>
                    <a:pt x="1308517" y="1804150"/>
                    <a:pt x="1142887" y="1983894"/>
                    <a:pt x="993256" y="2176884"/>
                  </a:cubicBezTo>
                  <a:cubicBezTo>
                    <a:pt x="843445" y="2369563"/>
                    <a:pt x="712290" y="2576362"/>
                    <a:pt x="601602" y="2794422"/>
                  </a:cubicBezTo>
                  <a:cubicBezTo>
                    <a:pt x="489834" y="3011933"/>
                    <a:pt x="400757" y="3240628"/>
                    <a:pt x="335805" y="3476785"/>
                  </a:cubicBezTo>
                  <a:cubicBezTo>
                    <a:pt x="271624" y="3714276"/>
                    <a:pt x="239065" y="3959377"/>
                    <a:pt x="238991" y="4205577"/>
                  </a:cubicBezTo>
                  <a:cubicBezTo>
                    <a:pt x="239262" y="4325420"/>
                    <a:pt x="252943" y="4444849"/>
                    <a:pt x="279770" y="4561593"/>
                  </a:cubicBezTo>
                  <a:cubicBezTo>
                    <a:pt x="307988" y="4676763"/>
                    <a:pt x="348413" y="4788524"/>
                    <a:pt x="400346" y="4894912"/>
                  </a:cubicBezTo>
                  <a:cubicBezTo>
                    <a:pt x="426018" y="4948165"/>
                    <a:pt x="454327" y="5000381"/>
                    <a:pt x="484398" y="5051706"/>
                  </a:cubicBezTo>
                  <a:cubicBezTo>
                    <a:pt x="514468" y="5103033"/>
                    <a:pt x="547181" y="5153617"/>
                    <a:pt x="580920" y="5203606"/>
                  </a:cubicBezTo>
                  <a:cubicBezTo>
                    <a:pt x="649275" y="5303291"/>
                    <a:pt x="725259" y="5400008"/>
                    <a:pt x="803883" y="5497171"/>
                  </a:cubicBezTo>
                  <a:cubicBezTo>
                    <a:pt x="882508" y="5594333"/>
                    <a:pt x="965240" y="5691644"/>
                    <a:pt x="1045184" y="5792959"/>
                  </a:cubicBezTo>
                  <a:cubicBezTo>
                    <a:pt x="1085571" y="5843395"/>
                    <a:pt x="1125568" y="5894870"/>
                    <a:pt x="1165173" y="5947381"/>
                  </a:cubicBezTo>
                  <a:lnTo>
                    <a:pt x="1222822" y="6023035"/>
                  </a:lnTo>
                  <a:cubicBezTo>
                    <a:pt x="1241744" y="6047215"/>
                    <a:pt x="1259787" y="6072135"/>
                    <a:pt x="1279296" y="6095720"/>
                  </a:cubicBezTo>
                  <a:cubicBezTo>
                    <a:pt x="1430649" y="6283772"/>
                    <a:pt x="1592663" y="6462773"/>
                    <a:pt x="1764538" y="6631821"/>
                  </a:cubicBezTo>
                  <a:lnTo>
                    <a:pt x="1979400" y="6832673"/>
                  </a:lnTo>
                  <a:lnTo>
                    <a:pt x="1213789" y="6832673"/>
                  </a:lnTo>
                  <a:lnTo>
                    <a:pt x="1117208" y="6706732"/>
                  </a:lnTo>
                  <a:cubicBezTo>
                    <a:pt x="1038730" y="6598297"/>
                    <a:pt x="964066" y="6487930"/>
                    <a:pt x="894535" y="6375343"/>
                  </a:cubicBezTo>
                  <a:cubicBezTo>
                    <a:pt x="876640" y="6347454"/>
                    <a:pt x="859771" y="6319121"/>
                    <a:pt x="842461" y="6291085"/>
                  </a:cubicBezTo>
                  <a:lnTo>
                    <a:pt x="792736" y="6209052"/>
                  </a:lnTo>
                  <a:cubicBezTo>
                    <a:pt x="760903" y="6156245"/>
                    <a:pt x="727753" y="6103584"/>
                    <a:pt x="694454" y="6050330"/>
                  </a:cubicBezTo>
                  <a:lnTo>
                    <a:pt x="490706" y="5724130"/>
                  </a:lnTo>
                  <a:cubicBezTo>
                    <a:pt x="422643" y="5613617"/>
                    <a:pt x="355167" y="5499692"/>
                    <a:pt x="292239" y="5381020"/>
                  </a:cubicBezTo>
                  <a:cubicBezTo>
                    <a:pt x="260847" y="5321686"/>
                    <a:pt x="230631" y="5261310"/>
                    <a:pt x="202759" y="5199305"/>
                  </a:cubicBezTo>
                  <a:cubicBezTo>
                    <a:pt x="174889" y="5137299"/>
                    <a:pt x="149511" y="5074254"/>
                    <a:pt x="126628" y="5010171"/>
                  </a:cubicBezTo>
                  <a:cubicBezTo>
                    <a:pt x="103745" y="4946089"/>
                    <a:pt x="84529" y="4879485"/>
                    <a:pt x="67953" y="4812881"/>
                  </a:cubicBezTo>
                  <a:cubicBezTo>
                    <a:pt x="60179" y="4779355"/>
                    <a:pt x="52551" y="4745979"/>
                    <a:pt x="46243" y="4712306"/>
                  </a:cubicBezTo>
                  <a:lnTo>
                    <a:pt x="36709" y="4661870"/>
                  </a:lnTo>
                  <a:lnTo>
                    <a:pt x="28789" y="4611286"/>
                  </a:lnTo>
                  <a:cubicBezTo>
                    <a:pt x="8927" y="4476995"/>
                    <a:pt x="-684" y="4341352"/>
                    <a:pt x="38" y="4205577"/>
                  </a:cubicBezTo>
                  <a:cubicBezTo>
                    <a:pt x="735" y="3940316"/>
                    <a:pt x="28012" y="3675812"/>
                    <a:pt x="81448" y="3416115"/>
                  </a:cubicBezTo>
                  <a:cubicBezTo>
                    <a:pt x="134458" y="3155392"/>
                    <a:pt x="216542" y="2901597"/>
                    <a:pt x="326122" y="2659581"/>
                  </a:cubicBezTo>
                  <a:cubicBezTo>
                    <a:pt x="546153" y="2175993"/>
                    <a:pt x="866666" y="1743286"/>
                    <a:pt x="1243505" y="1374811"/>
                  </a:cubicBezTo>
                  <a:cubicBezTo>
                    <a:pt x="1432510" y="1190706"/>
                    <a:pt x="1635952" y="1022387"/>
                    <a:pt x="1851817" y="871494"/>
                  </a:cubicBezTo>
                  <a:cubicBezTo>
                    <a:pt x="2502124" y="413640"/>
                    <a:pt x="3254043" y="125004"/>
                    <a:pt x="4040976" y="31151"/>
                  </a:cubicBezTo>
                  <a:cubicBezTo>
                    <a:pt x="4237529" y="7767"/>
                    <a:pt x="4435320" y="-2463"/>
                    <a:pt x="4633062" y="499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4A545AB-98A3-4EA5-8D41-F52106038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97958" y="32887"/>
              <a:ext cx="5994043" cy="6812451"/>
            </a:xfrm>
            <a:custGeom>
              <a:avLst/>
              <a:gdLst>
                <a:gd name="connsiteX0" fmla="*/ 5994043 w 5994043"/>
                <a:gd name="connsiteY0" fmla="*/ 6088971 h 6812451"/>
                <a:gd name="connsiteX1" fmla="*/ 5994043 w 5994043"/>
                <a:gd name="connsiteY1" fmla="*/ 6812451 h 6812451"/>
                <a:gd name="connsiteX2" fmla="*/ 4989355 w 5994043"/>
                <a:gd name="connsiteY2" fmla="*/ 6812451 h 6812451"/>
                <a:gd name="connsiteX3" fmla="*/ 5129829 w 5994043"/>
                <a:gd name="connsiteY3" fmla="*/ 6731039 h 6812451"/>
                <a:gd name="connsiteX4" fmla="*/ 5840791 w 5994043"/>
                <a:gd name="connsiteY4" fmla="*/ 6209052 h 6812451"/>
                <a:gd name="connsiteX5" fmla="*/ 4646021 w 5994043"/>
                <a:gd name="connsiteY5" fmla="*/ 0 h 6812451"/>
                <a:gd name="connsiteX6" fmla="*/ 5834943 w 5994043"/>
                <a:gd name="connsiteY6" fmla="*/ 187955 h 6812451"/>
                <a:gd name="connsiteX7" fmla="*/ 5994043 w 5994043"/>
                <a:gd name="connsiteY7" fmla="*/ 246737 h 6812451"/>
                <a:gd name="connsiteX8" fmla="*/ 5994043 w 5994043"/>
                <a:gd name="connsiteY8" fmla="*/ 1234190 h 6812451"/>
                <a:gd name="connsiteX9" fmla="*/ 5813213 w 5994043"/>
                <a:gd name="connsiteY9" fmla="*/ 1136134 h 6812451"/>
                <a:gd name="connsiteX10" fmla="*/ 4645435 w 5994043"/>
                <a:gd name="connsiteY10" fmla="*/ 890335 h 6812451"/>
                <a:gd name="connsiteX11" fmla="*/ 3262616 w 5994043"/>
                <a:gd name="connsiteY11" fmla="*/ 1158830 h 6812451"/>
                <a:gd name="connsiteX12" fmla="*/ 2030445 w 5994043"/>
                <a:gd name="connsiteY12" fmla="*/ 1900528 h 6812451"/>
                <a:gd name="connsiteX13" fmla="*/ 1183473 w 5994043"/>
                <a:gd name="connsiteY13" fmla="*/ 2961898 h 6812451"/>
                <a:gd name="connsiteX14" fmla="*/ 880124 w 5994043"/>
                <a:gd name="connsiteY14" fmla="*/ 4180805 h 6812451"/>
                <a:gd name="connsiteX15" fmla="*/ 1381647 w 5994043"/>
                <a:gd name="connsiteY15" fmla="*/ 5288309 h 6812451"/>
                <a:gd name="connsiteX16" fmla="*/ 1651257 w 5994043"/>
                <a:gd name="connsiteY16" fmla="*/ 5671767 h 6812451"/>
                <a:gd name="connsiteX17" fmla="*/ 2679827 w 5994043"/>
                <a:gd name="connsiteY17" fmla="*/ 6733581 h 6812451"/>
                <a:gd name="connsiteX18" fmla="*/ 2818128 w 5994043"/>
                <a:gd name="connsiteY18" fmla="*/ 6812451 h 6812451"/>
                <a:gd name="connsiteX19" fmla="*/ 1420330 w 5994043"/>
                <a:gd name="connsiteY19" fmla="*/ 6812451 h 6812451"/>
                <a:gd name="connsiteX20" fmla="*/ 1286880 w 5994043"/>
                <a:gd name="connsiteY20" fmla="*/ 6661555 h 6812451"/>
                <a:gd name="connsiteX21" fmla="*/ 922515 w 5994043"/>
                <a:gd name="connsiteY21" fmla="*/ 6171671 h 6812451"/>
                <a:gd name="connsiteX22" fmla="*/ 0 w 5994043"/>
                <a:gd name="connsiteY22" fmla="*/ 4180805 h 6812451"/>
                <a:gd name="connsiteX23" fmla="*/ 4645435 w 5994043"/>
                <a:gd name="connsiteY23" fmla="*/ 298 h 6812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994043" h="6812451">
                  <a:moveTo>
                    <a:pt x="5994043" y="6088971"/>
                  </a:moveTo>
                  <a:lnTo>
                    <a:pt x="5994043" y="6812451"/>
                  </a:lnTo>
                  <a:lnTo>
                    <a:pt x="4989355" y="6812451"/>
                  </a:lnTo>
                  <a:lnTo>
                    <a:pt x="5129829" y="6731039"/>
                  </a:lnTo>
                  <a:cubicBezTo>
                    <a:pt x="5358317" y="6586623"/>
                    <a:pt x="5590395" y="6406975"/>
                    <a:pt x="5840791" y="6209052"/>
                  </a:cubicBezTo>
                  <a:close/>
                  <a:moveTo>
                    <a:pt x="4646021" y="0"/>
                  </a:moveTo>
                  <a:cubicBezTo>
                    <a:pt x="5075935" y="0"/>
                    <a:pt x="5473199" y="65804"/>
                    <a:pt x="5834943" y="187955"/>
                  </a:cubicBezTo>
                  <a:lnTo>
                    <a:pt x="5994043" y="246737"/>
                  </a:lnTo>
                  <a:lnTo>
                    <a:pt x="5994043" y="1234190"/>
                  </a:lnTo>
                  <a:lnTo>
                    <a:pt x="5813213" y="1136134"/>
                  </a:lnTo>
                  <a:cubicBezTo>
                    <a:pt x="5466151" y="973109"/>
                    <a:pt x="5073323" y="890335"/>
                    <a:pt x="4645435" y="890335"/>
                  </a:cubicBezTo>
                  <a:cubicBezTo>
                    <a:pt x="4193787" y="890335"/>
                    <a:pt x="3715146" y="983493"/>
                    <a:pt x="3262616" y="1158830"/>
                  </a:cubicBezTo>
                  <a:cubicBezTo>
                    <a:pt x="2813519" y="1334122"/>
                    <a:pt x="2396942" y="1584891"/>
                    <a:pt x="2030445" y="1900528"/>
                  </a:cubicBezTo>
                  <a:cubicBezTo>
                    <a:pt x="1672528" y="2210706"/>
                    <a:pt x="1379593" y="2577698"/>
                    <a:pt x="1183473" y="2961898"/>
                  </a:cubicBezTo>
                  <a:cubicBezTo>
                    <a:pt x="982804" y="3356334"/>
                    <a:pt x="880124" y="3766345"/>
                    <a:pt x="880124" y="4180805"/>
                  </a:cubicBezTo>
                  <a:cubicBezTo>
                    <a:pt x="880124" y="4577020"/>
                    <a:pt x="1033705" y="4806798"/>
                    <a:pt x="1381647" y="5288309"/>
                  </a:cubicBezTo>
                  <a:cubicBezTo>
                    <a:pt x="1468632" y="5408909"/>
                    <a:pt x="1558551" y="5533662"/>
                    <a:pt x="1651257" y="5671767"/>
                  </a:cubicBezTo>
                  <a:cubicBezTo>
                    <a:pt x="1979104" y="6160396"/>
                    <a:pt x="2315457" y="6507809"/>
                    <a:pt x="2679827" y="6733581"/>
                  </a:cubicBezTo>
                  <a:lnTo>
                    <a:pt x="2818128" y="6812451"/>
                  </a:lnTo>
                  <a:lnTo>
                    <a:pt x="1420330" y="6812451"/>
                  </a:lnTo>
                  <a:lnTo>
                    <a:pt x="1286880" y="6661555"/>
                  </a:lnTo>
                  <a:cubicBezTo>
                    <a:pt x="1160113" y="6509154"/>
                    <a:pt x="1039064" y="6345506"/>
                    <a:pt x="922515" y="6171671"/>
                  </a:cubicBezTo>
                  <a:cubicBezTo>
                    <a:pt x="474827" y="5504440"/>
                    <a:pt x="0" y="5046663"/>
                    <a:pt x="0" y="4180805"/>
                  </a:cubicBezTo>
                  <a:cubicBezTo>
                    <a:pt x="0" y="1872047"/>
                    <a:pt x="2339074" y="298"/>
                    <a:pt x="4645435" y="298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85B985B-4E1C-4D7F-A82E-CE87F95EF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8976" y="32887"/>
              <a:ext cx="6013025" cy="6812451"/>
            </a:xfrm>
            <a:custGeom>
              <a:avLst/>
              <a:gdLst>
                <a:gd name="connsiteX0" fmla="*/ 6013025 w 6013025"/>
                <a:gd name="connsiteY0" fmla="*/ 6261711 h 6812451"/>
                <a:gd name="connsiteX1" fmla="*/ 6013025 w 6013025"/>
                <a:gd name="connsiteY1" fmla="*/ 6812451 h 6812451"/>
                <a:gd name="connsiteX2" fmla="*/ 5273640 w 6013025"/>
                <a:gd name="connsiteY2" fmla="*/ 6812451 h 6812451"/>
                <a:gd name="connsiteX3" fmla="*/ 5321464 w 6013025"/>
                <a:gd name="connsiteY3" fmla="*/ 6781445 h 6812451"/>
                <a:gd name="connsiteX4" fmla="*/ 5931296 w 6013025"/>
                <a:gd name="connsiteY4" fmla="*/ 6325796 h 6812451"/>
                <a:gd name="connsiteX5" fmla="*/ 4646022 w 6013025"/>
                <a:gd name="connsiteY5" fmla="*/ 0 h 6812451"/>
                <a:gd name="connsiteX6" fmla="*/ 6012842 w 6013025"/>
                <a:gd name="connsiteY6" fmla="*/ 253682 h 6812451"/>
                <a:gd name="connsiteX7" fmla="*/ 6013025 w 6013025"/>
                <a:gd name="connsiteY7" fmla="*/ 253762 h 6812451"/>
                <a:gd name="connsiteX8" fmla="*/ 6013025 w 6013025"/>
                <a:gd name="connsiteY8" fmla="*/ 1076411 h 6812451"/>
                <a:gd name="connsiteX9" fmla="*/ 5874968 w 6013025"/>
                <a:gd name="connsiteY9" fmla="*/ 1001590 h 6812451"/>
                <a:gd name="connsiteX10" fmla="*/ 4645435 w 6013025"/>
                <a:gd name="connsiteY10" fmla="*/ 741995 h 6812451"/>
                <a:gd name="connsiteX11" fmla="*/ 3209956 w 6013025"/>
                <a:gd name="connsiteY11" fmla="*/ 1021170 h 6812451"/>
                <a:gd name="connsiteX12" fmla="*/ 1935097 w 6013025"/>
                <a:gd name="connsiteY12" fmla="*/ 1787938 h 6812451"/>
                <a:gd name="connsiteX13" fmla="*/ 1053214 w 6013025"/>
                <a:gd name="connsiteY13" fmla="*/ 2893811 h 6812451"/>
                <a:gd name="connsiteX14" fmla="*/ 733436 w 6013025"/>
                <a:gd name="connsiteY14" fmla="*/ 4180805 h 6812451"/>
                <a:gd name="connsiteX15" fmla="*/ 1262683 w 6013025"/>
                <a:gd name="connsiteY15" fmla="*/ 5375977 h 6812451"/>
                <a:gd name="connsiteX16" fmla="*/ 1529361 w 6013025"/>
                <a:gd name="connsiteY16" fmla="*/ 5755283 h 6812451"/>
                <a:gd name="connsiteX17" fmla="*/ 2477042 w 6013025"/>
                <a:gd name="connsiteY17" fmla="*/ 6776885 h 6812451"/>
                <a:gd name="connsiteX18" fmla="*/ 2533056 w 6013025"/>
                <a:gd name="connsiteY18" fmla="*/ 6812451 h 6812451"/>
                <a:gd name="connsiteX19" fmla="*/ 1420329 w 6013025"/>
                <a:gd name="connsiteY19" fmla="*/ 6812451 h 6812451"/>
                <a:gd name="connsiteX20" fmla="*/ 1286880 w 6013025"/>
                <a:gd name="connsiteY20" fmla="*/ 6661555 h 6812451"/>
                <a:gd name="connsiteX21" fmla="*/ 922515 w 6013025"/>
                <a:gd name="connsiteY21" fmla="*/ 6171671 h 6812451"/>
                <a:gd name="connsiteX22" fmla="*/ 0 w 6013025"/>
                <a:gd name="connsiteY22" fmla="*/ 4180805 h 6812451"/>
                <a:gd name="connsiteX23" fmla="*/ 4645435 w 6013025"/>
                <a:gd name="connsiteY23" fmla="*/ 298 h 6812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13025" h="6812451">
                  <a:moveTo>
                    <a:pt x="6013025" y="6261711"/>
                  </a:moveTo>
                  <a:lnTo>
                    <a:pt x="6013025" y="6812451"/>
                  </a:lnTo>
                  <a:lnTo>
                    <a:pt x="5273640" y="6812451"/>
                  </a:lnTo>
                  <a:lnTo>
                    <a:pt x="5321464" y="6781445"/>
                  </a:lnTo>
                  <a:cubicBezTo>
                    <a:pt x="5513938" y="6651587"/>
                    <a:pt x="5713420" y="6497963"/>
                    <a:pt x="5931296" y="6325796"/>
                  </a:cubicBezTo>
                  <a:close/>
                  <a:moveTo>
                    <a:pt x="4646022" y="0"/>
                  </a:moveTo>
                  <a:cubicBezTo>
                    <a:pt x="5147587" y="0"/>
                    <a:pt x="5604713" y="89566"/>
                    <a:pt x="6012842" y="253682"/>
                  </a:cubicBezTo>
                  <a:lnTo>
                    <a:pt x="6013025" y="253762"/>
                  </a:lnTo>
                  <a:lnTo>
                    <a:pt x="6013025" y="1076411"/>
                  </a:lnTo>
                  <a:lnTo>
                    <a:pt x="5874968" y="1001590"/>
                  </a:lnTo>
                  <a:cubicBezTo>
                    <a:pt x="5508543" y="829367"/>
                    <a:pt x="5094739" y="741995"/>
                    <a:pt x="4645435" y="741995"/>
                  </a:cubicBezTo>
                  <a:cubicBezTo>
                    <a:pt x="4168703" y="741995"/>
                    <a:pt x="3685809" y="835895"/>
                    <a:pt x="3209956" y="1021170"/>
                  </a:cubicBezTo>
                  <a:cubicBezTo>
                    <a:pt x="2745309" y="1202264"/>
                    <a:pt x="2314283" y="1461517"/>
                    <a:pt x="1935097" y="1787938"/>
                  </a:cubicBezTo>
                  <a:cubicBezTo>
                    <a:pt x="1557525" y="2115028"/>
                    <a:pt x="1260777" y="2487212"/>
                    <a:pt x="1053214" y="2893811"/>
                  </a:cubicBezTo>
                  <a:cubicBezTo>
                    <a:pt x="840958" y="3309458"/>
                    <a:pt x="733436" y="3742460"/>
                    <a:pt x="733436" y="4180805"/>
                  </a:cubicBezTo>
                  <a:cubicBezTo>
                    <a:pt x="733436" y="4622561"/>
                    <a:pt x="905208" y="4880374"/>
                    <a:pt x="1262683" y="5375977"/>
                  </a:cubicBezTo>
                  <a:cubicBezTo>
                    <a:pt x="1348936" y="5495539"/>
                    <a:pt x="1438122" y="5619106"/>
                    <a:pt x="1529361" y="5755283"/>
                  </a:cubicBezTo>
                  <a:cubicBezTo>
                    <a:pt x="1828942" y="6201779"/>
                    <a:pt x="2138082" y="6538284"/>
                    <a:pt x="2477042" y="6776885"/>
                  </a:cubicBezTo>
                  <a:lnTo>
                    <a:pt x="2533056" y="6812451"/>
                  </a:lnTo>
                  <a:lnTo>
                    <a:pt x="1420329" y="6812451"/>
                  </a:lnTo>
                  <a:lnTo>
                    <a:pt x="1286880" y="6661555"/>
                  </a:lnTo>
                  <a:cubicBezTo>
                    <a:pt x="1160113" y="6509154"/>
                    <a:pt x="1039064" y="6345506"/>
                    <a:pt x="922515" y="6171671"/>
                  </a:cubicBezTo>
                  <a:cubicBezTo>
                    <a:pt x="474827" y="5504440"/>
                    <a:pt x="0" y="5046663"/>
                    <a:pt x="0" y="4180805"/>
                  </a:cubicBezTo>
                  <a:cubicBezTo>
                    <a:pt x="0" y="1872047"/>
                    <a:pt x="2339075" y="298"/>
                    <a:pt x="4645435" y="298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18" name="Freeform: Shape 17">
              <a:extLst>
                <a:ext uri="{FF2B5EF4-FFF2-40B4-BE49-F238E27FC236}">
                  <a16:creationId xmlns:a16="http://schemas.microsoft.com/office/drawing/2014/main" id="{A13BF9A0-E8BD-4AE9-9312-413ACFE3A1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5112" y="-12663"/>
              <a:ext cx="6156889" cy="6858000"/>
            </a:xfrm>
            <a:custGeom>
              <a:avLst/>
              <a:gdLst>
                <a:gd name="connsiteX0" fmla="*/ 2697511 w 6156889"/>
                <a:gd name="connsiteY0" fmla="*/ 0 h 6858000"/>
                <a:gd name="connsiteX1" fmla="*/ 6012777 w 6156889"/>
                <a:gd name="connsiteY1" fmla="*/ 0 h 6858000"/>
                <a:gd name="connsiteX2" fmla="*/ 6130331 w 6156889"/>
                <a:gd name="connsiteY2" fmla="*/ 54136 h 6858000"/>
                <a:gd name="connsiteX3" fmla="*/ 6156889 w 6156889"/>
                <a:gd name="connsiteY3" fmla="*/ 68258 h 6858000"/>
                <a:gd name="connsiteX4" fmla="*/ 6156889 w 6156889"/>
                <a:gd name="connsiteY4" fmla="*/ 430986 h 6858000"/>
                <a:gd name="connsiteX5" fmla="*/ 5996798 w 6156889"/>
                <a:gd name="connsiteY5" fmla="*/ 361212 h 6858000"/>
                <a:gd name="connsiteX6" fmla="*/ 5637513 w 6156889"/>
                <a:gd name="connsiteY6" fmla="*/ 243549 h 6858000"/>
                <a:gd name="connsiteX7" fmla="*/ 5269544 w 6156889"/>
                <a:gd name="connsiteY7" fmla="*/ 169380 h 6858000"/>
                <a:gd name="connsiteX8" fmla="*/ 4898545 w 6156889"/>
                <a:gd name="connsiteY8" fmla="*/ 136002 h 6858000"/>
                <a:gd name="connsiteX9" fmla="*/ 4736575 w 6156889"/>
                <a:gd name="connsiteY9" fmla="*/ 132591 h 6858000"/>
                <a:gd name="connsiteX10" fmla="*/ 4152501 w 6156889"/>
                <a:gd name="connsiteY10" fmla="*/ 177093 h 6858000"/>
                <a:gd name="connsiteX11" fmla="*/ 3785688 w 6156889"/>
                <a:gd name="connsiteY11" fmla="*/ 251263 h 6858000"/>
                <a:gd name="connsiteX12" fmla="*/ 3424793 w 6156889"/>
                <a:gd name="connsiteY12" fmla="*/ 356583 h 6858000"/>
                <a:gd name="connsiteX13" fmla="*/ 3073425 w 6156889"/>
                <a:gd name="connsiteY13" fmla="*/ 490979 h 6858000"/>
                <a:gd name="connsiteX14" fmla="*/ 2732162 w 6156889"/>
                <a:gd name="connsiteY14" fmla="*/ 653411 h 6858000"/>
                <a:gd name="connsiteX15" fmla="*/ 2083562 w 6156889"/>
                <a:gd name="connsiteY15" fmla="*/ 1054373 h 6858000"/>
                <a:gd name="connsiteX16" fmla="*/ 1930543 w 6156889"/>
                <a:gd name="connsiteY16" fmla="*/ 1169336 h 6858000"/>
                <a:gd name="connsiteX17" fmla="*/ 1867890 w 6156889"/>
                <a:gd name="connsiteY17" fmla="*/ 1218733 h 6858000"/>
                <a:gd name="connsiteX18" fmla="*/ 1855187 w 6156889"/>
                <a:gd name="connsiteY18" fmla="*/ 1228968 h 6858000"/>
                <a:gd name="connsiteX19" fmla="*/ 1781565 w 6156889"/>
                <a:gd name="connsiteY19" fmla="*/ 1289343 h 6858000"/>
                <a:gd name="connsiteX20" fmla="*/ 1495015 w 6156889"/>
                <a:gd name="connsiteY20" fmla="*/ 1547751 h 6858000"/>
                <a:gd name="connsiteX21" fmla="*/ 984708 w 6156889"/>
                <a:gd name="connsiteY21" fmla="*/ 2132951 h 6858000"/>
                <a:gd name="connsiteX22" fmla="*/ 767305 w 6156889"/>
                <a:gd name="connsiteY22" fmla="*/ 2459299 h 6858000"/>
                <a:gd name="connsiteX23" fmla="*/ 582382 w 6156889"/>
                <a:gd name="connsiteY23" fmla="*/ 2806859 h 6858000"/>
                <a:gd name="connsiteX24" fmla="*/ 541818 w 6156889"/>
                <a:gd name="connsiteY24" fmla="*/ 2895863 h 6858000"/>
                <a:gd name="connsiteX25" fmla="*/ 521896 w 6156889"/>
                <a:gd name="connsiteY25" fmla="*/ 2940364 h 6858000"/>
                <a:gd name="connsiteX26" fmla="*/ 503130 w 6156889"/>
                <a:gd name="connsiteY26" fmla="*/ 2985756 h 6858000"/>
                <a:gd name="connsiteX27" fmla="*/ 500243 w 6156889"/>
                <a:gd name="connsiteY27" fmla="*/ 2992728 h 6858000"/>
                <a:gd name="connsiteX28" fmla="*/ 467329 w 6156889"/>
                <a:gd name="connsiteY28" fmla="*/ 3077133 h 6858000"/>
                <a:gd name="connsiteX29" fmla="*/ 454626 w 6156889"/>
                <a:gd name="connsiteY29" fmla="*/ 3111399 h 6858000"/>
                <a:gd name="connsiteX30" fmla="*/ 433548 w 6156889"/>
                <a:gd name="connsiteY30" fmla="*/ 3170735 h 6858000"/>
                <a:gd name="connsiteX31" fmla="*/ 433548 w 6156889"/>
                <a:gd name="connsiteY31" fmla="*/ 3171477 h 6858000"/>
                <a:gd name="connsiteX32" fmla="*/ 323692 w 6156889"/>
                <a:gd name="connsiteY32" fmla="*/ 3552414 h 6858000"/>
                <a:gd name="connsiteX33" fmla="*/ 234768 w 6156889"/>
                <a:gd name="connsiteY33" fmla="*/ 4341877 h 6858000"/>
                <a:gd name="connsiteX34" fmla="*/ 273600 w 6156889"/>
                <a:gd name="connsiteY34" fmla="*/ 4733940 h 6858000"/>
                <a:gd name="connsiteX35" fmla="*/ 386489 w 6156889"/>
                <a:gd name="connsiteY35" fmla="*/ 5105974 h 6858000"/>
                <a:gd name="connsiteX36" fmla="*/ 413628 w 6156889"/>
                <a:gd name="connsiteY36" fmla="*/ 5168870 h 6858000"/>
                <a:gd name="connsiteX37" fmla="*/ 425176 w 6156889"/>
                <a:gd name="connsiteY37" fmla="*/ 5194384 h 6858000"/>
                <a:gd name="connsiteX38" fmla="*/ 435570 w 6156889"/>
                <a:gd name="connsiteY38" fmla="*/ 5215745 h 6858000"/>
                <a:gd name="connsiteX39" fmla="*/ 468194 w 6156889"/>
                <a:gd name="connsiteY39" fmla="*/ 5280867 h 6858000"/>
                <a:gd name="connsiteX40" fmla="*/ 564915 w 6156889"/>
                <a:gd name="connsiteY40" fmla="*/ 5450715 h 6858000"/>
                <a:gd name="connsiteX41" fmla="*/ 672174 w 6156889"/>
                <a:gd name="connsiteY41" fmla="*/ 5615521 h 6858000"/>
                <a:gd name="connsiteX42" fmla="*/ 787660 w 6156889"/>
                <a:gd name="connsiteY42" fmla="*/ 5777360 h 6858000"/>
                <a:gd name="connsiteX43" fmla="*/ 933894 w 6156889"/>
                <a:gd name="connsiteY43" fmla="*/ 5971536 h 6858000"/>
                <a:gd name="connsiteX44" fmla="*/ 1030614 w 6156889"/>
                <a:gd name="connsiteY44" fmla="*/ 6098961 h 6858000"/>
                <a:gd name="connsiteX45" fmla="*/ 1152885 w 6156889"/>
                <a:gd name="connsiteY45" fmla="*/ 6263172 h 6858000"/>
                <a:gd name="connsiteX46" fmla="*/ 1215248 w 6156889"/>
                <a:gd name="connsiteY46" fmla="*/ 6350397 h 6858000"/>
                <a:gd name="connsiteX47" fmla="*/ 1271259 w 6156889"/>
                <a:gd name="connsiteY47" fmla="*/ 6428720 h 6858000"/>
                <a:gd name="connsiteX48" fmla="*/ 1369279 w 6156889"/>
                <a:gd name="connsiteY48" fmla="*/ 6561483 h 6858000"/>
                <a:gd name="connsiteX49" fmla="*/ 1388190 w 6156889"/>
                <a:gd name="connsiteY49" fmla="*/ 6586701 h 6858000"/>
                <a:gd name="connsiteX50" fmla="*/ 1397717 w 6156889"/>
                <a:gd name="connsiteY50" fmla="*/ 6598865 h 6858000"/>
                <a:gd name="connsiteX51" fmla="*/ 1510605 w 6156889"/>
                <a:gd name="connsiteY51" fmla="*/ 6739342 h 6858000"/>
                <a:gd name="connsiteX52" fmla="*/ 1613307 w 6156889"/>
                <a:gd name="connsiteY52" fmla="*/ 6858000 h 6858000"/>
                <a:gd name="connsiteX53" fmla="*/ 916995 w 6156889"/>
                <a:gd name="connsiteY53" fmla="*/ 6858000 h 6858000"/>
                <a:gd name="connsiteX54" fmla="*/ 818055 w 6156889"/>
                <a:gd name="connsiteY54" fmla="*/ 6724213 h 6858000"/>
                <a:gd name="connsiteX55" fmla="*/ 590467 w 6156889"/>
                <a:gd name="connsiteY55" fmla="*/ 6365824 h 6858000"/>
                <a:gd name="connsiteX56" fmla="*/ 1 w 6156889"/>
                <a:gd name="connsiteY56" fmla="*/ 4123180 h 6858000"/>
                <a:gd name="connsiteX57" fmla="*/ 2644788 w 6156889"/>
                <a:gd name="connsiteY57" fmla="*/ 2137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156889" h="6858000">
                  <a:moveTo>
                    <a:pt x="2697511" y="0"/>
                  </a:moveTo>
                  <a:lnTo>
                    <a:pt x="6012777" y="0"/>
                  </a:lnTo>
                  <a:lnTo>
                    <a:pt x="6130331" y="54136"/>
                  </a:lnTo>
                  <a:lnTo>
                    <a:pt x="6156889" y="68258"/>
                  </a:lnTo>
                  <a:lnTo>
                    <a:pt x="6156889" y="430986"/>
                  </a:lnTo>
                  <a:lnTo>
                    <a:pt x="5996798" y="361212"/>
                  </a:lnTo>
                  <a:cubicBezTo>
                    <a:pt x="5879619" y="314469"/>
                    <a:pt x="5759632" y="275159"/>
                    <a:pt x="5637513" y="243549"/>
                  </a:cubicBezTo>
                  <a:cubicBezTo>
                    <a:pt x="5516267" y="211953"/>
                    <a:pt x="5393420" y="187194"/>
                    <a:pt x="5269544" y="169380"/>
                  </a:cubicBezTo>
                  <a:cubicBezTo>
                    <a:pt x="5146509" y="151850"/>
                    <a:pt x="5022677" y="140710"/>
                    <a:pt x="4898545" y="136002"/>
                  </a:cubicBezTo>
                  <a:cubicBezTo>
                    <a:pt x="4844843" y="133778"/>
                    <a:pt x="4790421" y="132591"/>
                    <a:pt x="4736575" y="132591"/>
                  </a:cubicBezTo>
                  <a:cubicBezTo>
                    <a:pt x="4541085" y="132750"/>
                    <a:pt x="4345869" y="147625"/>
                    <a:pt x="4152501" y="177093"/>
                  </a:cubicBezTo>
                  <a:cubicBezTo>
                    <a:pt x="4025611" y="197711"/>
                    <a:pt x="3902184" y="222484"/>
                    <a:pt x="3785688" y="251263"/>
                  </a:cubicBezTo>
                  <a:cubicBezTo>
                    <a:pt x="3659662" y="282414"/>
                    <a:pt x="3538548" y="318163"/>
                    <a:pt x="3424793" y="356583"/>
                  </a:cubicBezTo>
                  <a:cubicBezTo>
                    <a:pt x="3306130" y="396636"/>
                    <a:pt x="3188333" y="441582"/>
                    <a:pt x="3073425" y="490979"/>
                  </a:cubicBezTo>
                  <a:cubicBezTo>
                    <a:pt x="2958516" y="540376"/>
                    <a:pt x="2843751" y="595114"/>
                    <a:pt x="2732162" y="653411"/>
                  </a:cubicBezTo>
                  <a:cubicBezTo>
                    <a:pt x="2507123" y="771357"/>
                    <a:pt x="2290398" y="905336"/>
                    <a:pt x="2083562" y="1054373"/>
                  </a:cubicBezTo>
                  <a:cubicBezTo>
                    <a:pt x="2041265" y="1085080"/>
                    <a:pt x="1985686" y="1125874"/>
                    <a:pt x="1930543" y="1169336"/>
                  </a:cubicBezTo>
                  <a:cubicBezTo>
                    <a:pt x="1909611" y="1185209"/>
                    <a:pt x="1888390" y="1202268"/>
                    <a:pt x="1867890" y="1218733"/>
                  </a:cubicBezTo>
                  <a:lnTo>
                    <a:pt x="1855187" y="1228968"/>
                  </a:lnTo>
                  <a:cubicBezTo>
                    <a:pt x="1828481" y="1249736"/>
                    <a:pt x="1803074" y="1271097"/>
                    <a:pt x="1781565" y="1289343"/>
                  </a:cubicBezTo>
                  <a:cubicBezTo>
                    <a:pt x="1674740" y="1379238"/>
                    <a:pt x="1581630" y="1463791"/>
                    <a:pt x="1495015" y="1547751"/>
                  </a:cubicBezTo>
                  <a:cubicBezTo>
                    <a:pt x="1309115" y="1727642"/>
                    <a:pt x="1138401" y="1923407"/>
                    <a:pt x="984708" y="2132951"/>
                  </a:cubicBezTo>
                  <a:cubicBezTo>
                    <a:pt x="906322" y="2240646"/>
                    <a:pt x="833132" y="2350417"/>
                    <a:pt x="767305" y="2459299"/>
                  </a:cubicBezTo>
                  <a:cubicBezTo>
                    <a:pt x="693682" y="2584350"/>
                    <a:pt x="633197" y="2697681"/>
                    <a:pt x="582382" y="2806859"/>
                  </a:cubicBezTo>
                  <a:cubicBezTo>
                    <a:pt x="567369" y="2837564"/>
                    <a:pt x="553511" y="2868864"/>
                    <a:pt x="541818" y="2895863"/>
                  </a:cubicBezTo>
                  <a:lnTo>
                    <a:pt x="521896" y="2940364"/>
                  </a:lnTo>
                  <a:lnTo>
                    <a:pt x="503130" y="2985756"/>
                  </a:lnTo>
                  <a:lnTo>
                    <a:pt x="500243" y="2992728"/>
                  </a:lnTo>
                  <a:cubicBezTo>
                    <a:pt x="488550" y="3021655"/>
                    <a:pt x="477433" y="3049097"/>
                    <a:pt x="467329" y="3077133"/>
                  </a:cubicBezTo>
                  <a:cubicBezTo>
                    <a:pt x="463143" y="3088555"/>
                    <a:pt x="458955" y="3099978"/>
                    <a:pt x="454626" y="3111399"/>
                  </a:cubicBezTo>
                  <a:cubicBezTo>
                    <a:pt x="447119" y="3132315"/>
                    <a:pt x="439900" y="3151302"/>
                    <a:pt x="433548" y="3170735"/>
                  </a:cubicBezTo>
                  <a:lnTo>
                    <a:pt x="433548" y="3171477"/>
                  </a:lnTo>
                  <a:cubicBezTo>
                    <a:pt x="389714" y="3296142"/>
                    <a:pt x="353032" y="3423342"/>
                    <a:pt x="323692" y="3552414"/>
                  </a:cubicBezTo>
                  <a:cubicBezTo>
                    <a:pt x="264660" y="3811192"/>
                    <a:pt x="234820" y="4076083"/>
                    <a:pt x="234768" y="4341877"/>
                  </a:cubicBezTo>
                  <a:cubicBezTo>
                    <a:pt x="235675" y="4473528"/>
                    <a:pt x="248676" y="4604795"/>
                    <a:pt x="273600" y="4733940"/>
                  </a:cubicBezTo>
                  <a:cubicBezTo>
                    <a:pt x="298849" y="4861570"/>
                    <a:pt x="336674" y="4986220"/>
                    <a:pt x="386489" y="5105974"/>
                  </a:cubicBezTo>
                  <a:cubicBezTo>
                    <a:pt x="394716" y="5126742"/>
                    <a:pt x="403955" y="5147213"/>
                    <a:pt x="413628" y="5168870"/>
                  </a:cubicBezTo>
                  <a:cubicBezTo>
                    <a:pt x="417526" y="5177327"/>
                    <a:pt x="421423" y="5185781"/>
                    <a:pt x="425176" y="5194384"/>
                  </a:cubicBezTo>
                  <a:lnTo>
                    <a:pt x="435570" y="5215745"/>
                  </a:lnTo>
                  <a:cubicBezTo>
                    <a:pt x="446542" y="5238442"/>
                    <a:pt x="456936" y="5259803"/>
                    <a:pt x="468194" y="5280867"/>
                  </a:cubicBezTo>
                  <a:cubicBezTo>
                    <a:pt x="494035" y="5332043"/>
                    <a:pt x="523773" y="5383816"/>
                    <a:pt x="564915" y="5450715"/>
                  </a:cubicBezTo>
                  <a:cubicBezTo>
                    <a:pt x="597108" y="5503526"/>
                    <a:pt x="631176" y="5554998"/>
                    <a:pt x="672174" y="5615521"/>
                  </a:cubicBezTo>
                  <a:cubicBezTo>
                    <a:pt x="710284" y="5671296"/>
                    <a:pt x="750127" y="5726035"/>
                    <a:pt x="787660" y="5777360"/>
                  </a:cubicBezTo>
                  <a:cubicBezTo>
                    <a:pt x="835442" y="5842333"/>
                    <a:pt x="885534" y="5908046"/>
                    <a:pt x="933894" y="5971536"/>
                  </a:cubicBezTo>
                  <a:cubicBezTo>
                    <a:pt x="965654" y="6013219"/>
                    <a:pt x="996978" y="6054311"/>
                    <a:pt x="1030614" y="6098961"/>
                  </a:cubicBezTo>
                  <a:cubicBezTo>
                    <a:pt x="1064250" y="6143611"/>
                    <a:pt x="1108567" y="6202502"/>
                    <a:pt x="1152885" y="6263172"/>
                  </a:cubicBezTo>
                  <a:cubicBezTo>
                    <a:pt x="1173816" y="6291949"/>
                    <a:pt x="1195904" y="6322954"/>
                    <a:pt x="1215248" y="6350397"/>
                  </a:cubicBezTo>
                  <a:cubicBezTo>
                    <a:pt x="1234593" y="6377839"/>
                    <a:pt x="1252925" y="6403651"/>
                    <a:pt x="1271259" y="6428720"/>
                  </a:cubicBezTo>
                  <a:cubicBezTo>
                    <a:pt x="1302873" y="6473517"/>
                    <a:pt x="1336653" y="6518317"/>
                    <a:pt x="1369279" y="6561483"/>
                  </a:cubicBezTo>
                  <a:lnTo>
                    <a:pt x="1388190" y="6586701"/>
                  </a:lnTo>
                  <a:lnTo>
                    <a:pt x="1397717" y="6598865"/>
                  </a:lnTo>
                  <a:cubicBezTo>
                    <a:pt x="1434238" y="6645443"/>
                    <a:pt x="1472061" y="6693653"/>
                    <a:pt x="1510605" y="6739342"/>
                  </a:cubicBezTo>
                  <a:lnTo>
                    <a:pt x="1613307" y="6858000"/>
                  </a:lnTo>
                  <a:lnTo>
                    <a:pt x="916995" y="6858000"/>
                  </a:lnTo>
                  <a:lnTo>
                    <a:pt x="818055" y="6724213"/>
                  </a:lnTo>
                  <a:cubicBezTo>
                    <a:pt x="736876" y="6608833"/>
                    <a:pt x="660902" y="6489255"/>
                    <a:pt x="590467" y="6365824"/>
                  </a:cubicBezTo>
                  <a:cubicBezTo>
                    <a:pt x="203909" y="5685167"/>
                    <a:pt x="149" y="4911263"/>
                    <a:pt x="1" y="4123180"/>
                  </a:cubicBezTo>
                  <a:cubicBezTo>
                    <a:pt x="-341" y="2279490"/>
                    <a:pt x="1090234" y="697390"/>
                    <a:pt x="2644788" y="21373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19" name="Freeform: Shape 18">
              <a:extLst>
                <a:ext uri="{FF2B5EF4-FFF2-40B4-BE49-F238E27FC236}">
                  <a16:creationId xmlns:a16="http://schemas.microsoft.com/office/drawing/2014/main" id="{7E71C69F-3D46-48FF-B803-2C3641CA3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0456" y="-12663"/>
              <a:ext cx="6421544" cy="6858000"/>
            </a:xfrm>
            <a:custGeom>
              <a:avLst/>
              <a:gdLst>
                <a:gd name="connsiteX0" fmla="*/ 6209767 w 6421544"/>
                <a:gd name="connsiteY0" fmla="*/ 0 h 6858000"/>
                <a:gd name="connsiteX1" fmla="*/ 6421544 w 6421544"/>
                <a:gd name="connsiteY1" fmla="*/ 0 h 6858000"/>
                <a:gd name="connsiteX2" fmla="*/ 6421544 w 6421544"/>
                <a:gd name="connsiteY2" fmla="*/ 85748 h 6858000"/>
                <a:gd name="connsiteX3" fmla="*/ 6399563 w 6421544"/>
                <a:gd name="connsiteY3" fmla="*/ 75695 h 6858000"/>
                <a:gd name="connsiteX4" fmla="*/ 0 w 6421544"/>
                <a:gd name="connsiteY4" fmla="*/ 0 h 6858000"/>
                <a:gd name="connsiteX5" fmla="*/ 3188107 w 6421544"/>
                <a:gd name="connsiteY5" fmla="*/ 0 h 6858000"/>
                <a:gd name="connsiteX6" fmla="*/ 2888485 w 6421544"/>
                <a:gd name="connsiteY6" fmla="*/ 124347 h 6858000"/>
                <a:gd name="connsiteX7" fmla="*/ 329300 w 6421544"/>
                <a:gd name="connsiteY7" fmla="*/ 4148123 h 6858000"/>
                <a:gd name="connsiteX8" fmla="*/ 1105238 w 6421544"/>
                <a:gd name="connsiteY8" fmla="*/ 6663148 h 6858000"/>
                <a:gd name="connsiteX9" fmla="*/ 1251097 w 6421544"/>
                <a:gd name="connsiteY9" fmla="*/ 6858000 h 6858000"/>
                <a:gd name="connsiteX10" fmla="*/ 0 w 6421544"/>
                <a:gd name="connsiteY10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421544" h="6858000">
                  <a:moveTo>
                    <a:pt x="6209767" y="0"/>
                  </a:moveTo>
                  <a:lnTo>
                    <a:pt x="6421544" y="0"/>
                  </a:lnTo>
                  <a:lnTo>
                    <a:pt x="6421544" y="85748"/>
                  </a:lnTo>
                  <a:lnTo>
                    <a:pt x="6399563" y="75695"/>
                  </a:lnTo>
                  <a:close/>
                  <a:moveTo>
                    <a:pt x="0" y="0"/>
                  </a:moveTo>
                  <a:lnTo>
                    <a:pt x="3188107" y="0"/>
                  </a:lnTo>
                  <a:lnTo>
                    <a:pt x="2888485" y="124347"/>
                  </a:lnTo>
                  <a:cubicBezTo>
                    <a:pt x="1378729" y="820423"/>
                    <a:pt x="329300" y="2360309"/>
                    <a:pt x="329300" y="4148123"/>
                  </a:cubicBezTo>
                  <a:cubicBezTo>
                    <a:pt x="329300" y="5082555"/>
                    <a:pt x="615984" y="5949257"/>
                    <a:pt x="1105238" y="6663148"/>
                  </a:cubicBezTo>
                  <a:lnTo>
                    <a:pt x="1251097" y="6858000"/>
                  </a:ln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6580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6B289-6FC5-64AC-12C6-5264926FA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122" y="352519"/>
            <a:ext cx="9541565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DISTRIBUTION OF CUSTOMERS ACROSS STATES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79CCDF-1372-DB5C-8374-8E3C623E3306}"/>
              </a:ext>
            </a:extLst>
          </p:cNvPr>
          <p:cNvSpPr txBox="1"/>
          <p:nvPr/>
        </p:nvSpPr>
        <p:spPr>
          <a:xfrm>
            <a:off x="841248" y="2252870"/>
            <a:ext cx="3412219" cy="3560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b="1" dirty="0"/>
              <a:t>Observations / Findings</a:t>
            </a:r>
            <a:r>
              <a:rPr lang="en-US" sz="1700" dirty="0"/>
              <a:t>: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700" dirty="0"/>
          </a:p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About 35% of customers are in California, Texas, Florida and New York.</a:t>
            </a:r>
          </a:p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The District of Columbia is counted as state and it has the 5</a:t>
            </a:r>
            <a:r>
              <a:rPr lang="en-US" sz="1700" baseline="30000" dirty="0"/>
              <a:t>th</a:t>
            </a:r>
            <a:r>
              <a:rPr lang="en-US" sz="1700" dirty="0"/>
              <a:t> larger number of customers, 3.52%.</a:t>
            </a:r>
          </a:p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The company doesn’t have any customer in South Dakota neither Rhode Island.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mc:AlternateContent xmlns:mc="http://schemas.openxmlformats.org/markup-compatibility/2006">
        <mc:Choice xmlns:cx4="http://schemas.microsoft.com/office/drawing/2016/5/10/chartex" Requires="cx4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8C0A5192-4066-D5D8-B6CF-B0159894E64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713732597"/>
                  </p:ext>
                </p:extLst>
              </p:nvPr>
            </p:nvGraphicFramePr>
            <p:xfrm>
              <a:off x="5100762" y="1009937"/>
              <a:ext cx="6656832" cy="549554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hart 3">
                <a:extLst>
                  <a:ext uri="{FF2B5EF4-FFF2-40B4-BE49-F238E27FC236}">
                    <a16:creationId xmlns:a16="http://schemas.microsoft.com/office/drawing/2014/main" id="{8C0A5192-4066-D5D8-B6CF-B0159894E64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00762" y="1009937"/>
                <a:ext cx="6656832" cy="549554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1937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02AC7-E0FB-D7B1-3DFD-E43E41DE9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5" y="307447"/>
            <a:ext cx="10693884" cy="11099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dirty="0"/>
              <a:t>AVERAGE CUSTOMER RATING BY QUARTER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1C5027-4FFC-6F39-CC9C-200888190E07}"/>
              </a:ext>
            </a:extLst>
          </p:cNvPr>
          <p:cNvSpPr txBox="1"/>
          <p:nvPr/>
        </p:nvSpPr>
        <p:spPr>
          <a:xfrm>
            <a:off x="7233852" y="2051302"/>
            <a:ext cx="4265370" cy="4082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Observations / Findings</a:t>
            </a:r>
            <a:r>
              <a:rPr lang="en-US" sz="2000" dirty="0"/>
              <a:t>: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 algn="just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average customer rating wasn’t above Good in any quarter. </a:t>
            </a:r>
          </a:p>
          <a:p>
            <a:pPr marL="285750" indent="-228600" algn="just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average customer satisfaction went down from Good/Okay to Bad/Very Bad.</a:t>
            </a:r>
          </a:p>
          <a:p>
            <a:pPr marL="285750" indent="-228600" algn="just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Customer satisfaction decreased continuously across quarters. </a:t>
            </a:r>
          </a:p>
          <a:p>
            <a:pPr marL="285750" indent="-228600" algn="just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By the end of third quarter, the customer satisfaction was below average.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730E6C6-DFD1-0A69-E031-2A42108C5E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3807857"/>
              </p:ext>
            </p:extLst>
          </p:nvPr>
        </p:nvGraphicFramePr>
        <p:xfrm>
          <a:off x="668580" y="1981200"/>
          <a:ext cx="6075120" cy="4152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72731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DFF74-BE94-7E94-5CB6-BEC921206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TREND OF CUSTOMER SATISFACTION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F2E4CF-7BAF-63AA-6CC5-E634833C46FB}"/>
              </a:ext>
            </a:extLst>
          </p:cNvPr>
          <p:cNvSpPr txBox="1"/>
          <p:nvPr/>
        </p:nvSpPr>
        <p:spPr>
          <a:xfrm>
            <a:off x="630936" y="2959788"/>
            <a:ext cx="3429000" cy="30792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700" b="1" dirty="0"/>
              <a:t>Observations / Findings</a:t>
            </a:r>
            <a:r>
              <a:rPr lang="en-US" sz="1700" dirty="0"/>
              <a:t>: </a:t>
            </a:r>
          </a:p>
          <a:p>
            <a:pPr indent="-228600" algn="just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For first quarter, about 60% of customer satisfaction was good and very good. </a:t>
            </a:r>
          </a:p>
          <a:p>
            <a:pPr indent="-228600" algn="just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Positive reviews trend started going down by the third quarter.</a:t>
            </a:r>
          </a:p>
          <a:p>
            <a:pPr indent="-228600" algn="just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By the last quarter, the trend reversed. About 60% of customer satisfaction was rated as very bad and bad.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2EDB6CC-C77D-4221-C6CB-3617075175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9977447"/>
              </p:ext>
            </p:extLst>
          </p:nvPr>
        </p:nvGraphicFramePr>
        <p:xfrm>
          <a:off x="4654296" y="640080"/>
          <a:ext cx="6903720" cy="5577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47420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F2A9D-9B32-99AE-434A-74F735CFE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TOP VEHICLE MAKERS PREFERRED BY CUSTOMERS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8F42930-AECF-71E6-181D-F611388553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8529866"/>
              </p:ext>
            </p:extLst>
          </p:nvPr>
        </p:nvGraphicFramePr>
        <p:xfrm>
          <a:off x="708990" y="1938129"/>
          <a:ext cx="5701747" cy="3578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5543921-410C-C5D1-8345-29D2A9FECA50}"/>
              </a:ext>
            </a:extLst>
          </p:cNvPr>
          <p:cNvSpPr txBox="1"/>
          <p:nvPr/>
        </p:nvSpPr>
        <p:spPr>
          <a:xfrm>
            <a:off x="6764694" y="1938128"/>
            <a:ext cx="4181817" cy="37535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700" b="1" dirty="0"/>
              <a:t>Observations / Findings</a:t>
            </a:r>
            <a:r>
              <a:rPr lang="en-US" sz="1700" dirty="0"/>
              <a:t>: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1700" dirty="0"/>
          </a:p>
          <a:p>
            <a:pPr marL="285750" indent="-285750" algn="just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The top 5 vehicle maker preferred by customer are Chevrolet, Ford, Toyota, Pontiac and Dodge. </a:t>
            </a:r>
          </a:p>
          <a:p>
            <a:pPr marL="285750" indent="-285750" algn="just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Chevrolet has the highest percentage of preference with 8.35%, while Pontiac and Dodge are the lowest top 5 preferred vehicle makers with 5.03%.</a:t>
            </a:r>
          </a:p>
          <a:p>
            <a:pPr marL="285750" indent="-285750" algn="just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Similar trend is shown when the top 5 vehicle maker are calculated by quantity sold.</a:t>
            </a:r>
          </a:p>
        </p:txBody>
      </p:sp>
    </p:spTree>
    <p:extLst>
      <p:ext uri="{BB962C8B-B14F-4D97-AF65-F5344CB8AC3E}">
        <p14:creationId xmlns:p14="http://schemas.microsoft.com/office/powerpoint/2010/main" val="2401355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1439E0C-F073-04C9-B535-D2E93862C3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49080"/>
              </p:ext>
            </p:extLst>
          </p:nvPr>
        </p:nvGraphicFramePr>
        <p:xfrm>
          <a:off x="422275" y="217785"/>
          <a:ext cx="1758950" cy="64449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0087">
                  <a:extLst>
                    <a:ext uri="{9D8B030D-6E8A-4147-A177-3AD203B41FA5}">
                      <a16:colId xmlns:a16="http://schemas.microsoft.com/office/drawing/2014/main" val="900690727"/>
                    </a:ext>
                  </a:extLst>
                </a:gridCol>
                <a:gridCol w="788863">
                  <a:extLst>
                    <a:ext uri="{9D8B030D-6E8A-4147-A177-3AD203B41FA5}">
                      <a16:colId xmlns:a16="http://schemas.microsoft.com/office/drawing/2014/main" val="850498309"/>
                    </a:ext>
                  </a:extLst>
                </a:gridCol>
              </a:tblGrid>
              <a:tr h="1371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state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58" marR="3858" marT="385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Vehicle maker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58" marR="3858" marT="385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846257"/>
                  </a:ext>
                </a:extLst>
              </a:tr>
              <a:tr h="1371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Alabama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58" marR="3858" marT="385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Dodge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58" marR="3858" marT="385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626641"/>
                  </a:ext>
                </a:extLst>
              </a:tr>
              <a:tr h="1371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Alaska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58" marR="3858" marT="385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Chevrolet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58" marR="3858" marT="385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254899"/>
                  </a:ext>
                </a:extLst>
              </a:tr>
              <a:tr h="1371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Arizona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58" marR="3858" marT="385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Pontiac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58" marR="3858" marT="385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1702655"/>
                  </a:ext>
                </a:extLst>
              </a:tr>
              <a:tr h="1371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Arizona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58" marR="3858" marT="385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Cadillac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58" marR="3858" marT="385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3206492"/>
                  </a:ext>
                </a:extLst>
              </a:tr>
              <a:tr h="1371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Arkansas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58" marR="3858" marT="385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Suzuki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58" marR="3858" marT="385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5883098"/>
                  </a:ext>
                </a:extLst>
              </a:tr>
              <a:tr h="1371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Arkansas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58" marR="3858" marT="385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Chevrolet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58" marR="3858" marT="385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375694"/>
                  </a:ext>
                </a:extLst>
              </a:tr>
              <a:tr h="1371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Arkansas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58" marR="3858" marT="385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Pontiac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58" marR="3858" marT="385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8391343"/>
                  </a:ext>
                </a:extLst>
              </a:tr>
              <a:tr h="1371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Arkansas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58" marR="3858" marT="385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Volkswagen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58" marR="3858" marT="385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3561746"/>
                  </a:ext>
                </a:extLst>
              </a:tr>
              <a:tr h="1371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Arkansas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58" marR="3858" marT="385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Mitsubishi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58" marR="3858" marT="385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2672170"/>
                  </a:ext>
                </a:extLst>
              </a:tr>
              <a:tr h="1371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Arkansas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58" marR="3858" marT="385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GMC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58" marR="3858" marT="385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9274315"/>
                  </a:ext>
                </a:extLst>
              </a:tr>
              <a:tr h="1371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California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58" marR="3858" marT="385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Ford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58" marR="3858" marT="385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6427462"/>
                  </a:ext>
                </a:extLst>
              </a:tr>
              <a:tr h="1371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California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58" marR="3858" marT="385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Dodge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58" marR="3858" marT="385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0737606"/>
                  </a:ext>
                </a:extLst>
              </a:tr>
              <a:tr h="1371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California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58" marR="3858" marT="385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Audi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58" marR="3858" marT="385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0413973"/>
                  </a:ext>
                </a:extLst>
              </a:tr>
              <a:tr h="1371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California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58" marR="3858" marT="385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Nissan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58" marR="3858" marT="385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9396604"/>
                  </a:ext>
                </a:extLst>
              </a:tr>
              <a:tr h="1371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California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58" marR="3858" marT="385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Chevrolet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58" marR="3858" marT="385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8902754"/>
                  </a:ext>
                </a:extLst>
              </a:tr>
              <a:tr h="1371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Colorado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58" marR="3858" marT="385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Chevrolet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58" marR="3858" marT="385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2045322"/>
                  </a:ext>
                </a:extLst>
              </a:tr>
              <a:tr h="1371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Connecticut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58" marR="3858" marT="385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Chevrolet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58" marR="3858" marT="385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9875801"/>
                  </a:ext>
                </a:extLst>
              </a:tr>
              <a:tr h="1371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Connecticut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58" marR="3858" marT="385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Mercury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58" marR="3858" marT="385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4831707"/>
                  </a:ext>
                </a:extLst>
              </a:tr>
              <a:tr h="1371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Connecticut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58" marR="3858" marT="385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Maserati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58" marR="3858" marT="385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8540024"/>
                  </a:ext>
                </a:extLst>
              </a:tr>
              <a:tr h="1371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Connecticut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58" marR="3858" marT="385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Volvo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58" marR="3858" marT="385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2539488"/>
                  </a:ext>
                </a:extLst>
              </a:tr>
              <a:tr h="1371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Delaware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58" marR="3858" marT="385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Mitsubishi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58" marR="3858" marT="385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823521"/>
                  </a:ext>
                </a:extLst>
              </a:tr>
              <a:tr h="1371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District of Columbia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58" marR="3858" marT="385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Chevrolet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58" marR="3858" marT="385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6056499"/>
                  </a:ext>
                </a:extLst>
              </a:tr>
              <a:tr h="1371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Florida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58" marR="3858" marT="385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Toyota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58" marR="3858" marT="385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432191"/>
                  </a:ext>
                </a:extLst>
              </a:tr>
              <a:tr h="1371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Georgia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58" marR="3858" marT="385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Toyota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58" marR="3858" marT="385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2326696"/>
                  </a:ext>
                </a:extLst>
              </a:tr>
              <a:tr h="1371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Hawaii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58" marR="3858" marT="385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Ford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58" marR="3858" marT="385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6535020"/>
                  </a:ext>
                </a:extLst>
              </a:tr>
              <a:tr h="1371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Hawaii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58" marR="3858" marT="385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Toyota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58" marR="3858" marT="385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4711107"/>
                  </a:ext>
                </a:extLst>
              </a:tr>
              <a:tr h="1371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Hawaii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58" marR="3858" marT="385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Pontiac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58" marR="3858" marT="385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6681390"/>
                  </a:ext>
                </a:extLst>
              </a:tr>
              <a:tr h="1371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Hawaii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58" marR="3858" marT="385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Nissan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58" marR="3858" marT="385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1793875"/>
                  </a:ext>
                </a:extLst>
              </a:tr>
              <a:tr h="1371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Hawaii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58" marR="3858" marT="385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Cadillac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58" marR="3858" marT="385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4800704"/>
                  </a:ext>
                </a:extLst>
              </a:tr>
              <a:tr h="1371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Hawaii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58" marR="3858" marT="385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GMC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58" marR="3858" marT="385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1430524"/>
                  </a:ext>
                </a:extLst>
              </a:tr>
              <a:tr h="1371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Idaho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58" marR="3858" marT="385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Dodge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58" marR="3858" marT="385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9446294"/>
                  </a:ext>
                </a:extLst>
              </a:tr>
              <a:tr h="1371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Illinois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58" marR="3858" marT="385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Ford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58" marR="3858" marT="385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6213034"/>
                  </a:ext>
                </a:extLst>
              </a:tr>
              <a:tr h="1371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Illinois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58" marR="3858" marT="385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GMC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58" marR="3858" marT="385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4331183"/>
                  </a:ext>
                </a:extLst>
              </a:tr>
              <a:tr h="1371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Illinois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58" marR="3858" marT="385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Chevrolet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58" marR="3858" marT="385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6496700"/>
                  </a:ext>
                </a:extLst>
              </a:tr>
              <a:tr h="1371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Indiana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58" marR="3858" marT="385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Mazda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58" marR="3858" marT="385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5195758"/>
                  </a:ext>
                </a:extLst>
              </a:tr>
              <a:tr h="1371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Iowa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58" marR="3858" marT="385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Chrysler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58" marR="3858" marT="385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603365"/>
                  </a:ext>
                </a:extLst>
              </a:tr>
              <a:tr h="1371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Iowa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58" marR="3858" marT="385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Chevrolet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58" marR="3858" marT="385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0816155"/>
                  </a:ext>
                </a:extLst>
              </a:tr>
              <a:tr h="1371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Iowa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58" marR="3858" marT="385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Hyundai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58" marR="3858" marT="385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590063"/>
                  </a:ext>
                </a:extLst>
              </a:tr>
              <a:tr h="1371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Iowa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58" marR="3858" marT="385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Isuzu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58" marR="3858" marT="385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3849555"/>
                  </a:ext>
                </a:extLst>
              </a:tr>
              <a:tr h="1371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Iowa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58" marR="3858" marT="385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Dodge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58" marR="3858" marT="385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943886"/>
                  </a:ext>
                </a:extLst>
              </a:tr>
              <a:tr h="1371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Iowa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58" marR="3858" marT="385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Mazda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58" marR="3858" marT="385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6675028"/>
                  </a:ext>
                </a:extLst>
              </a:tr>
              <a:tr h="1371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Iowa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58" marR="3858" marT="385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Porsche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58" marR="3858" marT="385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992633"/>
                  </a:ext>
                </a:extLst>
              </a:tr>
              <a:tr h="1371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Iowa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58" marR="3858" marT="385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Jeep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58" marR="3858" marT="385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4364439"/>
                  </a:ext>
                </a:extLst>
              </a:tr>
              <a:tr h="1371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Iowa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58" marR="3858" marT="385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Ford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58" marR="3858" marT="385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5561426"/>
                  </a:ext>
                </a:extLst>
              </a:tr>
              <a:tr h="1371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Iowa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58" marR="3858" marT="385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Pontiac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58" marR="3858" marT="385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352533"/>
                  </a:ext>
                </a:extLst>
              </a:tr>
              <a:tr h="1371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Iowa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58" marR="3858" marT="385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Subaru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58" marR="3858" marT="3858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86231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A31C9A-E63E-F986-D635-6E7F85B91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168330"/>
              </p:ext>
            </p:extLst>
          </p:nvPr>
        </p:nvGraphicFramePr>
        <p:xfrm>
          <a:off x="2314575" y="330200"/>
          <a:ext cx="1949515" cy="63324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5186">
                  <a:extLst>
                    <a:ext uri="{9D8B030D-6E8A-4147-A177-3AD203B41FA5}">
                      <a16:colId xmlns:a16="http://schemas.microsoft.com/office/drawing/2014/main" val="348796189"/>
                    </a:ext>
                  </a:extLst>
                </a:gridCol>
                <a:gridCol w="874329">
                  <a:extLst>
                    <a:ext uri="{9D8B030D-6E8A-4147-A177-3AD203B41FA5}">
                      <a16:colId xmlns:a16="http://schemas.microsoft.com/office/drawing/2014/main" val="1519348016"/>
                    </a:ext>
                  </a:extLst>
                </a:gridCol>
              </a:tblGrid>
              <a:tr h="137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Kansas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41" marR="3941" marT="3941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GMC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41" marR="3941" marT="3941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694804"/>
                  </a:ext>
                </a:extLst>
              </a:tr>
              <a:tr h="137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Kansas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41" marR="3941" marT="3941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Lexus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41" marR="3941" marT="3941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2607795"/>
                  </a:ext>
                </a:extLst>
              </a:tr>
              <a:tr h="137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Kansas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41" marR="3941" marT="3941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Buick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41" marR="3941" marT="3941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12973"/>
                  </a:ext>
                </a:extLst>
              </a:tr>
              <a:tr h="1395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Kansas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41" marR="3941" marT="3941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Mercedes-Benz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41" marR="3941" marT="3941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2093395"/>
                  </a:ext>
                </a:extLst>
              </a:tr>
              <a:tr h="137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Kansas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41" marR="3941" marT="3941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Suzuki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41" marR="3941" marT="3941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105882"/>
                  </a:ext>
                </a:extLst>
              </a:tr>
              <a:tr h="137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Kansas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41" marR="3941" marT="3941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Honda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41" marR="3941" marT="3941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7700383"/>
                  </a:ext>
                </a:extLst>
              </a:tr>
              <a:tr h="137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Kansas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41" marR="3941" marT="3941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Dodge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41" marR="3941" marT="3941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97453"/>
                  </a:ext>
                </a:extLst>
              </a:tr>
              <a:tr h="137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Kansas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41" marR="3941" marT="3941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Volkswagen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41" marR="3941" marT="3941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0786110"/>
                  </a:ext>
                </a:extLst>
              </a:tr>
              <a:tr h="137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Kansas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41" marR="3941" marT="3941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Ford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41" marR="3941" marT="3941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2380454"/>
                  </a:ext>
                </a:extLst>
              </a:tr>
              <a:tr h="137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Kansas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41" marR="3941" marT="3941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Mazda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41" marR="3941" marT="3941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6295289"/>
                  </a:ext>
                </a:extLst>
              </a:tr>
              <a:tr h="137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Kansas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41" marR="3941" marT="3941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Maserati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41" marR="3941" marT="3941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3789037"/>
                  </a:ext>
                </a:extLst>
              </a:tr>
              <a:tr h="137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Kansas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41" marR="3941" marT="3941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Nissan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41" marR="3941" marT="3941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6528663"/>
                  </a:ext>
                </a:extLst>
              </a:tr>
              <a:tr h="137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Kansas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41" marR="3941" marT="3941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Saab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41" marR="3941" marT="3941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5903441"/>
                  </a:ext>
                </a:extLst>
              </a:tr>
              <a:tr h="137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Kentucky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41" marR="3941" marT="3941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Acura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41" marR="3941" marT="3941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478962"/>
                  </a:ext>
                </a:extLst>
              </a:tr>
              <a:tr h="137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Kentucky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41" marR="3941" marT="3941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Mercury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41" marR="3941" marT="3941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8751964"/>
                  </a:ext>
                </a:extLst>
              </a:tr>
              <a:tr h="137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Kentucky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41" marR="3941" marT="3941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Audi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41" marR="3941" marT="3941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7510518"/>
                  </a:ext>
                </a:extLst>
              </a:tr>
              <a:tr h="137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Kentucky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41" marR="3941" marT="3941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Ram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41" marR="3941" marT="3941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7064823"/>
                  </a:ext>
                </a:extLst>
              </a:tr>
              <a:tr h="137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Kentucky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41" marR="3941" marT="3941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Volvo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41" marR="3941" marT="3941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4760438"/>
                  </a:ext>
                </a:extLst>
              </a:tr>
              <a:tr h="137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Kentucky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41" marR="3941" marT="3941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Pontiac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41" marR="3941" marT="3941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457377"/>
                  </a:ext>
                </a:extLst>
              </a:tr>
              <a:tr h="137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Kentucky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41" marR="3941" marT="3941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Nissan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41" marR="3941" marT="3941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0037766"/>
                  </a:ext>
                </a:extLst>
              </a:tr>
              <a:tr h="1457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Kentucky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41" marR="3941" marT="3941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Mercedes-Benz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41" marR="3941" marT="3941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5774815"/>
                  </a:ext>
                </a:extLst>
              </a:tr>
              <a:tr h="137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Louisiana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41" marR="3941" marT="3941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BMW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41" marR="3941" marT="3941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2728975"/>
                  </a:ext>
                </a:extLst>
              </a:tr>
              <a:tr h="137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Louisiana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41" marR="3941" marT="3941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Nissan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41" marR="3941" marT="3941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03290"/>
                  </a:ext>
                </a:extLst>
              </a:tr>
              <a:tr h="137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Louisiana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41" marR="3941" marT="3941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Ford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41" marR="3941" marT="3941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6180068"/>
                  </a:ext>
                </a:extLst>
              </a:tr>
              <a:tr h="137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Louisiana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41" marR="3941" marT="3941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Pontiac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41" marR="3941" marT="3941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5318431"/>
                  </a:ext>
                </a:extLst>
              </a:tr>
              <a:tr h="137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Louisiana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41" marR="3941" marT="3941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Kia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41" marR="3941" marT="3941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958050"/>
                  </a:ext>
                </a:extLst>
              </a:tr>
              <a:tr h="1295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Maine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41" marR="3941" marT="3941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Mercedes-Benz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41" marR="3941" marT="3941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6616099"/>
                  </a:ext>
                </a:extLst>
              </a:tr>
              <a:tr h="137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Maryland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41" marR="3941" marT="3941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Ford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41" marR="3941" marT="3941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9873833"/>
                  </a:ext>
                </a:extLst>
              </a:tr>
              <a:tr h="137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Massachusetts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41" marR="3941" marT="3941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Dodge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41" marR="3941" marT="3941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2038397"/>
                  </a:ext>
                </a:extLst>
              </a:tr>
              <a:tr h="137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Massachusetts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41" marR="3941" marT="3941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Chevrolet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41" marR="3941" marT="3941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948538"/>
                  </a:ext>
                </a:extLst>
              </a:tr>
              <a:tr h="137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Michigan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41" marR="3941" marT="3941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Ford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41" marR="3941" marT="3941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8629000"/>
                  </a:ext>
                </a:extLst>
              </a:tr>
              <a:tr h="137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Minnesota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41" marR="3941" marT="3941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GMC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41" marR="3941" marT="3941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8954761"/>
                  </a:ext>
                </a:extLst>
              </a:tr>
              <a:tr h="137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Mississippi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41" marR="3941" marT="3941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Dodge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41" marR="3941" marT="3941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206932"/>
                  </a:ext>
                </a:extLst>
              </a:tr>
              <a:tr h="137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Mississippi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41" marR="3941" marT="3941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Toyota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41" marR="3941" marT="3941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5866010"/>
                  </a:ext>
                </a:extLst>
              </a:tr>
              <a:tr h="137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Missouri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41" marR="3941" marT="3941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Chevrolet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41" marR="3941" marT="3941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4867614"/>
                  </a:ext>
                </a:extLst>
              </a:tr>
              <a:tr h="137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Montana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41" marR="3941" marT="3941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Chevrolet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41" marR="3941" marT="3941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3100983"/>
                  </a:ext>
                </a:extLst>
              </a:tr>
              <a:tr h="137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Montana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41" marR="3941" marT="3941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Mitsubishi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41" marR="3941" marT="3941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8344803"/>
                  </a:ext>
                </a:extLst>
              </a:tr>
              <a:tr h="137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Montana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41" marR="3941" marT="3941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Dodge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41" marR="3941" marT="3941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7189924"/>
                  </a:ext>
                </a:extLst>
              </a:tr>
              <a:tr h="137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Nebraska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41" marR="3941" marT="3941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Chevrolet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41" marR="3941" marT="3941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247682"/>
                  </a:ext>
                </a:extLst>
              </a:tr>
              <a:tr h="1310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Nebraska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41" marR="3941" marT="3941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Mercedes-Benz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41" marR="3941" marT="3941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6248898"/>
                  </a:ext>
                </a:extLst>
              </a:tr>
              <a:tr h="137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Nebraska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41" marR="3941" marT="3941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Volkswagen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41" marR="3941" marT="3941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008153"/>
                  </a:ext>
                </a:extLst>
              </a:tr>
              <a:tr h="137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Nebraska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41" marR="3941" marT="3941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Nissan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41" marR="3941" marT="3941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0155006"/>
                  </a:ext>
                </a:extLst>
              </a:tr>
              <a:tr h="137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Nebraska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41" marR="3941" marT="3941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Pontiac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41" marR="3941" marT="3941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5958459"/>
                  </a:ext>
                </a:extLst>
              </a:tr>
              <a:tr h="137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Nebraska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41" marR="3941" marT="3941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Toyota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41" marR="3941" marT="3941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0983896"/>
                  </a:ext>
                </a:extLst>
              </a:tr>
              <a:tr h="137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Nebraska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41" marR="3941" marT="3941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Cadillac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41" marR="3941" marT="3941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9240667"/>
                  </a:ext>
                </a:extLst>
              </a:tr>
              <a:tr h="137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Nevada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41" marR="3941" marT="3941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Pontiac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41" marR="3941" marT="3941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448755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C04E207-8EF3-A695-EBA7-4BB0D1580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366121"/>
              </p:ext>
            </p:extLst>
          </p:nvPr>
        </p:nvGraphicFramePr>
        <p:xfrm>
          <a:off x="4397440" y="330200"/>
          <a:ext cx="1949514" cy="64039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5187">
                  <a:extLst>
                    <a:ext uri="{9D8B030D-6E8A-4147-A177-3AD203B41FA5}">
                      <a16:colId xmlns:a16="http://schemas.microsoft.com/office/drawing/2014/main" val="1432023784"/>
                    </a:ext>
                  </a:extLst>
                </a:gridCol>
                <a:gridCol w="874327">
                  <a:extLst>
                    <a:ext uri="{9D8B030D-6E8A-4147-A177-3AD203B41FA5}">
                      <a16:colId xmlns:a16="http://schemas.microsoft.com/office/drawing/2014/main" val="2855280966"/>
                    </a:ext>
                  </a:extLst>
                </a:gridCol>
              </a:tblGrid>
              <a:tr h="125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New Hampshire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555" marR="3555" marT="355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Chrysler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555" marR="3555" marT="355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9626759"/>
                  </a:ext>
                </a:extLst>
              </a:tr>
              <a:tr h="125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New Hampshire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555" marR="3555" marT="355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Lincoln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555" marR="3555" marT="355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0470446"/>
                  </a:ext>
                </a:extLst>
              </a:tr>
              <a:tr h="125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New Hampshire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555" marR="3555" marT="355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Lexus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555" marR="3555" marT="355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5484206"/>
                  </a:ext>
                </a:extLst>
              </a:tr>
              <a:tr h="125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New Jersey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555" marR="3555" marT="355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Mercedes-Benz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555" marR="3555" marT="355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847608"/>
                  </a:ext>
                </a:extLst>
              </a:tr>
              <a:tr h="125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New Jersey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555" marR="3555" marT="355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Hyundai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555" marR="3555" marT="355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7478328"/>
                  </a:ext>
                </a:extLst>
              </a:tr>
              <a:tr h="125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New Mexico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555" marR="3555" marT="355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Dodge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555" marR="3555" marT="355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9379383"/>
                  </a:ext>
                </a:extLst>
              </a:tr>
              <a:tr h="125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New York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555" marR="3555" marT="355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Toyota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555" marR="3555" marT="355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5444483"/>
                  </a:ext>
                </a:extLst>
              </a:tr>
              <a:tr h="125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New York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555" marR="3555" marT="355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Pontiac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555" marR="3555" marT="355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4801563"/>
                  </a:ext>
                </a:extLst>
              </a:tr>
              <a:tr h="125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North Carolina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555" marR="3555" marT="355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Volvo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555" marR="3555" marT="355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6009551"/>
                  </a:ext>
                </a:extLst>
              </a:tr>
              <a:tr h="125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North Dakota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555" marR="3555" marT="355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Hyundai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555" marR="3555" marT="355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886579"/>
                  </a:ext>
                </a:extLst>
              </a:tr>
              <a:tr h="125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North Dakota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555" marR="3555" marT="355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Ford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555" marR="3555" marT="355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3094273"/>
                  </a:ext>
                </a:extLst>
              </a:tr>
              <a:tr h="125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Ohio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555" marR="3555" marT="355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Chevrolet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555" marR="3555" marT="355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783846"/>
                  </a:ext>
                </a:extLst>
              </a:tr>
              <a:tr h="125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Oklahoma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555" marR="3555" marT="355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Toyota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555" marR="3555" marT="355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041834"/>
                  </a:ext>
                </a:extLst>
              </a:tr>
              <a:tr h="125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Oklahoma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555" marR="3555" marT="355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Ferrari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555" marR="3555" marT="355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1411763"/>
                  </a:ext>
                </a:extLst>
              </a:tr>
              <a:tr h="125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Oklahoma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555" marR="3555" marT="355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Mazda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555" marR="3555" marT="355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1557494"/>
                  </a:ext>
                </a:extLst>
              </a:tr>
              <a:tr h="125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Oregon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555" marR="3555" marT="355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Toyota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555" marR="3555" marT="355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891306"/>
                  </a:ext>
                </a:extLst>
              </a:tr>
              <a:tr h="125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Pennsylvania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555" marR="3555" marT="355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Toyota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555" marR="3555" marT="355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190049"/>
                  </a:ext>
                </a:extLst>
              </a:tr>
              <a:tr h="125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South Carolina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555" marR="3555" marT="355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Acura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555" marR="3555" marT="355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8927243"/>
                  </a:ext>
                </a:extLst>
              </a:tr>
              <a:tr h="125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South Carolina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555" marR="3555" marT="355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Buick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555" marR="3555" marT="355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9504747"/>
                  </a:ext>
                </a:extLst>
              </a:tr>
              <a:tr h="125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South Carolina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555" marR="3555" marT="355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BMW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555" marR="3555" marT="355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014432"/>
                  </a:ext>
                </a:extLst>
              </a:tr>
              <a:tr h="125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South Carolina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555" marR="3555" marT="355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Kia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555" marR="3555" marT="355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4149673"/>
                  </a:ext>
                </a:extLst>
              </a:tr>
              <a:tr h="125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South Carolina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555" marR="3555" marT="355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Mazda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555" marR="3555" marT="355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1614167"/>
                  </a:ext>
                </a:extLst>
              </a:tr>
              <a:tr h="125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South Carolina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555" marR="3555" marT="355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Mitsubishi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555" marR="3555" marT="355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9858915"/>
                  </a:ext>
                </a:extLst>
              </a:tr>
              <a:tr h="125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South Carolina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555" marR="3555" marT="355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Dodge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555" marR="3555" marT="355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1493982"/>
                  </a:ext>
                </a:extLst>
              </a:tr>
              <a:tr h="125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South Carolina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555" marR="3555" marT="355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Jaguar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555" marR="3555" marT="355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710237"/>
                  </a:ext>
                </a:extLst>
              </a:tr>
              <a:tr h="125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South Carolina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555" marR="3555" marT="355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Isuzu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555" marR="3555" marT="355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5478488"/>
                  </a:ext>
                </a:extLst>
              </a:tr>
              <a:tr h="125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Tennessee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555" marR="3555" marT="355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Mazda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555" marR="3555" marT="355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175198"/>
                  </a:ext>
                </a:extLst>
              </a:tr>
              <a:tr h="125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Texas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555" marR="3555" marT="355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Chevrolet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555" marR="3555" marT="355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3935899"/>
                  </a:ext>
                </a:extLst>
              </a:tr>
              <a:tr h="125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Utah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555" marR="3555" marT="355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Maybach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555" marR="3555" marT="355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5534268"/>
                  </a:ext>
                </a:extLst>
              </a:tr>
              <a:tr h="125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Utah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555" marR="3555" marT="355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Volkswagen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555" marR="3555" marT="355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858091"/>
                  </a:ext>
                </a:extLst>
              </a:tr>
              <a:tr h="125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Utah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555" marR="3555" marT="355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Isuzu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555" marR="3555" marT="355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7838995"/>
                  </a:ext>
                </a:extLst>
              </a:tr>
              <a:tr h="125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Utah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555" marR="3555" marT="355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Subaru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555" marR="3555" marT="355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8248146"/>
                  </a:ext>
                </a:extLst>
              </a:tr>
              <a:tr h="125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Utah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555" marR="3555" marT="355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Lincoln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555" marR="3555" marT="355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733415"/>
                  </a:ext>
                </a:extLst>
              </a:tr>
              <a:tr h="125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Utah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555" marR="3555" marT="355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Chevrolet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555" marR="3555" marT="355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1508133"/>
                  </a:ext>
                </a:extLst>
              </a:tr>
              <a:tr h="125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Utah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555" marR="3555" marT="355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Oldsmobile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555" marR="3555" marT="355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5355085"/>
                  </a:ext>
                </a:extLst>
              </a:tr>
              <a:tr h="125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Utah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555" marR="3555" marT="355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Pontiac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555" marR="3555" marT="355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188253"/>
                  </a:ext>
                </a:extLst>
              </a:tr>
              <a:tr h="125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Utah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555" marR="3555" marT="355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Dodge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555" marR="3555" marT="355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2793569"/>
                  </a:ext>
                </a:extLst>
              </a:tr>
              <a:tr h="125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Utah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555" marR="3555" marT="355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Buick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555" marR="3555" marT="355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7706627"/>
                  </a:ext>
                </a:extLst>
              </a:tr>
              <a:tr h="125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Vermont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555" marR="3555" marT="355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Mazda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555" marR="3555" marT="355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552245"/>
                  </a:ext>
                </a:extLst>
              </a:tr>
              <a:tr h="125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Virginia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555" marR="3555" marT="355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Ford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555" marR="3555" marT="355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1810908"/>
                  </a:ext>
                </a:extLst>
              </a:tr>
              <a:tr h="125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Washington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555" marR="3555" marT="355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Chevrolet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555" marR="3555" marT="355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17938"/>
                  </a:ext>
                </a:extLst>
              </a:tr>
              <a:tr h="125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West Virginia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555" marR="3555" marT="355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Mercedes-Benz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555" marR="3555" marT="355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3646532"/>
                  </a:ext>
                </a:extLst>
              </a:tr>
              <a:tr h="125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Wisconsin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555" marR="3555" marT="355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Pontiac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555" marR="3555" marT="355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6052664"/>
                  </a:ext>
                </a:extLst>
              </a:tr>
              <a:tr h="125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Wisconsin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555" marR="3555" marT="355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Chevrolet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555" marR="3555" marT="355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7617470"/>
                  </a:ext>
                </a:extLst>
              </a:tr>
              <a:tr h="125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Wisconsin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555" marR="3555" marT="355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Acura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555" marR="3555" marT="355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7820319"/>
                  </a:ext>
                </a:extLst>
              </a:tr>
              <a:tr h="125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Wisconsin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555" marR="3555" marT="355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Mazda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555" marR="3555" marT="355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3170504"/>
                  </a:ext>
                </a:extLst>
              </a:tr>
              <a:tr h="125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Wisconsin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555" marR="3555" marT="355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Nissan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555" marR="3555" marT="355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7337210"/>
                  </a:ext>
                </a:extLst>
              </a:tr>
              <a:tr h="125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Wisconsin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555" marR="3555" marT="355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Cadillac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555" marR="3555" marT="355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08302"/>
                  </a:ext>
                </a:extLst>
              </a:tr>
              <a:tr h="125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Wisconsin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555" marR="3555" marT="355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Dodge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555" marR="3555" marT="355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907342"/>
                  </a:ext>
                </a:extLst>
              </a:tr>
              <a:tr h="125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Wisconsin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555" marR="3555" marT="355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Honda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555" marR="3555" marT="355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0193294"/>
                  </a:ext>
                </a:extLst>
              </a:tr>
              <a:tr h="125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Wyoming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555" marR="3555" marT="355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Buick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555" marR="3555" marT="355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654214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7FABAEF-2475-41B2-0CF0-708E073DE354}"/>
              </a:ext>
            </a:extLst>
          </p:cNvPr>
          <p:cNvSpPr txBox="1"/>
          <p:nvPr/>
        </p:nvSpPr>
        <p:spPr>
          <a:xfrm>
            <a:off x="6965061" y="2624888"/>
            <a:ext cx="3429000" cy="15925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700" b="1" dirty="0"/>
              <a:t>Observations / Findings</a:t>
            </a:r>
            <a:r>
              <a:rPr lang="en-US" sz="1700" dirty="0"/>
              <a:t>:</a:t>
            </a:r>
          </a:p>
          <a:p>
            <a:pPr algn="just" defTabSz="914400">
              <a:lnSpc>
                <a:spcPct val="90000"/>
              </a:lnSpc>
              <a:spcAft>
                <a:spcPts val="600"/>
              </a:spcAft>
            </a:pPr>
            <a:endParaRPr lang="en-US" sz="1700" dirty="0"/>
          </a:p>
          <a:p>
            <a:pPr algn="just" defTabSz="914400">
              <a:lnSpc>
                <a:spcPct val="90000"/>
              </a:lnSpc>
              <a:spcAft>
                <a:spcPts val="600"/>
              </a:spcAft>
            </a:pPr>
            <a:r>
              <a:rPr lang="en-US" sz="1700" dirty="0"/>
              <a:t>There are some states that have more than one vehicle maker preferred by customer.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170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17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1468647-B880-267D-3FDC-FF804C8E7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835" y="496645"/>
            <a:ext cx="5080889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</a:t>
            </a:r>
            <a:r>
              <a:rPr lang="en-US" sz="3800" dirty="0"/>
              <a:t>ST PREFERRED VEHICLE MAKE IN EACH STATE</a:t>
            </a:r>
            <a:endParaRPr lang="en-US" sz="3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69626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BB3AC-892C-2C5A-4B8E-7A4AE7956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REVENUE METRICS</a:t>
            </a:r>
          </a:p>
        </p:txBody>
      </p:sp>
      <p:pic>
        <p:nvPicPr>
          <p:cNvPr id="6" name="Graphic 5" descr="Upward trend">
            <a:extLst>
              <a:ext uri="{FF2B5EF4-FFF2-40B4-BE49-F238E27FC236}">
                <a16:creationId xmlns:a16="http://schemas.microsoft.com/office/drawing/2014/main" id="{45317364-FD8B-90B2-EE87-573A6479A8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33720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1560</TotalTime>
  <Words>1083</Words>
  <Application>Microsoft Office PowerPoint</Application>
  <PresentationFormat>Widescreen</PresentationFormat>
  <Paragraphs>383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Aptos Display</vt:lpstr>
      <vt:lpstr>Aptos Narrow</vt:lpstr>
      <vt:lpstr>Arial</vt:lpstr>
      <vt:lpstr>Office Theme</vt:lpstr>
      <vt:lpstr>PowerPoint Presentation</vt:lpstr>
      <vt:lpstr>Business Overview</vt:lpstr>
      <vt:lpstr>PowerPoint Presentation</vt:lpstr>
      <vt:lpstr>DISTRIBUTION OF CUSTOMERS ACROSS STATES</vt:lpstr>
      <vt:lpstr>AVERAGE CUSTOMER RATING BY QUARTER</vt:lpstr>
      <vt:lpstr>TREND OF CUSTOMER SATISFACTION</vt:lpstr>
      <vt:lpstr>TOP VEHICLE MAKERS PREFERRED BY CUSTOMERS</vt:lpstr>
      <vt:lpstr>MOST PREFERRED VEHICLE MAKE IN EACH STATE</vt:lpstr>
      <vt:lpstr>REVENUE METRICS</vt:lpstr>
      <vt:lpstr>TREND OF PURCHASES BY QUARTER</vt:lpstr>
      <vt:lpstr>QUARTER ON QUARTER % CHANGE IN REVENUE</vt:lpstr>
      <vt:lpstr>TREND OF REVENUE AND ORDERS BY QUARTER</vt:lpstr>
      <vt:lpstr>PowerPoint Presentation</vt:lpstr>
      <vt:lpstr>AVERAGE DISCOUNT OFFERED BY CREDIT CARD TYPE</vt:lpstr>
      <vt:lpstr>TIME TAKEN TO SHIP ORDERS BY QUARTER</vt:lpstr>
      <vt:lpstr>INSIGHTS AND 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and Databases: Project Report – New Wheels</dc:title>
  <dc:creator>Matt Strough</dc:creator>
  <cp:lastModifiedBy>matt.strough@gmail.com</cp:lastModifiedBy>
  <cp:revision>2</cp:revision>
  <dcterms:created xsi:type="dcterms:W3CDTF">2024-01-13T04:20:42Z</dcterms:created>
  <dcterms:modified xsi:type="dcterms:W3CDTF">2024-01-14T06:20:51Z</dcterms:modified>
</cp:coreProperties>
</file>