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45"/>
    <p:restoredTop sz="96327"/>
  </p:normalViewPr>
  <p:slideViewPr>
    <p:cSldViewPr snapToGrid="0">
      <p:cViewPr varScale="1">
        <p:scale>
          <a:sx n="227" d="100"/>
          <a:sy n="227" d="100"/>
        </p:scale>
        <p:origin x="2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1032">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26" name="Picture 2" descr="Winter holiday landscape Pair of skis in snow with copy space. Red skis standing in snow with winter mountains in background. Winter holiday vacation and skiing concept. skiing stock pictures, royalty-free photos &amp; images">
            <a:extLst>
              <a:ext uri="{FF2B5EF4-FFF2-40B4-BE49-F238E27FC236}">
                <a16:creationId xmlns:a16="http://schemas.microsoft.com/office/drawing/2014/main" id="{D546D942-AA10-3B94-D6BD-DDFA4287B5F8}"/>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15092" r="-1" b="-1"/>
          <a:stretch/>
        </p:blipFill>
        <p:spPr bwMode="auto">
          <a:xfrm>
            <a:off x="305" y="0"/>
            <a:ext cx="1219169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034">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1708BEBB-3588-A3EF-E751-236ABA5BF04A}"/>
              </a:ext>
            </a:extLst>
          </p:cNvPr>
          <p:cNvSpPr>
            <a:spLocks noGrp="1"/>
          </p:cNvSpPr>
          <p:nvPr>
            <p:ph type="ctrTitle"/>
          </p:nvPr>
        </p:nvSpPr>
        <p:spPr>
          <a:xfrm>
            <a:off x="2330615" y="1858142"/>
            <a:ext cx="5816024" cy="2623459"/>
          </a:xfrm>
        </p:spPr>
        <p:txBody>
          <a:bodyPr>
            <a:normAutofit/>
          </a:bodyPr>
          <a:lstStyle/>
          <a:p>
            <a:r>
              <a:rPr lang="en-US" sz="6600" dirty="0"/>
              <a:t>Big Mountain Resort </a:t>
            </a:r>
          </a:p>
        </p:txBody>
      </p:sp>
      <p:sp>
        <p:nvSpPr>
          <p:cNvPr id="3" name="Subtitle 2">
            <a:extLst>
              <a:ext uri="{FF2B5EF4-FFF2-40B4-BE49-F238E27FC236}">
                <a16:creationId xmlns:a16="http://schemas.microsoft.com/office/drawing/2014/main" id="{694C0710-FDC6-E5A1-CE85-9085F2DDC345}"/>
              </a:ext>
            </a:extLst>
          </p:cNvPr>
          <p:cNvSpPr>
            <a:spLocks noGrp="1"/>
          </p:cNvSpPr>
          <p:nvPr>
            <p:ph type="subTitle" idx="1"/>
          </p:nvPr>
        </p:nvSpPr>
        <p:spPr>
          <a:xfrm>
            <a:off x="2469991" y="3000409"/>
            <a:ext cx="5676648" cy="1160213"/>
          </a:xfrm>
        </p:spPr>
        <p:txBody>
          <a:bodyPr>
            <a:normAutofit/>
          </a:bodyPr>
          <a:lstStyle/>
          <a:p>
            <a:r>
              <a:rPr lang="en-US" sz="2000" dirty="0"/>
              <a:t>Ticket price strategy</a:t>
            </a:r>
          </a:p>
        </p:txBody>
      </p:sp>
      <p:sp>
        <p:nvSpPr>
          <p:cNvPr id="1037" name="Rectangle 1036">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E813-0C2A-4F03-E58F-53815937B5A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9CB675C-5266-3405-6391-97FA4B017207}"/>
              </a:ext>
            </a:extLst>
          </p:cNvPr>
          <p:cNvSpPr>
            <a:spLocks noGrp="1"/>
          </p:cNvSpPr>
          <p:nvPr>
            <p:ph idx="1"/>
          </p:nvPr>
        </p:nvSpPr>
        <p:spPr>
          <a:xfrm>
            <a:off x="2773599" y="2052116"/>
            <a:ext cx="7796540" cy="4507710"/>
          </a:xfrm>
        </p:spPr>
        <p:txBody>
          <a:bodyPr>
            <a:noAutofit/>
          </a:bodyPr>
          <a:lstStyle/>
          <a:p>
            <a:r>
              <a:rPr lang="en-US" sz="1200" dirty="0">
                <a:latin typeface="Calibri" panose="020F0502020204030204" pitchFamily="34" charset="0"/>
                <a:cs typeface="Calibri" panose="020F0502020204030204" pitchFamily="34" charset="0"/>
              </a:rPr>
              <a:t>Current ticket price: $81.00 </a:t>
            </a:r>
          </a:p>
          <a:p>
            <a:r>
              <a:rPr lang="en-US" sz="1200" dirty="0">
                <a:latin typeface="Calibri" panose="020F0502020204030204" pitchFamily="34" charset="0"/>
                <a:cs typeface="Calibri" panose="020F0502020204030204" pitchFamily="34" charset="0"/>
              </a:rPr>
              <a:t>New addition/investment: $1,540,000 (new chair lift to help increase distribution of visitors across the mountain). </a:t>
            </a:r>
          </a:p>
          <a:p>
            <a:r>
              <a:rPr lang="en-US" sz="1200" dirty="0">
                <a:latin typeface="Calibri" panose="020F0502020204030204" pitchFamily="34" charset="0"/>
                <a:cs typeface="Calibri" panose="020F0502020204030204" pitchFamily="34" charset="0"/>
              </a:rPr>
              <a:t>Proposed business solutions: </a:t>
            </a:r>
          </a:p>
          <a:p>
            <a:pPr lvl="1">
              <a:buFont typeface="+mj-lt"/>
              <a:buAutoNum type="arabicPeriod"/>
            </a:pPr>
            <a:r>
              <a:rPr lang="en-US" sz="1200" dirty="0">
                <a:latin typeface="Calibri" panose="020F0502020204030204" pitchFamily="34" charset="0"/>
                <a:cs typeface="Calibri" panose="020F0502020204030204" pitchFamily="34" charset="0"/>
              </a:rPr>
              <a:t>Permanent closure of up-to  10 least used runs. </a:t>
            </a:r>
          </a:p>
          <a:p>
            <a:pPr lvl="1">
              <a:buFont typeface="+mj-lt"/>
              <a:buAutoNum type="arabicPeriod"/>
            </a:pPr>
            <a:r>
              <a:rPr lang="en-US" sz="1200" dirty="0">
                <a:latin typeface="Calibri" panose="020F0502020204030204" pitchFamily="34" charset="0"/>
                <a:cs typeface="Calibri" panose="020F0502020204030204" pitchFamily="34" charset="0"/>
              </a:rPr>
              <a:t>Increase of vertical drop by 150ft on the current longest trail (require additional chair lift).</a:t>
            </a:r>
          </a:p>
          <a:p>
            <a:pPr lvl="1">
              <a:buFont typeface="+mj-lt"/>
              <a:buAutoNum type="arabicPeriod"/>
            </a:pPr>
            <a:r>
              <a:rPr lang="en-US" sz="1200" dirty="0">
                <a:latin typeface="Calibri" panose="020F0502020204030204" pitchFamily="34" charset="0"/>
                <a:cs typeface="Calibri" panose="020F0502020204030204" pitchFamily="34" charset="0"/>
              </a:rPr>
              <a:t>Scenario 2 + include 2 acres of snow making (require additional chair lift + snow making machine for new area)</a:t>
            </a:r>
          </a:p>
          <a:p>
            <a:pPr lvl="1">
              <a:buFont typeface="+mj-lt"/>
              <a:buAutoNum type="arabicPeriod"/>
            </a:pPr>
            <a:r>
              <a:rPr lang="en-US" sz="1200" dirty="0">
                <a:latin typeface="Calibri" panose="020F0502020204030204" pitchFamily="34" charset="0"/>
                <a:cs typeface="Calibri" panose="020F0502020204030204" pitchFamily="34" charset="0"/>
              </a:rPr>
              <a:t>Increase longest run by 0.2 mile to boast 4 miles length (requires additional snow making coverage of 4 acres)</a:t>
            </a:r>
          </a:p>
        </p:txBody>
      </p:sp>
    </p:spTree>
    <p:extLst>
      <p:ext uri="{BB962C8B-B14F-4D97-AF65-F5344CB8AC3E}">
        <p14:creationId xmlns:p14="http://schemas.microsoft.com/office/powerpoint/2010/main" val="37629881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68B9-2C6F-2FA9-E699-EFAE3D284D89}"/>
              </a:ext>
            </a:extLst>
          </p:cNvPr>
          <p:cNvSpPr>
            <a:spLocks noGrp="1"/>
          </p:cNvSpPr>
          <p:nvPr>
            <p:ph type="title"/>
          </p:nvPr>
        </p:nvSpPr>
        <p:spPr/>
        <p:txBody>
          <a:bodyPr/>
          <a:lstStyle/>
          <a:p>
            <a:r>
              <a:rPr lang="en-US" dirty="0"/>
              <a:t>Key Findings </a:t>
            </a:r>
          </a:p>
        </p:txBody>
      </p:sp>
      <p:sp>
        <p:nvSpPr>
          <p:cNvPr id="3" name="Content Placeholder 2">
            <a:extLst>
              <a:ext uri="{FF2B5EF4-FFF2-40B4-BE49-F238E27FC236}">
                <a16:creationId xmlns:a16="http://schemas.microsoft.com/office/drawing/2014/main" id="{39FF3BF1-6196-F842-0AC5-E8A45BCBCB96}"/>
              </a:ext>
            </a:extLst>
          </p:cNvPr>
          <p:cNvSpPr>
            <a:spLocks noGrp="1"/>
          </p:cNvSpPr>
          <p:nvPr>
            <p:ph idx="1"/>
          </p:nvPr>
        </p:nvSpPr>
        <p:spPr/>
        <p:txBody>
          <a:bodyPr>
            <a:normAutofit fontScale="85000" lnSpcReduction="20000"/>
          </a:bodyPr>
          <a:lstStyle/>
          <a:p>
            <a:r>
              <a:rPr lang="en-US" sz="1800" dirty="0">
                <a:latin typeface="Calibri" panose="020F0502020204030204" pitchFamily="34" charset="0"/>
                <a:ea typeface="Calibri" panose="020F0502020204030204" pitchFamily="34" charset="0"/>
                <a:cs typeface="Calibri" panose="020F0502020204030204" pitchFamily="34" charset="0"/>
              </a:rPr>
              <a:t>Big Mountain </a:t>
            </a:r>
            <a:r>
              <a:rPr lang="en-US" sz="1800" dirty="0">
                <a:effectLst/>
                <a:latin typeface="Calibri" panose="020F0502020204030204" pitchFamily="34" charset="0"/>
                <a:ea typeface="Calibri" panose="020F0502020204030204" pitchFamily="34" charset="0"/>
                <a:cs typeface="Calibri" panose="020F0502020204030204" pitchFamily="34" charset="0"/>
              </a:rPr>
              <a:t>compares highly to other resort’s features that seem to be most correlated with higher ticket price. </a:t>
            </a:r>
          </a:p>
          <a:p>
            <a:r>
              <a:rPr lang="en-US" sz="1800" dirty="0">
                <a:effectLst/>
                <a:latin typeface="Calibri" panose="020F0502020204030204" pitchFamily="34" charset="0"/>
                <a:ea typeface="Calibri" panose="020F0502020204030204" pitchFamily="34" charset="0"/>
                <a:cs typeface="Calibri" panose="020F0502020204030204" pitchFamily="34" charset="0"/>
              </a:rPr>
              <a:t>Our model indicated that the price should be $95.87 vs current $81. </a:t>
            </a:r>
          </a:p>
          <a:p>
            <a:r>
              <a:rPr lang="en-US" sz="1800" dirty="0">
                <a:effectLst/>
                <a:latin typeface="Calibri" panose="020F0502020204030204" pitchFamily="34" charset="0"/>
                <a:ea typeface="Calibri" panose="020F0502020204030204" pitchFamily="34" charset="0"/>
                <a:cs typeface="Calibri" panose="020F0502020204030204" pitchFamily="34" charset="0"/>
              </a:rPr>
              <a:t>The proposed business solutions provided the following insight and results: </a:t>
            </a:r>
          </a:p>
          <a:p>
            <a:pPr marL="800100" lvl="1" indent="-342900">
              <a:buFont typeface="+mj-lt"/>
              <a:buAutoNum type="arabicPeriod"/>
            </a:pPr>
            <a:r>
              <a:rPr lang="en-US" sz="1800" dirty="0">
                <a:effectLst/>
                <a:latin typeface="Calibri" panose="020F0502020204030204" pitchFamily="34" charset="0"/>
                <a:ea typeface="Times New Roman" panose="02020603050405020304" pitchFamily="18" charset="0"/>
              </a:rPr>
              <a:t>Closing 1 run = no difference. Close up-to 5 runs without significant change in ticket price with a relative drop in revenue. Any further drop of runs result in much lower ticket prices and 3x loss of revenue. </a:t>
            </a:r>
          </a:p>
          <a:p>
            <a:pPr marL="800100" lvl="1"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ncreasing the vertical drop by 150 feet would support a price increase of $8.61 and would increase the revenue to around $15 million.</a:t>
            </a:r>
          </a:p>
          <a:p>
            <a:pPr marL="800100" lvl="1"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Scenario 2 + adding snow making over 2 acres would support a price increase of $9.90 per ticket and would generate a total of $18.5 million revenue.</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Last proposal had no effect on price nor revenue. </a:t>
            </a:r>
            <a:endParaRPr lang="en-US" dirty="0"/>
          </a:p>
        </p:txBody>
      </p:sp>
    </p:spTree>
    <p:extLst>
      <p:ext uri="{BB962C8B-B14F-4D97-AF65-F5344CB8AC3E}">
        <p14:creationId xmlns:p14="http://schemas.microsoft.com/office/powerpoint/2010/main" val="14462305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8497-CEFA-8958-8ABE-04C731944C2B}"/>
              </a:ext>
            </a:extLst>
          </p:cNvPr>
          <p:cNvSpPr>
            <a:spLocks noGrp="1"/>
          </p:cNvSpPr>
          <p:nvPr>
            <p:ph type="title"/>
          </p:nvPr>
        </p:nvSpPr>
        <p:spPr/>
        <p:txBody>
          <a:bodyPr/>
          <a:lstStyle/>
          <a:p>
            <a:r>
              <a:rPr lang="en-US" dirty="0"/>
              <a:t>Recommendation </a:t>
            </a:r>
          </a:p>
        </p:txBody>
      </p:sp>
      <p:sp>
        <p:nvSpPr>
          <p:cNvPr id="3" name="Content Placeholder 2">
            <a:extLst>
              <a:ext uri="{FF2B5EF4-FFF2-40B4-BE49-F238E27FC236}">
                <a16:creationId xmlns:a16="http://schemas.microsoft.com/office/drawing/2014/main" id="{6FF0997D-68D5-3B27-8F87-997F83138F61}"/>
              </a:ext>
            </a:extLst>
          </p:cNvPr>
          <p:cNvSpPr>
            <a:spLocks noGrp="1"/>
          </p:cNvSpPr>
          <p:nvPr>
            <p:ph idx="1"/>
          </p:nvPr>
        </p:nvSpPr>
        <p:spPr>
          <a:xfrm>
            <a:off x="2773599" y="1769165"/>
            <a:ext cx="7796540" cy="4280779"/>
          </a:xfrm>
        </p:spPr>
        <p:txBody>
          <a:bodyPr>
            <a:norm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Based on the</a:t>
            </a:r>
            <a:r>
              <a:rPr lang="en-US" sz="1400" dirty="0">
                <a:effectLst/>
                <a:latin typeface="Calibri" panose="020F0502020204030204" pitchFamily="34" charset="0"/>
                <a:ea typeface="Calibri" panose="020F0502020204030204" pitchFamily="34" charset="0"/>
                <a:cs typeface="Calibri" panose="020F0502020204030204" pitchFamily="34" charset="0"/>
              </a:rPr>
              <a:t> significant increase in revenue if the longest run is extended another 150ft this would potentially be the best business option/decision.</a:t>
            </a: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effectLst/>
                <a:latin typeface="Calibri" panose="020F0502020204030204" pitchFamily="34" charset="0"/>
                <a:ea typeface="Calibri" panose="020F0502020204030204" pitchFamily="34" charset="0"/>
                <a:cs typeface="Calibri" panose="020F0502020204030204" pitchFamily="34" charset="0"/>
              </a:rPr>
              <a:t>However, further analysis should be performed with additional data such as but not restricted to:</a:t>
            </a:r>
          </a:p>
          <a:p>
            <a:pPr lvl="1"/>
            <a:r>
              <a:rPr lang="en-US" sz="1400" dirty="0">
                <a:latin typeface="Calibri" panose="020F0502020204030204" pitchFamily="34" charset="0"/>
                <a:ea typeface="Times New Roman" panose="02020603050405020304" pitchFamily="18" charset="0"/>
                <a:cs typeface="Calibri" panose="020F0502020204030204" pitchFamily="34" charset="0"/>
              </a:rPr>
              <a:t>P</a:t>
            </a:r>
            <a:r>
              <a:rPr lang="en-US" sz="1400" dirty="0">
                <a:effectLst/>
                <a:latin typeface="Calibri" panose="020F0502020204030204" pitchFamily="34" charset="0"/>
                <a:ea typeface="Times New Roman" panose="02020603050405020304" pitchFamily="18" charset="0"/>
                <a:cs typeface="Calibri" panose="020F0502020204030204" pitchFamily="34" charset="0"/>
              </a:rPr>
              <a:t>rice to operate a new chairlift (needed to bring skiers up those extra 150ft)</a:t>
            </a:r>
          </a:p>
          <a:p>
            <a:pPr lvl="1"/>
            <a:r>
              <a:rPr lang="en-US" sz="1400" dirty="0">
                <a:latin typeface="Calibri" panose="020F0502020204030204" pitchFamily="34" charset="0"/>
                <a:ea typeface="Times New Roman" panose="02020603050405020304" pitchFamily="18" charset="0"/>
                <a:cs typeface="Calibri" panose="020F0502020204030204" pitchFamily="34" charset="0"/>
              </a:rPr>
              <a:t>P</a:t>
            </a:r>
            <a:r>
              <a:rPr lang="en-US" sz="1400" dirty="0">
                <a:effectLst/>
                <a:latin typeface="Calibri" panose="020F0502020204030204" pitchFamily="34" charset="0"/>
                <a:ea typeface="Times New Roman" panose="02020603050405020304" pitchFamily="18" charset="0"/>
                <a:cs typeface="Calibri" panose="020F0502020204030204" pitchFamily="34" charset="0"/>
              </a:rPr>
              <a:t>rice of maintenance to groom skiable acreage</a:t>
            </a:r>
          </a:p>
          <a:p>
            <a:pPr lvl="1"/>
            <a:r>
              <a:rPr lang="en-US" sz="1400" dirty="0">
                <a:latin typeface="Calibri" panose="020F0502020204030204" pitchFamily="34" charset="0"/>
                <a:ea typeface="Times New Roman" panose="02020603050405020304" pitchFamily="18" charset="0"/>
                <a:cs typeface="Calibri" panose="020F0502020204030204" pitchFamily="34" charset="0"/>
              </a:rPr>
              <a:t>C</a:t>
            </a:r>
            <a:r>
              <a:rPr lang="en-US" sz="1400" dirty="0">
                <a:effectLst/>
                <a:latin typeface="Calibri" panose="020F0502020204030204" pitchFamily="34" charset="0"/>
                <a:ea typeface="Times New Roman" panose="02020603050405020304" pitchFamily="18" charset="0"/>
                <a:cs typeface="Calibri" panose="020F0502020204030204" pitchFamily="34" charset="0"/>
              </a:rPr>
              <a:t>ost of adding additional snow making capacity</a:t>
            </a:r>
          </a:p>
          <a:p>
            <a:pPr lvl="1"/>
            <a:r>
              <a:rPr lang="en-US" sz="1400" dirty="0">
                <a:latin typeface="Calibri" panose="020F0502020204030204" pitchFamily="34" charset="0"/>
                <a:ea typeface="Times New Roman" panose="02020603050405020304" pitchFamily="18" charset="0"/>
                <a:cs typeface="Calibri" panose="020F0502020204030204" pitchFamily="34" charset="0"/>
              </a:rPr>
              <a:t>Current o</a:t>
            </a:r>
            <a:r>
              <a:rPr lang="en-US" sz="1400" dirty="0">
                <a:effectLst/>
                <a:latin typeface="Calibri" panose="020F0502020204030204" pitchFamily="34" charset="0"/>
                <a:ea typeface="Times New Roman" panose="02020603050405020304" pitchFamily="18" charset="0"/>
                <a:cs typeface="Calibri" panose="020F0502020204030204" pitchFamily="34" charset="0"/>
              </a:rPr>
              <a:t>perational cost of maintenance and lift availability on the least used runs that might be closed.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50328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5" name="Picture 84">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7" name="Rectangle 86">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42CC4-9C5F-DB50-1A5C-2578F8A550A8}"/>
              </a:ext>
            </a:extLst>
          </p:cNvPr>
          <p:cNvSpPr>
            <a:spLocks noGrp="1"/>
          </p:cNvSpPr>
          <p:nvPr>
            <p:ph type="title"/>
          </p:nvPr>
        </p:nvSpPr>
        <p:spPr>
          <a:xfrm>
            <a:off x="1964445" y="808056"/>
            <a:ext cx="2668106" cy="1077229"/>
          </a:xfrm>
        </p:spPr>
        <p:txBody>
          <a:bodyPr>
            <a:normAutofit/>
          </a:bodyPr>
          <a:lstStyle/>
          <a:p>
            <a:pPr algn="l"/>
            <a:r>
              <a:rPr lang="en-US" sz="2800" dirty="0"/>
              <a:t>Modeling Results</a:t>
            </a:r>
          </a:p>
        </p:txBody>
      </p:sp>
      <p:sp>
        <p:nvSpPr>
          <p:cNvPr id="3" name="Content Placeholder 2">
            <a:extLst>
              <a:ext uri="{FF2B5EF4-FFF2-40B4-BE49-F238E27FC236}">
                <a16:creationId xmlns:a16="http://schemas.microsoft.com/office/drawing/2014/main" id="{4D8AF2BE-809D-1CAA-83F2-22F8BB25F5BB}"/>
              </a:ext>
            </a:extLst>
          </p:cNvPr>
          <p:cNvSpPr>
            <a:spLocks noGrp="1"/>
          </p:cNvSpPr>
          <p:nvPr>
            <p:ph idx="1"/>
          </p:nvPr>
        </p:nvSpPr>
        <p:spPr>
          <a:xfrm>
            <a:off x="1964444" y="2052116"/>
            <a:ext cx="2664217" cy="3997828"/>
          </a:xfrm>
        </p:spPr>
        <p:txBody>
          <a:bodyPr>
            <a:normAutofit fontScale="92500" lnSpcReduction="20000"/>
          </a:bodyPr>
          <a:lstStyle/>
          <a:p>
            <a:r>
              <a:rPr lang="en-US" sz="1600" dirty="0"/>
              <a:t>Top 4 features correlated with pricing: </a:t>
            </a:r>
          </a:p>
          <a:p>
            <a:pPr lvl="1"/>
            <a:r>
              <a:rPr lang="en-US" sz="1400" dirty="0"/>
              <a:t>Fast Quads</a:t>
            </a:r>
          </a:p>
          <a:p>
            <a:pPr lvl="1"/>
            <a:r>
              <a:rPr lang="en-US" sz="1400" dirty="0"/>
              <a:t>Runs </a:t>
            </a:r>
          </a:p>
          <a:p>
            <a:pPr lvl="1"/>
            <a:r>
              <a:rPr lang="en-US" sz="1400" dirty="0"/>
              <a:t>Snow </a:t>
            </a:r>
            <a:r>
              <a:rPr lang="en-US" sz="1400" dirty="0" err="1"/>
              <a:t>Making_ac</a:t>
            </a:r>
            <a:endParaRPr lang="en-US" sz="1400" dirty="0"/>
          </a:p>
          <a:p>
            <a:pPr lvl="1"/>
            <a:r>
              <a:rPr lang="en-US" sz="1400" dirty="0"/>
              <a:t>Vertical drop </a:t>
            </a:r>
          </a:p>
          <a:p>
            <a:r>
              <a:rPr lang="en-US" sz="1600" dirty="0"/>
              <a:t>5</a:t>
            </a:r>
            <a:r>
              <a:rPr lang="en-US" sz="1600" baseline="30000" dirty="0"/>
              <a:t>th</a:t>
            </a:r>
            <a:r>
              <a:rPr lang="en-US" sz="1600" dirty="0"/>
              <a:t> and 6</a:t>
            </a:r>
            <a:r>
              <a:rPr lang="en-US" sz="1600" baseline="30000" dirty="0"/>
              <a:t>th</a:t>
            </a:r>
            <a:r>
              <a:rPr lang="en-US" sz="1600" dirty="0"/>
              <a:t> features include Skiable terrain and total chairs</a:t>
            </a:r>
          </a:p>
          <a:p>
            <a:r>
              <a:rPr lang="en-US" sz="1600" dirty="0"/>
              <a:t>Big Mountain is within the top resorts that provide guests these top features. </a:t>
            </a:r>
          </a:p>
        </p:txBody>
      </p:sp>
      <p:sp>
        <p:nvSpPr>
          <p:cNvPr id="93" name="Rectangle 92">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graph&#10;&#10;Description automatically generated with low confidence">
            <a:extLst>
              <a:ext uri="{FF2B5EF4-FFF2-40B4-BE49-F238E27FC236}">
                <a16:creationId xmlns:a16="http://schemas.microsoft.com/office/drawing/2014/main" id="{6630D6C7-5F66-B888-40FF-2C8A78DD1C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6053" y="1234210"/>
            <a:ext cx="5303975" cy="4389039"/>
          </a:xfrm>
          <a:prstGeom prst="rect">
            <a:avLst/>
          </a:prstGeom>
          <a:ln w="12700">
            <a:noFill/>
          </a:ln>
        </p:spPr>
      </p:pic>
      <p:sp>
        <p:nvSpPr>
          <p:cNvPr id="95" name="Rectangle 94">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4539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randombar(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90525-8C7F-0C41-F5C8-692FFD41F97E}"/>
              </a:ext>
            </a:extLst>
          </p:cNvPr>
          <p:cNvSpPr>
            <a:spLocks noGrp="1"/>
          </p:cNvSpPr>
          <p:nvPr>
            <p:ph type="title"/>
          </p:nvPr>
        </p:nvSpPr>
        <p:spPr>
          <a:xfrm>
            <a:off x="1964445" y="808056"/>
            <a:ext cx="2668106" cy="1077229"/>
          </a:xfrm>
        </p:spPr>
        <p:txBody>
          <a:bodyPr>
            <a:normAutofit/>
          </a:bodyPr>
          <a:lstStyle/>
          <a:p>
            <a:pPr algn="l"/>
            <a:r>
              <a:rPr lang="en-US" sz="2800" dirty="0"/>
              <a:t>Modeling Results </a:t>
            </a:r>
            <a:r>
              <a:rPr lang="en-US" sz="2800" dirty="0" err="1"/>
              <a:t>cont</a:t>
            </a:r>
            <a:r>
              <a:rPr lang="en-US" sz="2800" dirty="0"/>
              <a:t>’</a:t>
            </a:r>
          </a:p>
        </p:txBody>
      </p:sp>
      <p:sp>
        <p:nvSpPr>
          <p:cNvPr id="3" name="Content Placeholder 2">
            <a:extLst>
              <a:ext uri="{FF2B5EF4-FFF2-40B4-BE49-F238E27FC236}">
                <a16:creationId xmlns:a16="http://schemas.microsoft.com/office/drawing/2014/main" id="{0EC8C387-0263-C781-2BEC-6427EBCE2600}"/>
              </a:ext>
            </a:extLst>
          </p:cNvPr>
          <p:cNvSpPr>
            <a:spLocks noGrp="1"/>
          </p:cNvSpPr>
          <p:nvPr>
            <p:ph idx="1"/>
          </p:nvPr>
        </p:nvSpPr>
        <p:spPr>
          <a:xfrm>
            <a:off x="1964444" y="2052116"/>
            <a:ext cx="2664217" cy="3997828"/>
          </a:xfrm>
        </p:spPr>
        <p:txBody>
          <a:bodyPr>
            <a:normAutofit fontScale="62500" lnSpcReduction="20000"/>
          </a:bodyPr>
          <a:lstStyle/>
          <a:p>
            <a:r>
              <a:rPr lang="en-US" sz="1600" dirty="0"/>
              <a:t>Scenario 1 review:</a:t>
            </a:r>
          </a:p>
          <a:p>
            <a:pPr lvl="1"/>
            <a:r>
              <a:rPr lang="en-US" sz="1400" dirty="0"/>
              <a:t>Closing 1 run has no effect on either price or revenue.</a:t>
            </a:r>
          </a:p>
          <a:p>
            <a:pPr lvl="1"/>
            <a:r>
              <a:rPr lang="en-US" sz="1400" dirty="0"/>
              <a:t>Closing 3-5 runs reflects the same loss in price (~0.75/ticket) and revenue (~1.26 million/season).</a:t>
            </a:r>
          </a:p>
          <a:p>
            <a:pPr lvl="1"/>
            <a:r>
              <a:rPr lang="en-US" sz="1400" dirty="0"/>
              <a:t>Closing 6-8 runs nearly doubles the loss in ticket and revenue. </a:t>
            </a:r>
          </a:p>
          <a:p>
            <a:pPr lvl="1"/>
            <a:r>
              <a:rPr lang="en-US" sz="1400" dirty="0"/>
              <a:t>Closing 10 runs creates a loss of ~2/ticket and over 3 million/season. </a:t>
            </a:r>
          </a:p>
          <a:p>
            <a:r>
              <a:rPr lang="en-US" sz="1600" dirty="0"/>
              <a:t>Its important to note: This outcome and analysis is only taking into account data provided.</a:t>
            </a:r>
          </a:p>
          <a:p>
            <a:pPr lvl="1"/>
            <a:r>
              <a:rPr lang="en-US" sz="1400" dirty="0"/>
              <a:t>Loss in revenue in this model is produced only by the loss of support for ticket price from model. </a:t>
            </a:r>
          </a:p>
        </p:txBody>
      </p:sp>
      <p:sp>
        <p:nvSpPr>
          <p:cNvPr id="21" name="Rectangle 20">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iagram, line, text, plot&#10;&#10;Description automatically generated">
            <a:extLst>
              <a:ext uri="{FF2B5EF4-FFF2-40B4-BE49-F238E27FC236}">
                <a16:creationId xmlns:a16="http://schemas.microsoft.com/office/drawing/2014/main" id="{AB41792A-A437-0CF1-7F69-FFCA347D2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053" y="2029807"/>
            <a:ext cx="5303975" cy="2797846"/>
          </a:xfrm>
          <a:prstGeom prst="rect">
            <a:avLst/>
          </a:prstGeom>
          <a:ln w="12700">
            <a:noFill/>
          </a:ln>
        </p:spPr>
      </p:pic>
      <p:sp>
        <p:nvSpPr>
          <p:cNvPr id="23" name="Rectangle 22">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3023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57" name="Picture 2056">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59" name="Rectangle 2058">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3" name="Rectangle 2062">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5" name="Rectangle 2064">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7" name="TextBox 2066">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069" name="Rectangle 2068">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1" name="Picture 2070">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50" name="Picture 2" descr="Winter mountains panorama with ski slopes and ski lifts Winter mountains panorama with ski slopes and ski lifts near Vogel ski center, Slovenia skiing stock pictures, royalty-free photos &amp; images">
            <a:extLst>
              <a:ext uri="{FF2B5EF4-FFF2-40B4-BE49-F238E27FC236}">
                <a16:creationId xmlns:a16="http://schemas.microsoft.com/office/drawing/2014/main" id="{E47454C4-3896-CF0A-4B67-869D33149FB2}"/>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t="15728" r="-1" b="-1"/>
          <a:stretch/>
        </p:blipFill>
        <p:spPr bwMode="auto">
          <a:xfrm>
            <a:off x="19965" y="-2"/>
            <a:ext cx="1219169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072">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976448B7-C60F-4107-EC7E-89F95A9B6EC1}"/>
              </a:ext>
            </a:extLst>
          </p:cNvPr>
          <p:cNvSpPr>
            <a:spLocks noGrp="1"/>
          </p:cNvSpPr>
          <p:nvPr>
            <p:ph type="title"/>
          </p:nvPr>
        </p:nvSpPr>
        <p:spPr>
          <a:xfrm>
            <a:off x="1232637" y="1649625"/>
            <a:ext cx="5816024" cy="2623459"/>
          </a:xfrm>
        </p:spPr>
        <p:txBody>
          <a:bodyPr vert="horz" lIns="91440" tIns="45720" rIns="91440" bIns="45720" rtlCol="0" anchor="t">
            <a:normAutofit/>
          </a:bodyPr>
          <a:lstStyle/>
          <a:p>
            <a:r>
              <a:rPr lang="en-US" sz="6600" dirty="0"/>
              <a:t>Conclusion </a:t>
            </a:r>
          </a:p>
        </p:txBody>
      </p:sp>
      <p:sp>
        <p:nvSpPr>
          <p:cNvPr id="3" name="Content Placeholder 2">
            <a:extLst>
              <a:ext uri="{FF2B5EF4-FFF2-40B4-BE49-F238E27FC236}">
                <a16:creationId xmlns:a16="http://schemas.microsoft.com/office/drawing/2014/main" id="{C6D9F2BF-3014-4DAE-AC0B-2179A5B8E3FB}"/>
              </a:ext>
            </a:extLst>
          </p:cNvPr>
          <p:cNvSpPr>
            <a:spLocks noGrp="1"/>
          </p:cNvSpPr>
          <p:nvPr>
            <p:ph idx="1"/>
          </p:nvPr>
        </p:nvSpPr>
        <p:spPr>
          <a:xfrm>
            <a:off x="2465655" y="2679421"/>
            <a:ext cx="7434871" cy="3327575"/>
          </a:xfrm>
        </p:spPr>
        <p:txBody>
          <a:bodyPr vert="horz" lIns="91440" tIns="0" rIns="91440" bIns="45720" rtlCol="0" anchor="b">
            <a:normAutofit fontScale="70000" lnSpcReduction="20000"/>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Our model indicates that Big Mountain is not capitalizing on its features and facilities as it falls within the top amongst competitors for features. </a:t>
            </a:r>
            <a:r>
              <a:rPr lang="en-US" dirty="0">
                <a:latin typeface="Calibri" panose="020F0502020204030204" pitchFamily="34" charset="0"/>
                <a:ea typeface="Calibri" panose="020F0502020204030204" pitchFamily="34" charset="0"/>
                <a:cs typeface="Calibri" panose="020F0502020204030204" pitchFamily="34" charset="0"/>
              </a:rPr>
              <a:t>T</a:t>
            </a:r>
            <a:r>
              <a:rPr lang="en-US" sz="2000" dirty="0">
                <a:effectLst/>
                <a:latin typeface="Calibri" panose="020F0502020204030204" pitchFamily="34" charset="0"/>
                <a:ea typeface="Calibri" panose="020F0502020204030204" pitchFamily="34" charset="0"/>
                <a:cs typeface="Calibri" panose="020F0502020204030204" pitchFamily="34" charset="0"/>
              </a:rPr>
              <a:t>he current price is off by ~$14.87. </a:t>
            </a:r>
          </a:p>
          <a:p>
            <a:r>
              <a:rPr lang="en-US" dirty="0">
                <a:latin typeface="Calibri" panose="020F0502020204030204" pitchFamily="34" charset="0"/>
                <a:cs typeface="Calibri" panose="020F0502020204030204" pitchFamily="34" charset="0"/>
              </a:rPr>
              <a:t>Based on the business solutions, adding 150ft to the current longest run provides the closest justification for price change with an increased $8.61/ticket and total revenue of 15 million for the season. </a:t>
            </a:r>
          </a:p>
          <a:p>
            <a:r>
              <a:rPr lang="en-US" dirty="0">
                <a:latin typeface="Calibri" panose="020F0502020204030204" pitchFamily="34" charset="0"/>
                <a:cs typeface="Calibri" panose="020F0502020204030204" pitchFamily="34" charset="0"/>
              </a:rPr>
              <a:t>Note: this model does NOT include expense variability that might be created from closing runs, extending overall skiable terrain, adding snow making coverage, adding additional chair lifts, and other operational costs that will influence revenue beyond just ticket price variability. </a:t>
            </a:r>
          </a:p>
          <a:p>
            <a:r>
              <a:rPr lang="en-US" dirty="0">
                <a:latin typeface="Calibri" panose="020F0502020204030204" pitchFamily="34" charset="0"/>
                <a:cs typeface="Calibri" panose="020F0502020204030204" pitchFamily="34" charset="0"/>
              </a:rPr>
              <a:t>Final recommendation: Maintain the current model as top features have been identified and model seems to provide calibrated results for price changes. However, improve the model for better business decision making by adding operational costs that will vary given the provided scenarios. </a:t>
            </a:r>
          </a:p>
        </p:txBody>
      </p:sp>
      <p:sp>
        <p:nvSpPr>
          <p:cNvPr id="2075" name="Rectangle 2074">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2076">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44346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177</TotalTime>
  <Words>669</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MS Shell Dlg 2</vt:lpstr>
      <vt:lpstr>Wingdings</vt:lpstr>
      <vt:lpstr>Wingdings 3</vt:lpstr>
      <vt:lpstr>Madison</vt:lpstr>
      <vt:lpstr>Big Mountain Resort </vt:lpstr>
      <vt:lpstr>Overview</vt:lpstr>
      <vt:lpstr>Key Findings </vt:lpstr>
      <vt:lpstr>Recommendation </vt:lpstr>
      <vt:lpstr>Modeling Results</vt:lpstr>
      <vt:lpstr>Modeling Results cont’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Andreita T.</dc:creator>
  <cp:lastModifiedBy>Andreita T.</cp:lastModifiedBy>
  <cp:revision>4</cp:revision>
  <dcterms:created xsi:type="dcterms:W3CDTF">2023-05-20T20:43:03Z</dcterms:created>
  <dcterms:modified xsi:type="dcterms:W3CDTF">2023-05-20T23:40:13Z</dcterms:modified>
</cp:coreProperties>
</file>