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63" r:id="rId7"/>
    <p:sldId id="268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82807"/>
  </p:normalViewPr>
  <p:slideViewPr>
    <p:cSldViewPr snapToGrid="0">
      <p:cViewPr varScale="1">
        <p:scale>
          <a:sx n="115" d="100"/>
          <a:sy n="115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E43F3-9083-432C-B246-209DC60E62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C9881-C023-4744-8FB6-D78F7FB0AF13}">
      <dgm:prSet/>
      <dgm:spPr/>
      <dgm:t>
        <a:bodyPr/>
        <a:lstStyle/>
        <a:p>
          <a:pPr>
            <a:defRPr b="1"/>
          </a:pPr>
          <a:r>
            <a:rPr lang="en-US" dirty="0"/>
            <a:t>IGDB (Internet Game Database) is an online database about video games.</a:t>
          </a:r>
        </a:p>
      </dgm:t>
    </dgm:pt>
    <dgm:pt modelId="{10CFF371-1F4E-4E14-9418-080F9A779B46}" type="parTrans" cxnId="{D4871D34-4D00-4852-87F6-86EB81702075}">
      <dgm:prSet/>
      <dgm:spPr/>
      <dgm:t>
        <a:bodyPr/>
        <a:lstStyle/>
        <a:p>
          <a:endParaRPr lang="en-US"/>
        </a:p>
      </dgm:t>
    </dgm:pt>
    <dgm:pt modelId="{C17D6203-BFEA-4C98-90CF-416CFA04A95D}" type="sibTrans" cxnId="{D4871D34-4D00-4852-87F6-86EB81702075}">
      <dgm:prSet/>
      <dgm:spPr/>
      <dgm:t>
        <a:bodyPr/>
        <a:lstStyle/>
        <a:p>
          <a:endParaRPr lang="en-US"/>
        </a:p>
      </dgm:t>
    </dgm:pt>
    <dgm:pt modelId="{B5A5C2C8-F6C5-4213-8BD4-3B2A2659B267}">
      <dgm:prSet/>
      <dgm:spPr/>
      <dgm:t>
        <a:bodyPr/>
        <a:lstStyle/>
        <a:p>
          <a:r>
            <a:rPr lang="en-US" dirty="0"/>
            <a:t>Around 99,000 members, 428,000 games, and over 1.1 million video game reviews. </a:t>
          </a:r>
        </a:p>
      </dgm:t>
    </dgm:pt>
    <dgm:pt modelId="{58B95850-92E1-4CC6-BAEB-4859F34A613A}" type="parTrans" cxnId="{0C49AF68-0BFC-407F-ABDE-AFFA8557373F}">
      <dgm:prSet/>
      <dgm:spPr/>
      <dgm:t>
        <a:bodyPr/>
        <a:lstStyle/>
        <a:p>
          <a:endParaRPr lang="en-US"/>
        </a:p>
      </dgm:t>
    </dgm:pt>
    <dgm:pt modelId="{CB205CA5-9195-4C27-89EB-9BD9EECD40AB}" type="sibTrans" cxnId="{0C49AF68-0BFC-407F-ABDE-AFFA8557373F}">
      <dgm:prSet/>
      <dgm:spPr/>
      <dgm:t>
        <a:bodyPr/>
        <a:lstStyle/>
        <a:p>
          <a:endParaRPr lang="en-US"/>
        </a:p>
      </dgm:t>
    </dgm:pt>
    <dgm:pt modelId="{0CC558E3-629E-4FA5-8FCD-85BC3F28EC9D}">
      <dgm:prSet/>
      <dgm:spPr/>
      <dgm:t>
        <a:bodyPr/>
        <a:lstStyle/>
        <a:p>
          <a:r>
            <a:rPr lang="en-US" dirty="0"/>
            <a:t>Content is user focused, letting registered users' rate, list and review games. </a:t>
          </a:r>
        </a:p>
      </dgm:t>
    </dgm:pt>
    <dgm:pt modelId="{C2520C53-6E47-459D-8A15-06E8CB158813}" type="parTrans" cxnId="{E712C23A-0B50-49DE-B1B1-4B7ED50C16E7}">
      <dgm:prSet/>
      <dgm:spPr/>
      <dgm:t>
        <a:bodyPr/>
        <a:lstStyle/>
        <a:p>
          <a:endParaRPr lang="en-US"/>
        </a:p>
      </dgm:t>
    </dgm:pt>
    <dgm:pt modelId="{FFF65D90-6ED8-4149-A96A-F3528DAC5637}" type="sibTrans" cxnId="{E712C23A-0B50-49DE-B1B1-4B7ED50C16E7}">
      <dgm:prSet/>
      <dgm:spPr/>
      <dgm:t>
        <a:bodyPr/>
        <a:lstStyle/>
        <a:p>
          <a:endParaRPr lang="en-US"/>
        </a:p>
      </dgm:t>
    </dgm:pt>
    <dgm:pt modelId="{D92560A3-0DA0-4E97-ACDC-961FEC300E10}">
      <dgm:prSet/>
      <dgm:spPr/>
      <dgm:t>
        <a:bodyPr/>
        <a:lstStyle/>
        <a:p>
          <a:r>
            <a:rPr lang="en-US" dirty="0"/>
            <a:t>The first beta version contained around 200 fame titles and was launched in 2014. </a:t>
          </a:r>
        </a:p>
      </dgm:t>
    </dgm:pt>
    <dgm:pt modelId="{F2A12579-842F-44C5-ACE5-54CB72158113}" type="parTrans" cxnId="{75B1754F-8911-4123-AC2C-337BB65C363B}">
      <dgm:prSet/>
      <dgm:spPr/>
      <dgm:t>
        <a:bodyPr/>
        <a:lstStyle/>
        <a:p>
          <a:endParaRPr lang="en-US"/>
        </a:p>
      </dgm:t>
    </dgm:pt>
    <dgm:pt modelId="{60A6FDFB-E07B-4464-8967-8E9B180C6427}" type="sibTrans" cxnId="{75B1754F-8911-4123-AC2C-337BB65C363B}">
      <dgm:prSet/>
      <dgm:spPr/>
      <dgm:t>
        <a:bodyPr/>
        <a:lstStyle/>
        <a:p>
          <a:endParaRPr lang="en-US"/>
        </a:p>
      </dgm:t>
    </dgm:pt>
    <dgm:pt modelId="{CF09BE4A-59DB-4351-BA67-5C39EA80297C}">
      <dgm:prSet/>
      <dgm:spPr/>
      <dgm:t>
        <a:bodyPr/>
        <a:lstStyle/>
        <a:p>
          <a:pPr>
            <a:defRPr b="1"/>
          </a:pPr>
          <a:r>
            <a:rPr lang="en-US"/>
            <a:t>In 2015 they launched their developer API </a:t>
          </a:r>
        </a:p>
      </dgm:t>
    </dgm:pt>
    <dgm:pt modelId="{81791B47-E159-412D-9C08-2241FFFDA7F6}" type="parTrans" cxnId="{AF0F682D-E77B-4E23-A04B-0E7FCA81A645}">
      <dgm:prSet/>
      <dgm:spPr/>
      <dgm:t>
        <a:bodyPr/>
        <a:lstStyle/>
        <a:p>
          <a:endParaRPr lang="en-US"/>
        </a:p>
      </dgm:t>
    </dgm:pt>
    <dgm:pt modelId="{29567189-6A8A-48FB-9BBF-36864C36C173}" type="sibTrans" cxnId="{AF0F682D-E77B-4E23-A04B-0E7FCA81A645}">
      <dgm:prSet/>
      <dgm:spPr/>
      <dgm:t>
        <a:bodyPr/>
        <a:lstStyle/>
        <a:p>
          <a:endParaRPr lang="en-US"/>
        </a:p>
      </dgm:t>
    </dgm:pt>
    <dgm:pt modelId="{7DBEC0C3-66E3-4C1F-9D4C-E18D9587C5DE}">
      <dgm:prSet/>
      <dgm:spPr/>
      <dgm:t>
        <a:bodyPr/>
        <a:lstStyle/>
        <a:p>
          <a:r>
            <a:rPr lang="en-US"/>
            <a:t>Free for non-commercial</a:t>
          </a:r>
        </a:p>
      </dgm:t>
    </dgm:pt>
    <dgm:pt modelId="{6561685F-3C16-4D11-B5F8-E0A5C2794D40}" type="parTrans" cxnId="{0FF5CE1A-152B-4BF9-BDE6-374A3559C7A3}">
      <dgm:prSet/>
      <dgm:spPr/>
      <dgm:t>
        <a:bodyPr/>
        <a:lstStyle/>
        <a:p>
          <a:endParaRPr lang="en-US"/>
        </a:p>
      </dgm:t>
    </dgm:pt>
    <dgm:pt modelId="{2087E27C-7035-46E9-836F-6B1F651F7B59}" type="sibTrans" cxnId="{0FF5CE1A-152B-4BF9-BDE6-374A3559C7A3}">
      <dgm:prSet/>
      <dgm:spPr/>
      <dgm:t>
        <a:bodyPr/>
        <a:lstStyle/>
        <a:p>
          <a:endParaRPr lang="en-US"/>
        </a:p>
      </dgm:t>
    </dgm:pt>
    <dgm:pt modelId="{53B38D1E-021E-4BFA-B799-7DAAE7EC9A3E}">
      <dgm:prSet/>
      <dgm:spPr/>
      <dgm:t>
        <a:bodyPr/>
        <a:lstStyle/>
        <a:p>
          <a:r>
            <a:rPr lang="en-US"/>
            <a:t>Twitch account – register application – generate secret – take note of Client ID and Client Secret</a:t>
          </a:r>
        </a:p>
      </dgm:t>
    </dgm:pt>
    <dgm:pt modelId="{3AA5D2ED-1207-4648-B6A6-459D84143FB8}" type="parTrans" cxnId="{4AEE2607-A581-4D4A-BB9C-93A1B049A791}">
      <dgm:prSet/>
      <dgm:spPr/>
      <dgm:t>
        <a:bodyPr/>
        <a:lstStyle/>
        <a:p>
          <a:endParaRPr lang="en-US"/>
        </a:p>
      </dgm:t>
    </dgm:pt>
    <dgm:pt modelId="{E3728A7C-8E28-4624-8F9B-F2946F47B6DE}" type="sibTrans" cxnId="{4AEE2607-A581-4D4A-BB9C-93A1B049A791}">
      <dgm:prSet/>
      <dgm:spPr/>
      <dgm:t>
        <a:bodyPr/>
        <a:lstStyle/>
        <a:p>
          <a:endParaRPr lang="en-US"/>
        </a:p>
      </dgm:t>
    </dgm:pt>
    <dgm:pt modelId="{15CD249D-E917-4147-B3F8-C034F0097499}">
      <dgm:prSet/>
      <dgm:spPr/>
      <dgm:t>
        <a:bodyPr/>
        <a:lstStyle/>
        <a:p>
          <a:r>
            <a:rPr lang="en-US" dirty="0"/>
            <a:t>Use POST request with specific endpoints to obtain dataset </a:t>
          </a:r>
        </a:p>
      </dgm:t>
    </dgm:pt>
    <dgm:pt modelId="{CE94B228-1343-483D-8FC2-1117EEFEAB9F}" type="parTrans" cxnId="{90568485-B689-4F40-A8C1-A64B811BC440}">
      <dgm:prSet/>
      <dgm:spPr/>
      <dgm:t>
        <a:bodyPr/>
        <a:lstStyle/>
        <a:p>
          <a:endParaRPr lang="en-US"/>
        </a:p>
      </dgm:t>
    </dgm:pt>
    <dgm:pt modelId="{5795E4EC-3C8C-4084-AA06-2D2F83D5A2DB}" type="sibTrans" cxnId="{90568485-B689-4F40-A8C1-A64B811BC440}">
      <dgm:prSet/>
      <dgm:spPr/>
      <dgm:t>
        <a:bodyPr/>
        <a:lstStyle/>
        <a:p>
          <a:endParaRPr lang="en-US"/>
        </a:p>
      </dgm:t>
    </dgm:pt>
    <dgm:pt modelId="{CFA57C95-2436-4557-8A8B-77768B1518ED}" type="pres">
      <dgm:prSet presAssocID="{504E43F3-9083-432C-B246-209DC60E62C8}" presName="root" presStyleCnt="0">
        <dgm:presLayoutVars>
          <dgm:dir/>
          <dgm:resizeHandles val="exact"/>
        </dgm:presLayoutVars>
      </dgm:prSet>
      <dgm:spPr/>
    </dgm:pt>
    <dgm:pt modelId="{5C2ADB04-2A30-458C-BFC7-1A358908208E}" type="pres">
      <dgm:prSet presAssocID="{371C9881-C023-4744-8FB6-D78F7FB0AF13}" presName="compNode" presStyleCnt="0"/>
      <dgm:spPr/>
    </dgm:pt>
    <dgm:pt modelId="{7E168EE9-5429-4CD6-BC00-6537CF918ED3}" type="pres">
      <dgm:prSet presAssocID="{371C9881-C023-4744-8FB6-D78F7FB0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63F9CF-CF51-40F4-B9F6-EF84423612C5}" type="pres">
      <dgm:prSet presAssocID="{371C9881-C023-4744-8FB6-D78F7FB0AF13}" presName="iconSpace" presStyleCnt="0"/>
      <dgm:spPr/>
    </dgm:pt>
    <dgm:pt modelId="{5C1CF1B6-5EE6-44D2-87F8-40709AF63B79}" type="pres">
      <dgm:prSet presAssocID="{371C9881-C023-4744-8FB6-D78F7FB0AF13}" presName="parTx" presStyleLbl="revTx" presStyleIdx="0" presStyleCnt="4">
        <dgm:presLayoutVars>
          <dgm:chMax val="0"/>
          <dgm:chPref val="0"/>
        </dgm:presLayoutVars>
      </dgm:prSet>
      <dgm:spPr/>
    </dgm:pt>
    <dgm:pt modelId="{E07B39AE-E1B9-44AC-BCB1-CFCAE0611A76}" type="pres">
      <dgm:prSet presAssocID="{371C9881-C023-4744-8FB6-D78F7FB0AF13}" presName="txSpace" presStyleCnt="0"/>
      <dgm:spPr/>
    </dgm:pt>
    <dgm:pt modelId="{911B588A-E82A-4F46-8882-1F4D877855FA}" type="pres">
      <dgm:prSet presAssocID="{371C9881-C023-4744-8FB6-D78F7FB0AF13}" presName="desTx" presStyleLbl="revTx" presStyleIdx="1" presStyleCnt="4">
        <dgm:presLayoutVars/>
      </dgm:prSet>
      <dgm:spPr/>
    </dgm:pt>
    <dgm:pt modelId="{9BC993DC-04B0-4FFD-B4EF-1702D5DA090D}" type="pres">
      <dgm:prSet presAssocID="{C17D6203-BFEA-4C98-90CF-416CFA04A95D}" presName="sibTrans" presStyleCnt="0"/>
      <dgm:spPr/>
    </dgm:pt>
    <dgm:pt modelId="{8F47454C-4FA0-40B5-8F44-97998BC78886}" type="pres">
      <dgm:prSet presAssocID="{CF09BE4A-59DB-4351-BA67-5C39EA80297C}" presName="compNode" presStyleCnt="0"/>
      <dgm:spPr/>
    </dgm:pt>
    <dgm:pt modelId="{96408DD3-59AD-4E07-917C-95C1922A80E4}" type="pres">
      <dgm:prSet presAssocID="{CF09BE4A-59DB-4351-BA67-5C39EA8029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4D5AA8-144E-4A70-B105-A783BB5840A6}" type="pres">
      <dgm:prSet presAssocID="{CF09BE4A-59DB-4351-BA67-5C39EA80297C}" presName="iconSpace" presStyleCnt="0"/>
      <dgm:spPr/>
    </dgm:pt>
    <dgm:pt modelId="{23F4EDC9-C2E1-4D9D-872F-555178197557}" type="pres">
      <dgm:prSet presAssocID="{CF09BE4A-59DB-4351-BA67-5C39EA80297C}" presName="parTx" presStyleLbl="revTx" presStyleIdx="2" presStyleCnt="4">
        <dgm:presLayoutVars>
          <dgm:chMax val="0"/>
          <dgm:chPref val="0"/>
        </dgm:presLayoutVars>
      </dgm:prSet>
      <dgm:spPr/>
    </dgm:pt>
    <dgm:pt modelId="{D6076ABD-5966-477F-9251-E66337AB26E2}" type="pres">
      <dgm:prSet presAssocID="{CF09BE4A-59DB-4351-BA67-5C39EA80297C}" presName="txSpace" presStyleCnt="0"/>
      <dgm:spPr/>
    </dgm:pt>
    <dgm:pt modelId="{9E5479E4-36BD-41BA-8DEF-103C60609366}" type="pres">
      <dgm:prSet presAssocID="{CF09BE4A-59DB-4351-BA67-5C39EA80297C}" presName="desTx" presStyleLbl="revTx" presStyleIdx="3" presStyleCnt="4">
        <dgm:presLayoutVars/>
      </dgm:prSet>
      <dgm:spPr/>
    </dgm:pt>
  </dgm:ptLst>
  <dgm:cxnLst>
    <dgm:cxn modelId="{4AEE2607-A581-4D4A-BB9C-93A1B049A791}" srcId="{CF09BE4A-59DB-4351-BA67-5C39EA80297C}" destId="{53B38D1E-021E-4BFA-B799-7DAAE7EC9A3E}" srcOrd="1" destOrd="0" parTransId="{3AA5D2ED-1207-4648-B6A6-459D84143FB8}" sibTransId="{E3728A7C-8E28-4624-8F9B-F2946F47B6DE}"/>
    <dgm:cxn modelId="{29C3CB1A-1894-48F8-B5E3-21F97492C339}" type="presOf" srcId="{B5A5C2C8-F6C5-4213-8BD4-3B2A2659B267}" destId="{911B588A-E82A-4F46-8882-1F4D877855FA}" srcOrd="0" destOrd="0" presId="urn:microsoft.com/office/officeart/2018/2/layout/IconLabelDescriptionList"/>
    <dgm:cxn modelId="{0FF5CE1A-152B-4BF9-BDE6-374A3559C7A3}" srcId="{CF09BE4A-59DB-4351-BA67-5C39EA80297C}" destId="{7DBEC0C3-66E3-4C1F-9D4C-E18D9587C5DE}" srcOrd="0" destOrd="0" parTransId="{6561685F-3C16-4D11-B5F8-E0A5C2794D40}" sibTransId="{2087E27C-7035-46E9-836F-6B1F651F7B59}"/>
    <dgm:cxn modelId="{2EC6942A-D886-409D-BD05-AA874A4B797C}" type="presOf" srcId="{53B38D1E-021E-4BFA-B799-7DAAE7EC9A3E}" destId="{9E5479E4-36BD-41BA-8DEF-103C60609366}" srcOrd="0" destOrd="1" presId="urn:microsoft.com/office/officeart/2018/2/layout/IconLabelDescriptionList"/>
    <dgm:cxn modelId="{28AFAD2A-B6C2-470F-9502-2DB3B095F572}" type="presOf" srcId="{371C9881-C023-4744-8FB6-D78F7FB0AF13}" destId="{5C1CF1B6-5EE6-44D2-87F8-40709AF63B79}" srcOrd="0" destOrd="0" presId="urn:microsoft.com/office/officeart/2018/2/layout/IconLabelDescriptionList"/>
    <dgm:cxn modelId="{AF0F682D-E77B-4E23-A04B-0E7FCA81A645}" srcId="{504E43F3-9083-432C-B246-209DC60E62C8}" destId="{CF09BE4A-59DB-4351-BA67-5C39EA80297C}" srcOrd="1" destOrd="0" parTransId="{81791B47-E159-412D-9C08-2241FFFDA7F6}" sibTransId="{29567189-6A8A-48FB-9BBF-36864C36C173}"/>
    <dgm:cxn modelId="{D4871D34-4D00-4852-87F6-86EB81702075}" srcId="{504E43F3-9083-432C-B246-209DC60E62C8}" destId="{371C9881-C023-4744-8FB6-D78F7FB0AF13}" srcOrd="0" destOrd="0" parTransId="{10CFF371-1F4E-4E14-9418-080F9A779B46}" sibTransId="{C17D6203-BFEA-4C98-90CF-416CFA04A95D}"/>
    <dgm:cxn modelId="{E712C23A-0B50-49DE-B1B1-4B7ED50C16E7}" srcId="{371C9881-C023-4744-8FB6-D78F7FB0AF13}" destId="{0CC558E3-629E-4FA5-8FCD-85BC3F28EC9D}" srcOrd="1" destOrd="0" parTransId="{C2520C53-6E47-459D-8A15-06E8CB158813}" sibTransId="{FFF65D90-6ED8-4149-A96A-F3528DAC5637}"/>
    <dgm:cxn modelId="{745AEC44-0118-4CA8-8D61-E0271D313596}" type="presOf" srcId="{504E43F3-9083-432C-B246-209DC60E62C8}" destId="{CFA57C95-2436-4557-8A8B-77768B1518ED}" srcOrd="0" destOrd="0" presId="urn:microsoft.com/office/officeart/2018/2/layout/IconLabelDescriptionList"/>
    <dgm:cxn modelId="{75B1754F-8911-4123-AC2C-337BB65C363B}" srcId="{371C9881-C023-4744-8FB6-D78F7FB0AF13}" destId="{D92560A3-0DA0-4E97-ACDC-961FEC300E10}" srcOrd="2" destOrd="0" parTransId="{F2A12579-842F-44C5-ACE5-54CB72158113}" sibTransId="{60A6FDFB-E07B-4464-8967-8E9B180C6427}"/>
    <dgm:cxn modelId="{914AD457-12B9-4D3F-9D82-785EB5FBFB5C}" type="presOf" srcId="{D92560A3-0DA0-4E97-ACDC-961FEC300E10}" destId="{911B588A-E82A-4F46-8882-1F4D877855FA}" srcOrd="0" destOrd="2" presId="urn:microsoft.com/office/officeart/2018/2/layout/IconLabelDescriptionList"/>
    <dgm:cxn modelId="{0C49AF68-0BFC-407F-ABDE-AFFA8557373F}" srcId="{371C9881-C023-4744-8FB6-D78F7FB0AF13}" destId="{B5A5C2C8-F6C5-4213-8BD4-3B2A2659B267}" srcOrd="0" destOrd="0" parTransId="{58B95850-92E1-4CC6-BAEB-4859F34A613A}" sibTransId="{CB205CA5-9195-4C27-89EB-9BD9EECD40AB}"/>
    <dgm:cxn modelId="{90568485-B689-4F40-A8C1-A64B811BC440}" srcId="{CF09BE4A-59DB-4351-BA67-5C39EA80297C}" destId="{15CD249D-E917-4147-B3F8-C034F0097499}" srcOrd="2" destOrd="0" parTransId="{CE94B228-1343-483D-8FC2-1117EEFEAB9F}" sibTransId="{5795E4EC-3C8C-4084-AA06-2D2F83D5A2DB}"/>
    <dgm:cxn modelId="{533DB9C4-98C7-4146-AB3F-2B68EB1DC531}" type="presOf" srcId="{CF09BE4A-59DB-4351-BA67-5C39EA80297C}" destId="{23F4EDC9-C2E1-4D9D-872F-555178197557}" srcOrd="0" destOrd="0" presId="urn:microsoft.com/office/officeart/2018/2/layout/IconLabelDescriptionList"/>
    <dgm:cxn modelId="{70C3BECE-E9B4-4E5B-BD3F-9EB8F72D8F1B}" type="presOf" srcId="{15CD249D-E917-4147-B3F8-C034F0097499}" destId="{9E5479E4-36BD-41BA-8DEF-103C60609366}" srcOrd="0" destOrd="2" presId="urn:microsoft.com/office/officeart/2018/2/layout/IconLabelDescriptionList"/>
    <dgm:cxn modelId="{C11D76CF-4EEB-4543-BCBD-7AAA6C1C0908}" type="presOf" srcId="{7DBEC0C3-66E3-4C1F-9D4C-E18D9587C5DE}" destId="{9E5479E4-36BD-41BA-8DEF-103C60609366}" srcOrd="0" destOrd="0" presId="urn:microsoft.com/office/officeart/2018/2/layout/IconLabelDescriptionList"/>
    <dgm:cxn modelId="{7EAE76FC-9897-47DF-AB7C-81D694949833}" type="presOf" srcId="{0CC558E3-629E-4FA5-8FCD-85BC3F28EC9D}" destId="{911B588A-E82A-4F46-8882-1F4D877855FA}" srcOrd="0" destOrd="1" presId="urn:microsoft.com/office/officeart/2018/2/layout/IconLabelDescriptionList"/>
    <dgm:cxn modelId="{FB932C03-1CD3-4FE6-97A4-F9AE02507241}" type="presParOf" srcId="{CFA57C95-2436-4557-8A8B-77768B1518ED}" destId="{5C2ADB04-2A30-458C-BFC7-1A358908208E}" srcOrd="0" destOrd="0" presId="urn:microsoft.com/office/officeart/2018/2/layout/IconLabelDescriptionList"/>
    <dgm:cxn modelId="{B8A9AF05-8B80-467D-84B5-9E9D8D452642}" type="presParOf" srcId="{5C2ADB04-2A30-458C-BFC7-1A358908208E}" destId="{7E168EE9-5429-4CD6-BC00-6537CF918ED3}" srcOrd="0" destOrd="0" presId="urn:microsoft.com/office/officeart/2018/2/layout/IconLabelDescriptionList"/>
    <dgm:cxn modelId="{F5038A4D-163D-4427-8091-270FCA2612A6}" type="presParOf" srcId="{5C2ADB04-2A30-458C-BFC7-1A358908208E}" destId="{1463F9CF-CF51-40F4-B9F6-EF84423612C5}" srcOrd="1" destOrd="0" presId="urn:microsoft.com/office/officeart/2018/2/layout/IconLabelDescriptionList"/>
    <dgm:cxn modelId="{42E9F5F3-1D54-4E13-ADF5-345755D1FD83}" type="presParOf" srcId="{5C2ADB04-2A30-458C-BFC7-1A358908208E}" destId="{5C1CF1B6-5EE6-44D2-87F8-40709AF63B79}" srcOrd="2" destOrd="0" presId="urn:microsoft.com/office/officeart/2018/2/layout/IconLabelDescriptionList"/>
    <dgm:cxn modelId="{D16F012D-9933-4852-9425-58BE228485C2}" type="presParOf" srcId="{5C2ADB04-2A30-458C-BFC7-1A358908208E}" destId="{E07B39AE-E1B9-44AC-BCB1-CFCAE0611A76}" srcOrd="3" destOrd="0" presId="urn:microsoft.com/office/officeart/2018/2/layout/IconLabelDescriptionList"/>
    <dgm:cxn modelId="{456381E7-C734-4038-86F7-ECEDDF50A5D0}" type="presParOf" srcId="{5C2ADB04-2A30-458C-BFC7-1A358908208E}" destId="{911B588A-E82A-4F46-8882-1F4D877855FA}" srcOrd="4" destOrd="0" presId="urn:microsoft.com/office/officeart/2018/2/layout/IconLabelDescriptionList"/>
    <dgm:cxn modelId="{1125CA0B-F981-4DF5-918E-1D1BD12BDEF0}" type="presParOf" srcId="{CFA57C95-2436-4557-8A8B-77768B1518ED}" destId="{9BC993DC-04B0-4FFD-B4EF-1702D5DA090D}" srcOrd="1" destOrd="0" presId="urn:microsoft.com/office/officeart/2018/2/layout/IconLabelDescriptionList"/>
    <dgm:cxn modelId="{3986900C-B0D2-4305-BDC4-D9BF265F6DA5}" type="presParOf" srcId="{CFA57C95-2436-4557-8A8B-77768B1518ED}" destId="{8F47454C-4FA0-40B5-8F44-97998BC78886}" srcOrd="2" destOrd="0" presId="urn:microsoft.com/office/officeart/2018/2/layout/IconLabelDescriptionList"/>
    <dgm:cxn modelId="{90B33AFF-1A71-42A3-AC8C-8803A090CF59}" type="presParOf" srcId="{8F47454C-4FA0-40B5-8F44-97998BC78886}" destId="{96408DD3-59AD-4E07-917C-95C1922A80E4}" srcOrd="0" destOrd="0" presId="urn:microsoft.com/office/officeart/2018/2/layout/IconLabelDescriptionList"/>
    <dgm:cxn modelId="{9425689D-2CB7-44DF-B2E5-4E9FB7EC5157}" type="presParOf" srcId="{8F47454C-4FA0-40B5-8F44-97998BC78886}" destId="{154D5AA8-144E-4A70-B105-A783BB5840A6}" srcOrd="1" destOrd="0" presId="urn:microsoft.com/office/officeart/2018/2/layout/IconLabelDescriptionList"/>
    <dgm:cxn modelId="{8A1CE5F4-75E0-4D08-815C-4710899DF107}" type="presParOf" srcId="{8F47454C-4FA0-40B5-8F44-97998BC78886}" destId="{23F4EDC9-C2E1-4D9D-872F-555178197557}" srcOrd="2" destOrd="0" presId="urn:microsoft.com/office/officeart/2018/2/layout/IconLabelDescriptionList"/>
    <dgm:cxn modelId="{2DAC2EA2-8666-4610-8BEE-351C6746B357}" type="presParOf" srcId="{8F47454C-4FA0-40B5-8F44-97998BC78886}" destId="{D6076ABD-5966-477F-9251-E66337AB26E2}" srcOrd="3" destOrd="0" presId="urn:microsoft.com/office/officeart/2018/2/layout/IconLabelDescriptionList"/>
    <dgm:cxn modelId="{D3248F23-9A2C-4071-980E-487A3D551714}" type="presParOf" srcId="{8F47454C-4FA0-40B5-8F44-97998BC78886}" destId="{9E5479E4-36BD-41BA-8DEF-103C606093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F3DD6-616A-423E-B93B-98CCE7BB24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665CE25-E86A-463D-930B-7CEC18C18F0D}">
      <dgm:prSet/>
      <dgm:spPr/>
      <dgm:t>
        <a:bodyPr/>
        <a:lstStyle/>
        <a:p>
          <a:pPr>
            <a:defRPr b="1"/>
          </a:pPr>
          <a:r>
            <a:rPr lang="en-US" dirty="0"/>
            <a:t>Our model has an error of around 8.6 rating points using our random forest model. </a:t>
          </a:r>
        </a:p>
      </dgm:t>
    </dgm:pt>
    <dgm:pt modelId="{3A8796E8-29CF-4A5B-BE6B-C66A116AA385}" type="parTrans" cxnId="{2C117A8A-AB23-4685-9148-E387AB23E865}">
      <dgm:prSet/>
      <dgm:spPr/>
      <dgm:t>
        <a:bodyPr/>
        <a:lstStyle/>
        <a:p>
          <a:endParaRPr lang="en-US"/>
        </a:p>
      </dgm:t>
    </dgm:pt>
    <dgm:pt modelId="{1098B5AF-5437-424D-B1CF-7FBE6AE49232}" type="sibTrans" cxnId="{2C117A8A-AB23-4685-9148-E387AB23E865}">
      <dgm:prSet/>
      <dgm:spPr/>
      <dgm:t>
        <a:bodyPr/>
        <a:lstStyle/>
        <a:p>
          <a:endParaRPr lang="en-US"/>
        </a:p>
      </dgm:t>
    </dgm:pt>
    <dgm:pt modelId="{BCFC7719-4D43-46B6-9461-5B4F29FED915}">
      <dgm:prSet custT="1"/>
      <dgm:spPr/>
      <dgm:t>
        <a:bodyPr/>
        <a:lstStyle/>
        <a:p>
          <a:pPr>
            <a:defRPr b="1"/>
          </a:pPr>
          <a:r>
            <a:rPr lang="en-US" sz="1400" dirty="0"/>
            <a:t>Limitations:</a:t>
          </a:r>
        </a:p>
        <a:p>
          <a:pPr>
            <a:defRPr b="1"/>
          </a:pPr>
          <a:r>
            <a:rPr lang="en-US" sz="1000" dirty="0"/>
            <a:t>- Popularity (rating &lt; - &gt; rating count)</a:t>
          </a:r>
        </a:p>
        <a:p>
          <a:pPr>
            <a:defRPr b="1"/>
          </a:pPr>
          <a:r>
            <a:rPr lang="en-US" sz="1000" dirty="0"/>
            <a:t>- Short time frame for project </a:t>
          </a:r>
        </a:p>
        <a:p>
          <a:pPr>
            <a:defRPr b="1"/>
          </a:pPr>
          <a:r>
            <a:rPr lang="en-US" sz="1000" dirty="0"/>
            <a:t>- Games provided by initial post request.</a:t>
          </a:r>
        </a:p>
        <a:p>
          <a:pPr>
            <a:defRPr b="1"/>
          </a:pPr>
          <a:r>
            <a:rPr lang="en-US" sz="1000" dirty="0"/>
            <a:t>- Null values in multiple columns in initial data frame dropped and </a:t>
          </a:r>
          <a:r>
            <a:rPr lang="en-US" sz="1000" dirty="0" err="1"/>
            <a:t>NaN</a:t>
          </a:r>
          <a:r>
            <a:rPr lang="en-US" sz="1000" dirty="0"/>
            <a:t> filled with mean values for training set. </a:t>
          </a:r>
        </a:p>
        <a:p>
          <a:pPr>
            <a:defRPr b="1"/>
          </a:pPr>
          <a:r>
            <a:rPr lang="en-US" sz="1000" dirty="0"/>
            <a:t>- Lack of platform diversity in requested set. </a:t>
          </a:r>
        </a:p>
      </dgm:t>
    </dgm:pt>
    <dgm:pt modelId="{0DD947F2-438D-4266-8637-7CE99772D6FE}" type="parTrans" cxnId="{A6167DF2-EF91-477C-985F-6E955DE944FC}">
      <dgm:prSet/>
      <dgm:spPr/>
      <dgm:t>
        <a:bodyPr/>
        <a:lstStyle/>
        <a:p>
          <a:endParaRPr lang="en-US"/>
        </a:p>
      </dgm:t>
    </dgm:pt>
    <dgm:pt modelId="{A210B7E7-866D-4ED7-9055-510824BCEEC0}" type="sibTrans" cxnId="{A6167DF2-EF91-477C-985F-6E955DE944FC}">
      <dgm:prSet/>
      <dgm:spPr/>
      <dgm:t>
        <a:bodyPr/>
        <a:lstStyle/>
        <a:p>
          <a:endParaRPr lang="en-US"/>
        </a:p>
      </dgm:t>
    </dgm:pt>
    <dgm:pt modelId="{B8AA37A0-28FB-4610-AB77-68BE37F09B32}">
      <dgm:prSet/>
      <dgm:spPr/>
      <dgm:t>
        <a:bodyPr/>
        <a:lstStyle/>
        <a:p>
          <a:pPr>
            <a:defRPr b="1"/>
          </a:pPr>
          <a:r>
            <a:rPr lang="en-US" dirty="0"/>
            <a:t>Ideally more data/more post requests could potentially be run through the process to find multiple games that have less null values. </a:t>
          </a:r>
        </a:p>
      </dgm:t>
    </dgm:pt>
    <dgm:pt modelId="{550615F6-E27A-4A05-B338-E07636F21695}" type="parTrans" cxnId="{869CCE73-F1E4-4610-B03A-B697B558B8BC}">
      <dgm:prSet/>
      <dgm:spPr/>
      <dgm:t>
        <a:bodyPr/>
        <a:lstStyle/>
        <a:p>
          <a:endParaRPr lang="en-US"/>
        </a:p>
      </dgm:t>
    </dgm:pt>
    <dgm:pt modelId="{E3BC350A-0E95-4DF9-B310-B48657540488}" type="sibTrans" cxnId="{869CCE73-F1E4-4610-B03A-B697B558B8BC}">
      <dgm:prSet/>
      <dgm:spPr/>
      <dgm:t>
        <a:bodyPr/>
        <a:lstStyle/>
        <a:p>
          <a:endParaRPr lang="en-US"/>
        </a:p>
      </dgm:t>
    </dgm:pt>
    <dgm:pt modelId="{D483EF4F-FB45-448A-B99B-D557E894EFFB}">
      <dgm:prSet/>
      <dgm:spPr/>
      <dgm:t>
        <a:bodyPr/>
        <a:lstStyle/>
        <a:p>
          <a:pPr>
            <a:defRPr b="1"/>
          </a:pPr>
          <a:r>
            <a:rPr lang="en-US" dirty="0"/>
            <a:t>Possibly removing </a:t>
          </a:r>
          <a:r>
            <a:rPr lang="en-US" dirty="0" err="1"/>
            <a:t>total_rating_count</a:t>
          </a:r>
          <a:r>
            <a:rPr lang="en-US" dirty="0"/>
            <a:t> as a variable to remove the popularity aspect and allow other features to determine a game’s rating.</a:t>
          </a:r>
        </a:p>
      </dgm:t>
    </dgm:pt>
    <dgm:pt modelId="{4AD5EA90-654B-442D-95F5-E4556E12A4E3}" type="parTrans" cxnId="{7A6FAB8E-085A-41A8-A777-D33E75D412C6}">
      <dgm:prSet/>
      <dgm:spPr/>
      <dgm:t>
        <a:bodyPr/>
        <a:lstStyle/>
        <a:p>
          <a:endParaRPr lang="en-US"/>
        </a:p>
      </dgm:t>
    </dgm:pt>
    <dgm:pt modelId="{F545D1D8-8854-4BD4-A2AD-702EC5FD1A4E}" type="sibTrans" cxnId="{7A6FAB8E-085A-41A8-A777-D33E75D412C6}">
      <dgm:prSet/>
      <dgm:spPr/>
      <dgm:t>
        <a:bodyPr/>
        <a:lstStyle/>
        <a:p>
          <a:endParaRPr lang="en-US"/>
        </a:p>
      </dgm:t>
    </dgm:pt>
    <dgm:pt modelId="{82FE945F-DB19-4B3D-97EB-0660B568C510}" type="pres">
      <dgm:prSet presAssocID="{879F3DD6-616A-423E-B93B-98CCE7BB241C}" presName="root" presStyleCnt="0">
        <dgm:presLayoutVars>
          <dgm:dir/>
          <dgm:resizeHandles val="exact"/>
        </dgm:presLayoutVars>
      </dgm:prSet>
      <dgm:spPr/>
    </dgm:pt>
    <dgm:pt modelId="{2430B7BF-6223-48CA-97C2-8ED1581E9EF0}" type="pres">
      <dgm:prSet presAssocID="{C665CE25-E86A-463D-930B-7CEC18C18F0D}" presName="compNode" presStyleCnt="0"/>
      <dgm:spPr/>
    </dgm:pt>
    <dgm:pt modelId="{4C83B6A1-C358-486F-B9BC-E626D8D6182F}" type="pres">
      <dgm:prSet presAssocID="{C665CE25-E86A-463D-930B-7CEC18C18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00E4793-DFFE-4200-B585-9DB33CF98CE0}" type="pres">
      <dgm:prSet presAssocID="{C665CE25-E86A-463D-930B-7CEC18C18F0D}" presName="iconSpace" presStyleCnt="0"/>
      <dgm:spPr/>
    </dgm:pt>
    <dgm:pt modelId="{A8F1A4B1-9C3A-47AC-B54B-4D2429AA3C1B}" type="pres">
      <dgm:prSet presAssocID="{C665CE25-E86A-463D-930B-7CEC18C18F0D}" presName="parTx" presStyleLbl="revTx" presStyleIdx="0" presStyleCnt="8">
        <dgm:presLayoutVars>
          <dgm:chMax val="0"/>
          <dgm:chPref val="0"/>
        </dgm:presLayoutVars>
      </dgm:prSet>
      <dgm:spPr/>
    </dgm:pt>
    <dgm:pt modelId="{2B735170-9273-44E2-9F76-5205A6C1A23B}" type="pres">
      <dgm:prSet presAssocID="{C665CE25-E86A-463D-930B-7CEC18C18F0D}" presName="txSpace" presStyleCnt="0"/>
      <dgm:spPr/>
    </dgm:pt>
    <dgm:pt modelId="{8EC89F4A-4188-4678-9757-0EB96AEF2CC7}" type="pres">
      <dgm:prSet presAssocID="{C665CE25-E86A-463D-930B-7CEC18C18F0D}" presName="desTx" presStyleLbl="revTx" presStyleIdx="1" presStyleCnt="8">
        <dgm:presLayoutVars/>
      </dgm:prSet>
      <dgm:spPr/>
    </dgm:pt>
    <dgm:pt modelId="{E0A11B89-2682-4034-9324-A1C5A3A100EE}" type="pres">
      <dgm:prSet presAssocID="{1098B5AF-5437-424D-B1CF-7FBE6AE49232}" presName="sibTrans" presStyleCnt="0"/>
      <dgm:spPr/>
    </dgm:pt>
    <dgm:pt modelId="{A4DEB741-25EA-48CD-8061-F4F64EAA446E}" type="pres">
      <dgm:prSet presAssocID="{BCFC7719-4D43-46B6-9461-5B4F29FED915}" presName="compNode" presStyleCnt="0"/>
      <dgm:spPr/>
    </dgm:pt>
    <dgm:pt modelId="{135224E1-ECBB-4D4A-AD66-3D09BE3586BC}" type="pres">
      <dgm:prSet presAssocID="{BCFC7719-4D43-46B6-9461-5B4F29FED9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94A42-3E42-437A-A5C9-922A9492EB47}" type="pres">
      <dgm:prSet presAssocID="{BCFC7719-4D43-46B6-9461-5B4F29FED915}" presName="iconSpace" presStyleCnt="0"/>
      <dgm:spPr/>
    </dgm:pt>
    <dgm:pt modelId="{EC62FD99-A3E3-427F-B6A4-B5BE1517E91F}" type="pres">
      <dgm:prSet presAssocID="{BCFC7719-4D43-46B6-9461-5B4F29FED915}" presName="parTx" presStyleLbl="revTx" presStyleIdx="2" presStyleCnt="8">
        <dgm:presLayoutVars>
          <dgm:chMax val="0"/>
          <dgm:chPref val="0"/>
        </dgm:presLayoutVars>
      </dgm:prSet>
      <dgm:spPr/>
    </dgm:pt>
    <dgm:pt modelId="{D65AAD4E-6A77-4242-A596-64FDABB968EE}" type="pres">
      <dgm:prSet presAssocID="{BCFC7719-4D43-46B6-9461-5B4F29FED915}" presName="txSpace" presStyleCnt="0"/>
      <dgm:spPr/>
    </dgm:pt>
    <dgm:pt modelId="{FB149645-EBC8-4140-9EDA-EBE8419EF339}" type="pres">
      <dgm:prSet presAssocID="{BCFC7719-4D43-46B6-9461-5B4F29FED915}" presName="desTx" presStyleLbl="revTx" presStyleIdx="3" presStyleCnt="8">
        <dgm:presLayoutVars/>
      </dgm:prSet>
      <dgm:spPr/>
    </dgm:pt>
    <dgm:pt modelId="{9A80CF07-C7CC-43DA-B64B-1D7360D1FB50}" type="pres">
      <dgm:prSet presAssocID="{A210B7E7-866D-4ED7-9055-510824BCEEC0}" presName="sibTrans" presStyleCnt="0"/>
      <dgm:spPr/>
    </dgm:pt>
    <dgm:pt modelId="{A298695D-C6AD-4345-A08A-86100043D693}" type="pres">
      <dgm:prSet presAssocID="{B8AA37A0-28FB-4610-AB77-68BE37F09B32}" presName="compNode" presStyleCnt="0"/>
      <dgm:spPr/>
    </dgm:pt>
    <dgm:pt modelId="{E4D23869-2989-49EC-8223-93BE64F2AE9B}" type="pres">
      <dgm:prSet presAssocID="{B8AA37A0-28FB-4610-AB77-68BE37F09B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287AE-B355-4A5D-A1F1-ED85F1F7AC3C}" type="pres">
      <dgm:prSet presAssocID="{B8AA37A0-28FB-4610-AB77-68BE37F09B32}" presName="iconSpace" presStyleCnt="0"/>
      <dgm:spPr/>
    </dgm:pt>
    <dgm:pt modelId="{AA48190D-5CB7-41DF-8095-7A38E99B606D}" type="pres">
      <dgm:prSet presAssocID="{B8AA37A0-28FB-4610-AB77-68BE37F09B32}" presName="parTx" presStyleLbl="revTx" presStyleIdx="4" presStyleCnt="8">
        <dgm:presLayoutVars>
          <dgm:chMax val="0"/>
          <dgm:chPref val="0"/>
        </dgm:presLayoutVars>
      </dgm:prSet>
      <dgm:spPr/>
    </dgm:pt>
    <dgm:pt modelId="{F8CB996A-A939-4DCF-B299-A4650A8F74D7}" type="pres">
      <dgm:prSet presAssocID="{B8AA37A0-28FB-4610-AB77-68BE37F09B32}" presName="txSpace" presStyleCnt="0"/>
      <dgm:spPr/>
    </dgm:pt>
    <dgm:pt modelId="{78C1A505-5B45-4510-8469-A4A8B8370C7D}" type="pres">
      <dgm:prSet presAssocID="{B8AA37A0-28FB-4610-AB77-68BE37F09B32}" presName="desTx" presStyleLbl="revTx" presStyleIdx="5" presStyleCnt="8">
        <dgm:presLayoutVars/>
      </dgm:prSet>
      <dgm:spPr/>
    </dgm:pt>
    <dgm:pt modelId="{A431BE50-0C5A-4A83-9E02-06D2DBF7F69E}" type="pres">
      <dgm:prSet presAssocID="{E3BC350A-0E95-4DF9-B310-B48657540488}" presName="sibTrans" presStyleCnt="0"/>
      <dgm:spPr/>
    </dgm:pt>
    <dgm:pt modelId="{43068942-FC0A-4913-85E2-6B27FAE433DA}" type="pres">
      <dgm:prSet presAssocID="{D483EF4F-FB45-448A-B99B-D557E894EFFB}" presName="compNode" presStyleCnt="0"/>
      <dgm:spPr/>
    </dgm:pt>
    <dgm:pt modelId="{E99930FC-29E4-465A-9BA5-61D1110060AA}" type="pres">
      <dgm:prSet presAssocID="{D483EF4F-FB45-448A-B99B-D557E89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B2165D-701B-4189-8649-04DBCE9B1829}" type="pres">
      <dgm:prSet presAssocID="{D483EF4F-FB45-448A-B99B-D557E894EFFB}" presName="iconSpace" presStyleCnt="0"/>
      <dgm:spPr/>
    </dgm:pt>
    <dgm:pt modelId="{5AA6BBA6-A466-4745-849A-55917723CC42}" type="pres">
      <dgm:prSet presAssocID="{D483EF4F-FB45-448A-B99B-D557E894EFFB}" presName="parTx" presStyleLbl="revTx" presStyleIdx="6" presStyleCnt="8">
        <dgm:presLayoutVars>
          <dgm:chMax val="0"/>
          <dgm:chPref val="0"/>
        </dgm:presLayoutVars>
      </dgm:prSet>
      <dgm:spPr/>
    </dgm:pt>
    <dgm:pt modelId="{4D27AAB8-95D5-410C-A823-8C89C38E1985}" type="pres">
      <dgm:prSet presAssocID="{D483EF4F-FB45-448A-B99B-D557E894EFFB}" presName="txSpace" presStyleCnt="0"/>
      <dgm:spPr/>
    </dgm:pt>
    <dgm:pt modelId="{D6B3B3B8-8C6A-46AA-AECB-45A78C6E93A5}" type="pres">
      <dgm:prSet presAssocID="{D483EF4F-FB45-448A-B99B-D557E894EFFB}" presName="desTx" presStyleLbl="revTx" presStyleIdx="7" presStyleCnt="8">
        <dgm:presLayoutVars/>
      </dgm:prSet>
      <dgm:spPr/>
    </dgm:pt>
  </dgm:ptLst>
  <dgm:cxnLst>
    <dgm:cxn modelId="{CCCA0712-36BC-45C9-9E9A-B927F8A59620}" type="presOf" srcId="{B8AA37A0-28FB-4610-AB77-68BE37F09B32}" destId="{AA48190D-5CB7-41DF-8095-7A38E99B606D}" srcOrd="0" destOrd="0" presId="urn:microsoft.com/office/officeart/2018/2/layout/IconLabelDescriptionList"/>
    <dgm:cxn modelId="{22258348-25C2-4500-8AE3-646C89213FAE}" type="presOf" srcId="{D483EF4F-FB45-448A-B99B-D557E894EFFB}" destId="{5AA6BBA6-A466-4745-849A-55917723CC42}" srcOrd="0" destOrd="0" presId="urn:microsoft.com/office/officeart/2018/2/layout/IconLabelDescriptionList"/>
    <dgm:cxn modelId="{869CCE73-F1E4-4610-B03A-B697B558B8BC}" srcId="{879F3DD6-616A-423E-B93B-98CCE7BB241C}" destId="{B8AA37A0-28FB-4610-AB77-68BE37F09B32}" srcOrd="2" destOrd="0" parTransId="{550615F6-E27A-4A05-B338-E07636F21695}" sibTransId="{E3BC350A-0E95-4DF9-B310-B48657540488}"/>
    <dgm:cxn modelId="{2C117A8A-AB23-4685-9148-E387AB23E865}" srcId="{879F3DD6-616A-423E-B93B-98CCE7BB241C}" destId="{C665CE25-E86A-463D-930B-7CEC18C18F0D}" srcOrd="0" destOrd="0" parTransId="{3A8796E8-29CF-4A5B-BE6B-C66A116AA385}" sibTransId="{1098B5AF-5437-424D-B1CF-7FBE6AE49232}"/>
    <dgm:cxn modelId="{7A6FAB8E-085A-41A8-A777-D33E75D412C6}" srcId="{879F3DD6-616A-423E-B93B-98CCE7BB241C}" destId="{D483EF4F-FB45-448A-B99B-D557E894EFFB}" srcOrd="3" destOrd="0" parTransId="{4AD5EA90-654B-442D-95F5-E4556E12A4E3}" sibTransId="{F545D1D8-8854-4BD4-A2AD-702EC5FD1A4E}"/>
    <dgm:cxn modelId="{07DCEEA6-E55A-45C3-A1B0-7801E2B1E424}" type="presOf" srcId="{C665CE25-E86A-463D-930B-7CEC18C18F0D}" destId="{A8F1A4B1-9C3A-47AC-B54B-4D2429AA3C1B}" srcOrd="0" destOrd="0" presId="urn:microsoft.com/office/officeart/2018/2/layout/IconLabelDescriptionList"/>
    <dgm:cxn modelId="{DDE011CD-046C-449B-B582-E0B57D0933E9}" type="presOf" srcId="{BCFC7719-4D43-46B6-9461-5B4F29FED915}" destId="{EC62FD99-A3E3-427F-B6A4-B5BE1517E91F}" srcOrd="0" destOrd="0" presId="urn:microsoft.com/office/officeart/2018/2/layout/IconLabelDescriptionList"/>
    <dgm:cxn modelId="{98296FE2-A98D-45E3-8D82-8677D3D193A0}" type="presOf" srcId="{879F3DD6-616A-423E-B93B-98CCE7BB241C}" destId="{82FE945F-DB19-4B3D-97EB-0660B568C510}" srcOrd="0" destOrd="0" presId="urn:microsoft.com/office/officeart/2018/2/layout/IconLabelDescriptionList"/>
    <dgm:cxn modelId="{A6167DF2-EF91-477C-985F-6E955DE944FC}" srcId="{879F3DD6-616A-423E-B93B-98CCE7BB241C}" destId="{BCFC7719-4D43-46B6-9461-5B4F29FED915}" srcOrd="1" destOrd="0" parTransId="{0DD947F2-438D-4266-8637-7CE99772D6FE}" sibTransId="{A210B7E7-866D-4ED7-9055-510824BCEEC0}"/>
    <dgm:cxn modelId="{F4A05CBB-E3F1-47CF-9BA8-C108F53A894A}" type="presParOf" srcId="{82FE945F-DB19-4B3D-97EB-0660B568C510}" destId="{2430B7BF-6223-48CA-97C2-8ED1581E9EF0}" srcOrd="0" destOrd="0" presId="urn:microsoft.com/office/officeart/2018/2/layout/IconLabelDescriptionList"/>
    <dgm:cxn modelId="{EDC1DB24-93D6-4BCD-A8DE-5FEE5A5BB32B}" type="presParOf" srcId="{2430B7BF-6223-48CA-97C2-8ED1581E9EF0}" destId="{4C83B6A1-C358-486F-B9BC-E626D8D6182F}" srcOrd="0" destOrd="0" presId="urn:microsoft.com/office/officeart/2018/2/layout/IconLabelDescriptionList"/>
    <dgm:cxn modelId="{CE70B2A6-7B9F-4E92-8425-A6C1AEB01741}" type="presParOf" srcId="{2430B7BF-6223-48CA-97C2-8ED1581E9EF0}" destId="{E00E4793-DFFE-4200-B585-9DB33CF98CE0}" srcOrd="1" destOrd="0" presId="urn:microsoft.com/office/officeart/2018/2/layout/IconLabelDescriptionList"/>
    <dgm:cxn modelId="{878AD453-CDC3-451B-942F-CE9BD1EFB4BB}" type="presParOf" srcId="{2430B7BF-6223-48CA-97C2-8ED1581E9EF0}" destId="{A8F1A4B1-9C3A-47AC-B54B-4D2429AA3C1B}" srcOrd="2" destOrd="0" presId="urn:microsoft.com/office/officeart/2018/2/layout/IconLabelDescriptionList"/>
    <dgm:cxn modelId="{536E4CAA-AE7A-43C8-AA1A-60E73E26C436}" type="presParOf" srcId="{2430B7BF-6223-48CA-97C2-8ED1581E9EF0}" destId="{2B735170-9273-44E2-9F76-5205A6C1A23B}" srcOrd="3" destOrd="0" presId="urn:microsoft.com/office/officeart/2018/2/layout/IconLabelDescriptionList"/>
    <dgm:cxn modelId="{02E04172-BA20-491B-BC3F-4F66473E2A7B}" type="presParOf" srcId="{2430B7BF-6223-48CA-97C2-8ED1581E9EF0}" destId="{8EC89F4A-4188-4678-9757-0EB96AEF2CC7}" srcOrd="4" destOrd="0" presId="urn:microsoft.com/office/officeart/2018/2/layout/IconLabelDescriptionList"/>
    <dgm:cxn modelId="{5B28CCE7-E577-4ED6-931F-0841D4F30C9C}" type="presParOf" srcId="{82FE945F-DB19-4B3D-97EB-0660B568C510}" destId="{E0A11B89-2682-4034-9324-A1C5A3A100EE}" srcOrd="1" destOrd="0" presId="urn:microsoft.com/office/officeart/2018/2/layout/IconLabelDescriptionList"/>
    <dgm:cxn modelId="{7054CDA9-0753-4410-BE20-6100F692BADD}" type="presParOf" srcId="{82FE945F-DB19-4B3D-97EB-0660B568C510}" destId="{A4DEB741-25EA-48CD-8061-F4F64EAA446E}" srcOrd="2" destOrd="0" presId="urn:microsoft.com/office/officeart/2018/2/layout/IconLabelDescriptionList"/>
    <dgm:cxn modelId="{ADDD75C2-EE00-46EF-A051-3C06DA401AAD}" type="presParOf" srcId="{A4DEB741-25EA-48CD-8061-F4F64EAA446E}" destId="{135224E1-ECBB-4D4A-AD66-3D09BE3586BC}" srcOrd="0" destOrd="0" presId="urn:microsoft.com/office/officeart/2018/2/layout/IconLabelDescriptionList"/>
    <dgm:cxn modelId="{F3E986F2-D2DB-461D-9588-580ACC06F1E1}" type="presParOf" srcId="{A4DEB741-25EA-48CD-8061-F4F64EAA446E}" destId="{DF494A42-3E42-437A-A5C9-922A9492EB47}" srcOrd="1" destOrd="0" presId="urn:microsoft.com/office/officeart/2018/2/layout/IconLabelDescriptionList"/>
    <dgm:cxn modelId="{B1552105-CCF8-4FA1-A1A5-E789EB6F51C0}" type="presParOf" srcId="{A4DEB741-25EA-48CD-8061-F4F64EAA446E}" destId="{EC62FD99-A3E3-427F-B6A4-B5BE1517E91F}" srcOrd="2" destOrd="0" presId="urn:microsoft.com/office/officeart/2018/2/layout/IconLabelDescriptionList"/>
    <dgm:cxn modelId="{1961A238-EA52-42F2-897E-1259A699C07E}" type="presParOf" srcId="{A4DEB741-25EA-48CD-8061-F4F64EAA446E}" destId="{D65AAD4E-6A77-4242-A596-64FDABB968EE}" srcOrd="3" destOrd="0" presId="urn:microsoft.com/office/officeart/2018/2/layout/IconLabelDescriptionList"/>
    <dgm:cxn modelId="{0EE6E2CA-3269-4611-9931-192DF018FB4B}" type="presParOf" srcId="{A4DEB741-25EA-48CD-8061-F4F64EAA446E}" destId="{FB149645-EBC8-4140-9EDA-EBE8419EF339}" srcOrd="4" destOrd="0" presId="urn:microsoft.com/office/officeart/2018/2/layout/IconLabelDescriptionList"/>
    <dgm:cxn modelId="{EF5C2941-F086-4458-B0F3-89A9C5E76B14}" type="presParOf" srcId="{82FE945F-DB19-4B3D-97EB-0660B568C510}" destId="{9A80CF07-C7CC-43DA-B64B-1D7360D1FB50}" srcOrd="3" destOrd="0" presId="urn:microsoft.com/office/officeart/2018/2/layout/IconLabelDescriptionList"/>
    <dgm:cxn modelId="{6FAC1A97-F1DC-48FA-BA87-C3BC71D65F25}" type="presParOf" srcId="{82FE945F-DB19-4B3D-97EB-0660B568C510}" destId="{A298695D-C6AD-4345-A08A-86100043D693}" srcOrd="4" destOrd="0" presId="urn:microsoft.com/office/officeart/2018/2/layout/IconLabelDescriptionList"/>
    <dgm:cxn modelId="{866CCDA6-7832-4581-BC62-1787D55CDA4E}" type="presParOf" srcId="{A298695D-C6AD-4345-A08A-86100043D693}" destId="{E4D23869-2989-49EC-8223-93BE64F2AE9B}" srcOrd="0" destOrd="0" presId="urn:microsoft.com/office/officeart/2018/2/layout/IconLabelDescriptionList"/>
    <dgm:cxn modelId="{355E65BA-1D51-471E-8E2E-83736CC24FA3}" type="presParOf" srcId="{A298695D-C6AD-4345-A08A-86100043D693}" destId="{3CD287AE-B355-4A5D-A1F1-ED85F1F7AC3C}" srcOrd="1" destOrd="0" presId="urn:microsoft.com/office/officeart/2018/2/layout/IconLabelDescriptionList"/>
    <dgm:cxn modelId="{0318F4C8-1A3B-4900-ABFD-57C90A4F33F0}" type="presParOf" srcId="{A298695D-C6AD-4345-A08A-86100043D693}" destId="{AA48190D-5CB7-41DF-8095-7A38E99B606D}" srcOrd="2" destOrd="0" presId="urn:microsoft.com/office/officeart/2018/2/layout/IconLabelDescriptionList"/>
    <dgm:cxn modelId="{A1CE3C32-5FED-4CD5-9F4E-71A187BDADF6}" type="presParOf" srcId="{A298695D-C6AD-4345-A08A-86100043D693}" destId="{F8CB996A-A939-4DCF-B299-A4650A8F74D7}" srcOrd="3" destOrd="0" presId="urn:microsoft.com/office/officeart/2018/2/layout/IconLabelDescriptionList"/>
    <dgm:cxn modelId="{F9A3B19F-138A-4160-9351-F9374F9673BB}" type="presParOf" srcId="{A298695D-C6AD-4345-A08A-86100043D693}" destId="{78C1A505-5B45-4510-8469-A4A8B8370C7D}" srcOrd="4" destOrd="0" presId="urn:microsoft.com/office/officeart/2018/2/layout/IconLabelDescriptionList"/>
    <dgm:cxn modelId="{00671093-BD54-4C4D-BF77-13915A70C447}" type="presParOf" srcId="{82FE945F-DB19-4B3D-97EB-0660B568C510}" destId="{A431BE50-0C5A-4A83-9E02-06D2DBF7F69E}" srcOrd="5" destOrd="0" presId="urn:microsoft.com/office/officeart/2018/2/layout/IconLabelDescriptionList"/>
    <dgm:cxn modelId="{EDB6A7D7-3B03-44E7-A2E0-864B8098F29A}" type="presParOf" srcId="{82FE945F-DB19-4B3D-97EB-0660B568C510}" destId="{43068942-FC0A-4913-85E2-6B27FAE433DA}" srcOrd="6" destOrd="0" presId="urn:microsoft.com/office/officeart/2018/2/layout/IconLabelDescriptionList"/>
    <dgm:cxn modelId="{185A6ED6-77D7-4433-9F6D-3DB5A4D72C17}" type="presParOf" srcId="{43068942-FC0A-4913-85E2-6B27FAE433DA}" destId="{E99930FC-29E4-465A-9BA5-61D1110060AA}" srcOrd="0" destOrd="0" presId="urn:microsoft.com/office/officeart/2018/2/layout/IconLabelDescriptionList"/>
    <dgm:cxn modelId="{97E0EB18-F309-4FEA-8DC7-DD6B99366B7F}" type="presParOf" srcId="{43068942-FC0A-4913-85E2-6B27FAE433DA}" destId="{94B2165D-701B-4189-8649-04DBCE9B1829}" srcOrd="1" destOrd="0" presId="urn:microsoft.com/office/officeart/2018/2/layout/IconLabelDescriptionList"/>
    <dgm:cxn modelId="{7CA1700F-4EB5-44EC-B28F-2A4A4E5DA956}" type="presParOf" srcId="{43068942-FC0A-4913-85E2-6B27FAE433DA}" destId="{5AA6BBA6-A466-4745-849A-55917723CC42}" srcOrd="2" destOrd="0" presId="urn:microsoft.com/office/officeart/2018/2/layout/IconLabelDescriptionList"/>
    <dgm:cxn modelId="{E85508A3-40DA-406E-9C48-C5A1DBC2B5D5}" type="presParOf" srcId="{43068942-FC0A-4913-85E2-6B27FAE433DA}" destId="{4D27AAB8-95D5-410C-A823-8C89C38E1985}" srcOrd="3" destOrd="0" presId="urn:microsoft.com/office/officeart/2018/2/layout/IconLabelDescriptionList"/>
    <dgm:cxn modelId="{809DD7C7-3BB0-42DE-B566-83693B41D6BD}" type="presParOf" srcId="{43068942-FC0A-4913-85E2-6B27FAE433DA}" destId="{D6B3B3B8-8C6A-46AA-AECB-45A78C6E93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68EE9-5429-4CD6-BC00-6537CF918ED3}">
      <dsp:nvSpPr>
        <dsp:cNvPr id="0" name=""/>
        <dsp:cNvSpPr/>
      </dsp:nvSpPr>
      <dsp:spPr>
        <a:xfrm>
          <a:off x="372300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F1B6-5EE6-44D2-87F8-40709AF63B79}">
      <dsp:nvSpPr>
        <dsp:cNvPr id="0" name=""/>
        <dsp:cNvSpPr/>
      </dsp:nvSpPr>
      <dsp:spPr>
        <a:xfrm>
          <a:off x="372300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IGDB (Internet Game Database) is an online database about video games.</a:t>
          </a:r>
        </a:p>
      </dsp:txBody>
      <dsp:txXfrm>
        <a:off x="372300" y="1421231"/>
        <a:ext cx="4315781" cy="549634"/>
      </dsp:txXfrm>
    </dsp:sp>
    <dsp:sp modelId="{911B588A-E82A-4F46-8882-1F4D877855FA}">
      <dsp:nvSpPr>
        <dsp:cNvPr id="0" name=""/>
        <dsp:cNvSpPr/>
      </dsp:nvSpPr>
      <dsp:spPr>
        <a:xfrm>
          <a:off x="372300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Around 99,000 members, 428,000 games, and over 1.1 million video game reviews.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Content is user focused, letting registered users' rate, list and review games.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first beta version contained around 200 fame titles and was launched in 2014. </a:t>
          </a:r>
        </a:p>
      </dsp:txBody>
      <dsp:txXfrm>
        <a:off x="372300" y="2028341"/>
        <a:ext cx="4315781" cy="1341279"/>
      </dsp:txXfrm>
    </dsp:sp>
    <dsp:sp modelId="{96408DD3-59AD-4E07-917C-95C1922A80E4}">
      <dsp:nvSpPr>
        <dsp:cNvPr id="0" name=""/>
        <dsp:cNvSpPr/>
      </dsp:nvSpPr>
      <dsp:spPr>
        <a:xfrm>
          <a:off x="5443343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EDC9-C2E1-4D9D-872F-555178197557}">
      <dsp:nvSpPr>
        <dsp:cNvPr id="0" name=""/>
        <dsp:cNvSpPr/>
      </dsp:nvSpPr>
      <dsp:spPr>
        <a:xfrm>
          <a:off x="5443343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 2015 they launched their developer API </a:t>
          </a:r>
        </a:p>
      </dsp:txBody>
      <dsp:txXfrm>
        <a:off x="5443343" y="1421231"/>
        <a:ext cx="4315781" cy="549634"/>
      </dsp:txXfrm>
    </dsp:sp>
    <dsp:sp modelId="{9E5479E4-36BD-41BA-8DEF-103C60609366}">
      <dsp:nvSpPr>
        <dsp:cNvPr id="0" name=""/>
        <dsp:cNvSpPr/>
      </dsp:nvSpPr>
      <dsp:spPr>
        <a:xfrm>
          <a:off x="5443343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for non-commercial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Twitch account – register application – generate secret – take note of Client ID and Client Secret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POST request with specific endpoints to obtain dataset </a:t>
          </a:r>
        </a:p>
      </dsp:txBody>
      <dsp:txXfrm>
        <a:off x="5443343" y="2028341"/>
        <a:ext cx="4315781" cy="134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6A1-C358-486F-B9BC-E626D8D6182F}">
      <dsp:nvSpPr>
        <dsp:cNvPr id="0" name=""/>
        <dsp:cNvSpPr/>
      </dsp:nvSpPr>
      <dsp:spPr>
        <a:xfrm>
          <a:off x="690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A4B1-9C3A-47AC-B54B-4D2429AA3C1B}">
      <dsp:nvSpPr>
        <dsp:cNvPr id="0" name=""/>
        <dsp:cNvSpPr/>
      </dsp:nvSpPr>
      <dsp:spPr>
        <a:xfrm>
          <a:off x="690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model has an error of around 8.6 rating points using our random forest model. </a:t>
          </a:r>
        </a:p>
      </dsp:txBody>
      <dsp:txXfrm>
        <a:off x="6903" y="1063776"/>
        <a:ext cx="2235937" cy="1628859"/>
      </dsp:txXfrm>
    </dsp:sp>
    <dsp:sp modelId="{8EC89F4A-4188-4678-9757-0EB96AEF2CC7}">
      <dsp:nvSpPr>
        <dsp:cNvPr id="0" name=""/>
        <dsp:cNvSpPr/>
      </dsp:nvSpPr>
      <dsp:spPr>
        <a:xfrm>
          <a:off x="690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24E1-ECBB-4D4A-AD66-3D09BE3586BC}">
      <dsp:nvSpPr>
        <dsp:cNvPr id="0" name=""/>
        <dsp:cNvSpPr/>
      </dsp:nvSpPr>
      <dsp:spPr>
        <a:xfrm>
          <a:off x="2634130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FD99-A3E3-427F-B6A4-B5BE1517E91F}">
      <dsp:nvSpPr>
        <dsp:cNvPr id="0" name=""/>
        <dsp:cNvSpPr/>
      </dsp:nvSpPr>
      <dsp:spPr>
        <a:xfrm>
          <a:off x="2634130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Limitations: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Popularity (rating &lt; - &gt; rating count)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Short time frame for project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Games provided by initial post request.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Null values in multiple columns in initial data frame dropped and </a:t>
          </a:r>
          <a:r>
            <a:rPr lang="en-US" sz="1000" kern="1200" dirty="0" err="1"/>
            <a:t>NaN</a:t>
          </a:r>
          <a:r>
            <a:rPr lang="en-US" sz="1000" kern="1200" dirty="0"/>
            <a:t> filled with mean values for training set.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Lack of platform diversity in requested set. </a:t>
          </a:r>
        </a:p>
      </dsp:txBody>
      <dsp:txXfrm>
        <a:off x="2634130" y="1063776"/>
        <a:ext cx="2235937" cy="1628859"/>
      </dsp:txXfrm>
    </dsp:sp>
    <dsp:sp modelId="{FB149645-EBC8-4140-9EDA-EBE8419EF339}">
      <dsp:nvSpPr>
        <dsp:cNvPr id="0" name=""/>
        <dsp:cNvSpPr/>
      </dsp:nvSpPr>
      <dsp:spPr>
        <a:xfrm>
          <a:off x="2634130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3869-2989-49EC-8223-93BE64F2AE9B}">
      <dsp:nvSpPr>
        <dsp:cNvPr id="0" name=""/>
        <dsp:cNvSpPr/>
      </dsp:nvSpPr>
      <dsp:spPr>
        <a:xfrm>
          <a:off x="5261357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190D-5CB7-41DF-8095-7A38E99B606D}">
      <dsp:nvSpPr>
        <dsp:cNvPr id="0" name=""/>
        <dsp:cNvSpPr/>
      </dsp:nvSpPr>
      <dsp:spPr>
        <a:xfrm>
          <a:off x="5261357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Ideally more data/more post requests could potentially be run through the process to find multiple games that have less null values. </a:t>
          </a:r>
        </a:p>
      </dsp:txBody>
      <dsp:txXfrm>
        <a:off x="5261357" y="1063776"/>
        <a:ext cx="2235937" cy="1628859"/>
      </dsp:txXfrm>
    </dsp:sp>
    <dsp:sp modelId="{78C1A505-5B45-4510-8469-A4A8B8370C7D}">
      <dsp:nvSpPr>
        <dsp:cNvPr id="0" name=""/>
        <dsp:cNvSpPr/>
      </dsp:nvSpPr>
      <dsp:spPr>
        <a:xfrm>
          <a:off x="5261357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30FC-29E4-465A-9BA5-61D1110060AA}">
      <dsp:nvSpPr>
        <dsp:cNvPr id="0" name=""/>
        <dsp:cNvSpPr/>
      </dsp:nvSpPr>
      <dsp:spPr>
        <a:xfrm>
          <a:off x="788858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BBA6-A466-4745-849A-55917723CC42}">
      <dsp:nvSpPr>
        <dsp:cNvPr id="0" name=""/>
        <dsp:cNvSpPr/>
      </dsp:nvSpPr>
      <dsp:spPr>
        <a:xfrm>
          <a:off x="788858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Possibly removing </a:t>
          </a:r>
          <a:r>
            <a:rPr lang="en-US" sz="1400" kern="1200" dirty="0" err="1"/>
            <a:t>total_rating_count</a:t>
          </a:r>
          <a:r>
            <a:rPr lang="en-US" sz="1400" kern="1200" dirty="0"/>
            <a:t> as a variable to remove the popularity aspect and allow other features to determine a game’s rating.</a:t>
          </a:r>
        </a:p>
      </dsp:txBody>
      <dsp:txXfrm>
        <a:off x="7888583" y="1063776"/>
        <a:ext cx="2235937" cy="1628859"/>
      </dsp:txXfrm>
    </dsp:sp>
    <dsp:sp modelId="{D6B3B3B8-8C6A-46AA-AECB-45A78C6E93A5}">
      <dsp:nvSpPr>
        <dsp:cNvPr id="0" name=""/>
        <dsp:cNvSpPr/>
      </dsp:nvSpPr>
      <dsp:spPr>
        <a:xfrm>
          <a:off x="788858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9CAE-480F-544D-857B-4F0117CE8EA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8F64-8B10-CB47-BE61-814E5E0B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( only had </a:t>
            </a:r>
            <a:r>
              <a:rPr lang="en-US" dirty="0" err="1"/>
              <a:t>igdb</a:t>
            </a:r>
            <a:r>
              <a:rPr lang="en-US" dirty="0"/>
              <a:t> user rating) had missing </a:t>
            </a:r>
            <a:r>
              <a:rPr lang="en-US" dirty="0" err="1"/>
              <a:t>raings</a:t>
            </a:r>
            <a:r>
              <a:rPr lang="en-US" dirty="0"/>
              <a:t> for some games while total rating did not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Highest total rating range: RPG, Puzzle, and Simulator: This seems right as they are not only the most common played games but many can be played by a large age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above suggests a good value for K is 10. There was an initial rapid increase with k followed by a slight decline. Visually, the variance of the results does not seem to significantly increase as K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B82-339C-30B5-24EB-3C7C743F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TOP rated upcoming games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E1C6-CE2E-1D42-9D1E-AE0E6EF4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Andrea </a:t>
            </a:r>
            <a:r>
              <a:rPr lang="en-US" dirty="0" err="1"/>
              <a:t>ternera</a:t>
            </a:r>
            <a:endParaRPr lang="en-US" dirty="0"/>
          </a:p>
          <a:p>
            <a:r>
              <a:rPr lang="en-US" dirty="0"/>
              <a:t>Capstone #2</a:t>
            </a:r>
          </a:p>
        </p:txBody>
      </p:sp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B97D1D95-FB2C-50D3-B71C-4E2A4731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300632"/>
            <a:ext cx="12100450" cy="1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B5B-B242-88BB-1162-32E7B52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training - testing –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821F-1539-551E-87B5-96F340B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Split: </a:t>
            </a:r>
          </a:p>
          <a:p>
            <a:pPr lvl="1"/>
            <a:r>
              <a:rPr lang="en-US" dirty="0"/>
              <a:t>70 Train (2985 – 12 columns)</a:t>
            </a:r>
          </a:p>
          <a:p>
            <a:pPr lvl="1"/>
            <a:r>
              <a:rPr lang="en-US" dirty="0"/>
              <a:t>30 Test (1280 – 12 columns)</a:t>
            </a:r>
          </a:p>
          <a:p>
            <a:r>
              <a:rPr lang="en-US" dirty="0"/>
              <a:t>Training set size: 750 </a:t>
            </a:r>
          </a:p>
          <a:p>
            <a:endParaRPr lang="en-US" dirty="0"/>
          </a:p>
        </p:txBody>
      </p:sp>
      <p:sp>
        <p:nvSpPr>
          <p:cNvPr id="6151" name="Rounded Rectangle 32">
            <a:extLst>
              <a:ext uri="{FF2B5EF4-FFF2-40B4-BE49-F238E27FC236}">
                <a16:creationId xmlns:a16="http://schemas.microsoft.com/office/drawing/2014/main" id="{C6B73218-2E98-4B38-9429-97B39CA7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23013"/>
            <a:ext cx="5433751" cy="5611842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1506-5D30-2C3F-776C-091494A4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4621" y="1055099"/>
            <a:ext cx="2545426" cy="1412711"/>
          </a:xfrm>
          <a:prstGeom prst="roundRect">
            <a:avLst>
              <a:gd name="adj" fmla="val 4207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29C9FEBA-5110-E1D6-7505-7BC307FC7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1637" y="1064298"/>
            <a:ext cx="2546695" cy="1394315"/>
          </a:xfrm>
          <a:prstGeom prst="roundRect">
            <a:avLst>
              <a:gd name="adj" fmla="val 4207"/>
            </a:avLst>
          </a:prstGeom>
          <a:noFill/>
          <a:ln w="50800" cap="sq" cmpd="dbl">
            <a:noFill/>
            <a:miter lim="800000"/>
          </a:ln>
          <a:effectLst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14A3BE-6C56-DF19-FB38-D4E189F7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05054"/>
              </p:ext>
            </p:extLst>
          </p:nvPr>
        </p:nvGraphicFramePr>
        <p:xfrm>
          <a:off x="6193625" y="3147333"/>
          <a:ext cx="5206422" cy="273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764">
                  <a:extLst>
                    <a:ext uri="{9D8B030D-6E8A-4147-A177-3AD203B41FA5}">
                      <a16:colId xmlns:a16="http://schemas.microsoft.com/office/drawing/2014/main" val="463243414"/>
                    </a:ext>
                  </a:extLst>
                </a:gridCol>
                <a:gridCol w="2831658">
                  <a:extLst>
                    <a:ext uri="{9D8B030D-6E8A-4147-A177-3AD203B41FA5}">
                      <a16:colId xmlns:a16="http://schemas.microsoft.com/office/drawing/2014/main" val="1400847926"/>
                    </a:ext>
                  </a:extLst>
                </a:gridCol>
              </a:tblGrid>
              <a:tr h="422300">
                <a:tc>
                  <a:txBody>
                    <a:bodyPr/>
                    <a:lstStyle/>
                    <a:p>
                      <a:r>
                        <a:rPr lang="en-US" sz="1900" dirty="0"/>
                        <a:t>Linear Regression </a:t>
                      </a:r>
                    </a:p>
                  </a:txBody>
                  <a:tcPr marL="95977" marR="95977" marT="47989" marB="4798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Random Forest </a:t>
                      </a:r>
                    </a:p>
                  </a:txBody>
                  <a:tcPr marL="95977" marR="95977" marT="47989" marB="47989"/>
                </a:tc>
                <a:extLst>
                  <a:ext uri="{0D108BD9-81ED-4DB2-BD59-A6C34878D82A}">
                    <a16:rowId xmlns:a16="http://schemas.microsoft.com/office/drawing/2014/main" val="3463536514"/>
                  </a:ext>
                </a:extLst>
              </a:tr>
              <a:tr h="2309849">
                <a:tc>
                  <a:txBody>
                    <a:bodyPr/>
                    <a:lstStyle/>
                    <a:p>
                      <a:r>
                        <a:rPr lang="en-US" sz="1900" dirty="0"/>
                        <a:t>Feature importance: </a:t>
                      </a:r>
                    </a:p>
                    <a:p>
                      <a:r>
                        <a:rPr lang="en-US" sz="1000" u="sng" dirty="0" err="1"/>
                        <a:t>Total_rating_count</a:t>
                      </a:r>
                      <a:endParaRPr lang="en-US" sz="1000" u="sng" dirty="0"/>
                    </a:p>
                    <a:p>
                      <a:r>
                        <a:rPr lang="en-US" sz="1000" dirty="0"/>
                        <a:t>Id</a:t>
                      </a:r>
                    </a:p>
                    <a:p>
                      <a:r>
                        <a:rPr lang="en-US" sz="1000" dirty="0"/>
                        <a:t>Category</a:t>
                      </a:r>
                    </a:p>
                    <a:p>
                      <a:r>
                        <a:rPr lang="en-US" sz="1000" dirty="0"/>
                        <a:t>Console</a:t>
                      </a:r>
                    </a:p>
                    <a:p>
                      <a:r>
                        <a:rPr lang="en-US" sz="1000" u="sng" dirty="0" err="1"/>
                        <a:t>Updated_at</a:t>
                      </a:r>
                      <a:endParaRPr lang="en-US" sz="1000" u="sng" dirty="0"/>
                    </a:p>
                    <a:p>
                      <a:r>
                        <a:rPr lang="en-US" sz="1900" dirty="0"/>
                        <a:t>Best parameters: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{'</a:t>
                      </a:r>
                      <a:r>
                        <a:rPr lang="en-US" sz="1000" dirty="0" err="1"/>
                        <a:t>selectkbest</a:t>
                      </a:r>
                      <a:r>
                        <a:rPr lang="en-US" sz="1000" dirty="0"/>
                        <a:t>__k': 10}</a:t>
                      </a:r>
                    </a:p>
                  </a:txBody>
                  <a:tcPr marL="95977" marR="95977" marT="47989" marB="4798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Feature importance: </a:t>
                      </a:r>
                    </a:p>
                    <a:p>
                      <a:r>
                        <a:rPr lang="en-US" sz="1000" u="sng" dirty="0" err="1"/>
                        <a:t>Total_rating</a:t>
                      </a:r>
                      <a:r>
                        <a:rPr lang="en-US" sz="1000" u="sng" dirty="0"/>
                        <a:t>-count</a:t>
                      </a:r>
                    </a:p>
                    <a:p>
                      <a:r>
                        <a:rPr lang="en-US" sz="1000" dirty="0"/>
                        <a:t>Cover</a:t>
                      </a:r>
                    </a:p>
                    <a:p>
                      <a:r>
                        <a:rPr lang="en-US" sz="1000" u="sng" dirty="0" err="1"/>
                        <a:t>Updated_at</a:t>
                      </a:r>
                      <a:endParaRPr lang="en-US" sz="1000" u="sng" dirty="0"/>
                    </a:p>
                    <a:p>
                      <a:r>
                        <a:rPr lang="en-US" sz="1000" dirty="0"/>
                        <a:t>Year</a:t>
                      </a:r>
                    </a:p>
                    <a:p>
                      <a:r>
                        <a:rPr lang="en-US" sz="1000" dirty="0"/>
                        <a:t>Collection </a:t>
                      </a:r>
                    </a:p>
                    <a:p>
                      <a:r>
                        <a:rPr lang="en-US" sz="1900" dirty="0"/>
                        <a:t>Best parameters: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{'</a:t>
                      </a:r>
                      <a:r>
                        <a:rPr lang="en-US" sz="1000" dirty="0" err="1"/>
                        <a:t>randomforestregressor</a:t>
                      </a:r>
                      <a:r>
                        <a:rPr lang="en-US" sz="1000" dirty="0"/>
                        <a:t>__</a:t>
                      </a:r>
                      <a:r>
                        <a:rPr lang="en-US" sz="1000" dirty="0" err="1"/>
                        <a:t>n_estimators</a:t>
                      </a:r>
                      <a:r>
                        <a:rPr lang="en-US" sz="1000" dirty="0"/>
                        <a:t>': 297,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'</a:t>
                      </a:r>
                      <a:r>
                        <a:rPr lang="en-US" sz="1000" dirty="0" err="1"/>
                        <a:t>simpleimputer</a:t>
                      </a:r>
                      <a:r>
                        <a:rPr lang="en-US" sz="1000" dirty="0"/>
                        <a:t>__strategy': 'mean’,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'</a:t>
                      </a:r>
                      <a:r>
                        <a:rPr lang="en-US" sz="1000" dirty="0" err="1"/>
                        <a:t>standardscaler</a:t>
                      </a:r>
                      <a:r>
                        <a:rPr lang="en-US" sz="1000" dirty="0"/>
                        <a:t>': </a:t>
                      </a:r>
                      <a:r>
                        <a:rPr lang="en-US" sz="1000" dirty="0" err="1"/>
                        <a:t>StandardScaler</a:t>
                      </a:r>
                      <a:r>
                        <a:rPr lang="en-US" sz="1000" dirty="0"/>
                        <a:t>()}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95977" marR="95977" marT="47989" marB="47989"/>
                </a:tc>
                <a:extLst>
                  <a:ext uri="{0D108BD9-81ED-4DB2-BD59-A6C34878D82A}">
                    <a16:rowId xmlns:a16="http://schemas.microsoft.com/office/drawing/2014/main" val="297350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E903-0974-F5AD-1884-FC25DE2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6C70A-08FB-F776-B700-2171BB21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1215829"/>
            <a:ext cx="5204358" cy="152227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EC72BD-BC0D-2B8D-AE7A-D62F845C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4157328"/>
            <a:ext cx="5204358" cy="141818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A95-A0AE-EF96-F1DC-92542472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MAE: 9.88 rating error </a:t>
            </a:r>
          </a:p>
          <a:p>
            <a:pPr lvl="1"/>
            <a:r>
              <a:rPr lang="en-US" dirty="0"/>
              <a:t>0.29 variability</a:t>
            </a:r>
          </a:p>
          <a:p>
            <a:pPr lvl="1"/>
            <a:endParaRPr lang="en-US" dirty="0"/>
          </a:p>
          <a:p>
            <a:r>
              <a:rPr lang="en-US" dirty="0"/>
              <a:t>Random Forest Regression </a:t>
            </a:r>
          </a:p>
          <a:p>
            <a:pPr lvl="1"/>
            <a:r>
              <a:rPr lang="en-US" dirty="0"/>
              <a:t>MAE: 8.58 rating error </a:t>
            </a:r>
          </a:p>
          <a:p>
            <a:pPr lvl="1"/>
            <a:r>
              <a:rPr lang="en-US" dirty="0"/>
              <a:t>0.21 variability</a:t>
            </a:r>
          </a:p>
        </p:txBody>
      </p:sp>
    </p:spTree>
    <p:extLst>
      <p:ext uri="{BB962C8B-B14F-4D97-AF65-F5344CB8AC3E}">
        <p14:creationId xmlns:p14="http://schemas.microsoft.com/office/powerpoint/2010/main" val="147645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33FB-DB85-7224-0FB8-F84F870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76351E9-7FE9-A193-70CE-890C75AA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8420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4F4B4E26-8082-2ACF-5E82-8F128C273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5515274"/>
            <a:ext cx="6415314" cy="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0D74CF6-9374-B965-CB87-783DCBD63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" b="19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B375-6436-1C67-8415-DE95C1DA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Gaming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985-D053-253C-6DD1-A54EE0D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2021 the US spent $60.4bn USD in the gaming industry (accessories, content, hardware).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North America  in 2022 was the second highest region spending $49.7bn (~27% of the total global market). </a:t>
            </a:r>
          </a:p>
          <a:p>
            <a:r>
              <a:rPr lang="en-US" dirty="0"/>
              <a:t>Forecasted to reach $206.4 bn globally in 2025 </a:t>
            </a:r>
          </a:p>
          <a:p>
            <a:r>
              <a:rPr lang="en-US" dirty="0"/>
              <a:t>What are we aiming for? </a:t>
            </a:r>
          </a:p>
          <a:p>
            <a:pPr lvl="1"/>
            <a:r>
              <a:rPr lang="en-US" dirty="0"/>
              <a:t>Develop a model that can potentially predict a game’s rating based on recorded game features. </a:t>
            </a:r>
          </a:p>
        </p:txBody>
      </p:sp>
    </p:spTree>
    <p:extLst>
      <p:ext uri="{BB962C8B-B14F-4D97-AF65-F5344CB8AC3E}">
        <p14:creationId xmlns:p14="http://schemas.microsoft.com/office/powerpoint/2010/main" val="367742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963-4BF8-0ED1-BB14-730E535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Obtaining the data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3CA536-F9FA-EABE-BF04-6139ECE01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7216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73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69-3E63-D5DD-5FE2-18BA5E4C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28D-F50D-0590-574A-E30B9CBC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IGDB developer API endpoints used: </a:t>
            </a:r>
          </a:p>
          <a:p>
            <a:pPr lvl="1"/>
            <a:r>
              <a:rPr lang="en-US" dirty="0"/>
              <a:t>Game: We obtained a dataset with 5807 games and 58 columns of game features. </a:t>
            </a:r>
          </a:p>
          <a:p>
            <a:pPr lvl="2"/>
            <a:r>
              <a:rPr lang="en-US" dirty="0"/>
              <a:t>Category, game modes, player perspective, genres, name, id, rating, total rating, platforms, language, etc. </a:t>
            </a:r>
          </a:p>
          <a:p>
            <a:pPr lvl="1"/>
            <a:r>
              <a:rPr lang="en-US" dirty="0"/>
              <a:t>Platform: Used to translate the information provided in the game request for platform. </a:t>
            </a:r>
          </a:p>
          <a:p>
            <a:pPr lvl="2"/>
            <a:r>
              <a:rPr lang="en-US" dirty="0"/>
              <a:t>200 platforms pre-divided in 6 categories used for analysis 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Genres: Used to also translate the ids provided in the game request for genres </a:t>
            </a:r>
          </a:p>
          <a:p>
            <a:pPr lvl="2"/>
            <a:r>
              <a:rPr lang="en-US" dirty="0"/>
              <a:t>23 different genres including shooter, puzzle, racing, simulator, adventure, and more.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20247-8BAD-6CB7-9AC1-BD7A0A69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514"/>
              </p:ext>
            </p:extLst>
          </p:nvPr>
        </p:nvGraphicFramePr>
        <p:xfrm>
          <a:off x="1687512" y="4086809"/>
          <a:ext cx="812800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52203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472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8064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9118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201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464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PORTABLE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4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Sega, PS2, Meta Quest,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Hyper Neo Geo 64 and MVS, Arcade,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Amazon Fire TV, Google Stadia, </a:t>
                      </a:r>
                      <a:r>
                        <a:rPr lang="en-US" sz="1000" dirty="0" err="1"/>
                        <a:t>AirConsole</a:t>
                      </a:r>
                      <a:r>
                        <a:rPr lang="en-US" sz="1000" dirty="0"/>
                        <a:t>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iOS, PC, Mac, Linux,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Nintendo </a:t>
                      </a:r>
                      <a:r>
                        <a:rPr lang="en-US" sz="1000" dirty="0" err="1"/>
                        <a:t>Dsi</a:t>
                      </a:r>
                      <a:r>
                        <a:rPr lang="en-US" sz="1000" dirty="0"/>
                        <a:t>/3DS/DS, Game Boy, PSP,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Atari 8-bit, Amiga, Apple II, HP 2100/3000,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DBF-F9B0-BF96-2D0B-F16C6EE7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ADF-E99F-B0BA-02B7-0EB8C3C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16 games have duplicate names.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2337 games have a rating higher than 50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26 columns had over 60% missing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Target variable: Total rating.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Cleaned data set contained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4265 rows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29 columns.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1F2BD-746E-9F92-6346-8D268C5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16320"/>
            <a:ext cx="6095593" cy="466312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8BB-97EE-93F0-8264-23BF9BD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Target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B1-9C82-BB83-39CC-01116340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rating (Average rating based on both IGDB user and external critic scores)</a:t>
            </a:r>
          </a:p>
          <a:p>
            <a:r>
              <a:rPr lang="en-US" dirty="0"/>
              <a:t>Rating and total rating follow a similar slope. </a:t>
            </a:r>
          </a:p>
          <a:p>
            <a:r>
              <a:rPr lang="en-US" dirty="0"/>
              <a:t>Over 500 games rated 70 or 80</a:t>
            </a:r>
          </a:p>
          <a:p>
            <a:r>
              <a:rPr lang="en-US" dirty="0"/>
              <a:t>Most games are rated between 59-85</a:t>
            </a:r>
          </a:p>
          <a:p>
            <a:r>
              <a:rPr lang="en-US" dirty="0"/>
              <a:t>Very few games have more than 30 votes/rates by users. </a:t>
            </a:r>
          </a:p>
          <a:p>
            <a:r>
              <a:rPr lang="en-US" dirty="0"/>
              <a:t>A significant number of games have between 5 and 22 votes/rates. </a:t>
            </a:r>
          </a:p>
          <a:p>
            <a:r>
              <a:rPr lang="en-US" dirty="0"/>
              <a:t>Highest correlation: </a:t>
            </a:r>
          </a:p>
          <a:p>
            <a:pPr lvl="1"/>
            <a:r>
              <a:rPr lang="en-US" dirty="0" err="1"/>
              <a:t>Rating_count</a:t>
            </a:r>
            <a:endParaRPr lang="en-US" dirty="0"/>
          </a:p>
          <a:p>
            <a:pPr lvl="1"/>
            <a:r>
              <a:rPr lang="en-US" dirty="0" err="1"/>
              <a:t>Total_rating_count</a:t>
            </a:r>
            <a:endParaRPr lang="en-US" dirty="0"/>
          </a:p>
          <a:p>
            <a:pPr lvl="1"/>
            <a:r>
              <a:rPr lang="en-US" dirty="0"/>
              <a:t>Follows</a:t>
            </a:r>
          </a:p>
          <a:p>
            <a:pPr lvl="1"/>
            <a:r>
              <a:rPr lang="en-US" dirty="0" err="1"/>
              <a:t>Updated_at</a:t>
            </a:r>
            <a:endParaRPr lang="en-US" dirty="0"/>
          </a:p>
          <a:p>
            <a:pPr lvl="1"/>
            <a:r>
              <a:rPr lang="en-US" dirty="0"/>
              <a:t>Role-playing (RPG) *genre*</a:t>
            </a:r>
          </a:p>
        </p:txBody>
      </p:sp>
      <p:sp>
        <p:nvSpPr>
          <p:cNvPr id="2066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8471A-A5F0-BC32-213B-2D933EB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11904"/>
            <a:ext cx="2398979" cy="193026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C7776-9685-3566-2614-6E42ACD8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1011904"/>
            <a:ext cx="2398979" cy="190321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27823B-038D-64A4-F9CC-F4F4FE1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3972010"/>
            <a:ext cx="2398979" cy="181919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C6F265A-FEC7-394E-FF7E-2201EDE8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8132" y="3896926"/>
            <a:ext cx="2398979" cy="194917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7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F2F-FBA0-082D-C39F-AED6A07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Console &amp;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D86-277C-A5E6-566C-EF308AF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dirty="0"/>
              <a:t>Two consoles represented in our dataset: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operating system. </a:t>
            </a:r>
          </a:p>
          <a:p>
            <a:r>
              <a:rPr lang="en-US" dirty="0"/>
              <a:t>Similar spread for both</a:t>
            </a:r>
          </a:p>
          <a:p>
            <a:r>
              <a:rPr lang="en-US" dirty="0"/>
              <a:t>Operating system has a slighter higher average than console by about 3 points.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553934D-019E-24A3-9B34-235C2ED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72" y="728133"/>
            <a:ext cx="4427965" cy="306636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78D5083-0426-F412-3133-0BDFEA86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22" y="4191849"/>
            <a:ext cx="956088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C11FCAD-21AB-1B42-6EBF-BC32CAD4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77" y="4194166"/>
            <a:ext cx="917844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25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D91-8571-6C0A-3773-03F0FDF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 &amp;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93D-1D57-4536-F041-4A8347C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Most common genres: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Shooting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Highest number of games in dataset (1922)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800 games rated 76 +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Point-and-click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Adventure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Mean same or lower than average rating: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Fighting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Indie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Sport *lower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Highest total rating range: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RPG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Puzzle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Simulator.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28E613-2634-EE30-9449-AE74C904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71550"/>
            <a:ext cx="6095593" cy="495266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CA-D2BC-1B41-FAFA-B6B00657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release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C15-4BCB-8D71-6786-011FD07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No game being released in the next couple years. </a:t>
            </a:r>
          </a:p>
          <a:p>
            <a:r>
              <a:rPr lang="en-US" dirty="0"/>
              <a:t>Year with the most releases: 2013 (257 games) </a:t>
            </a:r>
          </a:p>
          <a:p>
            <a:r>
              <a:rPr lang="en-US" dirty="0"/>
              <a:t>Oldest game released: 09/30/1969 </a:t>
            </a:r>
          </a:p>
          <a:p>
            <a:pPr lvl="1"/>
            <a:r>
              <a:rPr lang="en-US" dirty="0"/>
              <a:t>Lunar Lander (text-based game)</a:t>
            </a:r>
          </a:p>
          <a:p>
            <a:pPr lvl="2"/>
            <a:r>
              <a:rPr lang="en-US" dirty="0"/>
              <a:t>Rating 70. </a:t>
            </a: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7025CDB-C063-4845-4E03-40FC1D4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50" y="639098"/>
            <a:ext cx="3638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56C22F-1274-5B2B-54B2-9EF698F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293" y="3522111"/>
            <a:ext cx="377092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9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1543</TotalTime>
  <Words>948</Words>
  <Application>Microsoft Macintosh PowerPoint</Application>
  <PresentationFormat>Widescreen</PresentationFormat>
  <Paragraphs>139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Celestial</vt:lpstr>
      <vt:lpstr>Predicting TOP rated upcoming games </vt:lpstr>
      <vt:lpstr>Gaming industry</vt:lpstr>
      <vt:lpstr>Obtaining the data </vt:lpstr>
      <vt:lpstr>Data set</vt:lpstr>
      <vt:lpstr>Exploratory data analysis </vt:lpstr>
      <vt:lpstr>Target feature </vt:lpstr>
      <vt:lpstr>Console &amp; rating </vt:lpstr>
      <vt:lpstr>Genre &amp; rating</vt:lpstr>
      <vt:lpstr>release year </vt:lpstr>
      <vt:lpstr>training - testing – model </vt:lpstr>
      <vt:lpstr>Model selection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TOP rated upcoming games </dc:title>
  <dc:creator>Andrea Ternera C.</dc:creator>
  <cp:lastModifiedBy>Andreita T.</cp:lastModifiedBy>
  <cp:revision>8</cp:revision>
  <dcterms:created xsi:type="dcterms:W3CDTF">2023-11-28T16:49:27Z</dcterms:created>
  <dcterms:modified xsi:type="dcterms:W3CDTF">2023-11-30T19:06:02Z</dcterms:modified>
</cp:coreProperties>
</file>