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notesMasterIdLst>
    <p:notesMasterId r:id="rId15"/>
  </p:notesMasterIdLst>
  <p:sldIdLst>
    <p:sldId id="256" r:id="rId2"/>
    <p:sldId id="257" r:id="rId3"/>
    <p:sldId id="267" r:id="rId4"/>
    <p:sldId id="271" r:id="rId5"/>
    <p:sldId id="258" r:id="rId6"/>
    <p:sldId id="260" r:id="rId7"/>
    <p:sldId id="261" r:id="rId8"/>
    <p:sldId id="262" r:id="rId9"/>
    <p:sldId id="263" r:id="rId10"/>
    <p:sldId id="264" r:id="rId11"/>
    <p:sldId id="265" r:id="rId12"/>
    <p:sldId id="268"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34"/>
    <p:restoredTop sz="87600"/>
  </p:normalViewPr>
  <p:slideViewPr>
    <p:cSldViewPr snapToGrid="0">
      <p:cViewPr varScale="1">
        <p:scale>
          <a:sx n="93" d="100"/>
          <a:sy n="93" d="100"/>
        </p:scale>
        <p:origin x="-168" y="208"/>
      </p:cViewPr>
      <p:guideLst/>
    </p:cSldViewPr>
  </p:slideViewPr>
  <p:notesTextViewPr>
    <p:cViewPr>
      <p:scale>
        <a:sx n="90" d="100"/>
        <a:sy n="9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Sheet1!$B$1</c:f>
              <c:strCache>
                <c:ptCount val="1"/>
                <c:pt idx="0">
                  <c:v>Records</c:v>
                </c:pt>
              </c:strCache>
            </c:strRef>
          </c:tx>
          <c:dPt>
            <c:idx val="0"/>
            <c:bubble3D val="0"/>
            <c:spPr>
              <a:solidFill>
                <a:schemeClr val="accent1">
                  <a:shade val="5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0ED-463D-841A-976BD66166D5}"/>
              </c:ext>
            </c:extLst>
          </c:dPt>
          <c:dPt>
            <c:idx val="1"/>
            <c:bubble3D val="0"/>
            <c:spPr>
              <a:solidFill>
                <a:schemeClr val="accent1">
                  <a:shade val="7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0ED-463D-841A-976BD66166D5}"/>
              </c:ext>
            </c:extLst>
          </c:dPt>
          <c:dPt>
            <c:idx val="2"/>
            <c:bubble3D val="0"/>
            <c:spPr>
              <a:solidFill>
                <a:schemeClr val="accent1">
                  <a:shade val="9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B0ED-463D-841A-976BD66166D5}"/>
              </c:ext>
            </c:extLst>
          </c:dPt>
          <c:dPt>
            <c:idx val="3"/>
            <c:bubble3D val="0"/>
            <c:spPr>
              <a:solidFill>
                <a:schemeClr val="accent1">
                  <a:tint val="9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BDE5-F349-B36E-A5CFF7673EDE}"/>
              </c:ext>
            </c:extLst>
          </c:dPt>
          <c:dPt>
            <c:idx val="4"/>
            <c:bubble3D val="0"/>
            <c:spPr>
              <a:solidFill>
                <a:schemeClr val="accent1">
                  <a:tint val="7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DE5-F349-B36E-A5CFF7673EDE}"/>
              </c:ext>
            </c:extLst>
          </c:dPt>
          <c:dPt>
            <c:idx val="5"/>
            <c:bubble3D val="0"/>
            <c:spPr>
              <a:solidFill>
                <a:schemeClr val="accent1">
                  <a:tint val="5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B0ED-463D-841A-976BD66166D5}"/>
              </c:ext>
            </c:extLst>
          </c:dPt>
          <c:dLbls>
            <c:dLbl>
              <c:idx val="3"/>
              <c:layout>
                <c:manualLayout>
                  <c:x val="2.8553339193377006E-2"/>
                  <c:y val="-5.9490712025992966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BDE5-F349-B36E-A5CFF7673EDE}"/>
                </c:ext>
              </c:extLst>
            </c:dLbl>
            <c:dLbl>
              <c:idx val="4"/>
              <c:layout>
                <c:manualLayout>
                  <c:x val="6.6570457330302521E-2"/>
                  <c:y val="-0.1359468498831250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DE5-F349-B36E-A5CFF7673EDE}"/>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Sheet1!$A$2:$A$7</c:f>
              <c:strCache>
                <c:ptCount val="6"/>
                <c:pt idx="0">
                  <c:v>Drink &amp; smoke</c:v>
                </c:pt>
                <c:pt idx="1">
                  <c:v>Drink &amp; used to smoke</c:v>
                </c:pt>
                <c:pt idx="2">
                  <c:v>Drink</c:v>
                </c:pt>
                <c:pt idx="3">
                  <c:v>Smoke</c:v>
                </c:pt>
                <c:pt idx="4">
                  <c:v>Used to smoke</c:v>
                </c:pt>
                <c:pt idx="5">
                  <c:v>Not drink or smoke</c:v>
                </c:pt>
              </c:strCache>
            </c:strRef>
          </c:cat>
          <c:val>
            <c:numRef>
              <c:f>Sheet1!$B$2:$B$7</c:f>
              <c:numCache>
                <c:formatCode>General</c:formatCode>
                <c:ptCount val="6"/>
                <c:pt idx="0">
                  <c:v>161577</c:v>
                </c:pt>
                <c:pt idx="1">
                  <c:v>120480</c:v>
                </c:pt>
                <c:pt idx="2">
                  <c:v>213431</c:v>
                </c:pt>
                <c:pt idx="3">
                  <c:v>52377</c:v>
                </c:pt>
                <c:pt idx="4">
                  <c:v>54471</c:v>
                </c:pt>
                <c:pt idx="5">
                  <c:v>389010</c:v>
                </c:pt>
              </c:numCache>
            </c:numRef>
          </c:val>
          <c:extLst>
            <c:ext xmlns:c16="http://schemas.microsoft.com/office/drawing/2014/chart" uri="{C3380CC4-5D6E-409C-BE32-E72D297353CC}">
              <c16:uniqueId val="{00000000-BDE5-F349-B36E-A5CFF7673ED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973A83-BC5E-414F-900E-1DD6D674893D}" type="datetimeFigureOut">
              <a:rPr lang="en-US" smtClean="0"/>
              <a:t>9/4/23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04FDEA-5A58-2D43-9716-91F740808407}" type="slidenum">
              <a:rPr lang="en-US" smtClean="0"/>
              <a:t>‹#›</a:t>
            </a:fld>
            <a:endParaRPr lang="en-US"/>
          </a:p>
        </p:txBody>
      </p:sp>
    </p:spTree>
    <p:extLst>
      <p:ext uri="{BB962C8B-B14F-4D97-AF65-F5344CB8AC3E}">
        <p14:creationId xmlns:p14="http://schemas.microsoft.com/office/powerpoint/2010/main" val="3004300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Henny Youngman: British-American comedian</a:t>
            </a:r>
          </a:p>
          <a:p>
            <a:r>
              <a:rPr lang="en-US" dirty="0"/>
              <a:t>Mark Twain: American writer </a:t>
            </a:r>
          </a:p>
        </p:txBody>
      </p:sp>
      <p:sp>
        <p:nvSpPr>
          <p:cNvPr id="4" name="Slide Number Placeholder 3"/>
          <p:cNvSpPr>
            <a:spLocks noGrp="1"/>
          </p:cNvSpPr>
          <p:nvPr>
            <p:ph type="sldNum" sz="quarter" idx="5"/>
          </p:nvPr>
        </p:nvSpPr>
        <p:spPr/>
        <p:txBody>
          <a:bodyPr/>
          <a:lstStyle/>
          <a:p>
            <a:fld id="{0E04FDEA-5A58-2D43-9716-91F740808407}" type="slidenum">
              <a:rPr lang="en-US" smtClean="0"/>
              <a:t>1</a:t>
            </a:fld>
            <a:endParaRPr lang="en-US"/>
          </a:p>
        </p:txBody>
      </p:sp>
    </p:spTree>
    <p:extLst>
      <p:ext uri="{BB962C8B-B14F-4D97-AF65-F5344CB8AC3E}">
        <p14:creationId xmlns:p14="http://schemas.microsoft.com/office/powerpoint/2010/main" val="492304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Precision: true positives/Total predicted positive. </a:t>
            </a:r>
          </a:p>
          <a:p>
            <a:r>
              <a:rPr lang="en-US" dirty="0"/>
              <a:t>Recall: true positives/ total actual positive </a:t>
            </a:r>
          </a:p>
          <a:p>
            <a:r>
              <a:rPr lang="en-US" dirty="0"/>
              <a:t>F1-score: function of precision and recall </a:t>
            </a:r>
          </a:p>
          <a:p>
            <a:r>
              <a:rPr lang="en-US" dirty="0"/>
              <a:t>Accuracy: Correct predictions </a:t>
            </a:r>
          </a:p>
        </p:txBody>
      </p:sp>
      <p:sp>
        <p:nvSpPr>
          <p:cNvPr id="4" name="Slide Number Placeholder 3"/>
          <p:cNvSpPr>
            <a:spLocks noGrp="1"/>
          </p:cNvSpPr>
          <p:nvPr>
            <p:ph type="sldNum" sz="quarter" idx="5"/>
          </p:nvPr>
        </p:nvSpPr>
        <p:spPr/>
        <p:txBody>
          <a:bodyPr/>
          <a:lstStyle/>
          <a:p>
            <a:fld id="{0E04FDEA-5A58-2D43-9716-91F740808407}" type="slidenum">
              <a:rPr lang="en-US" smtClean="0"/>
              <a:t>13</a:t>
            </a:fld>
            <a:endParaRPr lang="en-US"/>
          </a:p>
        </p:txBody>
      </p:sp>
    </p:spTree>
    <p:extLst>
      <p:ext uri="{BB962C8B-B14F-4D97-AF65-F5344CB8AC3E}">
        <p14:creationId xmlns:p14="http://schemas.microsoft.com/office/powerpoint/2010/main" val="3756505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4"/>
                </a:solidFill>
                <a:effectLst/>
                <a:latin typeface="Inter"/>
              </a:rPr>
              <a:t>Smoking and Drinking Dataset with body signal database from Kaggle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202124"/>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202124"/>
              </a:solidFill>
              <a:effectLst/>
              <a:latin typeface="Inter"/>
            </a:endParaRPr>
          </a:p>
          <a:p>
            <a:r>
              <a:rPr lang="en-US" dirty="0"/>
              <a:t> </a:t>
            </a:r>
          </a:p>
        </p:txBody>
      </p:sp>
      <p:sp>
        <p:nvSpPr>
          <p:cNvPr id="4" name="Slide Number Placeholder 3"/>
          <p:cNvSpPr>
            <a:spLocks noGrp="1"/>
          </p:cNvSpPr>
          <p:nvPr>
            <p:ph type="sldNum" sz="quarter" idx="5"/>
          </p:nvPr>
        </p:nvSpPr>
        <p:spPr/>
        <p:txBody>
          <a:bodyPr/>
          <a:lstStyle/>
          <a:p>
            <a:fld id="{0E04FDEA-5A58-2D43-9716-91F740808407}" type="slidenum">
              <a:rPr lang="en-US" smtClean="0"/>
              <a:t>2</a:t>
            </a:fld>
            <a:endParaRPr lang="en-US"/>
          </a:p>
        </p:txBody>
      </p:sp>
    </p:spTree>
    <p:extLst>
      <p:ext uri="{BB962C8B-B14F-4D97-AF65-F5344CB8AC3E}">
        <p14:creationId xmlns:p14="http://schemas.microsoft.com/office/powerpoint/2010/main" val="974353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Diastolic blood pressure. </a:t>
            </a:r>
          </a:p>
          <a:p>
            <a:r>
              <a:rPr lang="en-US" dirty="0"/>
              <a:t>Systolic blood pressure. </a:t>
            </a:r>
          </a:p>
          <a:p>
            <a:r>
              <a:rPr lang="en-US" dirty="0"/>
              <a:t>* Former smokers and those who smoke and drink currently show a higher SBP than normal and also higher range for both SBP and DBP. </a:t>
            </a:r>
          </a:p>
        </p:txBody>
      </p:sp>
      <p:sp>
        <p:nvSpPr>
          <p:cNvPr id="4" name="Slide Number Placeholder 3"/>
          <p:cNvSpPr>
            <a:spLocks noGrp="1"/>
          </p:cNvSpPr>
          <p:nvPr>
            <p:ph type="sldNum" sz="quarter" idx="5"/>
          </p:nvPr>
        </p:nvSpPr>
        <p:spPr/>
        <p:txBody>
          <a:bodyPr/>
          <a:lstStyle/>
          <a:p>
            <a:fld id="{0E04FDEA-5A58-2D43-9716-91F740808407}" type="slidenum">
              <a:rPr lang="en-US" smtClean="0"/>
              <a:t>5</a:t>
            </a:fld>
            <a:endParaRPr lang="en-US"/>
          </a:p>
        </p:txBody>
      </p:sp>
    </p:spTree>
    <p:extLst>
      <p:ext uri="{BB962C8B-B14F-4D97-AF65-F5344CB8AC3E}">
        <p14:creationId xmlns:p14="http://schemas.microsoft.com/office/powerpoint/2010/main" val="1217805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Smokers and former smokers indicate more abnormal hearing; however, nonsmokers/nondrinkers also present the second highest number of records for abnormal hearing. This could indicate there is another aspect that might be affecting overall hearing of population not related to drinking or smoking. </a:t>
            </a:r>
          </a:p>
        </p:txBody>
      </p:sp>
      <p:sp>
        <p:nvSpPr>
          <p:cNvPr id="4" name="Slide Number Placeholder 3"/>
          <p:cNvSpPr>
            <a:spLocks noGrp="1"/>
          </p:cNvSpPr>
          <p:nvPr>
            <p:ph type="sldNum" sz="quarter" idx="5"/>
          </p:nvPr>
        </p:nvSpPr>
        <p:spPr/>
        <p:txBody>
          <a:bodyPr/>
          <a:lstStyle/>
          <a:p>
            <a:fld id="{0E04FDEA-5A58-2D43-9716-91F740808407}" type="slidenum">
              <a:rPr lang="en-US" smtClean="0"/>
              <a:t>6</a:t>
            </a:fld>
            <a:endParaRPr lang="en-US"/>
          </a:p>
        </p:txBody>
      </p:sp>
    </p:spTree>
    <p:extLst>
      <p:ext uri="{BB962C8B-B14F-4D97-AF65-F5344CB8AC3E}">
        <p14:creationId xmlns:p14="http://schemas.microsoft.com/office/powerpoint/2010/main" val="1507535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LDL (Bad) Cholesterol: </a:t>
            </a:r>
          </a:p>
          <a:p>
            <a:r>
              <a:rPr lang="en-US" sz="2000" b="0" dirty="0">
                <a:effectLst/>
              </a:rPr>
              <a:t>Less than 100 mg/dL Optimal</a:t>
            </a:r>
          </a:p>
          <a:p>
            <a:r>
              <a:rPr lang="en-US" sz="2000" dirty="0">
                <a:effectLst/>
              </a:rPr>
              <a:t>100-129 mg/dL Near optimal/above optimal</a:t>
            </a:r>
          </a:p>
          <a:p>
            <a:r>
              <a:rPr lang="en-US" sz="2000" dirty="0">
                <a:effectLst/>
              </a:rPr>
              <a:t>130-159 mg/dL Borderline high</a:t>
            </a:r>
          </a:p>
          <a:p>
            <a:r>
              <a:rPr lang="en-US" sz="2000" dirty="0">
                <a:effectLst/>
              </a:rPr>
              <a:t>160-189 mg/dL High</a:t>
            </a:r>
          </a:p>
          <a:p>
            <a:r>
              <a:rPr lang="en-US" sz="2000" dirty="0"/>
              <a:t>HDL (Good) cholesterol:</a:t>
            </a:r>
          </a:p>
          <a:p>
            <a:r>
              <a:rPr lang="en-US" sz="2000" dirty="0"/>
              <a:t>Less than 40mg/dL Very Low </a:t>
            </a:r>
          </a:p>
          <a:p>
            <a:r>
              <a:rPr lang="en-US" sz="2000" dirty="0"/>
              <a:t>40-60 mg/dL Low</a:t>
            </a:r>
          </a:p>
          <a:p>
            <a:r>
              <a:rPr lang="en-US" sz="2000" dirty="0"/>
              <a:t>60 + Optimal </a:t>
            </a:r>
          </a:p>
        </p:txBody>
      </p:sp>
      <p:sp>
        <p:nvSpPr>
          <p:cNvPr id="4" name="Slide Number Placeholder 3"/>
          <p:cNvSpPr>
            <a:spLocks noGrp="1"/>
          </p:cNvSpPr>
          <p:nvPr>
            <p:ph type="sldNum" sz="quarter" idx="5"/>
          </p:nvPr>
        </p:nvSpPr>
        <p:spPr/>
        <p:txBody>
          <a:bodyPr/>
          <a:lstStyle/>
          <a:p>
            <a:fld id="{0E04FDEA-5A58-2D43-9716-91F740808407}" type="slidenum">
              <a:rPr lang="en-US" smtClean="0"/>
              <a:t>7</a:t>
            </a:fld>
            <a:endParaRPr lang="en-US"/>
          </a:p>
        </p:txBody>
      </p:sp>
    </p:spTree>
    <p:extLst>
      <p:ext uri="{BB962C8B-B14F-4D97-AF65-F5344CB8AC3E}">
        <p14:creationId xmlns:p14="http://schemas.microsoft.com/office/powerpoint/2010/main" val="2138371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 hemoglobin </a:t>
            </a:r>
          </a:p>
          <a:p>
            <a:r>
              <a:rPr lang="en-US" dirty="0"/>
              <a:t>Male: 13.5-17.5 g/dL</a:t>
            </a:r>
          </a:p>
          <a:p>
            <a:r>
              <a:rPr lang="en-US" dirty="0"/>
              <a:t>Female 11.5-15.5 g/dL</a:t>
            </a:r>
          </a:p>
          <a:p>
            <a:r>
              <a:rPr lang="en-US" dirty="0"/>
              <a:t>Former as well as current smokers tend to have higher hemoglobin levels, although all 75</a:t>
            </a:r>
            <a:r>
              <a:rPr lang="en-US" baseline="30000" dirty="0"/>
              <a:t>th</a:t>
            </a:r>
            <a:r>
              <a:rPr lang="en-US" dirty="0"/>
              <a:t> percentiles remain below the male 17.5 normal hemoglobin levels, the max values lie on 18 or higher which increases risk of complications such as blood clots. </a:t>
            </a:r>
          </a:p>
        </p:txBody>
      </p:sp>
      <p:sp>
        <p:nvSpPr>
          <p:cNvPr id="4" name="Slide Number Placeholder 3"/>
          <p:cNvSpPr>
            <a:spLocks noGrp="1"/>
          </p:cNvSpPr>
          <p:nvPr>
            <p:ph type="sldNum" sz="quarter" idx="5"/>
          </p:nvPr>
        </p:nvSpPr>
        <p:spPr/>
        <p:txBody>
          <a:bodyPr/>
          <a:lstStyle/>
          <a:p>
            <a:fld id="{0E04FDEA-5A58-2D43-9716-91F740808407}" type="slidenum">
              <a:rPr lang="en-US" smtClean="0"/>
              <a:t>8</a:t>
            </a:fld>
            <a:endParaRPr lang="en-US"/>
          </a:p>
        </p:txBody>
      </p:sp>
    </p:spTree>
    <p:extLst>
      <p:ext uri="{BB962C8B-B14F-4D97-AF65-F5344CB8AC3E}">
        <p14:creationId xmlns:p14="http://schemas.microsoft.com/office/powerpoint/2010/main" val="3758810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Google Sans"/>
              </a:rPr>
              <a:t>Healthy: </a:t>
            </a:r>
            <a:r>
              <a:rPr lang="en-US" b="0" i="0" dirty="0">
                <a:solidFill>
                  <a:srgbClr val="E2EEFF"/>
                </a:solidFill>
                <a:effectLst/>
                <a:latin typeface="Google Sans"/>
              </a:rPr>
              <a:t>Below 150 milligrams per deciliter mg/dL</a:t>
            </a:r>
          </a:p>
          <a:p>
            <a:r>
              <a:rPr lang="en-US" b="0" i="0" dirty="0">
                <a:solidFill>
                  <a:srgbClr val="E8EAED"/>
                </a:solidFill>
                <a:effectLst/>
                <a:latin typeface="Google Sans"/>
              </a:rPr>
              <a:t>Borderline high: Between 150 and 199 mg/dL</a:t>
            </a:r>
          </a:p>
          <a:p>
            <a:r>
              <a:rPr lang="en-US" b="0" i="0" dirty="0">
                <a:solidFill>
                  <a:srgbClr val="E8EAED"/>
                </a:solidFill>
                <a:effectLst/>
                <a:latin typeface="Google Sans"/>
              </a:rPr>
              <a:t>High: Between 200 and 499 mg/dL.</a:t>
            </a:r>
          </a:p>
          <a:p>
            <a:r>
              <a:rPr lang="en-US" b="0" i="0" dirty="0">
                <a:solidFill>
                  <a:srgbClr val="080808"/>
                </a:solidFill>
                <a:effectLst/>
                <a:latin typeface="Helvetica" pitchFamily="2" charset="0"/>
              </a:rPr>
              <a:t>High triglycerides may contribute to hardening of the arteries or thickening of the artery walls (arteriosclerosis) — which increases the risk of stroke, heart attack and heart disease. Extremely high triglycerides can also cause acute inflammation of the pancreas (pancreatitis).</a:t>
            </a:r>
            <a:endParaRPr lang="en-US" dirty="0"/>
          </a:p>
        </p:txBody>
      </p:sp>
      <p:sp>
        <p:nvSpPr>
          <p:cNvPr id="4" name="Slide Number Placeholder 3"/>
          <p:cNvSpPr>
            <a:spLocks noGrp="1"/>
          </p:cNvSpPr>
          <p:nvPr>
            <p:ph type="sldNum" sz="quarter" idx="5"/>
          </p:nvPr>
        </p:nvSpPr>
        <p:spPr/>
        <p:txBody>
          <a:bodyPr/>
          <a:lstStyle/>
          <a:p>
            <a:fld id="{0E04FDEA-5A58-2D43-9716-91F740808407}" type="slidenum">
              <a:rPr lang="en-US" smtClean="0"/>
              <a:t>9</a:t>
            </a:fld>
            <a:endParaRPr lang="en-US"/>
          </a:p>
        </p:txBody>
      </p:sp>
    </p:spTree>
    <p:extLst>
      <p:ext uri="{BB962C8B-B14F-4D97-AF65-F5344CB8AC3E}">
        <p14:creationId xmlns:p14="http://schemas.microsoft.com/office/powerpoint/2010/main" val="4270481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33333"/>
                </a:solidFill>
                <a:effectLst/>
                <a:latin typeface="Open Sans" panose="020F0502020204030204" pitchFamily="34" charset="0"/>
              </a:rPr>
              <a:t>7 to 47 U/L for males</a:t>
            </a:r>
          </a:p>
          <a:p>
            <a:pPr algn="l">
              <a:buFont typeface="Arial" panose="020B0604020202020204" pitchFamily="34" charset="0"/>
              <a:buChar char="•"/>
            </a:pPr>
            <a:r>
              <a:rPr lang="en-US" b="0" i="0" dirty="0">
                <a:solidFill>
                  <a:srgbClr val="333333"/>
                </a:solidFill>
                <a:effectLst/>
                <a:latin typeface="Open Sans" panose="020F0502020204030204" pitchFamily="34" charset="0"/>
              </a:rPr>
              <a:t>5 to 25 U/L for females</a:t>
            </a:r>
          </a:p>
          <a:p>
            <a:r>
              <a:rPr lang="en-US" b="0" i="0" dirty="0">
                <a:solidFill>
                  <a:srgbClr val="333333"/>
                </a:solidFill>
                <a:effectLst/>
                <a:latin typeface="Open Sans" panose="020B0606030504020204" pitchFamily="34" charset="0"/>
              </a:rPr>
              <a:t>Higher than normal test results could be a sign of liver damage from diseases, such as hepatitis, cirrhosis, tumors, or pancreatic cancer. </a:t>
            </a:r>
          </a:p>
          <a:p>
            <a:r>
              <a:rPr lang="en-US" b="0" i="0" dirty="0">
                <a:solidFill>
                  <a:srgbClr val="333333"/>
                </a:solidFill>
                <a:effectLst/>
                <a:latin typeface="Open Sans" panose="020B0606030504020204" pitchFamily="34" charset="0"/>
              </a:rPr>
              <a:t>Higher GGT levels also may mean liver damage from heavy, chronic alcohol abuse. </a:t>
            </a:r>
          </a:p>
          <a:p>
            <a:endParaRPr lang="en-US" dirty="0"/>
          </a:p>
        </p:txBody>
      </p:sp>
      <p:sp>
        <p:nvSpPr>
          <p:cNvPr id="4" name="Slide Number Placeholder 3"/>
          <p:cNvSpPr>
            <a:spLocks noGrp="1"/>
          </p:cNvSpPr>
          <p:nvPr>
            <p:ph type="sldNum" sz="quarter" idx="5"/>
          </p:nvPr>
        </p:nvSpPr>
        <p:spPr/>
        <p:txBody>
          <a:bodyPr/>
          <a:lstStyle/>
          <a:p>
            <a:fld id="{0E04FDEA-5A58-2D43-9716-91F740808407}" type="slidenum">
              <a:rPr lang="en-US" smtClean="0"/>
              <a:t>10</a:t>
            </a:fld>
            <a:endParaRPr lang="en-US"/>
          </a:p>
        </p:txBody>
      </p:sp>
    </p:spTree>
    <p:extLst>
      <p:ext uri="{BB962C8B-B14F-4D97-AF65-F5344CB8AC3E}">
        <p14:creationId xmlns:p14="http://schemas.microsoft.com/office/powerpoint/2010/main" val="206609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43536"/>
                </a:solidFill>
                <a:effectLst/>
                <a:latin typeface="Source Sans Pro" panose="020B0503030403020204" pitchFamily="34" charset="0"/>
              </a:rPr>
              <a:t>One common reference range for an ALT blood test is 7 to 56 U/L (units per liter)</a:t>
            </a:r>
          </a:p>
          <a:p>
            <a:r>
              <a:rPr lang="en-US" b="0" i="0" dirty="0">
                <a:solidFill>
                  <a:srgbClr val="343536"/>
                </a:solidFill>
                <a:effectLst/>
                <a:latin typeface="Source Sans Pro" panose="020B0503030403020204" pitchFamily="34" charset="0"/>
              </a:rPr>
              <a:t>High levels of ALT in your blood can be due to damage or injury to the cells in your liver.</a:t>
            </a:r>
          </a:p>
          <a:p>
            <a:endParaRPr lang="en-US" dirty="0"/>
          </a:p>
        </p:txBody>
      </p:sp>
      <p:sp>
        <p:nvSpPr>
          <p:cNvPr id="4" name="Slide Number Placeholder 3"/>
          <p:cNvSpPr>
            <a:spLocks noGrp="1"/>
          </p:cNvSpPr>
          <p:nvPr>
            <p:ph type="sldNum" sz="quarter" idx="5"/>
          </p:nvPr>
        </p:nvSpPr>
        <p:spPr/>
        <p:txBody>
          <a:bodyPr/>
          <a:lstStyle/>
          <a:p>
            <a:fld id="{0E04FDEA-5A58-2D43-9716-91F740808407}" type="slidenum">
              <a:rPr lang="en-US" smtClean="0"/>
              <a:t>11</a:t>
            </a:fld>
            <a:endParaRPr lang="en-US"/>
          </a:p>
        </p:txBody>
      </p:sp>
    </p:spTree>
    <p:extLst>
      <p:ext uri="{BB962C8B-B14F-4D97-AF65-F5344CB8AC3E}">
        <p14:creationId xmlns:p14="http://schemas.microsoft.com/office/powerpoint/2010/main" val="3040873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9/4/23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7667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9/4/23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51298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9/4/23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68278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9/4/23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4644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9/4/23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37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9/4/23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80990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9/4/23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6532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9/4/23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93125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9/4/23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13903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9/4/23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4953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9/4/23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9891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9/4/23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38307110"/>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8" r:id="rId6"/>
    <p:sldLayoutId id="2147483733" r:id="rId7"/>
    <p:sldLayoutId id="2147483734" r:id="rId8"/>
    <p:sldLayoutId id="2147483735" r:id="rId9"/>
    <p:sldLayoutId id="2147483737" r:id="rId10"/>
    <p:sldLayoutId id="2147483736"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www.azquotes.com/quote/19226?ref=smoking-and-drinking" TargetMode="External"/><Relationship Id="rId4" Type="http://schemas.openxmlformats.org/officeDocument/2006/relationships/hyperlink" Target="https://www.wallpaperflare.com/clear-wine-glass-cigar-and-liquor-bottle-smoke-whiskey-cigar-smoke-wallpaper-ikpn/download/1920x108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kaggle.com/code/zohirmalek/smoker-and-drinkers-analysis-and-classifica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hyperlink" Target="https://www.flickr.com/photos/152824664@N07/30212411048"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scirp.org/journal/PaperInformation.aspx?PaperID=75244"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n/industrial-safety-signal-symbol-1492046/"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blogs.imperial.ac.uk/imperial-medicine/2019/09/11/under-pressure-how-raising-awareness-of-a-silent-killer-can-save-lives-on-a-global-scal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pixabay.com/en/hearing-audio-listening-ear-symbol-99015/"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itn.hms.harvard.edu/flash/2017/immune-system-causes-heart-attacks-cance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teaching.ncl.ac.uk/bms/wiki/index.php/Tertiary_Protein_Structur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courses.lumenlearning.com/pierce-nutritionmaster/chapter/triglycerid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lass of alcohol being poured into a glass&#10;&#10;Description automatically generated">
            <a:extLst>
              <a:ext uri="{FF2B5EF4-FFF2-40B4-BE49-F238E27FC236}">
                <a16:creationId xmlns:a16="http://schemas.microsoft.com/office/drawing/2014/main" id="{19989895-AA95-B276-3BF3-A4464B1DF61A}"/>
              </a:ext>
            </a:extLst>
          </p:cNvPr>
          <p:cNvPicPr>
            <a:picLocks noChangeAspect="1"/>
          </p:cNvPicPr>
          <p:nvPr/>
        </p:nvPicPr>
        <p:blipFill rotWithShape="1">
          <a:blip r:embed="rId3">
            <a:alphaModFix amt="60000"/>
            <a:extLst>
              <a:ext uri="{837473B0-CC2E-450A-ABE3-18F120FF3D39}">
                <a1611:picAttrSrcUrl xmlns:a1611="http://schemas.microsoft.com/office/drawing/2016/11/main" r:id="rId4"/>
              </a:ext>
            </a:extLst>
          </a:blip>
          <a:srcRect t="9958" b="42"/>
          <a:stretch/>
        </p:blipFill>
        <p:spPr>
          <a:xfrm>
            <a:off x="20" y="10"/>
            <a:ext cx="12191980" cy="6857990"/>
          </a:xfrm>
          <a:prstGeom prst="rect">
            <a:avLst/>
          </a:prstGeom>
        </p:spPr>
      </p:pic>
      <p:sp>
        <p:nvSpPr>
          <p:cNvPr id="2" name="Title 1">
            <a:extLst>
              <a:ext uri="{FF2B5EF4-FFF2-40B4-BE49-F238E27FC236}">
                <a16:creationId xmlns:a16="http://schemas.microsoft.com/office/drawing/2014/main" id="{97B5973B-33F8-522B-C092-0E093438475F}"/>
              </a:ext>
            </a:extLst>
          </p:cNvPr>
          <p:cNvSpPr>
            <a:spLocks noGrp="1"/>
          </p:cNvSpPr>
          <p:nvPr>
            <p:ph type="ctrTitle"/>
          </p:nvPr>
        </p:nvSpPr>
        <p:spPr>
          <a:xfrm>
            <a:off x="960120" y="973394"/>
            <a:ext cx="10268712" cy="2894518"/>
          </a:xfrm>
        </p:spPr>
        <p:txBody>
          <a:bodyPr anchor="b">
            <a:normAutofit fontScale="90000"/>
          </a:bodyPr>
          <a:lstStyle/>
          <a:p>
            <a:r>
              <a:rPr lang="en-US" dirty="0"/>
              <a:t>Smoking</a:t>
            </a:r>
            <a:br>
              <a:rPr lang="en-US" dirty="0"/>
            </a:br>
            <a:r>
              <a:rPr lang="en-US" dirty="0"/>
              <a:t>Drinking</a:t>
            </a:r>
            <a:br>
              <a:rPr lang="en-US" dirty="0"/>
            </a:br>
            <a:r>
              <a:rPr lang="en-US" sz="3300" dirty="0"/>
              <a:t>can you tell?</a:t>
            </a:r>
          </a:p>
        </p:txBody>
      </p:sp>
      <p:sp>
        <p:nvSpPr>
          <p:cNvPr id="3" name="Subtitle 2">
            <a:extLst>
              <a:ext uri="{FF2B5EF4-FFF2-40B4-BE49-F238E27FC236}">
                <a16:creationId xmlns:a16="http://schemas.microsoft.com/office/drawing/2014/main" id="{FD3EA5B0-F1CF-DFF2-CD9B-32088ABC4BDF}"/>
              </a:ext>
            </a:extLst>
          </p:cNvPr>
          <p:cNvSpPr>
            <a:spLocks noGrp="1"/>
          </p:cNvSpPr>
          <p:nvPr>
            <p:ph type="subTitle" idx="1"/>
          </p:nvPr>
        </p:nvSpPr>
        <p:spPr>
          <a:xfrm>
            <a:off x="960119" y="4517706"/>
            <a:ext cx="10499377" cy="1700214"/>
          </a:xfrm>
        </p:spPr>
        <p:txBody>
          <a:bodyPr anchor="t">
            <a:normAutofit fontScale="70000" lnSpcReduction="20000"/>
          </a:bodyPr>
          <a:lstStyle/>
          <a:p>
            <a:r>
              <a:rPr lang="en-US" dirty="0">
                <a:solidFill>
                  <a:schemeClr val="tx1"/>
                </a:solidFill>
                <a:hlinkClick r:id="rId5">
                  <a:extLst>
                    <a:ext uri="{A12FA001-AC4F-418D-AE19-62706E023703}">
                      <ahyp:hlinkClr xmlns:ahyp="http://schemas.microsoft.com/office/drawing/2018/hyperlinkcolor" val="tx"/>
                    </a:ext>
                  </a:extLst>
                </a:hlinkClick>
              </a:rPr>
              <a:t> “When I read about the evils of drinking, I gave up reading.</a:t>
            </a:r>
            <a:r>
              <a:rPr lang="en-US" dirty="0">
                <a:solidFill>
                  <a:schemeClr val="tx1"/>
                </a:solidFill>
              </a:rPr>
              <a:t>” Henny Youngman</a:t>
            </a:r>
          </a:p>
          <a:p>
            <a:r>
              <a:rPr lang="en-US" u="sng" dirty="0">
                <a:solidFill>
                  <a:schemeClr val="tx1"/>
                </a:solidFill>
              </a:rPr>
              <a:t>“Giving up smoking is the easiest thing in the world. I know because I’ve done it thousands of times</a:t>
            </a:r>
            <a:r>
              <a:rPr lang="en-US" dirty="0">
                <a:solidFill>
                  <a:schemeClr val="tx1"/>
                </a:solidFill>
              </a:rPr>
              <a:t>” Mark Twain</a:t>
            </a:r>
          </a:p>
          <a:p>
            <a:endParaRPr lang="en-US" dirty="0">
              <a:solidFill>
                <a:schemeClr val="tx1"/>
              </a:solidFill>
            </a:endParaRPr>
          </a:p>
        </p:txBody>
      </p:sp>
    </p:spTree>
    <p:extLst>
      <p:ext uri="{BB962C8B-B14F-4D97-AF65-F5344CB8AC3E}">
        <p14:creationId xmlns:p14="http://schemas.microsoft.com/office/powerpoint/2010/main" val="1496993140"/>
      </p:ext>
    </p:extLst>
  </p:cSld>
  <p:clrMapOvr>
    <a:overrideClrMapping bg1="dk1" tx1="lt1" bg2="dk2" tx2="lt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EBF4F-7872-4A7E-E477-75856C747EDF}"/>
              </a:ext>
            </a:extLst>
          </p:cNvPr>
          <p:cNvSpPr>
            <a:spLocks noGrp="1"/>
          </p:cNvSpPr>
          <p:nvPr>
            <p:ph type="title"/>
          </p:nvPr>
        </p:nvSpPr>
        <p:spPr/>
        <p:txBody>
          <a:bodyPr/>
          <a:lstStyle/>
          <a:p>
            <a:r>
              <a:rPr lang="en-US" dirty="0" err="1"/>
              <a:t>Gamma_ggt</a:t>
            </a:r>
            <a:endParaRPr lang="en-US" dirty="0"/>
          </a:p>
        </p:txBody>
      </p:sp>
      <p:pic>
        <p:nvPicPr>
          <p:cNvPr id="6148" name="Picture 4" descr="Guanosine Triphosphate Gtp Rna Building Block Stock Vector (Royalty Free)  1092240251 | Shutterstock">
            <a:extLst>
              <a:ext uri="{FF2B5EF4-FFF2-40B4-BE49-F238E27FC236}">
                <a16:creationId xmlns:a16="http://schemas.microsoft.com/office/drawing/2014/main" id="{BE1DF7DF-BA77-1B69-D60D-1DFB632A5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6707" y="317814"/>
            <a:ext cx="2721255" cy="1700784"/>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D98594-3E5C-F510-3900-80AD42D8F612}"/>
              </a:ext>
            </a:extLst>
          </p:cNvPr>
          <p:cNvGrpSpPr/>
          <p:nvPr/>
        </p:nvGrpSpPr>
        <p:grpSpPr>
          <a:xfrm>
            <a:off x="3182192" y="2699191"/>
            <a:ext cx="5824568" cy="3609545"/>
            <a:chOff x="3182192" y="2699191"/>
            <a:chExt cx="5824568" cy="3609545"/>
          </a:xfrm>
        </p:grpSpPr>
        <p:pic>
          <p:nvPicPr>
            <p:cNvPr id="6146" name="Picture 2">
              <a:extLst>
                <a:ext uri="{FF2B5EF4-FFF2-40B4-BE49-F238E27FC236}">
                  <a16:creationId xmlns:a16="http://schemas.microsoft.com/office/drawing/2014/main" id="{CAFC7571-16BD-CE64-E89E-F429F99AA9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2192" y="2699191"/>
              <a:ext cx="5824568" cy="360954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B6C915F0-175E-D4B4-ECD6-9B8424CA0D8A}"/>
                </a:ext>
              </a:extLst>
            </p:cNvPr>
            <p:cNvCxnSpPr>
              <a:cxnSpLocks noChangeAspect="1"/>
            </p:cNvCxnSpPr>
            <p:nvPr/>
          </p:nvCxnSpPr>
          <p:spPr>
            <a:xfrm flipV="1">
              <a:off x="5855862" y="2918049"/>
              <a:ext cx="0" cy="317182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 name="Straight Connector 3">
              <a:extLst>
                <a:ext uri="{FF2B5EF4-FFF2-40B4-BE49-F238E27FC236}">
                  <a16:creationId xmlns:a16="http://schemas.microsoft.com/office/drawing/2014/main" id="{28420473-9740-2374-4841-6819CBDEB5C8}"/>
                </a:ext>
              </a:extLst>
            </p:cNvPr>
            <p:cNvCxnSpPr>
              <a:cxnSpLocks noChangeAspect="1"/>
            </p:cNvCxnSpPr>
            <p:nvPr/>
          </p:nvCxnSpPr>
          <p:spPr>
            <a:xfrm flipV="1">
              <a:off x="4728961" y="2918050"/>
              <a:ext cx="0" cy="317182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 name="Straight Connector 4">
              <a:extLst>
                <a:ext uri="{FF2B5EF4-FFF2-40B4-BE49-F238E27FC236}">
                  <a16:creationId xmlns:a16="http://schemas.microsoft.com/office/drawing/2014/main" id="{2D64DEB7-0FA5-AACE-0E43-7F0C22BE2BAF}"/>
                </a:ext>
              </a:extLst>
            </p:cNvPr>
            <p:cNvCxnSpPr>
              <a:cxnSpLocks noChangeAspect="1"/>
            </p:cNvCxnSpPr>
            <p:nvPr/>
          </p:nvCxnSpPr>
          <p:spPr>
            <a:xfrm flipV="1">
              <a:off x="4632369" y="2918049"/>
              <a:ext cx="0" cy="317182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9B85B63B-4B5D-B2FF-4CE8-2FDB99AAE35C}"/>
                </a:ext>
              </a:extLst>
            </p:cNvPr>
            <p:cNvCxnSpPr>
              <a:cxnSpLocks noChangeAspect="1"/>
            </p:cNvCxnSpPr>
            <p:nvPr/>
          </p:nvCxnSpPr>
          <p:spPr>
            <a:xfrm flipV="1">
              <a:off x="5261288" y="2918049"/>
              <a:ext cx="0" cy="3171825"/>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2828919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148"/>
                                        </p:tgtEl>
                                        <p:attrNameLst>
                                          <p:attrName>style.visibility</p:attrName>
                                        </p:attrNameLst>
                                      </p:cBhvr>
                                      <p:to>
                                        <p:strVal val="visible"/>
                                      </p:to>
                                    </p:set>
                                    <p:animEffect transition="in" filter="fade">
                                      <p:cBhvr>
                                        <p:cTn id="10" dur="500"/>
                                        <p:tgtEl>
                                          <p:spTgt spid="614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868A-9824-ECF9-7729-1E1A26050BD1}"/>
              </a:ext>
            </a:extLst>
          </p:cNvPr>
          <p:cNvSpPr>
            <a:spLocks noGrp="1"/>
          </p:cNvSpPr>
          <p:nvPr>
            <p:ph type="title"/>
          </p:nvPr>
        </p:nvSpPr>
        <p:spPr/>
        <p:txBody>
          <a:bodyPr>
            <a:normAutofit/>
          </a:bodyPr>
          <a:lstStyle/>
          <a:p>
            <a:r>
              <a:rPr lang="en-US" sz="5700" dirty="0"/>
              <a:t>ALT (Alanine transaminase)</a:t>
            </a:r>
          </a:p>
        </p:txBody>
      </p:sp>
      <p:pic>
        <p:nvPicPr>
          <p:cNvPr id="7170" name="Picture 2">
            <a:extLst>
              <a:ext uri="{FF2B5EF4-FFF2-40B4-BE49-F238E27FC236}">
                <a16:creationId xmlns:a16="http://schemas.microsoft.com/office/drawing/2014/main" id="{E05C9216-52D9-3C0D-92C0-8B5CF97808C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40833" y="2624787"/>
            <a:ext cx="5765286" cy="357447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095CBB5A-B41A-CE60-03BB-0725F4919D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76880" y="317814"/>
            <a:ext cx="2111881" cy="611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357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fade">
                                      <p:cBhvr>
                                        <p:cTn id="10" dur="500"/>
                                        <p:tgtEl>
                                          <p:spTgt spid="717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170"/>
                                        </p:tgtEl>
                                        <p:attrNameLst>
                                          <p:attrName>style.visibility</p:attrName>
                                        </p:attrNameLst>
                                      </p:cBhvr>
                                      <p:to>
                                        <p:strVal val="visible"/>
                                      </p:to>
                                    </p:set>
                                    <p:anim calcmode="lin" valueType="num">
                                      <p:cBhvr additive="base">
                                        <p:cTn id="15" dur="500" fill="hold"/>
                                        <p:tgtEl>
                                          <p:spTgt spid="7170"/>
                                        </p:tgtEl>
                                        <p:attrNameLst>
                                          <p:attrName>ppt_x</p:attrName>
                                        </p:attrNameLst>
                                      </p:cBhvr>
                                      <p:tavLst>
                                        <p:tav tm="0">
                                          <p:val>
                                            <p:strVal val="#ppt_x"/>
                                          </p:val>
                                        </p:tav>
                                        <p:tav tm="100000">
                                          <p:val>
                                            <p:strVal val="#ppt_x"/>
                                          </p:val>
                                        </p:tav>
                                      </p:tavLst>
                                    </p:anim>
                                    <p:anim calcmode="lin" valueType="num">
                                      <p:cBhvr additive="base">
                                        <p:cTn id="16"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CF4B4-D695-3BC9-F9BC-935190251242}"/>
              </a:ext>
            </a:extLst>
          </p:cNvPr>
          <p:cNvSpPr>
            <a:spLocks noGrp="1"/>
          </p:cNvSpPr>
          <p:nvPr>
            <p:ph type="title"/>
          </p:nvPr>
        </p:nvSpPr>
        <p:spPr/>
        <p:txBody>
          <a:bodyPr/>
          <a:lstStyle/>
          <a:p>
            <a:r>
              <a:rPr lang="en-US" dirty="0"/>
              <a:t>Correlated body signs  </a:t>
            </a:r>
          </a:p>
        </p:txBody>
      </p:sp>
      <p:graphicFrame>
        <p:nvGraphicFramePr>
          <p:cNvPr id="4" name="Table 4">
            <a:extLst>
              <a:ext uri="{FF2B5EF4-FFF2-40B4-BE49-F238E27FC236}">
                <a16:creationId xmlns:a16="http://schemas.microsoft.com/office/drawing/2014/main" id="{FFDECB88-9709-12E4-8512-79B7B7A9774E}"/>
              </a:ext>
            </a:extLst>
          </p:cNvPr>
          <p:cNvGraphicFramePr>
            <a:graphicFrameLocks noGrp="1"/>
          </p:cNvGraphicFramePr>
          <p:nvPr>
            <p:extLst>
              <p:ext uri="{D42A27DB-BD31-4B8C-83A1-F6EECF244321}">
                <p14:modId xmlns:p14="http://schemas.microsoft.com/office/powerpoint/2010/main" val="2228590359"/>
              </p:ext>
            </p:extLst>
          </p:nvPr>
        </p:nvGraphicFramePr>
        <p:xfrm>
          <a:off x="2787584" y="2637256"/>
          <a:ext cx="6616832" cy="2962165"/>
        </p:xfrm>
        <a:graphic>
          <a:graphicData uri="http://schemas.openxmlformats.org/drawingml/2006/table">
            <a:tbl>
              <a:tblPr firstRow="1" bandRow="1">
                <a:tableStyleId>{16D9F66E-5EB9-4882-86FB-DCBF35E3C3E4}</a:tableStyleId>
              </a:tblPr>
              <a:tblGrid>
                <a:gridCol w="3308416">
                  <a:extLst>
                    <a:ext uri="{9D8B030D-6E8A-4147-A177-3AD203B41FA5}">
                      <a16:colId xmlns:a16="http://schemas.microsoft.com/office/drawing/2014/main" val="1356216182"/>
                    </a:ext>
                  </a:extLst>
                </a:gridCol>
                <a:gridCol w="3308416">
                  <a:extLst>
                    <a:ext uri="{9D8B030D-6E8A-4147-A177-3AD203B41FA5}">
                      <a16:colId xmlns:a16="http://schemas.microsoft.com/office/drawing/2014/main" val="2031475969"/>
                    </a:ext>
                  </a:extLst>
                </a:gridCol>
              </a:tblGrid>
              <a:tr h="413457">
                <a:tc>
                  <a:txBody>
                    <a:bodyPr/>
                    <a:lstStyle/>
                    <a:p>
                      <a:r>
                        <a:rPr lang="en-US" dirty="0"/>
                        <a:t>DRINKING</a:t>
                      </a:r>
                    </a:p>
                  </a:txBody>
                  <a:tcPr/>
                </a:tc>
                <a:tc>
                  <a:txBody>
                    <a:bodyPr/>
                    <a:lstStyle/>
                    <a:p>
                      <a:r>
                        <a:rPr lang="en-US" dirty="0"/>
                        <a:t>SMOKING</a:t>
                      </a:r>
                    </a:p>
                  </a:txBody>
                  <a:tcPr/>
                </a:tc>
                <a:extLst>
                  <a:ext uri="{0D108BD9-81ED-4DB2-BD59-A6C34878D82A}">
                    <a16:rowId xmlns:a16="http://schemas.microsoft.com/office/drawing/2014/main" val="2819782215"/>
                  </a:ext>
                </a:extLst>
              </a:tr>
              <a:tr h="2548708">
                <a:tc>
                  <a:txBody>
                    <a:bodyPr/>
                    <a:lstStyle/>
                    <a:p>
                      <a:pPr marL="285750" indent="-285750">
                        <a:buFont typeface="Arial" panose="020B0604020202020204" pitchFamily="34" charset="0"/>
                        <a:buChar char="•"/>
                      </a:pPr>
                      <a:r>
                        <a:rPr lang="en-US" dirty="0"/>
                        <a:t>DBP</a:t>
                      </a:r>
                    </a:p>
                    <a:p>
                      <a:pPr marL="285750" indent="-285750">
                        <a:buFont typeface="Arial" panose="020B0604020202020204" pitchFamily="34" charset="0"/>
                        <a:buChar char="•"/>
                      </a:pPr>
                      <a:r>
                        <a:rPr lang="en-US" dirty="0"/>
                        <a:t>Triglyceride</a:t>
                      </a:r>
                    </a:p>
                    <a:p>
                      <a:pPr marL="285750" indent="-285750">
                        <a:buFont typeface="Arial" panose="020B0604020202020204" pitchFamily="34" charset="0"/>
                        <a:buChar char="•"/>
                      </a:pPr>
                      <a:r>
                        <a:rPr lang="en-US" dirty="0"/>
                        <a:t>Hemoglobin </a:t>
                      </a:r>
                    </a:p>
                    <a:p>
                      <a:pPr marL="285750" indent="-285750">
                        <a:buFont typeface="Arial" panose="020B0604020202020204" pitchFamily="34" charset="0"/>
                        <a:buChar char="•"/>
                      </a:pPr>
                      <a:r>
                        <a:rPr lang="en-US" dirty="0" err="1"/>
                        <a:t>Gamma_GTP</a:t>
                      </a:r>
                      <a:endParaRPr lang="en-US" dirty="0"/>
                    </a:p>
                    <a:p>
                      <a:pPr marL="285750" indent="-285750">
                        <a:buFont typeface="Arial" panose="020B0604020202020204" pitchFamily="34" charset="0"/>
                        <a:buChar char="•"/>
                      </a:pPr>
                      <a:r>
                        <a:rPr lang="en-US" dirty="0">
                          <a:solidFill>
                            <a:srgbClr val="FF0000"/>
                          </a:solidFill>
                        </a:rPr>
                        <a:t>Smoking state</a:t>
                      </a:r>
                    </a:p>
                  </a:txBody>
                  <a:tcPr/>
                </a:tc>
                <a:tc>
                  <a:txBody>
                    <a:bodyPr/>
                    <a:lstStyle/>
                    <a:p>
                      <a:pPr marL="285750" indent="-285750">
                        <a:buFont typeface="Arial" panose="020B0604020202020204" pitchFamily="34" charset="0"/>
                        <a:buChar char="•"/>
                      </a:pPr>
                      <a:r>
                        <a:rPr lang="en-US" dirty="0"/>
                        <a:t>DBP</a:t>
                      </a:r>
                    </a:p>
                    <a:p>
                      <a:pPr marL="285750" indent="-285750">
                        <a:buFont typeface="Arial" panose="020B0604020202020204" pitchFamily="34" charset="0"/>
                        <a:buChar char="•"/>
                      </a:pPr>
                      <a:r>
                        <a:rPr lang="en-US" b="0" i="0" dirty="0"/>
                        <a:t>Triglyceride</a:t>
                      </a:r>
                    </a:p>
                    <a:p>
                      <a:pPr marL="285750" indent="-285750">
                        <a:buFont typeface="Arial" panose="020B0604020202020204" pitchFamily="34" charset="0"/>
                        <a:buChar char="•"/>
                      </a:pPr>
                      <a:r>
                        <a:rPr lang="en-US" dirty="0"/>
                        <a:t>Hemoglobin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Gamma_GTP</a:t>
                      </a: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FF0000"/>
                          </a:solidFill>
                        </a:rPr>
                        <a:t>Drinking state</a:t>
                      </a:r>
                    </a:p>
                    <a:p>
                      <a:pPr marL="285750" indent="-285750">
                        <a:buFont typeface="Arial" panose="020B0604020202020204" pitchFamily="34" charset="0"/>
                        <a:buChar char="•"/>
                      </a:pPr>
                      <a:r>
                        <a:rPr lang="en-US" b="1" u="sng" dirty="0"/>
                        <a:t>Serum Creatinine </a:t>
                      </a:r>
                    </a:p>
                    <a:p>
                      <a:pPr marL="285750" indent="-285750">
                        <a:buFont typeface="Arial" panose="020B0604020202020204" pitchFamily="34" charset="0"/>
                        <a:buChar char="•"/>
                      </a:pPr>
                      <a:r>
                        <a:rPr lang="en-US" b="1" u="sng" dirty="0"/>
                        <a:t>ALT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u="sng" dirty="0"/>
                        <a:t>HDL Cholesterol</a:t>
                      </a:r>
                    </a:p>
                  </a:txBody>
                  <a:tcPr/>
                </a:tc>
                <a:extLst>
                  <a:ext uri="{0D108BD9-81ED-4DB2-BD59-A6C34878D82A}">
                    <a16:rowId xmlns:a16="http://schemas.microsoft.com/office/drawing/2014/main" val="3466844846"/>
                  </a:ext>
                </a:extLst>
              </a:tr>
            </a:tbl>
          </a:graphicData>
        </a:graphic>
      </p:graphicFrame>
      <p:sp>
        <p:nvSpPr>
          <p:cNvPr id="5" name="TextBox 4">
            <a:extLst>
              <a:ext uri="{FF2B5EF4-FFF2-40B4-BE49-F238E27FC236}">
                <a16:creationId xmlns:a16="http://schemas.microsoft.com/office/drawing/2014/main" id="{3346DFBD-5E00-5F70-A7DE-DF8397C8CC46}"/>
              </a:ext>
            </a:extLst>
          </p:cNvPr>
          <p:cNvSpPr txBox="1"/>
          <p:nvPr/>
        </p:nvSpPr>
        <p:spPr>
          <a:xfrm>
            <a:off x="119248" y="6032354"/>
            <a:ext cx="6122189" cy="1015663"/>
          </a:xfrm>
          <a:prstGeom prst="rect">
            <a:avLst/>
          </a:prstGeom>
          <a:noFill/>
        </p:spPr>
        <p:txBody>
          <a:bodyPr wrap="none" rtlCol="0">
            <a:spAutoFit/>
          </a:bodyPr>
          <a:lstStyle/>
          <a:p>
            <a:pPr>
              <a:buFont typeface="Arial" panose="020B0604020202020204" pitchFamily="34" charset="0"/>
              <a:buChar char="•"/>
            </a:pPr>
            <a:r>
              <a:rPr lang="en-US" sz="1000" b="0" i="0" dirty="0">
                <a:solidFill>
                  <a:srgbClr val="000000"/>
                </a:solidFill>
                <a:effectLst/>
                <a:latin typeface="Helvetica Neue" panose="02000503000000020004" pitchFamily="2" charset="0"/>
              </a:rPr>
              <a:t>Title: Smoker and drinkers analysis and classification</a:t>
            </a:r>
          </a:p>
          <a:p>
            <a:pPr>
              <a:buFont typeface="Arial" panose="020B0604020202020204" pitchFamily="34" charset="0"/>
              <a:buChar char="•"/>
            </a:pPr>
            <a:r>
              <a:rPr lang="en-US" sz="1000" b="0" i="0" dirty="0">
                <a:solidFill>
                  <a:srgbClr val="000000"/>
                </a:solidFill>
                <a:effectLst/>
                <a:latin typeface="Helvetica Neue" panose="02000503000000020004" pitchFamily="2" charset="0"/>
              </a:rPr>
              <a:t>Author: </a:t>
            </a:r>
            <a:r>
              <a:rPr lang="en-US" sz="1000" b="0" i="0" dirty="0" err="1">
                <a:solidFill>
                  <a:srgbClr val="000000"/>
                </a:solidFill>
                <a:effectLst/>
                <a:latin typeface="Helvetica Neue" panose="02000503000000020004" pitchFamily="2" charset="0"/>
              </a:rPr>
              <a:t>Zohir</a:t>
            </a:r>
            <a:r>
              <a:rPr lang="en-US" sz="1000" b="0" i="0" dirty="0">
                <a:solidFill>
                  <a:srgbClr val="000000"/>
                </a:solidFill>
                <a:effectLst/>
                <a:latin typeface="Helvetica Neue" panose="02000503000000020004" pitchFamily="2" charset="0"/>
              </a:rPr>
              <a:t> </a:t>
            </a:r>
            <a:r>
              <a:rPr lang="en-US" sz="1000" b="0" i="0" dirty="0" err="1">
                <a:solidFill>
                  <a:srgbClr val="000000"/>
                </a:solidFill>
                <a:effectLst/>
                <a:latin typeface="Helvetica Neue" panose="02000503000000020004" pitchFamily="2" charset="0"/>
              </a:rPr>
              <a:t>Benmalek</a:t>
            </a:r>
            <a:endParaRPr lang="en-US" sz="1000" b="0" i="0" dirty="0">
              <a:solidFill>
                <a:srgbClr val="000000"/>
              </a:solidFill>
              <a:effectLst/>
              <a:latin typeface="Helvetica Neue" panose="02000503000000020004" pitchFamily="2" charset="0"/>
            </a:endParaRPr>
          </a:p>
          <a:p>
            <a:pPr>
              <a:buFont typeface="Arial" panose="020B0604020202020204" pitchFamily="34" charset="0"/>
              <a:buChar char="•"/>
            </a:pPr>
            <a:r>
              <a:rPr lang="en-US" sz="1000" b="0" i="0" dirty="0">
                <a:solidFill>
                  <a:srgbClr val="000000"/>
                </a:solidFill>
                <a:effectLst/>
                <a:latin typeface="Helvetica Neue" panose="02000503000000020004" pitchFamily="2" charset="0"/>
              </a:rPr>
              <a:t>Date: 08/30/2023</a:t>
            </a:r>
          </a:p>
          <a:p>
            <a:pPr>
              <a:buFont typeface="Arial" panose="020B0604020202020204" pitchFamily="34" charset="0"/>
              <a:buChar char="•"/>
            </a:pPr>
            <a:r>
              <a:rPr lang="en-US" sz="1000" b="0" i="0" dirty="0">
                <a:solidFill>
                  <a:srgbClr val="000000"/>
                </a:solidFill>
                <a:effectLst/>
                <a:latin typeface="Helvetica Neue" panose="02000503000000020004" pitchFamily="2" charset="0"/>
              </a:rPr>
              <a:t>Availability: </a:t>
            </a:r>
            <a:r>
              <a:rPr lang="en-US" sz="1000" b="0" i="0" u="sng" dirty="0">
                <a:solidFill>
                  <a:srgbClr val="296EAA"/>
                </a:solidFill>
                <a:effectLst/>
                <a:latin typeface="Helvetica Neue" panose="02000503000000020004" pitchFamily="2" charset="0"/>
                <a:hlinkClick r:id="rId2"/>
              </a:rPr>
              <a:t>https://www.kaggle.com/code/zohirmalek/smoker-and-drinkers-analysis-and-classification</a:t>
            </a:r>
            <a:endParaRPr lang="en-US" sz="1000" b="0" i="0" dirty="0">
              <a:solidFill>
                <a:srgbClr val="000000"/>
              </a:solidFill>
              <a:effectLst/>
              <a:latin typeface="Helvetica Neue" panose="02000503000000020004" pitchFamily="2" charset="0"/>
            </a:endParaRPr>
          </a:p>
          <a:p>
            <a:br>
              <a:rPr lang="en-US" sz="1000" dirty="0"/>
            </a:br>
            <a:endParaRPr lang="en-US" sz="1000" dirty="0"/>
          </a:p>
        </p:txBody>
      </p:sp>
      <p:pic>
        <p:nvPicPr>
          <p:cNvPr id="2050" name="Picture 2">
            <a:extLst>
              <a:ext uri="{FF2B5EF4-FFF2-40B4-BE49-F238E27FC236}">
                <a16:creationId xmlns:a16="http://schemas.microsoft.com/office/drawing/2014/main" id="{6E884109-3009-6BD0-32FA-CEB756DCB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186" y="110506"/>
            <a:ext cx="2158969" cy="1908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5664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BAC22-DD81-8161-8F20-7228EE59287A}"/>
              </a:ext>
            </a:extLst>
          </p:cNvPr>
          <p:cNvSpPr>
            <a:spLocks noGrp="1"/>
          </p:cNvSpPr>
          <p:nvPr>
            <p:ph type="title"/>
          </p:nvPr>
        </p:nvSpPr>
        <p:spPr/>
        <p:txBody>
          <a:bodyPr/>
          <a:lstStyle/>
          <a:p>
            <a:r>
              <a:rPr lang="en-US" dirty="0"/>
              <a:t>So, Can a machine tell? </a:t>
            </a:r>
          </a:p>
        </p:txBody>
      </p:sp>
      <p:pic>
        <p:nvPicPr>
          <p:cNvPr id="8" name="Content Placeholder 7" descr="A number of numbers on a white background&#10;&#10;Description automatically generated">
            <a:extLst>
              <a:ext uri="{FF2B5EF4-FFF2-40B4-BE49-F238E27FC236}">
                <a16:creationId xmlns:a16="http://schemas.microsoft.com/office/drawing/2014/main" id="{C3C13198-4FB1-6C00-5F64-A57BB2A33192}"/>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268467" y="3429000"/>
            <a:ext cx="5827533" cy="1837728"/>
          </a:xfrm>
        </p:spPr>
      </p:pic>
      <p:pic>
        <p:nvPicPr>
          <p:cNvPr id="10" name="Picture 9" descr="A number of numbers in a row&#10;&#10;Description automatically generated with medium confidence">
            <a:extLst>
              <a:ext uri="{FF2B5EF4-FFF2-40B4-BE49-F238E27FC236}">
                <a16:creationId xmlns:a16="http://schemas.microsoft.com/office/drawing/2014/main" id="{84D4DA70-C3EB-5284-5C53-BB9E7C6A9E74}"/>
              </a:ext>
            </a:extLst>
          </p:cNvPr>
          <p:cNvPicPr>
            <a:picLocks noChangeAspect="1"/>
          </p:cNvPicPr>
          <p:nvPr/>
        </p:nvPicPr>
        <p:blipFill>
          <a:blip r:embed="rId5">
            <a:duotone>
              <a:prstClr val="black"/>
              <a:srgbClr val="D9C3A5">
                <a:tint val="50000"/>
                <a:satMod val="180000"/>
              </a:srgbClr>
            </a:duotone>
          </a:blip>
          <a:stretch>
            <a:fillRect/>
          </a:stretch>
        </p:blipFill>
        <p:spPr>
          <a:xfrm>
            <a:off x="6094476" y="3315969"/>
            <a:ext cx="5393276" cy="1950759"/>
          </a:xfrm>
          <a:prstGeom prst="rect">
            <a:avLst/>
          </a:prstGeom>
        </p:spPr>
      </p:pic>
      <p:sp>
        <p:nvSpPr>
          <p:cNvPr id="11" name="TextBox 10">
            <a:extLst>
              <a:ext uri="{FF2B5EF4-FFF2-40B4-BE49-F238E27FC236}">
                <a16:creationId xmlns:a16="http://schemas.microsoft.com/office/drawing/2014/main" id="{D6E8107D-A559-1041-EE10-4251BE1C65D3}"/>
              </a:ext>
            </a:extLst>
          </p:cNvPr>
          <p:cNvSpPr txBox="1"/>
          <p:nvPr/>
        </p:nvSpPr>
        <p:spPr>
          <a:xfrm>
            <a:off x="2697068" y="2712720"/>
            <a:ext cx="970330" cy="369332"/>
          </a:xfrm>
          <a:prstGeom prst="rect">
            <a:avLst/>
          </a:prstGeom>
          <a:noFill/>
        </p:spPr>
        <p:txBody>
          <a:bodyPr wrap="none" rtlCol="0">
            <a:spAutoFit/>
          </a:bodyPr>
          <a:lstStyle/>
          <a:p>
            <a:r>
              <a:rPr lang="en-US" dirty="0"/>
              <a:t>Drinker </a:t>
            </a:r>
          </a:p>
        </p:txBody>
      </p:sp>
      <p:sp>
        <p:nvSpPr>
          <p:cNvPr id="12" name="TextBox 11">
            <a:extLst>
              <a:ext uri="{FF2B5EF4-FFF2-40B4-BE49-F238E27FC236}">
                <a16:creationId xmlns:a16="http://schemas.microsoft.com/office/drawing/2014/main" id="{6D59FC9B-DBCC-F207-EFD6-14884DA3F28F}"/>
              </a:ext>
            </a:extLst>
          </p:cNvPr>
          <p:cNvSpPr txBox="1"/>
          <p:nvPr/>
        </p:nvSpPr>
        <p:spPr>
          <a:xfrm>
            <a:off x="8791114" y="2712720"/>
            <a:ext cx="1015214" cy="369332"/>
          </a:xfrm>
          <a:prstGeom prst="rect">
            <a:avLst/>
          </a:prstGeom>
          <a:noFill/>
        </p:spPr>
        <p:txBody>
          <a:bodyPr wrap="none" rtlCol="0">
            <a:spAutoFit/>
          </a:bodyPr>
          <a:lstStyle/>
          <a:p>
            <a:r>
              <a:rPr lang="en-US" dirty="0"/>
              <a:t>Smoker </a:t>
            </a:r>
          </a:p>
        </p:txBody>
      </p:sp>
      <p:pic>
        <p:nvPicPr>
          <p:cNvPr id="14" name="Picture 13" descr="A robot standing in front of a blackboard with math formulas&#10;&#10;Description automatically generated">
            <a:extLst>
              <a:ext uri="{FF2B5EF4-FFF2-40B4-BE49-F238E27FC236}">
                <a16:creationId xmlns:a16="http://schemas.microsoft.com/office/drawing/2014/main" id="{14F1B308-A7A7-4C9E-8A9B-B20E0ACEA044}"/>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9956220" y="151986"/>
            <a:ext cx="2129099" cy="1700784"/>
          </a:xfrm>
          <a:prstGeom prst="rect">
            <a:avLst/>
          </a:prstGeom>
        </p:spPr>
      </p:pic>
    </p:spTree>
    <p:extLst>
      <p:ext uri="{BB962C8B-B14F-4D97-AF65-F5344CB8AC3E}">
        <p14:creationId xmlns:p14="http://schemas.microsoft.com/office/powerpoint/2010/main" val="5255686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09F3A-F5DD-541B-2143-F5B593DADAF0}"/>
              </a:ext>
            </a:extLst>
          </p:cNvPr>
          <p:cNvSpPr>
            <a:spLocks noGrp="1"/>
          </p:cNvSpPr>
          <p:nvPr>
            <p:ph type="title"/>
          </p:nvPr>
        </p:nvSpPr>
        <p:spPr>
          <a:xfrm>
            <a:off x="960438" y="640080"/>
            <a:ext cx="4500737" cy="2194560"/>
          </a:xfrm>
        </p:spPr>
        <p:txBody>
          <a:bodyPr>
            <a:normAutofit/>
          </a:bodyPr>
          <a:lstStyle/>
          <a:p>
            <a:r>
              <a:rPr lang="en-US" sz="3600" dirty="0"/>
              <a:t>991,345 total patients from Korea</a:t>
            </a:r>
            <a:br>
              <a:rPr lang="en-US" sz="3600" dirty="0"/>
            </a:br>
            <a:endParaRPr lang="en-US" sz="3600" dirty="0"/>
          </a:p>
        </p:txBody>
      </p:sp>
      <p:sp>
        <p:nvSpPr>
          <p:cNvPr id="3" name="Content Placeholder 2">
            <a:extLst>
              <a:ext uri="{FF2B5EF4-FFF2-40B4-BE49-F238E27FC236}">
                <a16:creationId xmlns:a16="http://schemas.microsoft.com/office/drawing/2014/main" id="{2F813092-61FC-15AA-FAD2-4304D17ABD9D}"/>
              </a:ext>
            </a:extLst>
          </p:cNvPr>
          <p:cNvSpPr>
            <a:spLocks noGrp="1"/>
          </p:cNvSpPr>
          <p:nvPr>
            <p:ph idx="1"/>
          </p:nvPr>
        </p:nvSpPr>
        <p:spPr>
          <a:xfrm>
            <a:off x="960437" y="2926081"/>
            <a:ext cx="4500737" cy="2194560"/>
          </a:xfrm>
        </p:spPr>
        <p:txBody>
          <a:bodyPr anchor="t">
            <a:normAutofit/>
          </a:bodyPr>
          <a:lstStyle/>
          <a:p>
            <a:pPr marL="457200" indent="-457200">
              <a:buFont typeface="Arial" panose="020B0604020202020204" pitchFamily="34" charset="0"/>
              <a:buChar char="•"/>
            </a:pPr>
            <a:r>
              <a:rPr lang="en-US" dirty="0">
                <a:solidFill>
                  <a:schemeClr val="bg1"/>
                </a:solidFill>
              </a:rPr>
              <a:t>39% are neither drinkers or smokers</a:t>
            </a:r>
          </a:p>
          <a:p>
            <a:pPr marL="457200" indent="-457200">
              <a:buFont typeface="Arial" panose="020B0604020202020204" pitchFamily="34" charset="0"/>
              <a:buChar char="•"/>
            </a:pPr>
            <a:r>
              <a:rPr lang="en-US" dirty="0">
                <a:solidFill>
                  <a:schemeClr val="bg1"/>
                </a:solidFill>
              </a:rPr>
              <a:t>22% only drink </a:t>
            </a:r>
          </a:p>
          <a:p>
            <a:pPr marL="457200" indent="-457200">
              <a:buFont typeface="Arial" panose="020B0604020202020204" pitchFamily="34" charset="0"/>
              <a:buChar char="•"/>
            </a:pPr>
            <a:r>
              <a:rPr lang="en-US" dirty="0">
                <a:solidFill>
                  <a:schemeClr val="bg1"/>
                </a:solidFill>
              </a:rPr>
              <a:t>16% drink and smoke</a:t>
            </a:r>
          </a:p>
        </p:txBody>
      </p:sp>
      <p:graphicFrame>
        <p:nvGraphicFramePr>
          <p:cNvPr id="4" name="Chart 3">
            <a:extLst>
              <a:ext uri="{FF2B5EF4-FFF2-40B4-BE49-F238E27FC236}">
                <a16:creationId xmlns:a16="http://schemas.microsoft.com/office/drawing/2014/main" id="{08F642C1-75DC-680E-02EC-BD2A8EF78E49}"/>
              </a:ext>
            </a:extLst>
          </p:cNvPr>
          <p:cNvGraphicFramePr/>
          <p:nvPr>
            <p:extLst>
              <p:ext uri="{D42A27DB-BD31-4B8C-83A1-F6EECF244321}">
                <p14:modId xmlns:p14="http://schemas.microsoft.com/office/powerpoint/2010/main" val="923650081"/>
              </p:ext>
            </p:extLst>
          </p:nvPr>
        </p:nvGraphicFramePr>
        <p:xfrm>
          <a:off x="6741822" y="639232"/>
          <a:ext cx="4795019" cy="5579536"/>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08B77069-50DE-7FD0-658E-7FB50BF8FF15}"/>
              </a:ext>
            </a:extLst>
          </p:cNvPr>
          <p:cNvSpPr txBox="1"/>
          <p:nvPr/>
        </p:nvSpPr>
        <p:spPr>
          <a:xfrm>
            <a:off x="655159" y="6003475"/>
            <a:ext cx="5490773" cy="600164"/>
          </a:xfrm>
          <a:prstGeom prst="rect">
            <a:avLst/>
          </a:prstGeom>
          <a:noFill/>
        </p:spPr>
        <p:txBody>
          <a:bodyPr wrap="square" rtlCol="0">
            <a:spAutoFit/>
          </a:bodyPr>
          <a:lstStyle/>
          <a:p>
            <a:r>
              <a:rPr lang="en-US" sz="1100" u="sng" dirty="0">
                <a:solidFill>
                  <a:schemeClr val="bg2"/>
                </a:solidFill>
              </a:rPr>
              <a:t>This Dataset </a:t>
            </a:r>
            <a:r>
              <a:rPr lang="en-US" sz="1100" dirty="0">
                <a:solidFill>
                  <a:schemeClr val="bg2"/>
                </a:solidFill>
              </a:rPr>
              <a:t>by SOO.Y  “</a:t>
            </a:r>
            <a:r>
              <a:rPr lang="en-US" sz="1100" b="1" i="0" dirty="0">
                <a:solidFill>
                  <a:schemeClr val="bg2"/>
                </a:solidFill>
                <a:effectLst/>
                <a:latin typeface="zeitung"/>
              </a:rPr>
              <a:t>Smoking and Drinking Dataset with body signal</a:t>
            </a:r>
            <a:r>
              <a:rPr lang="en-US" sz="1100" dirty="0">
                <a:solidFill>
                  <a:schemeClr val="bg2"/>
                </a:solidFill>
              </a:rPr>
              <a:t>“. https://</a:t>
            </a:r>
            <a:r>
              <a:rPr lang="en-US" sz="1100" dirty="0" err="1">
                <a:solidFill>
                  <a:schemeClr val="bg2"/>
                </a:solidFill>
              </a:rPr>
              <a:t>www.kaggle.com</a:t>
            </a:r>
            <a:r>
              <a:rPr lang="en-US" sz="1100" dirty="0">
                <a:solidFill>
                  <a:schemeClr val="bg2"/>
                </a:solidFill>
              </a:rPr>
              <a:t>/datasets/</a:t>
            </a:r>
            <a:r>
              <a:rPr lang="en-US" sz="1100" dirty="0" err="1">
                <a:solidFill>
                  <a:schemeClr val="bg2"/>
                </a:solidFill>
              </a:rPr>
              <a:t>sooyoungher</a:t>
            </a:r>
            <a:r>
              <a:rPr lang="en-US" sz="1100" dirty="0">
                <a:solidFill>
                  <a:schemeClr val="bg2"/>
                </a:solidFill>
              </a:rPr>
              <a:t>/</a:t>
            </a:r>
            <a:r>
              <a:rPr lang="en-US" sz="1100" dirty="0" err="1">
                <a:solidFill>
                  <a:schemeClr val="bg2"/>
                </a:solidFill>
              </a:rPr>
              <a:t>smoking-drinking-dataset?resource</a:t>
            </a:r>
            <a:r>
              <a:rPr lang="en-US" sz="1100" dirty="0">
                <a:solidFill>
                  <a:schemeClr val="bg2"/>
                </a:solidFill>
              </a:rPr>
              <a:t>=download</a:t>
            </a:r>
          </a:p>
        </p:txBody>
      </p:sp>
    </p:spTree>
    <p:extLst>
      <p:ext uri="{BB962C8B-B14F-4D97-AF65-F5344CB8AC3E}">
        <p14:creationId xmlns:p14="http://schemas.microsoft.com/office/powerpoint/2010/main" val="9811203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4" grpId="0">
        <p:bldAsOne/>
      </p:bldGraphic>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01" name="Rectangle 8200">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03" name="Rectangle 8202">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5" name="Rectangle 8204">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8"/>
            <a:ext cx="12192000" cy="2645291"/>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30C799-B95A-B322-C455-25EA0377669A}"/>
              </a:ext>
            </a:extLst>
          </p:cNvPr>
          <p:cNvSpPr>
            <a:spLocks noGrp="1"/>
          </p:cNvSpPr>
          <p:nvPr>
            <p:ph type="title"/>
          </p:nvPr>
        </p:nvSpPr>
        <p:spPr>
          <a:xfrm>
            <a:off x="961644" y="4572003"/>
            <a:ext cx="10268712" cy="1169121"/>
          </a:xfrm>
        </p:spPr>
        <p:txBody>
          <a:bodyPr vert="horz" lIns="91440" tIns="45720" rIns="91440" bIns="45720" rtlCol="0" anchor="ctr">
            <a:normAutofit/>
          </a:bodyPr>
          <a:lstStyle/>
          <a:p>
            <a:pPr algn="ctr"/>
            <a:r>
              <a:rPr lang="en-US" sz="7200" dirty="0"/>
              <a:t>Age distributions</a:t>
            </a:r>
          </a:p>
        </p:txBody>
      </p:sp>
      <p:pic>
        <p:nvPicPr>
          <p:cNvPr id="8194" name="Picture 2">
            <a:extLst>
              <a:ext uri="{FF2B5EF4-FFF2-40B4-BE49-F238E27FC236}">
                <a16:creationId xmlns:a16="http://schemas.microsoft.com/office/drawing/2014/main" id="{5DE78CCA-E0A9-45BA-E027-A8BF224FF2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7737" y="639575"/>
            <a:ext cx="4912609" cy="308266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C024F0F4-326D-18E4-C3BF-BBF9B390BAA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51653" y="639575"/>
            <a:ext cx="4912610" cy="308266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FD80C66-4D37-EC8C-B053-225BD4730FAA}"/>
              </a:ext>
            </a:extLst>
          </p:cNvPr>
          <p:cNvSpPr txBox="1"/>
          <p:nvPr/>
        </p:nvSpPr>
        <p:spPr>
          <a:xfrm>
            <a:off x="2340620" y="3704854"/>
            <a:ext cx="2086841" cy="261610"/>
          </a:xfrm>
          <a:prstGeom prst="rect">
            <a:avLst/>
          </a:prstGeom>
          <a:noFill/>
        </p:spPr>
        <p:txBody>
          <a:bodyPr wrap="square" rtlCol="0">
            <a:spAutoFit/>
          </a:bodyPr>
          <a:lstStyle/>
          <a:p>
            <a:r>
              <a:rPr lang="en-US" sz="1100" dirty="0">
                <a:hlinkClick r:id="rId4" tooltip="https://www.scirp.org/journal/PaperInformation.aspx?PaperID=75244"/>
              </a:rPr>
              <a:t>This Photo</a:t>
            </a:r>
            <a:r>
              <a:rPr lang="en-US" sz="1100" dirty="0"/>
              <a:t> by </a:t>
            </a:r>
            <a:r>
              <a:rPr lang="en-US" sz="1100" dirty="0" err="1"/>
              <a:t>Zohir</a:t>
            </a:r>
            <a:r>
              <a:rPr lang="en-US" sz="1100" dirty="0"/>
              <a:t> </a:t>
            </a:r>
            <a:r>
              <a:rPr lang="en-US" sz="1100" dirty="0" err="1"/>
              <a:t>Benmalek</a:t>
            </a:r>
            <a:r>
              <a:rPr lang="en-US" sz="1100" dirty="0"/>
              <a:t> </a:t>
            </a:r>
          </a:p>
        </p:txBody>
      </p:sp>
      <p:sp>
        <p:nvSpPr>
          <p:cNvPr id="9" name="TextBox 8">
            <a:extLst>
              <a:ext uri="{FF2B5EF4-FFF2-40B4-BE49-F238E27FC236}">
                <a16:creationId xmlns:a16="http://schemas.microsoft.com/office/drawing/2014/main" id="{9E4F0F75-3CE9-D3A6-F467-BBD1F3FDC995}"/>
              </a:ext>
            </a:extLst>
          </p:cNvPr>
          <p:cNvSpPr txBox="1"/>
          <p:nvPr/>
        </p:nvSpPr>
        <p:spPr>
          <a:xfrm>
            <a:off x="7764539" y="3693937"/>
            <a:ext cx="2086841" cy="261610"/>
          </a:xfrm>
          <a:prstGeom prst="rect">
            <a:avLst/>
          </a:prstGeom>
          <a:noFill/>
        </p:spPr>
        <p:txBody>
          <a:bodyPr wrap="square" rtlCol="0">
            <a:spAutoFit/>
          </a:bodyPr>
          <a:lstStyle/>
          <a:p>
            <a:r>
              <a:rPr lang="en-US" sz="1100" dirty="0">
                <a:hlinkClick r:id="rId4" tooltip="https://www.scirp.org/journal/PaperInformation.aspx?PaperID=75244"/>
              </a:rPr>
              <a:t>This Photo</a:t>
            </a:r>
            <a:r>
              <a:rPr lang="en-US" sz="1100" dirty="0"/>
              <a:t> by </a:t>
            </a:r>
            <a:r>
              <a:rPr lang="en-US" sz="1100" dirty="0" err="1"/>
              <a:t>Zohir</a:t>
            </a:r>
            <a:r>
              <a:rPr lang="en-US" sz="1100" dirty="0"/>
              <a:t> </a:t>
            </a:r>
            <a:r>
              <a:rPr lang="en-US" sz="1100" dirty="0" err="1"/>
              <a:t>Benmalek</a:t>
            </a:r>
            <a:r>
              <a:rPr lang="en-US" sz="1100" dirty="0"/>
              <a:t> </a:t>
            </a:r>
          </a:p>
        </p:txBody>
      </p:sp>
    </p:spTree>
    <p:extLst>
      <p:ext uri="{BB962C8B-B14F-4D97-AF65-F5344CB8AC3E}">
        <p14:creationId xmlns:p14="http://schemas.microsoft.com/office/powerpoint/2010/main" val="40005161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 calcmode="lin" valueType="num">
                                      <p:cBhvr additive="base">
                                        <p:cTn id="12" dur="500" fill="hold"/>
                                        <p:tgtEl>
                                          <p:spTgt spid="8194"/>
                                        </p:tgtEl>
                                        <p:attrNameLst>
                                          <p:attrName>ppt_x</p:attrName>
                                        </p:attrNameLst>
                                      </p:cBhvr>
                                      <p:tavLst>
                                        <p:tav tm="0">
                                          <p:val>
                                            <p:strVal val="#ppt_x"/>
                                          </p:val>
                                        </p:tav>
                                        <p:tav tm="100000">
                                          <p:val>
                                            <p:strVal val="#ppt_x"/>
                                          </p:val>
                                        </p:tav>
                                      </p:tavLst>
                                    </p:anim>
                                    <p:anim calcmode="lin" valueType="num">
                                      <p:cBhvr additive="base">
                                        <p:cTn id="13" dur="500" fill="hold"/>
                                        <p:tgtEl>
                                          <p:spTgt spid="819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8196"/>
                                        </p:tgtEl>
                                        <p:attrNameLst>
                                          <p:attrName>style.visibility</p:attrName>
                                        </p:attrNameLst>
                                      </p:cBhvr>
                                      <p:to>
                                        <p:strVal val="visible"/>
                                      </p:to>
                                    </p:set>
                                    <p:anim calcmode="lin" valueType="num">
                                      <p:cBhvr additive="base">
                                        <p:cTn id="22" dur="500" fill="hold"/>
                                        <p:tgtEl>
                                          <p:spTgt spid="8196"/>
                                        </p:tgtEl>
                                        <p:attrNameLst>
                                          <p:attrName>ppt_x</p:attrName>
                                        </p:attrNameLst>
                                      </p:cBhvr>
                                      <p:tavLst>
                                        <p:tav tm="0">
                                          <p:val>
                                            <p:strVal val="#ppt_x"/>
                                          </p:val>
                                        </p:tav>
                                        <p:tav tm="100000">
                                          <p:val>
                                            <p:strVal val="#ppt_x"/>
                                          </p:val>
                                        </p:tav>
                                      </p:tavLst>
                                    </p:anim>
                                    <p:anim calcmode="lin" valueType="num">
                                      <p:cBhvr additive="base">
                                        <p:cTn id="23" dur="500" fill="hold"/>
                                        <p:tgtEl>
                                          <p:spTgt spid="819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0F837-543D-1A44-E3BD-887C484DF093}"/>
              </a:ext>
            </a:extLst>
          </p:cNvPr>
          <p:cNvSpPr>
            <a:spLocks noGrp="1"/>
          </p:cNvSpPr>
          <p:nvPr>
            <p:ph type="title"/>
          </p:nvPr>
        </p:nvSpPr>
        <p:spPr/>
        <p:txBody>
          <a:bodyPr/>
          <a:lstStyle/>
          <a:p>
            <a:r>
              <a:rPr lang="en-US" dirty="0"/>
              <a:t>Patient body signals </a:t>
            </a:r>
          </a:p>
        </p:txBody>
      </p:sp>
      <p:sp>
        <p:nvSpPr>
          <p:cNvPr id="3" name="Content Placeholder 2">
            <a:extLst>
              <a:ext uri="{FF2B5EF4-FFF2-40B4-BE49-F238E27FC236}">
                <a16:creationId xmlns:a16="http://schemas.microsoft.com/office/drawing/2014/main" id="{5489FD9A-4569-B6E7-098B-8B607FED48AF}"/>
              </a:ext>
            </a:extLst>
          </p:cNvPr>
          <p:cNvSpPr>
            <a:spLocks noGrp="1"/>
          </p:cNvSpPr>
          <p:nvPr>
            <p:ph idx="1"/>
          </p:nvPr>
        </p:nvSpPr>
        <p:spPr>
          <a:xfrm>
            <a:off x="960120" y="2587752"/>
            <a:ext cx="5135880" cy="3593592"/>
          </a:xfrm>
        </p:spPr>
        <p:txBody>
          <a:bodyPr>
            <a:normAutofit/>
          </a:bodyPr>
          <a:lstStyle/>
          <a:p>
            <a:pPr marL="457200" indent="-457200">
              <a:buFont typeface="Arial" panose="020B0604020202020204" pitchFamily="34" charset="0"/>
              <a:buChar char="•"/>
            </a:pPr>
            <a:r>
              <a:rPr lang="en-US" dirty="0"/>
              <a:t>Eyesight</a:t>
            </a:r>
          </a:p>
          <a:p>
            <a:pPr marL="457200" indent="-457200">
              <a:buFont typeface="Arial" panose="020B0604020202020204" pitchFamily="34" charset="0"/>
              <a:buChar char="•"/>
            </a:pPr>
            <a:r>
              <a:rPr lang="en-US" dirty="0"/>
              <a:t>Hearing </a:t>
            </a:r>
          </a:p>
          <a:p>
            <a:pPr marL="457200" indent="-457200">
              <a:buFont typeface="Arial" panose="020B0604020202020204" pitchFamily="34" charset="0"/>
              <a:buChar char="•"/>
            </a:pPr>
            <a:r>
              <a:rPr lang="en-US" dirty="0"/>
              <a:t>Blood pressure</a:t>
            </a:r>
          </a:p>
          <a:p>
            <a:pPr marL="457200" indent="-457200">
              <a:buFont typeface="Arial" panose="020B0604020202020204" pitchFamily="34" charset="0"/>
              <a:buChar char="•"/>
            </a:pPr>
            <a:r>
              <a:rPr lang="en-US" dirty="0"/>
              <a:t>Cholesterol (LDL and HDL)</a:t>
            </a:r>
          </a:p>
          <a:p>
            <a:pPr marL="457200" indent="-457200">
              <a:buFont typeface="Arial" panose="020B0604020202020204" pitchFamily="34" charset="0"/>
              <a:buChar char="•"/>
            </a:pPr>
            <a:r>
              <a:rPr lang="en-US" dirty="0"/>
              <a:t>Triglyceride </a:t>
            </a:r>
          </a:p>
        </p:txBody>
      </p:sp>
      <p:sp>
        <p:nvSpPr>
          <p:cNvPr id="4" name="Content Placeholder 2">
            <a:extLst>
              <a:ext uri="{FF2B5EF4-FFF2-40B4-BE49-F238E27FC236}">
                <a16:creationId xmlns:a16="http://schemas.microsoft.com/office/drawing/2014/main" id="{AFCECE8B-E4F4-917D-107C-E36D5A85F6F6}"/>
              </a:ext>
            </a:extLst>
          </p:cNvPr>
          <p:cNvSpPr txBox="1">
            <a:spLocks/>
          </p:cNvSpPr>
          <p:nvPr/>
        </p:nvSpPr>
        <p:spPr>
          <a:xfrm>
            <a:off x="6092952" y="2589969"/>
            <a:ext cx="5135880" cy="3593592"/>
          </a:xfrm>
          <a:prstGeom prst="rect">
            <a:avLst/>
          </a:prstGeom>
        </p:spPr>
        <p:txBody>
          <a:bodyPr vert="horz" lIns="91440" tIns="45720" rIns="91440" bIns="45720" rtlCol="0">
            <a:normAutofit/>
          </a:bodyPr>
          <a:lst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t>Hemoglobin </a:t>
            </a:r>
          </a:p>
          <a:p>
            <a:pPr marL="457200" indent="-457200">
              <a:buFont typeface="Arial" panose="020B0604020202020204" pitchFamily="34" charset="0"/>
              <a:buChar char="•"/>
            </a:pPr>
            <a:r>
              <a:rPr lang="en-US" dirty="0"/>
              <a:t>Urine protein</a:t>
            </a:r>
          </a:p>
          <a:p>
            <a:pPr marL="457200" indent="-457200">
              <a:buFont typeface="Arial" panose="020B0604020202020204" pitchFamily="34" charset="0"/>
              <a:buChar char="•"/>
            </a:pPr>
            <a:r>
              <a:rPr lang="en-US" dirty="0"/>
              <a:t>Serum creatinine </a:t>
            </a:r>
          </a:p>
          <a:p>
            <a:pPr marL="457200" indent="-457200">
              <a:buFont typeface="Arial" panose="020B0604020202020204" pitchFamily="34" charset="0"/>
              <a:buChar char="•"/>
            </a:pPr>
            <a:r>
              <a:rPr lang="en-US" dirty="0"/>
              <a:t>Aspartate transaminase and Alanine transaminase</a:t>
            </a:r>
          </a:p>
          <a:p>
            <a:pPr marL="457200" indent="-457200">
              <a:buFont typeface="Arial" panose="020B0604020202020204" pitchFamily="34" charset="0"/>
              <a:buChar char="•"/>
            </a:pPr>
            <a:r>
              <a:rPr lang="en-US" dirty="0"/>
              <a:t>Gamma GTP </a:t>
            </a:r>
          </a:p>
        </p:txBody>
      </p:sp>
      <p:pic>
        <p:nvPicPr>
          <p:cNvPr id="6" name="Picture 5" descr="A yellow triangle with a exclamation mark&#10;&#10;Description automatically generated">
            <a:extLst>
              <a:ext uri="{FF2B5EF4-FFF2-40B4-BE49-F238E27FC236}">
                <a16:creationId xmlns:a16="http://schemas.microsoft.com/office/drawing/2014/main" id="{9C7D391E-A295-E23E-EE93-0988E7BE602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634105" y="265998"/>
            <a:ext cx="1971675" cy="1752600"/>
          </a:xfrm>
          <a:prstGeom prst="rect">
            <a:avLst/>
          </a:prstGeom>
        </p:spPr>
      </p:pic>
    </p:spTree>
    <p:extLst>
      <p:ext uri="{BB962C8B-B14F-4D97-AF65-F5344CB8AC3E}">
        <p14:creationId xmlns:p14="http://schemas.microsoft.com/office/powerpoint/2010/main" val="13555682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
                                            <p:txEl>
                                              <p:pRg st="0" end="0"/>
                                            </p:txEl>
                                          </p:spTgt>
                                        </p:tgtEl>
                                        <p:attrNameLst>
                                          <p:attrName>style.visibility</p:attrName>
                                        </p:attrNameLst>
                                      </p:cBhvr>
                                      <p:to>
                                        <p:strVal val="visible"/>
                                      </p:to>
                                    </p:set>
                                    <p:anim calcmode="lin" valueType="num">
                                      <p:cBhvr additive="base">
                                        <p:cTn id="4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
                                            <p:txEl>
                                              <p:pRg st="1" end="1"/>
                                            </p:txEl>
                                          </p:spTgt>
                                        </p:tgtEl>
                                        <p:attrNameLst>
                                          <p:attrName>style.visibility</p:attrName>
                                        </p:attrNameLst>
                                      </p:cBhvr>
                                      <p:to>
                                        <p:strVal val="visible"/>
                                      </p:to>
                                    </p:set>
                                    <p:anim calcmode="lin" valueType="num">
                                      <p:cBhvr additive="base">
                                        <p:cTn id="5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 calcmode="lin" valueType="num">
                                      <p:cBhvr additive="base">
                                        <p:cTn id="5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anim calcmode="lin" valueType="num">
                                      <p:cBhvr additive="base">
                                        <p:cTn id="6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4">
                                            <p:txEl>
                                              <p:pRg st="4" end="4"/>
                                            </p:txEl>
                                          </p:spTgt>
                                        </p:tgtEl>
                                        <p:attrNameLst>
                                          <p:attrName>style.visibility</p:attrName>
                                        </p:attrNameLst>
                                      </p:cBhvr>
                                      <p:to>
                                        <p:strVal val="visible"/>
                                      </p:to>
                                    </p:set>
                                    <p:anim calcmode="lin" valueType="num">
                                      <p:cBhvr additive="base">
                                        <p:cTn id="6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3C093-6E93-D99B-AD8F-984FCACE415C}"/>
              </a:ext>
            </a:extLst>
          </p:cNvPr>
          <p:cNvSpPr>
            <a:spLocks noGrp="1"/>
          </p:cNvSpPr>
          <p:nvPr>
            <p:ph type="title"/>
          </p:nvPr>
        </p:nvSpPr>
        <p:spPr/>
        <p:txBody>
          <a:bodyPr/>
          <a:lstStyle/>
          <a:p>
            <a:r>
              <a:rPr lang="en-US" dirty="0"/>
              <a:t>Blood pressure</a:t>
            </a:r>
          </a:p>
        </p:txBody>
      </p:sp>
      <p:pic>
        <p:nvPicPr>
          <p:cNvPr id="5" name="Picture 4" descr="A doctor standing next to a blood pressure monitor&#10;&#10;Description automatically generated">
            <a:extLst>
              <a:ext uri="{FF2B5EF4-FFF2-40B4-BE49-F238E27FC236}">
                <a16:creationId xmlns:a16="http://schemas.microsoft.com/office/drawing/2014/main" id="{1B0307D8-F02E-A430-B493-F2B91E8C7D2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878528" y="122043"/>
            <a:ext cx="3203063" cy="1788283"/>
          </a:xfrm>
          <a:prstGeom prst="rect">
            <a:avLst/>
          </a:prstGeom>
        </p:spPr>
      </p:pic>
      <p:grpSp>
        <p:nvGrpSpPr>
          <p:cNvPr id="7" name="Group 6">
            <a:extLst>
              <a:ext uri="{FF2B5EF4-FFF2-40B4-BE49-F238E27FC236}">
                <a16:creationId xmlns:a16="http://schemas.microsoft.com/office/drawing/2014/main" id="{CD0F7379-D012-AF2D-9351-DE6FDED7B48E}"/>
              </a:ext>
            </a:extLst>
          </p:cNvPr>
          <p:cNvGrpSpPr/>
          <p:nvPr/>
        </p:nvGrpSpPr>
        <p:grpSpPr>
          <a:xfrm>
            <a:off x="372194" y="2903922"/>
            <a:ext cx="5722282" cy="3546157"/>
            <a:chOff x="372194" y="2903922"/>
            <a:chExt cx="5722282" cy="3546157"/>
          </a:xfrm>
        </p:grpSpPr>
        <p:pic>
          <p:nvPicPr>
            <p:cNvPr id="1030" name="Picture 6">
              <a:extLst>
                <a:ext uri="{FF2B5EF4-FFF2-40B4-BE49-F238E27FC236}">
                  <a16:creationId xmlns:a16="http://schemas.microsoft.com/office/drawing/2014/main" id="{9609063F-29BF-718E-8029-FA343AE162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194" y="2903922"/>
              <a:ext cx="5722282" cy="354615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A9BA3AF6-3F75-729E-C4C6-66D3EEEFDF8F}"/>
                </a:ext>
              </a:extLst>
            </p:cNvPr>
            <p:cNvCxnSpPr>
              <a:cxnSpLocks noChangeAspect="1"/>
            </p:cNvCxnSpPr>
            <p:nvPr/>
          </p:nvCxnSpPr>
          <p:spPr>
            <a:xfrm flipV="1">
              <a:off x="3943350" y="3078956"/>
              <a:ext cx="0" cy="317182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8" name="Group 7">
            <a:extLst>
              <a:ext uri="{FF2B5EF4-FFF2-40B4-BE49-F238E27FC236}">
                <a16:creationId xmlns:a16="http://schemas.microsoft.com/office/drawing/2014/main" id="{A592702A-38EE-7B49-D30E-DFB28EB5C631}"/>
              </a:ext>
            </a:extLst>
          </p:cNvPr>
          <p:cNvGrpSpPr/>
          <p:nvPr/>
        </p:nvGrpSpPr>
        <p:grpSpPr>
          <a:xfrm>
            <a:off x="6094476" y="2902034"/>
            <a:ext cx="5725330" cy="3548046"/>
            <a:chOff x="6094476" y="2902034"/>
            <a:chExt cx="5725330" cy="3548046"/>
          </a:xfrm>
        </p:grpSpPr>
        <p:pic>
          <p:nvPicPr>
            <p:cNvPr id="1032" name="Picture 8">
              <a:extLst>
                <a:ext uri="{FF2B5EF4-FFF2-40B4-BE49-F238E27FC236}">
                  <a16:creationId xmlns:a16="http://schemas.microsoft.com/office/drawing/2014/main" id="{DAA95E00-7E2D-43B9-F155-F335345540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4476" y="2902034"/>
              <a:ext cx="5725330" cy="354804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22D9F77-C459-9575-A85A-87911C4698FF}"/>
                </a:ext>
              </a:extLst>
            </p:cNvPr>
            <p:cNvCxnSpPr>
              <a:cxnSpLocks noChangeAspect="1"/>
            </p:cNvCxnSpPr>
            <p:nvPr/>
          </p:nvCxnSpPr>
          <p:spPr>
            <a:xfrm flipV="1">
              <a:off x="9489281" y="3078956"/>
              <a:ext cx="0" cy="317182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5922356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0268A-D568-9292-17D8-A575DCFF0F04}"/>
              </a:ext>
            </a:extLst>
          </p:cNvPr>
          <p:cNvSpPr>
            <a:spLocks noGrp="1"/>
          </p:cNvSpPr>
          <p:nvPr>
            <p:ph type="title"/>
          </p:nvPr>
        </p:nvSpPr>
        <p:spPr/>
        <p:txBody>
          <a:bodyPr/>
          <a:lstStyle/>
          <a:p>
            <a:r>
              <a:rPr lang="en-US" dirty="0"/>
              <a:t>Abnormal Hearing </a:t>
            </a:r>
          </a:p>
        </p:txBody>
      </p:sp>
      <p:graphicFrame>
        <p:nvGraphicFramePr>
          <p:cNvPr id="5" name="Table 5">
            <a:extLst>
              <a:ext uri="{FF2B5EF4-FFF2-40B4-BE49-F238E27FC236}">
                <a16:creationId xmlns:a16="http://schemas.microsoft.com/office/drawing/2014/main" id="{417AF53A-EFDC-75B6-6CF4-3D0C549DF083}"/>
              </a:ext>
            </a:extLst>
          </p:cNvPr>
          <p:cNvGraphicFramePr>
            <a:graphicFrameLocks noGrp="1"/>
          </p:cNvGraphicFramePr>
          <p:nvPr>
            <p:extLst>
              <p:ext uri="{D42A27DB-BD31-4B8C-83A1-F6EECF244321}">
                <p14:modId xmlns:p14="http://schemas.microsoft.com/office/powerpoint/2010/main" val="4016407522"/>
              </p:ext>
            </p:extLst>
          </p:nvPr>
        </p:nvGraphicFramePr>
        <p:xfrm>
          <a:off x="751841" y="2700528"/>
          <a:ext cx="10476991" cy="2633134"/>
        </p:xfrm>
        <a:graphic>
          <a:graphicData uri="http://schemas.openxmlformats.org/drawingml/2006/table">
            <a:tbl>
              <a:tblPr firstRow="1" bandRow="1">
                <a:tableStyleId>{5C22544A-7EE6-4342-B048-85BDC9FD1C3A}</a:tableStyleId>
              </a:tblPr>
              <a:tblGrid>
                <a:gridCol w="1491487">
                  <a:extLst>
                    <a:ext uri="{9D8B030D-6E8A-4147-A177-3AD203B41FA5}">
                      <a16:colId xmlns:a16="http://schemas.microsoft.com/office/drawing/2014/main" val="1128999599"/>
                    </a:ext>
                  </a:extLst>
                </a:gridCol>
                <a:gridCol w="1501939">
                  <a:extLst>
                    <a:ext uri="{9D8B030D-6E8A-4147-A177-3AD203B41FA5}">
                      <a16:colId xmlns:a16="http://schemas.microsoft.com/office/drawing/2014/main" val="1341117669"/>
                    </a:ext>
                  </a:extLst>
                </a:gridCol>
                <a:gridCol w="1496713">
                  <a:extLst>
                    <a:ext uri="{9D8B030D-6E8A-4147-A177-3AD203B41FA5}">
                      <a16:colId xmlns:a16="http://schemas.microsoft.com/office/drawing/2014/main" val="1110733988"/>
                    </a:ext>
                  </a:extLst>
                </a:gridCol>
                <a:gridCol w="1496713">
                  <a:extLst>
                    <a:ext uri="{9D8B030D-6E8A-4147-A177-3AD203B41FA5}">
                      <a16:colId xmlns:a16="http://schemas.microsoft.com/office/drawing/2014/main" val="1517133047"/>
                    </a:ext>
                  </a:extLst>
                </a:gridCol>
                <a:gridCol w="1496713">
                  <a:extLst>
                    <a:ext uri="{9D8B030D-6E8A-4147-A177-3AD203B41FA5}">
                      <a16:colId xmlns:a16="http://schemas.microsoft.com/office/drawing/2014/main" val="2262574550"/>
                    </a:ext>
                  </a:extLst>
                </a:gridCol>
                <a:gridCol w="1496713">
                  <a:extLst>
                    <a:ext uri="{9D8B030D-6E8A-4147-A177-3AD203B41FA5}">
                      <a16:colId xmlns:a16="http://schemas.microsoft.com/office/drawing/2014/main" val="2944189430"/>
                    </a:ext>
                  </a:extLst>
                </a:gridCol>
                <a:gridCol w="1496713">
                  <a:extLst>
                    <a:ext uri="{9D8B030D-6E8A-4147-A177-3AD203B41FA5}">
                      <a16:colId xmlns:a16="http://schemas.microsoft.com/office/drawing/2014/main" val="2732459637"/>
                    </a:ext>
                  </a:extLst>
                </a:gridCol>
              </a:tblGrid>
              <a:tr h="1066800">
                <a:tc>
                  <a:txBody>
                    <a:bodyPr/>
                    <a:lstStyle/>
                    <a:p>
                      <a:pPr algn="l" fontAlgn="b"/>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b="1" i="0" u="none" strike="noStrike">
                          <a:solidFill>
                            <a:srgbClr val="000000"/>
                          </a:solidFill>
                          <a:effectLst/>
                          <a:latin typeface="Calibri" panose="020F0502020204030204" pitchFamily="34" charset="0"/>
                        </a:rPr>
                        <a:t>Drink &amp; smoke</a:t>
                      </a:r>
                    </a:p>
                  </a:txBody>
                  <a:tcPr marL="9525" marR="9525" marT="9525" marB="0" anchor="b"/>
                </a:tc>
                <a:tc>
                  <a:txBody>
                    <a:bodyPr/>
                    <a:lstStyle/>
                    <a:p>
                      <a:pPr algn="l" fontAlgn="b"/>
                      <a:r>
                        <a:rPr lang="en-US" sz="2000" b="1" i="0" u="none" strike="noStrike" dirty="0">
                          <a:solidFill>
                            <a:srgbClr val="000000"/>
                          </a:solidFill>
                          <a:effectLst/>
                          <a:latin typeface="Calibri" panose="020F0502020204030204" pitchFamily="34" charset="0"/>
                        </a:rPr>
                        <a:t>Drink &amp; used to smoke</a:t>
                      </a:r>
                    </a:p>
                  </a:txBody>
                  <a:tcPr marL="9525" marR="9525" marT="9525" marB="0" anchor="b"/>
                </a:tc>
                <a:tc>
                  <a:txBody>
                    <a:bodyPr/>
                    <a:lstStyle/>
                    <a:p>
                      <a:pPr algn="l" fontAlgn="b"/>
                      <a:r>
                        <a:rPr lang="en-US" sz="2000" b="1" i="0" u="none" strike="noStrike">
                          <a:solidFill>
                            <a:srgbClr val="000000"/>
                          </a:solidFill>
                          <a:effectLst/>
                          <a:latin typeface="Calibri" panose="020F0502020204030204" pitchFamily="34" charset="0"/>
                        </a:rPr>
                        <a:t>Drink</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b="1" i="0" u="none" strike="noStrike">
                          <a:solidFill>
                            <a:srgbClr val="000000"/>
                          </a:solidFill>
                          <a:effectLst/>
                          <a:latin typeface="Calibri" panose="020F0502020204030204" pitchFamily="34" charset="0"/>
                        </a:rPr>
                        <a:t>Smoke</a:t>
                      </a:r>
                    </a:p>
                  </a:txBody>
                  <a:tcPr marL="9525" marR="9525" marT="9525" marB="0" anchor="b"/>
                </a:tc>
                <a:tc>
                  <a:txBody>
                    <a:bodyPr/>
                    <a:lstStyle/>
                    <a:p>
                      <a:pPr algn="l" fontAlgn="b"/>
                      <a:r>
                        <a:rPr lang="en-US" sz="2000" b="1" i="0" u="none" strike="noStrike">
                          <a:solidFill>
                            <a:srgbClr val="000000"/>
                          </a:solidFill>
                          <a:effectLst/>
                          <a:latin typeface="Calibri" panose="020F0502020204030204" pitchFamily="34" charset="0"/>
                        </a:rPr>
                        <a:t>Used to smoke</a:t>
                      </a:r>
                    </a:p>
                  </a:txBody>
                  <a:tcPr marL="9525" marR="9525" marT="9525" marB="0" anchor="b"/>
                </a:tc>
                <a:tc>
                  <a:txBody>
                    <a:bodyPr/>
                    <a:lstStyle/>
                    <a:p>
                      <a:pPr algn="l" fontAlgn="b"/>
                      <a:r>
                        <a:rPr lang="en-US" sz="2000" b="1" i="0" u="none" strike="noStrike">
                          <a:solidFill>
                            <a:srgbClr val="000000"/>
                          </a:solidFill>
                          <a:effectLst/>
                          <a:latin typeface="Calibri" panose="020F0502020204030204" pitchFamily="34" charset="0"/>
                        </a:rPr>
                        <a:t>Not drink or smoke</a:t>
                      </a:r>
                      <a:endParaRPr lang="en-US" sz="2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171099"/>
                  </a:ext>
                </a:extLst>
              </a:tr>
              <a:tr h="890016">
                <a:tc>
                  <a:txBody>
                    <a:bodyPr/>
                    <a:lstStyle/>
                    <a:p>
                      <a:pPr algn="l" fontAlgn="b"/>
                      <a:r>
                        <a:rPr lang="en-US" sz="2000" b="1" i="0" u="none" strike="noStrike">
                          <a:solidFill>
                            <a:srgbClr val="000000"/>
                          </a:solidFill>
                          <a:effectLst/>
                          <a:latin typeface="Calibri" panose="020F0502020204030204" pitchFamily="34" charset="0"/>
                        </a:rPr>
                        <a:t>Right side</a:t>
                      </a:r>
                    </a:p>
                  </a:txBody>
                  <a:tcPr marL="9525" marR="9525" marT="9525" marB="0" anchor="b"/>
                </a:tc>
                <a:tc>
                  <a:txBody>
                    <a:bodyPr/>
                    <a:lstStyle/>
                    <a:p>
                      <a:pPr algn="r" fontAlgn="b"/>
                      <a:r>
                        <a:rPr lang="en-US" sz="2000" b="0" i="0" u="none" strike="noStrike" dirty="0">
                          <a:solidFill>
                            <a:srgbClr val="000000"/>
                          </a:solidFill>
                          <a:effectLst/>
                          <a:latin typeface="Calibri" panose="020F0502020204030204" pitchFamily="34" charset="0"/>
                        </a:rPr>
                        <a:t>1.8%</a:t>
                      </a:r>
                    </a:p>
                  </a:txBody>
                  <a:tcPr marL="9525" marR="9525" marT="9525" marB="0" anchor="b"/>
                </a:tc>
                <a:tc>
                  <a:txBody>
                    <a:bodyPr/>
                    <a:lstStyle/>
                    <a:p>
                      <a:pPr algn="r" fontAlgn="b"/>
                      <a:r>
                        <a:rPr lang="en-US" sz="2000" b="0" i="0" u="none" strike="noStrike" dirty="0">
                          <a:solidFill>
                            <a:srgbClr val="000000"/>
                          </a:solidFill>
                          <a:effectLst/>
                          <a:latin typeface="Calibri" panose="020F0502020204030204" pitchFamily="34" charset="0"/>
                        </a:rPr>
                        <a:t>2.9%</a:t>
                      </a:r>
                    </a:p>
                  </a:txBody>
                  <a:tcPr marL="9525" marR="9525" marT="9525" marB="0" anchor="b"/>
                </a:tc>
                <a:tc>
                  <a:txBody>
                    <a:bodyPr/>
                    <a:lstStyle/>
                    <a:p>
                      <a:pPr algn="r" fontAlgn="b"/>
                      <a:r>
                        <a:rPr lang="en-US" sz="2000" b="0" i="0" u="none" strike="noStrike" dirty="0">
                          <a:solidFill>
                            <a:srgbClr val="000000"/>
                          </a:solidFill>
                          <a:effectLst/>
                          <a:latin typeface="Calibri" panose="020F0502020204030204" pitchFamily="34" charset="0"/>
                        </a:rPr>
                        <a:t>1.8%</a:t>
                      </a:r>
                    </a:p>
                  </a:txBody>
                  <a:tcPr marL="9525" marR="9525" marT="9525" marB="0" anchor="b"/>
                </a:tc>
                <a:tc>
                  <a:txBody>
                    <a:bodyPr/>
                    <a:lstStyle/>
                    <a:p>
                      <a:pPr algn="r" fontAlgn="b"/>
                      <a:r>
                        <a:rPr lang="en-US" sz="2000" b="0" i="0" u="none" strike="noStrike" dirty="0">
                          <a:solidFill>
                            <a:srgbClr val="000000"/>
                          </a:solidFill>
                          <a:effectLst/>
                          <a:latin typeface="Calibri" panose="020F0502020204030204" pitchFamily="34" charset="0"/>
                        </a:rPr>
                        <a:t>3.1%</a:t>
                      </a:r>
                    </a:p>
                  </a:txBody>
                  <a:tcPr marL="9525" marR="9525" marT="9525" marB="0" anchor="b"/>
                </a:tc>
                <a:tc>
                  <a:txBody>
                    <a:bodyPr/>
                    <a:lstStyle/>
                    <a:p>
                      <a:pPr algn="r" fontAlgn="b"/>
                      <a:r>
                        <a:rPr lang="en-US" sz="2000" b="0" i="0" u="none" strike="noStrike" dirty="0">
                          <a:solidFill>
                            <a:srgbClr val="000000"/>
                          </a:solidFill>
                          <a:effectLst/>
                          <a:latin typeface="Calibri" panose="020F0502020204030204" pitchFamily="34" charset="0"/>
                        </a:rPr>
                        <a:t>5.6%</a:t>
                      </a:r>
                    </a:p>
                  </a:txBody>
                  <a:tcPr marL="9525" marR="9525" marT="9525" marB="0" anchor="b"/>
                </a:tc>
                <a:tc>
                  <a:txBody>
                    <a:bodyPr/>
                    <a:lstStyle/>
                    <a:p>
                      <a:pPr algn="r" fontAlgn="b"/>
                      <a:r>
                        <a:rPr lang="en-US" sz="2000" b="0" i="0" u="none" strike="noStrike" dirty="0">
                          <a:solidFill>
                            <a:srgbClr val="000000"/>
                          </a:solidFill>
                          <a:effectLst/>
                          <a:latin typeface="Calibri" panose="020F0502020204030204" pitchFamily="34" charset="0"/>
                        </a:rPr>
                        <a:t>4.2%</a:t>
                      </a:r>
                    </a:p>
                  </a:txBody>
                  <a:tcPr marL="9525" marR="9525" marT="9525" marB="0" anchor="b"/>
                </a:tc>
                <a:extLst>
                  <a:ext uri="{0D108BD9-81ED-4DB2-BD59-A6C34878D82A}">
                    <a16:rowId xmlns:a16="http://schemas.microsoft.com/office/drawing/2014/main" val="3034959223"/>
                  </a:ext>
                </a:extLst>
              </a:tr>
              <a:tr h="676318">
                <a:tc>
                  <a:txBody>
                    <a:bodyPr/>
                    <a:lstStyle/>
                    <a:p>
                      <a:pPr algn="l" fontAlgn="b"/>
                      <a:r>
                        <a:rPr lang="en-US" sz="2000" b="1" i="0" u="none" strike="noStrike" dirty="0">
                          <a:solidFill>
                            <a:srgbClr val="000000"/>
                          </a:solidFill>
                          <a:effectLst/>
                          <a:latin typeface="Calibri" panose="020F0502020204030204" pitchFamily="34" charset="0"/>
                        </a:rPr>
                        <a:t>Left side</a:t>
                      </a:r>
                    </a:p>
                  </a:txBody>
                  <a:tcPr marL="9525" marR="9525" marT="9525" marB="0" anchor="b"/>
                </a:tc>
                <a:tc>
                  <a:txBody>
                    <a:bodyPr/>
                    <a:lstStyle/>
                    <a:p>
                      <a:pPr algn="r" fontAlgn="b"/>
                      <a:r>
                        <a:rPr lang="en-US" sz="2000" b="0" i="0" u="none" strike="noStrike" dirty="0">
                          <a:solidFill>
                            <a:srgbClr val="000000"/>
                          </a:solidFill>
                          <a:effectLst/>
                          <a:latin typeface="Calibri" panose="020F0502020204030204" pitchFamily="34" charset="0"/>
                        </a:rPr>
                        <a:t>1.9%</a:t>
                      </a:r>
                    </a:p>
                  </a:txBody>
                  <a:tcPr marL="9525" marR="9525" marT="9525" marB="0" anchor="b"/>
                </a:tc>
                <a:tc>
                  <a:txBody>
                    <a:bodyPr/>
                    <a:lstStyle/>
                    <a:p>
                      <a:pPr algn="r" fontAlgn="b"/>
                      <a:r>
                        <a:rPr lang="en-US" sz="2000" b="0" i="0" u="none" strike="noStrike" dirty="0">
                          <a:solidFill>
                            <a:srgbClr val="000000"/>
                          </a:solidFill>
                          <a:effectLst/>
                          <a:latin typeface="Calibri" panose="020F0502020204030204" pitchFamily="34" charset="0"/>
                        </a:rPr>
                        <a:t>3.1%</a:t>
                      </a:r>
                    </a:p>
                  </a:txBody>
                  <a:tcPr marL="9525" marR="9525" marT="9525" marB="0" anchor="b"/>
                </a:tc>
                <a:tc>
                  <a:txBody>
                    <a:bodyPr/>
                    <a:lstStyle/>
                    <a:p>
                      <a:pPr algn="r" fontAlgn="b"/>
                      <a:r>
                        <a:rPr lang="en-US" sz="2000" b="0" i="0" u="none" strike="noStrike" dirty="0">
                          <a:solidFill>
                            <a:srgbClr val="000000"/>
                          </a:solidFill>
                          <a:effectLst/>
                          <a:latin typeface="Calibri" panose="020F0502020204030204" pitchFamily="34" charset="0"/>
                        </a:rPr>
                        <a:t>1.9%</a:t>
                      </a:r>
                    </a:p>
                  </a:txBody>
                  <a:tcPr marL="9525" marR="9525" marT="9525" marB="0" anchor="b"/>
                </a:tc>
                <a:tc>
                  <a:txBody>
                    <a:bodyPr/>
                    <a:lstStyle/>
                    <a:p>
                      <a:pPr algn="r" fontAlgn="b"/>
                      <a:r>
                        <a:rPr lang="en-US" sz="2000" b="0" i="0" u="none" strike="noStrike" dirty="0">
                          <a:solidFill>
                            <a:srgbClr val="000000"/>
                          </a:solidFill>
                          <a:effectLst/>
                          <a:latin typeface="Calibri" panose="020F0502020204030204" pitchFamily="34" charset="0"/>
                        </a:rPr>
                        <a:t>3.2%</a:t>
                      </a:r>
                    </a:p>
                  </a:txBody>
                  <a:tcPr marL="9525" marR="9525" marT="9525" marB="0" anchor="b"/>
                </a:tc>
                <a:tc>
                  <a:txBody>
                    <a:bodyPr/>
                    <a:lstStyle/>
                    <a:p>
                      <a:pPr algn="r" fontAlgn="b"/>
                      <a:r>
                        <a:rPr lang="en-US" sz="2000" b="0" i="0" u="none" strike="noStrike" dirty="0">
                          <a:solidFill>
                            <a:srgbClr val="000000"/>
                          </a:solidFill>
                          <a:effectLst/>
                          <a:latin typeface="Calibri" panose="020F0502020204030204" pitchFamily="34" charset="0"/>
                        </a:rPr>
                        <a:t>5.9%</a:t>
                      </a:r>
                    </a:p>
                  </a:txBody>
                  <a:tcPr marL="9525" marR="9525" marT="9525" marB="0" anchor="b"/>
                </a:tc>
                <a:tc>
                  <a:txBody>
                    <a:bodyPr/>
                    <a:lstStyle/>
                    <a:p>
                      <a:pPr algn="r" fontAlgn="b"/>
                      <a:r>
                        <a:rPr lang="en-US" sz="2000" b="0" i="0" u="none" strike="noStrike" dirty="0">
                          <a:solidFill>
                            <a:srgbClr val="000000"/>
                          </a:solidFill>
                          <a:effectLst/>
                          <a:latin typeface="Calibri" panose="020F0502020204030204" pitchFamily="34" charset="0"/>
                        </a:rPr>
                        <a:t>4.3%</a:t>
                      </a:r>
                    </a:p>
                  </a:txBody>
                  <a:tcPr marL="9525" marR="9525" marT="9525" marB="0" anchor="b"/>
                </a:tc>
                <a:extLst>
                  <a:ext uri="{0D108BD9-81ED-4DB2-BD59-A6C34878D82A}">
                    <a16:rowId xmlns:a16="http://schemas.microsoft.com/office/drawing/2014/main" val="1847913592"/>
                  </a:ext>
                </a:extLst>
              </a:tr>
            </a:tbl>
          </a:graphicData>
        </a:graphic>
      </p:graphicFrame>
      <p:sp>
        <p:nvSpPr>
          <p:cNvPr id="8" name="TextBox 7">
            <a:extLst>
              <a:ext uri="{FF2B5EF4-FFF2-40B4-BE49-F238E27FC236}">
                <a16:creationId xmlns:a16="http://schemas.microsoft.com/office/drawing/2014/main" id="{E2C113B0-10C4-F723-F6AD-790909999D24}"/>
              </a:ext>
            </a:extLst>
          </p:cNvPr>
          <p:cNvSpPr txBox="1"/>
          <p:nvPr/>
        </p:nvSpPr>
        <p:spPr>
          <a:xfrm>
            <a:off x="1446478" y="5830926"/>
            <a:ext cx="9782354" cy="246221"/>
          </a:xfrm>
          <a:prstGeom prst="rect">
            <a:avLst/>
          </a:prstGeom>
          <a:noFill/>
        </p:spPr>
        <p:txBody>
          <a:bodyPr wrap="square" rtlCol="0">
            <a:spAutoFit/>
          </a:bodyPr>
          <a:lstStyle/>
          <a:p>
            <a:r>
              <a:rPr lang="en-US" sz="1000" dirty="0"/>
              <a:t>* Values are percentages of the sampled group that were diagnosed with abnormal hearing. </a:t>
            </a:r>
          </a:p>
        </p:txBody>
      </p:sp>
      <p:pic>
        <p:nvPicPr>
          <p:cNvPr id="20" name="Picture 19" descr="A black and white symbol with a white background&#10;&#10;Description automatically generated">
            <a:extLst>
              <a:ext uri="{FF2B5EF4-FFF2-40B4-BE49-F238E27FC236}">
                <a16:creationId xmlns:a16="http://schemas.microsoft.com/office/drawing/2014/main" id="{78EA4826-F7CE-26FB-147C-764F78650F9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917979" y="52147"/>
            <a:ext cx="2151117" cy="2151117"/>
          </a:xfrm>
          <a:prstGeom prst="rect">
            <a:avLst/>
          </a:prstGeom>
        </p:spPr>
      </p:pic>
    </p:spTree>
    <p:extLst>
      <p:ext uri="{BB962C8B-B14F-4D97-AF65-F5344CB8AC3E}">
        <p14:creationId xmlns:p14="http://schemas.microsoft.com/office/powerpoint/2010/main" val="16645046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36277-F9AA-F5BB-0F5E-BD12328283A4}"/>
              </a:ext>
            </a:extLst>
          </p:cNvPr>
          <p:cNvSpPr>
            <a:spLocks noGrp="1"/>
          </p:cNvSpPr>
          <p:nvPr>
            <p:ph type="title"/>
          </p:nvPr>
        </p:nvSpPr>
        <p:spPr/>
        <p:txBody>
          <a:bodyPr/>
          <a:lstStyle/>
          <a:p>
            <a:r>
              <a:rPr lang="en-US" dirty="0"/>
              <a:t>Cholesterol levels </a:t>
            </a:r>
          </a:p>
        </p:txBody>
      </p:sp>
      <p:pic>
        <p:nvPicPr>
          <p:cNvPr id="5" name="Picture 4" descr="A diagram of liver and liver&#10;&#10;Description automatically generated">
            <a:extLst>
              <a:ext uri="{FF2B5EF4-FFF2-40B4-BE49-F238E27FC236}">
                <a16:creationId xmlns:a16="http://schemas.microsoft.com/office/drawing/2014/main" id="{FAEEEC9C-9F23-8649-9FEF-80E0C65AB9E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515600" y="106607"/>
            <a:ext cx="1519084" cy="2025446"/>
          </a:xfrm>
          <a:prstGeom prst="rect">
            <a:avLst/>
          </a:prstGeom>
        </p:spPr>
      </p:pic>
      <p:grpSp>
        <p:nvGrpSpPr>
          <p:cNvPr id="6" name="Group 5">
            <a:extLst>
              <a:ext uri="{FF2B5EF4-FFF2-40B4-BE49-F238E27FC236}">
                <a16:creationId xmlns:a16="http://schemas.microsoft.com/office/drawing/2014/main" id="{701AE414-E6EB-0BA4-2780-30637BC32A35}"/>
              </a:ext>
            </a:extLst>
          </p:cNvPr>
          <p:cNvGrpSpPr/>
          <p:nvPr/>
        </p:nvGrpSpPr>
        <p:grpSpPr>
          <a:xfrm>
            <a:off x="438603" y="2641328"/>
            <a:ext cx="5795057" cy="3591256"/>
            <a:chOff x="438603" y="2641328"/>
            <a:chExt cx="5795057" cy="3591256"/>
          </a:xfrm>
        </p:grpSpPr>
        <p:pic>
          <p:nvPicPr>
            <p:cNvPr id="3074" name="Picture 2">
              <a:extLst>
                <a:ext uri="{FF2B5EF4-FFF2-40B4-BE49-F238E27FC236}">
                  <a16:creationId xmlns:a16="http://schemas.microsoft.com/office/drawing/2014/main" id="{8BE4C341-2522-A15E-3D01-37CC0A7522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603" y="2641328"/>
              <a:ext cx="5795057" cy="3591256"/>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0E494316-D4CB-BB08-7BC3-BF6BFC5EEB44}"/>
                </a:ext>
              </a:extLst>
            </p:cNvPr>
            <p:cNvCxnSpPr>
              <a:cxnSpLocks noChangeAspect="1"/>
            </p:cNvCxnSpPr>
            <p:nvPr/>
          </p:nvCxnSpPr>
          <p:spPr>
            <a:xfrm flipV="1">
              <a:off x="3600149" y="2851042"/>
              <a:ext cx="0" cy="317182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7" name="Group 6">
            <a:extLst>
              <a:ext uri="{FF2B5EF4-FFF2-40B4-BE49-F238E27FC236}">
                <a16:creationId xmlns:a16="http://schemas.microsoft.com/office/drawing/2014/main" id="{C13683BE-111A-580C-FACD-E785594EC319}"/>
              </a:ext>
            </a:extLst>
          </p:cNvPr>
          <p:cNvGrpSpPr/>
          <p:nvPr/>
        </p:nvGrpSpPr>
        <p:grpSpPr>
          <a:xfrm>
            <a:off x="6233660" y="2641327"/>
            <a:ext cx="5795057" cy="3591257"/>
            <a:chOff x="6233660" y="2641327"/>
            <a:chExt cx="5795057" cy="3591257"/>
          </a:xfrm>
        </p:grpSpPr>
        <p:pic>
          <p:nvPicPr>
            <p:cNvPr id="3076" name="Picture 4">
              <a:extLst>
                <a:ext uri="{FF2B5EF4-FFF2-40B4-BE49-F238E27FC236}">
                  <a16:creationId xmlns:a16="http://schemas.microsoft.com/office/drawing/2014/main" id="{24CADEBA-1B5E-46F0-95DC-2C6BA4578E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3660" y="2641327"/>
              <a:ext cx="5795057" cy="359125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8B4AC5C6-631E-6671-DEB7-066D88762A7E}"/>
                </a:ext>
              </a:extLst>
            </p:cNvPr>
            <p:cNvCxnSpPr>
              <a:cxnSpLocks noChangeAspect="1"/>
            </p:cNvCxnSpPr>
            <p:nvPr/>
          </p:nvCxnSpPr>
          <p:spPr>
            <a:xfrm flipV="1">
              <a:off x="9705237" y="2851042"/>
              <a:ext cx="0" cy="317182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1482657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26A8-613D-3F71-1259-A170ACECF4BA}"/>
              </a:ext>
            </a:extLst>
          </p:cNvPr>
          <p:cNvSpPr>
            <a:spLocks noGrp="1"/>
          </p:cNvSpPr>
          <p:nvPr>
            <p:ph type="title"/>
          </p:nvPr>
        </p:nvSpPr>
        <p:spPr/>
        <p:txBody>
          <a:bodyPr/>
          <a:lstStyle/>
          <a:p>
            <a:r>
              <a:rPr lang="en-US" dirty="0"/>
              <a:t>Hemoglobin</a:t>
            </a:r>
          </a:p>
        </p:txBody>
      </p:sp>
      <p:pic>
        <p:nvPicPr>
          <p:cNvPr id="5" name="Picture 4" descr="A close-up of a protein&#10;&#10;Description automatically generated">
            <a:extLst>
              <a:ext uri="{FF2B5EF4-FFF2-40B4-BE49-F238E27FC236}">
                <a16:creationId xmlns:a16="http://schemas.microsoft.com/office/drawing/2014/main" id="{5CCE2F7F-BB96-6FC0-2EF3-F5A0A2CBC75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951531" y="262568"/>
            <a:ext cx="2000602" cy="1589263"/>
          </a:xfrm>
          <a:prstGeom prst="rect">
            <a:avLst/>
          </a:prstGeom>
        </p:spPr>
      </p:pic>
      <p:grpSp>
        <p:nvGrpSpPr>
          <p:cNvPr id="8" name="Group 7">
            <a:extLst>
              <a:ext uri="{FF2B5EF4-FFF2-40B4-BE49-F238E27FC236}">
                <a16:creationId xmlns:a16="http://schemas.microsoft.com/office/drawing/2014/main" id="{E0E4A259-1588-6078-644C-59F2FCA0222A}"/>
              </a:ext>
            </a:extLst>
          </p:cNvPr>
          <p:cNvGrpSpPr/>
          <p:nvPr/>
        </p:nvGrpSpPr>
        <p:grpSpPr>
          <a:xfrm>
            <a:off x="3189832" y="2715101"/>
            <a:ext cx="5809287" cy="3600074"/>
            <a:chOff x="3189832" y="2715101"/>
            <a:chExt cx="5809287" cy="3600074"/>
          </a:xfrm>
        </p:grpSpPr>
        <p:pic>
          <p:nvPicPr>
            <p:cNvPr id="4100" name="Picture 4">
              <a:extLst>
                <a:ext uri="{FF2B5EF4-FFF2-40B4-BE49-F238E27FC236}">
                  <a16:creationId xmlns:a16="http://schemas.microsoft.com/office/drawing/2014/main" id="{85D27303-BCB3-9318-C0A1-0FB8C1EF47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9832" y="2715101"/>
              <a:ext cx="5809287" cy="360007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FA58D60B-7B6D-4108-E451-087460ABC647}"/>
                </a:ext>
              </a:extLst>
            </p:cNvPr>
            <p:cNvCxnSpPr>
              <a:cxnSpLocks noChangeAspect="1"/>
            </p:cNvCxnSpPr>
            <p:nvPr/>
          </p:nvCxnSpPr>
          <p:spPr>
            <a:xfrm flipV="1">
              <a:off x="6210031" y="2929225"/>
              <a:ext cx="0" cy="317182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 name="Straight Connector 3">
              <a:extLst>
                <a:ext uri="{FF2B5EF4-FFF2-40B4-BE49-F238E27FC236}">
                  <a16:creationId xmlns:a16="http://schemas.microsoft.com/office/drawing/2014/main" id="{B8F3B864-700A-BA6C-2D38-A4552C6FBE74}"/>
                </a:ext>
              </a:extLst>
            </p:cNvPr>
            <p:cNvCxnSpPr>
              <a:cxnSpLocks noChangeAspect="1"/>
            </p:cNvCxnSpPr>
            <p:nvPr/>
          </p:nvCxnSpPr>
          <p:spPr>
            <a:xfrm flipV="1">
              <a:off x="8236307" y="2929225"/>
              <a:ext cx="0" cy="317182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58C99E64-0A4F-11C2-884D-8DFFAF44157F}"/>
                </a:ext>
              </a:extLst>
            </p:cNvPr>
            <p:cNvCxnSpPr>
              <a:cxnSpLocks noChangeAspect="1"/>
            </p:cNvCxnSpPr>
            <p:nvPr/>
          </p:nvCxnSpPr>
          <p:spPr>
            <a:xfrm flipV="1">
              <a:off x="5224798" y="2929225"/>
              <a:ext cx="0" cy="317182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47264BC4-7F32-1DC6-6F76-CA98F0568A76}"/>
                </a:ext>
              </a:extLst>
            </p:cNvPr>
            <p:cNvCxnSpPr>
              <a:cxnSpLocks noChangeAspect="1"/>
            </p:cNvCxnSpPr>
            <p:nvPr/>
          </p:nvCxnSpPr>
          <p:spPr>
            <a:xfrm flipV="1">
              <a:off x="7238195" y="2929224"/>
              <a:ext cx="0" cy="317182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12821769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23C1-AD4F-570E-4883-EDFA55F63C17}"/>
              </a:ext>
            </a:extLst>
          </p:cNvPr>
          <p:cNvSpPr>
            <a:spLocks noGrp="1"/>
          </p:cNvSpPr>
          <p:nvPr>
            <p:ph type="title"/>
          </p:nvPr>
        </p:nvSpPr>
        <p:spPr>
          <a:xfrm>
            <a:off x="960120" y="368710"/>
            <a:ext cx="8714822" cy="1649888"/>
          </a:xfrm>
        </p:spPr>
        <p:txBody>
          <a:bodyPr>
            <a:normAutofit/>
          </a:bodyPr>
          <a:lstStyle/>
          <a:p>
            <a:r>
              <a:rPr lang="en-US" dirty="0"/>
              <a:t>Triglyceride</a:t>
            </a:r>
          </a:p>
        </p:txBody>
      </p:sp>
      <p:pic>
        <p:nvPicPr>
          <p:cNvPr id="5" name="Picture 4" descr="A white and red molecule&#10;&#10;Description automatically generated">
            <a:extLst>
              <a:ext uri="{FF2B5EF4-FFF2-40B4-BE49-F238E27FC236}">
                <a16:creationId xmlns:a16="http://schemas.microsoft.com/office/drawing/2014/main" id="{3812427E-FED6-BBE0-F455-11229E62E7B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010057" y="110613"/>
            <a:ext cx="2027903" cy="2027903"/>
          </a:xfrm>
          <a:prstGeom prst="rect">
            <a:avLst/>
          </a:prstGeom>
        </p:spPr>
      </p:pic>
      <p:grpSp>
        <p:nvGrpSpPr>
          <p:cNvPr id="4" name="Group 3">
            <a:extLst>
              <a:ext uri="{FF2B5EF4-FFF2-40B4-BE49-F238E27FC236}">
                <a16:creationId xmlns:a16="http://schemas.microsoft.com/office/drawing/2014/main" id="{E9D59D26-1F5C-C748-86CC-EEE32F0F6AAD}"/>
              </a:ext>
            </a:extLst>
          </p:cNvPr>
          <p:cNvGrpSpPr/>
          <p:nvPr/>
        </p:nvGrpSpPr>
        <p:grpSpPr>
          <a:xfrm>
            <a:off x="3168168" y="2654247"/>
            <a:ext cx="5855664" cy="3602973"/>
            <a:chOff x="3168168" y="2654247"/>
            <a:chExt cx="5855664" cy="3602973"/>
          </a:xfrm>
        </p:grpSpPr>
        <p:pic>
          <p:nvPicPr>
            <p:cNvPr id="5122" name="Picture 2">
              <a:extLst>
                <a:ext uri="{FF2B5EF4-FFF2-40B4-BE49-F238E27FC236}">
                  <a16:creationId xmlns:a16="http://schemas.microsoft.com/office/drawing/2014/main" id="{D9C9AC73-708D-88FF-B916-252A736E7C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8168" y="2654247"/>
              <a:ext cx="5855664" cy="3602973"/>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9F733A07-8D9C-13A3-6EB6-DB9215DDFFAB}"/>
                </a:ext>
              </a:extLst>
            </p:cNvPr>
            <p:cNvCxnSpPr>
              <a:cxnSpLocks noChangeAspect="1"/>
            </p:cNvCxnSpPr>
            <p:nvPr/>
          </p:nvCxnSpPr>
          <p:spPr>
            <a:xfrm flipV="1">
              <a:off x="6145637" y="2869820"/>
              <a:ext cx="0" cy="317182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13941177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Juxtapose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1872</TotalTime>
  <Words>714</Words>
  <Application>Microsoft Macintosh PowerPoint</Application>
  <PresentationFormat>Widescreen</PresentationFormat>
  <Paragraphs>123</Paragraphs>
  <Slides>13</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Arial</vt:lpstr>
      <vt:lpstr>Calibri</vt:lpstr>
      <vt:lpstr>Franklin Gothic Demi Cond</vt:lpstr>
      <vt:lpstr>Franklin Gothic Medium</vt:lpstr>
      <vt:lpstr>Google Sans</vt:lpstr>
      <vt:lpstr>Helvetica</vt:lpstr>
      <vt:lpstr>Helvetica Neue</vt:lpstr>
      <vt:lpstr>Inter</vt:lpstr>
      <vt:lpstr>Open Sans</vt:lpstr>
      <vt:lpstr>Source Sans Pro</vt:lpstr>
      <vt:lpstr>Wingdings</vt:lpstr>
      <vt:lpstr>zeitung</vt:lpstr>
      <vt:lpstr>JuxtaposeVTI</vt:lpstr>
      <vt:lpstr>Smoking Drinking can you tell?</vt:lpstr>
      <vt:lpstr>991,345 total patients from Korea </vt:lpstr>
      <vt:lpstr>Age distributions</vt:lpstr>
      <vt:lpstr>Patient body signals </vt:lpstr>
      <vt:lpstr>Blood pressure</vt:lpstr>
      <vt:lpstr>Abnormal Hearing </vt:lpstr>
      <vt:lpstr>Cholesterol levels </vt:lpstr>
      <vt:lpstr>Hemoglobin</vt:lpstr>
      <vt:lpstr>Triglyceride</vt:lpstr>
      <vt:lpstr>Gamma_ggt</vt:lpstr>
      <vt:lpstr>ALT (Alanine transaminase)</vt:lpstr>
      <vt:lpstr>Correlated body signs  </vt:lpstr>
      <vt:lpstr>So, Can a machine tell?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Smoking or Drinking</dc:title>
  <dc:creator>Andreita T.</dc:creator>
  <cp:lastModifiedBy>Andreita T.</cp:lastModifiedBy>
  <cp:revision>7</cp:revision>
  <dcterms:created xsi:type="dcterms:W3CDTF">2023-08-30T17:28:32Z</dcterms:created>
  <dcterms:modified xsi:type="dcterms:W3CDTF">2023-09-04T21:08:25Z</dcterms:modified>
</cp:coreProperties>
</file>