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d6ac05a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d6ac05a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d6ac05af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d6ac05a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“open questions remain as to whether deep contextual models encode entire parse trees in their word representations.” (Hewitt, 2019)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661d9cc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661d9cc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“tf-seq2seq is a general-purpose encoder-decoder framework for Tensorflow that can be used for Machine Translation, Text Summarization, Conversational Modeling, Image Captioning, and more.” ()https://google.github.io/seq2seq/</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d6ac05af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d6ac05a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661d9cc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661d9cc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60c896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60c896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 Science: The discrete and recursive nature of natural language invites the application of theoretical ideas from computer science. Linguists such as Chomsky and Montague have shown how formal language theory can help to explain the syntax and semantics of natural language;</a:t>
            </a:r>
            <a:endParaRPr/>
          </a:p>
          <a:p>
            <a:pPr indent="0" lvl="0" marL="0" rtl="0" algn="l">
              <a:spcBef>
                <a:spcPts val="0"/>
              </a:spcBef>
              <a:spcAft>
                <a:spcPts val="0"/>
              </a:spcAft>
              <a:buNone/>
            </a:pPr>
            <a:r>
              <a:rPr lang="en"/>
              <a:t>Computational Linguistics: Most of the meetings and journals that host natural language processing research bear the name “computational linguistics”;</a:t>
            </a:r>
            <a:endParaRPr/>
          </a:p>
          <a:p>
            <a:pPr indent="0" lvl="0" marL="0" rtl="0" algn="l">
              <a:spcBef>
                <a:spcPts val="0"/>
              </a:spcBef>
              <a:spcAft>
                <a:spcPts val="0"/>
              </a:spcAft>
              <a:buNone/>
            </a:pPr>
            <a:r>
              <a:rPr lang="en"/>
              <a:t>Machine Learning: Contemporary approaches to natural language processing rely heavily on machine learning;</a:t>
            </a:r>
            <a:endParaRPr/>
          </a:p>
          <a:p>
            <a:pPr indent="0" lvl="0" marL="0" rtl="0" algn="l">
              <a:spcBef>
                <a:spcPts val="0"/>
              </a:spcBef>
              <a:spcAft>
                <a:spcPts val="0"/>
              </a:spcAft>
              <a:buNone/>
            </a:pPr>
            <a:r>
              <a:rPr lang="en"/>
              <a:t>Speech Processing: Natural language is often communicated in spoken form, and speech recognition is the task of converting an audio signal to text. From one perspective, this is a signal processing problem, which might be viewed as a preprocessing step before natural language processing can be applied. However, context plays a critical role in speech recognition by human listeners: knowledge of the surrounding words influences perception and helps to correct for noise (Miller et al., 1951)</a:t>
            </a:r>
            <a:endParaRPr/>
          </a:p>
          <a:p>
            <a:pPr indent="0" lvl="0" marL="0" rtl="0" algn="l">
              <a:spcBef>
                <a:spcPts val="0"/>
              </a:spcBef>
              <a:spcAft>
                <a:spcPts val="0"/>
              </a:spcAft>
              <a:buNone/>
            </a:pPr>
            <a:r>
              <a:rPr lang="en"/>
              <a:t>(Eisenstein, 2019)</a:t>
            </a:r>
            <a:endParaRPr/>
          </a:p>
          <a:p>
            <a:pPr indent="0" lvl="0" marL="0" rtl="0" algn="l">
              <a:spcBef>
                <a:spcPts val="0"/>
              </a:spcBef>
              <a:spcAft>
                <a:spcPts val="0"/>
              </a:spcAft>
              <a:buNone/>
            </a:pPr>
            <a:r>
              <a:rPr lang="en"/>
              <a:t>Artificial Intelligence: The goal of artificial intelligence is to build software and robots with the same range of abilities as humans (Russell and Norvig, 2009)</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64d6f3c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64d6f3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6607e295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607e295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661d9ccf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661d9ccf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d6ac05a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d6ac05a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607e295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607e295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d6ac05af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d6ac05af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6607e295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6607e295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uth.gr/en/logo"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nlp.stanford.edu/~johnhew/structural-prob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cs224d.stanford.edu/lecture_notes/notes1.pdf" TargetMode="External"/><Relationship Id="rId4" Type="http://schemas.openxmlformats.org/officeDocument/2006/relationships/hyperlink" Target="https://developers.google.com/machine-learning/crash-course/multi-class-neural-networks/softma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cs224d.stanford.edu/lectures/CS224d-Lecture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hyperlink" Target="https://cs224d.stanford.edu/lectures/CS224d-Lecture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cloud.google.com/text-to-speech/"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sp>
        <p:nvSpPr>
          <p:cNvPr id="67" name="Google Shape;67;p13"/>
          <p:cNvSpPr txBox="1"/>
          <p:nvPr/>
        </p:nvSpPr>
        <p:spPr>
          <a:xfrm>
            <a:off x="134050" y="3370000"/>
            <a:ext cx="51411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Natural Language Processing</a:t>
            </a:r>
            <a:endParaRPr i="1">
              <a:latin typeface="Roboto"/>
              <a:ea typeface="Roboto"/>
              <a:cs typeface="Roboto"/>
              <a:sym typeface="Roboto"/>
            </a:endParaRPr>
          </a:p>
        </p:txBody>
      </p:sp>
      <p:cxnSp>
        <p:nvCxnSpPr>
          <p:cNvPr id="68" name="Google Shape;68;p13"/>
          <p:cNvCxnSpPr>
            <a:stCxn id="67" idx="1"/>
          </p:cNvCxnSpPr>
          <p:nvPr/>
        </p:nvCxnSpPr>
        <p:spPr>
          <a:xfrm flipH="1" rot="10800000">
            <a:off x="134050" y="3648550"/>
            <a:ext cx="5141100" cy="15300"/>
          </a:xfrm>
          <a:prstGeom prst="straightConnector1">
            <a:avLst/>
          </a:prstGeom>
          <a:noFill/>
          <a:ln cap="flat" cmpd="sng" w="9525">
            <a:solidFill>
              <a:srgbClr val="85200C"/>
            </a:solidFill>
            <a:prstDash val="solid"/>
            <a:round/>
            <a:headEnd len="med" w="med" type="none"/>
            <a:tailEnd len="med" w="med" type="none"/>
          </a:ln>
        </p:spPr>
      </p:cxnSp>
      <p:sp>
        <p:nvSpPr>
          <p:cNvPr id="69" name="Google Shape;69;p13"/>
          <p:cNvSpPr txBox="1"/>
          <p:nvPr/>
        </p:nvSpPr>
        <p:spPr>
          <a:xfrm>
            <a:off x="201100" y="3673925"/>
            <a:ext cx="15159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99999"/>
                </a:solidFill>
                <a:latin typeface="Roboto"/>
                <a:ea typeface="Roboto"/>
                <a:cs typeface="Roboto"/>
                <a:sym typeface="Roboto"/>
              </a:rPr>
              <a:t>Andrei Volodin</a:t>
            </a:r>
            <a:endParaRPr b="1" sz="1200">
              <a:solidFill>
                <a:srgbClr val="999999"/>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January 2020</a:t>
            </a:r>
            <a:endParaRPr sz="1200">
              <a:latin typeface="Roboto"/>
              <a:ea typeface="Roboto"/>
              <a:cs typeface="Roboto"/>
              <a:sym typeface="Roboto"/>
            </a:endParaRPr>
          </a:p>
        </p:txBody>
      </p:sp>
      <p:sp>
        <p:nvSpPr>
          <p:cNvPr id="70" name="Google Shape;70;p13"/>
          <p:cNvSpPr txBox="1"/>
          <p:nvPr/>
        </p:nvSpPr>
        <p:spPr>
          <a:xfrm>
            <a:off x="1552275" y="3743550"/>
            <a:ext cx="10659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Roboto"/>
                <a:ea typeface="Roboto"/>
                <a:cs typeface="Roboto"/>
                <a:sym typeface="Roboto"/>
              </a:rPr>
              <a:t>DIM102</a:t>
            </a:r>
            <a:endParaRPr>
              <a:solidFill>
                <a:srgbClr val="434343"/>
              </a:solidFill>
              <a:latin typeface="Roboto"/>
              <a:ea typeface="Roboto"/>
              <a:cs typeface="Roboto"/>
              <a:sym typeface="Roboto"/>
            </a:endParaRPr>
          </a:p>
        </p:txBody>
      </p:sp>
      <p:sp>
        <p:nvSpPr>
          <p:cNvPr id="71" name="Google Shape;71;p13"/>
          <p:cNvSpPr txBox="1"/>
          <p:nvPr/>
        </p:nvSpPr>
        <p:spPr>
          <a:xfrm>
            <a:off x="6217400" y="1864375"/>
            <a:ext cx="2055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B7B7B7"/>
                </a:solidFill>
                <a:latin typeface="Roboto"/>
                <a:ea typeface="Roboto"/>
                <a:cs typeface="Roboto"/>
                <a:sym typeface="Roboto"/>
              </a:rPr>
              <a:t>Figure 1.A.U.Th. logo. Retrieved from</a:t>
            </a:r>
            <a:endParaRPr sz="800">
              <a:solidFill>
                <a:srgbClr val="B7B7B7"/>
              </a:solidFill>
              <a:latin typeface="Roboto"/>
              <a:ea typeface="Roboto"/>
              <a:cs typeface="Roboto"/>
              <a:sym typeface="Roboto"/>
            </a:endParaRPr>
          </a:p>
          <a:p>
            <a:pPr indent="0" lvl="0" marL="0" rtl="0" algn="l">
              <a:spcBef>
                <a:spcPts val="0"/>
              </a:spcBef>
              <a:spcAft>
                <a:spcPts val="0"/>
              </a:spcAft>
              <a:buNone/>
            </a:pPr>
            <a:r>
              <a:rPr lang="en" sz="1000">
                <a:solidFill>
                  <a:srgbClr val="B7B7B7"/>
                </a:solidFill>
                <a:uFill>
                  <a:noFill/>
                </a:uFill>
                <a:hlinkClick r:id="rId3"/>
              </a:rPr>
              <a:t>https://www.auth.gr/en/logo</a:t>
            </a:r>
            <a:endParaRPr sz="1000">
              <a:solidFill>
                <a:srgbClr val="B7B7B7"/>
              </a:solidFill>
              <a:latin typeface="Roboto"/>
              <a:ea typeface="Roboto"/>
              <a:cs typeface="Roboto"/>
              <a:sym typeface="Roboto"/>
            </a:endParaRPr>
          </a:p>
        </p:txBody>
      </p:sp>
      <p:pic>
        <p:nvPicPr>
          <p:cNvPr id="72" name="Google Shape;72;p13"/>
          <p:cNvPicPr preferRelativeResize="0"/>
          <p:nvPr/>
        </p:nvPicPr>
        <p:blipFill>
          <a:blip r:embed="rId4">
            <a:alphaModFix/>
          </a:blip>
          <a:stretch>
            <a:fillRect/>
          </a:stretch>
        </p:blipFill>
        <p:spPr>
          <a:xfrm>
            <a:off x="3871775" y="304804"/>
            <a:ext cx="4995355" cy="162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51" name="Shape 151"/>
        <p:cNvGrpSpPr/>
        <p:nvPr/>
      </p:nvGrpSpPr>
      <p:grpSpPr>
        <a:xfrm>
          <a:off x="0" y="0"/>
          <a:ext cx="0" cy="0"/>
          <a:chOff x="0" y="0"/>
          <a:chExt cx="0" cy="0"/>
        </a:xfrm>
      </p:grpSpPr>
      <p:sp>
        <p:nvSpPr>
          <p:cNvPr id="152" name="Google Shape;152;p22"/>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rPr lang="en" sz="1150">
                <a:latin typeface="Roboto"/>
                <a:ea typeface="Roboto"/>
                <a:cs typeface="Roboto"/>
                <a:sym typeface="Roboto"/>
              </a:rPr>
              <a:t>a new technique for NLP pre-training</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rPr lang="en" sz="1150">
                <a:latin typeface="Roboto"/>
                <a:ea typeface="Roboto"/>
                <a:cs typeface="Roboto"/>
                <a:sym typeface="Roboto"/>
              </a:rPr>
              <a:t>“BERT also learns to model relationships between sentences by pre-training on a very simple task that can be generated from any text corpus:”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l">
              <a:spcBef>
                <a:spcPts val="0"/>
              </a:spcBef>
              <a:spcAft>
                <a:spcPts val="0"/>
              </a:spcAft>
              <a:buNone/>
            </a:pPr>
            <a:r>
              <a:t/>
            </a:r>
            <a:endParaRPr sz="1150">
              <a:latin typeface="Roboto"/>
              <a:ea typeface="Roboto"/>
              <a:cs typeface="Roboto"/>
              <a:sym typeface="Roboto"/>
            </a:endParaRPr>
          </a:p>
          <a:p>
            <a:pPr indent="0" lvl="0" marL="0" rtl="0" algn="r">
              <a:spcBef>
                <a:spcPts val="0"/>
              </a:spcBef>
              <a:spcAft>
                <a:spcPts val="0"/>
              </a:spcAft>
              <a:buNone/>
            </a:pPr>
            <a:r>
              <a:rPr i="1" lang="en" sz="1200">
                <a:solidFill>
                  <a:srgbClr val="666666"/>
                </a:solidFill>
                <a:latin typeface="Roboto"/>
                <a:ea typeface="Roboto"/>
                <a:cs typeface="Roboto"/>
                <a:sym typeface="Roboto"/>
              </a:rPr>
              <a:t>(Devlin, 2018)</a:t>
            </a:r>
            <a:endParaRPr i="1" sz="1200">
              <a:solidFill>
                <a:srgbClr val="666666"/>
              </a:solidFill>
              <a:latin typeface="Roboto"/>
              <a:ea typeface="Roboto"/>
              <a:cs typeface="Roboto"/>
              <a:sym typeface="Roboto"/>
            </a:endParaRPr>
          </a:p>
          <a:p>
            <a:pPr indent="0" lvl="0" marL="0" rtl="0" algn="r">
              <a:spcBef>
                <a:spcPts val="0"/>
              </a:spcBef>
              <a:spcAft>
                <a:spcPts val="0"/>
              </a:spcAft>
              <a:buNone/>
            </a:pPr>
            <a:r>
              <a:t/>
            </a:r>
            <a:endParaRPr sz="1150">
              <a:latin typeface="Roboto"/>
              <a:ea typeface="Roboto"/>
              <a:cs typeface="Roboto"/>
              <a:sym typeface="Roboto"/>
            </a:endParaRPr>
          </a:p>
        </p:txBody>
      </p:sp>
      <p:sp>
        <p:nvSpPr>
          <p:cNvPr id="153" name="Google Shape;153;p22"/>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54" name="Google Shape;154;p22"/>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Google BERT: </a:t>
            </a:r>
            <a:r>
              <a:rPr b="1" lang="en">
                <a:solidFill>
                  <a:srgbClr val="FFFFFF"/>
                </a:solidFill>
              </a:rPr>
              <a:t>B</a:t>
            </a:r>
            <a:r>
              <a:rPr lang="en">
                <a:solidFill>
                  <a:srgbClr val="FFFFFF"/>
                </a:solidFill>
              </a:rPr>
              <a:t>idirectional </a:t>
            </a:r>
            <a:r>
              <a:rPr b="1" lang="en">
                <a:solidFill>
                  <a:srgbClr val="FFFFFF"/>
                </a:solidFill>
              </a:rPr>
              <a:t>E</a:t>
            </a:r>
            <a:r>
              <a:rPr lang="en">
                <a:solidFill>
                  <a:srgbClr val="FFFFFF"/>
                </a:solidFill>
              </a:rPr>
              <a:t>ncoder </a:t>
            </a:r>
            <a:r>
              <a:rPr b="1" lang="en">
                <a:solidFill>
                  <a:srgbClr val="FFFFFF"/>
                </a:solidFill>
              </a:rPr>
              <a:t>R</a:t>
            </a:r>
            <a:r>
              <a:rPr lang="en">
                <a:solidFill>
                  <a:srgbClr val="FFFFFF"/>
                </a:solidFill>
              </a:rPr>
              <a:t>epresentations from </a:t>
            </a:r>
            <a:r>
              <a:rPr b="1" lang="en">
                <a:solidFill>
                  <a:srgbClr val="FFFFFF"/>
                </a:solidFill>
              </a:rPr>
              <a:t>T</a:t>
            </a:r>
            <a:r>
              <a:rPr lang="en">
                <a:solidFill>
                  <a:srgbClr val="FFFFFF"/>
                </a:solidFill>
              </a:rPr>
              <a:t>ransformers</a:t>
            </a:r>
            <a:endParaRPr>
              <a:solidFill>
                <a:srgbClr val="FFFFFF"/>
              </a:solidFill>
            </a:endParaRPr>
          </a:p>
        </p:txBody>
      </p:sp>
      <p:sp>
        <p:nvSpPr>
          <p:cNvPr id="155" name="Google Shape;155;p22"/>
          <p:cNvSpPr/>
          <p:nvPr/>
        </p:nvSpPr>
        <p:spPr>
          <a:xfrm>
            <a:off x="278400" y="12990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Google ALBERT: A Light BERT for Self-Supervised Learning of Language Representations</a:t>
            </a:r>
            <a:endParaRPr>
              <a:solidFill>
                <a:srgbClr val="FFFFFF"/>
              </a:solidFill>
            </a:endParaRPr>
          </a:p>
        </p:txBody>
      </p:sp>
      <p:pic>
        <p:nvPicPr>
          <p:cNvPr id="156" name="Google Shape;156;p22"/>
          <p:cNvPicPr preferRelativeResize="0"/>
          <p:nvPr/>
        </p:nvPicPr>
        <p:blipFill>
          <a:blip r:embed="rId3">
            <a:alphaModFix/>
          </a:blip>
          <a:stretch>
            <a:fillRect/>
          </a:stretch>
        </p:blipFill>
        <p:spPr>
          <a:xfrm>
            <a:off x="278400" y="2937500"/>
            <a:ext cx="8547000" cy="91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60" name="Shape 160"/>
        <p:cNvGrpSpPr/>
        <p:nvPr/>
      </p:nvGrpSpPr>
      <p:grpSpPr>
        <a:xfrm>
          <a:off x="0" y="0"/>
          <a:ext cx="0" cy="0"/>
          <a:chOff x="0" y="0"/>
          <a:chExt cx="0" cy="0"/>
        </a:xfrm>
      </p:grpSpPr>
      <p:sp>
        <p:nvSpPr>
          <p:cNvPr id="161" name="Google Shape;161;p23"/>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pic>
        <p:nvPicPr>
          <p:cNvPr id="163" name="Google Shape;163;p23"/>
          <p:cNvPicPr preferRelativeResize="0"/>
          <p:nvPr/>
        </p:nvPicPr>
        <p:blipFill>
          <a:blip r:embed="rId3">
            <a:alphaModFix/>
          </a:blip>
          <a:stretch>
            <a:fillRect/>
          </a:stretch>
        </p:blipFill>
        <p:spPr>
          <a:xfrm>
            <a:off x="150453" y="0"/>
            <a:ext cx="8843093" cy="5143499"/>
          </a:xfrm>
          <a:prstGeom prst="rect">
            <a:avLst/>
          </a:prstGeom>
          <a:noFill/>
          <a:ln>
            <a:noFill/>
          </a:ln>
        </p:spPr>
      </p:pic>
      <p:sp>
        <p:nvSpPr>
          <p:cNvPr id="164" name="Google Shape;164;p23"/>
          <p:cNvSpPr txBox="1"/>
          <p:nvPr/>
        </p:nvSpPr>
        <p:spPr>
          <a:xfrm>
            <a:off x="5019775" y="4418825"/>
            <a:ext cx="38709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CCCCCC"/>
                </a:solidFill>
              </a:rPr>
              <a:t>Figure 3. Finding Syntax. Retrieved from </a:t>
            </a:r>
            <a:r>
              <a:rPr lang="en" sz="1100" u="sng">
                <a:solidFill>
                  <a:srgbClr val="CCCCCC"/>
                </a:solidFill>
                <a:hlinkClick r:id="rId4"/>
              </a:rPr>
              <a:t>https://nlp.stanford.edu/~johnhew/structural-probe.html</a:t>
            </a:r>
            <a:endParaRPr sz="1100">
              <a:solidFill>
                <a:srgbClr val="CCCCCC"/>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68" name="Shape 168"/>
        <p:cNvGrpSpPr/>
        <p:nvPr/>
      </p:nvGrpSpPr>
      <p:grpSpPr>
        <a:xfrm>
          <a:off x="0" y="0"/>
          <a:ext cx="0" cy="0"/>
          <a:chOff x="0" y="0"/>
          <a:chExt cx="0" cy="0"/>
        </a:xfrm>
      </p:grpSpPr>
      <p:sp>
        <p:nvSpPr>
          <p:cNvPr id="169" name="Google Shape;169;p24"/>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71" name="Google Shape;171;p24"/>
          <p:cNvSpPr txBox="1"/>
          <p:nvPr/>
        </p:nvSpPr>
        <p:spPr>
          <a:xfrm>
            <a:off x="4321600" y="4495025"/>
            <a:ext cx="44928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999999"/>
                </a:solidFill>
              </a:rPr>
              <a:t>Figure 4. Seq2Seq. Retrieved from </a:t>
            </a:r>
            <a:r>
              <a:rPr i="1" lang="en" sz="1100">
                <a:solidFill>
                  <a:srgbClr val="999999"/>
                </a:solidFill>
              </a:rPr>
              <a:t>https://google.github.io/seq2seq/</a:t>
            </a:r>
            <a:endParaRPr i="1" sz="1100">
              <a:solidFill>
                <a:srgbClr val="999999"/>
              </a:solidFill>
            </a:endParaRPr>
          </a:p>
          <a:p>
            <a:pPr indent="0" lvl="0" marL="0" rtl="0" algn="l">
              <a:spcBef>
                <a:spcPts val="0"/>
              </a:spcBef>
              <a:spcAft>
                <a:spcPts val="0"/>
              </a:spcAft>
              <a:buNone/>
            </a:pPr>
            <a:r>
              <a:t/>
            </a:r>
            <a:endParaRPr i="1">
              <a:solidFill>
                <a:srgbClr val="999999"/>
              </a:solidFill>
              <a:latin typeface="Roboto"/>
              <a:ea typeface="Roboto"/>
              <a:cs typeface="Roboto"/>
              <a:sym typeface="Roboto"/>
            </a:endParaRPr>
          </a:p>
        </p:txBody>
      </p:sp>
      <p:pic>
        <p:nvPicPr>
          <p:cNvPr id="172" name="Google Shape;172;p24"/>
          <p:cNvPicPr preferRelativeResize="0"/>
          <p:nvPr/>
        </p:nvPicPr>
        <p:blipFill>
          <a:blip r:embed="rId3">
            <a:alphaModFix/>
          </a:blip>
          <a:stretch>
            <a:fillRect/>
          </a:stretch>
        </p:blipFill>
        <p:spPr>
          <a:xfrm>
            <a:off x="457200" y="1072849"/>
            <a:ext cx="8228100" cy="3520350"/>
          </a:xfrm>
          <a:prstGeom prst="rect">
            <a:avLst/>
          </a:prstGeom>
          <a:noFill/>
          <a:ln>
            <a:noFill/>
          </a:ln>
        </p:spPr>
      </p:pic>
      <p:sp>
        <p:nvSpPr>
          <p:cNvPr id="173" name="Google Shape;173;p24"/>
          <p:cNvSpPr/>
          <p:nvPr/>
        </p:nvSpPr>
        <p:spPr>
          <a:xfrm>
            <a:off x="278400" y="6894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Sequence - to - Sequence (Seq2Seq)</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77" name="Shape 177"/>
        <p:cNvGrpSpPr/>
        <p:nvPr/>
      </p:nvGrpSpPr>
      <p:grpSpPr>
        <a:xfrm>
          <a:off x="0" y="0"/>
          <a:ext cx="0" cy="0"/>
          <a:chOff x="0" y="0"/>
          <a:chExt cx="0" cy="0"/>
        </a:xfrm>
      </p:grpSpPr>
      <p:sp>
        <p:nvSpPr>
          <p:cNvPr id="178" name="Google Shape;178;p25"/>
          <p:cNvSpPr/>
          <p:nvPr/>
        </p:nvSpPr>
        <p:spPr>
          <a:xfrm>
            <a:off x="278400" y="1103050"/>
            <a:ext cx="8547000" cy="39399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Manning, C., Surdeanu, M., Bauer, J., Finkel, J., Bethard, S., &amp; McClosky, D. (2014, June). The Stanford CoreNLP natural language processing toolkit. In Proceedings of 52nd annual meeting of the association for computational linguistics: system demonstrations (pp. 55-60).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Lecture Notes. CS224d. Retrieved from </a:t>
            </a:r>
            <a:r>
              <a:rPr lang="en" sz="1100" u="sng">
                <a:solidFill>
                  <a:schemeClr val="hlink"/>
                </a:solidFill>
                <a:hlinkClick r:id="rId3"/>
              </a:rPr>
              <a:t>http://cs224d.stanford.edu/lecture_notes/notes1.pdf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 Y., &amp; Zhang, Y. Question Answering on SQuAD 2.0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Devlin, J., &amp; Chang, M. W. (2018). Open Sourcing BERT: State-of-the-Art Pre-training for Natural Language Processing. Google AI Blog, November,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5"/>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REFERENCES</a:t>
            </a:r>
            <a:endParaRPr>
              <a:latin typeface="Roboto"/>
              <a:ea typeface="Roboto"/>
              <a:cs typeface="Roboto"/>
              <a:sym typeface="Roboto"/>
            </a:endParaRPr>
          </a:p>
        </p:txBody>
      </p:sp>
      <p:sp>
        <p:nvSpPr>
          <p:cNvPr id="180" name="Google Shape;180;p25"/>
          <p:cNvSpPr/>
          <p:nvPr/>
        </p:nvSpPr>
        <p:spPr>
          <a:xfrm>
            <a:off x="278400" y="6894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Figure 1.A.U.Th. logo. Retrieved from https://www.auth.gr/en/logo</a:t>
            </a:r>
            <a:endParaRPr>
              <a:solidFill>
                <a:srgbClr val="FFFFFF"/>
              </a:solidFill>
            </a:endParaRPr>
          </a:p>
        </p:txBody>
      </p:sp>
      <p:sp>
        <p:nvSpPr>
          <p:cNvPr id="181" name="Google Shape;181;p25"/>
          <p:cNvSpPr/>
          <p:nvPr/>
        </p:nvSpPr>
        <p:spPr>
          <a:xfrm>
            <a:off x="278400" y="1908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Figure 2. Softmax. Image. Retrieved from </a:t>
            </a:r>
            <a:r>
              <a:rPr lang="en" sz="1100" u="sng">
                <a:solidFill>
                  <a:schemeClr val="hlink"/>
                </a:solidFill>
                <a:hlinkClick r:id="rId4"/>
              </a:rPr>
              <a:t>https://developers.google.com/machine-learning/crash-course/multi-class-neural-networks/softmax</a:t>
            </a:r>
            <a:endParaRPr/>
          </a:p>
        </p:txBody>
      </p:sp>
      <p:sp>
        <p:nvSpPr>
          <p:cNvPr id="182" name="Google Shape;182;p25"/>
          <p:cNvSpPr/>
          <p:nvPr/>
        </p:nvSpPr>
        <p:spPr>
          <a:xfrm>
            <a:off x="278400" y="27468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Eisenstein, J. (2019). Introduction to natural language processing. Mit Press.</a:t>
            </a:r>
            <a:endParaRPr>
              <a:solidFill>
                <a:srgbClr val="FFFFFF"/>
              </a:solidFill>
            </a:endParaRPr>
          </a:p>
        </p:txBody>
      </p:sp>
      <p:sp>
        <p:nvSpPr>
          <p:cNvPr id="183" name="Google Shape;183;p25"/>
          <p:cNvSpPr/>
          <p:nvPr/>
        </p:nvSpPr>
        <p:spPr>
          <a:xfrm>
            <a:off x="278400" y="3585000"/>
            <a:ext cx="8547000" cy="51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Daniel Jurafsky and James H. Martin. 2008. Speech and Language Processing: An Introduction to Natural Language Processing, Computational Linguistics and Speech Recognition. Second Edition. Prentice Hall.</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87" name="Shape 187"/>
        <p:cNvGrpSpPr/>
        <p:nvPr/>
      </p:nvGrpSpPr>
      <p:grpSpPr>
        <a:xfrm>
          <a:off x="0" y="0"/>
          <a:ext cx="0" cy="0"/>
          <a:chOff x="0" y="0"/>
          <a:chExt cx="0" cy="0"/>
        </a:xfrm>
      </p:grpSpPr>
      <p:sp>
        <p:nvSpPr>
          <p:cNvPr id="188" name="Google Shape;188;p26"/>
          <p:cNvSpPr/>
          <p:nvPr/>
        </p:nvSpPr>
        <p:spPr>
          <a:xfrm>
            <a:off x="278400" y="1103050"/>
            <a:ext cx="8547000" cy="39399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Hewitt, J., &amp; Manning, C. D. (2019, June). A structural probe for finding syntax in word representations. In Proceedings of the 2019 Conference of the North American Chapter of the Association for Computational Linguistics: Human Language Technologies, Volume 1 (Long and Short Papers) (pp. 4129-4138).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Figure 5. Word2vec. Retrieved from </a:t>
            </a:r>
            <a:r>
              <a:rPr lang="en" sz="1100" u="sng">
                <a:solidFill>
                  <a:schemeClr val="hlink"/>
                </a:solidFill>
                <a:hlinkClick r:id="rId3"/>
              </a:rPr>
              <a:t>https://cs224d.stanford.edu/lectures/CS224d-Lecture2.pdf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26"/>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REFERENCES</a:t>
            </a:r>
            <a:endParaRPr>
              <a:latin typeface="Roboto"/>
              <a:ea typeface="Roboto"/>
              <a:cs typeface="Roboto"/>
              <a:sym typeface="Roboto"/>
            </a:endParaRPr>
          </a:p>
        </p:txBody>
      </p:sp>
      <p:sp>
        <p:nvSpPr>
          <p:cNvPr id="190" name="Google Shape;190;p26"/>
          <p:cNvSpPr/>
          <p:nvPr/>
        </p:nvSpPr>
        <p:spPr>
          <a:xfrm>
            <a:off x="278400" y="6894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Figure 3. Finding Syntax. Retrieved from https://nlp.stanford.edu/~johnhew/structural-probe.html</a:t>
            </a:r>
            <a:endParaRPr>
              <a:solidFill>
                <a:srgbClr val="FFFFFF"/>
              </a:solidFill>
            </a:endParaRPr>
          </a:p>
        </p:txBody>
      </p:sp>
      <p:sp>
        <p:nvSpPr>
          <p:cNvPr id="191" name="Google Shape;191;p26"/>
          <p:cNvSpPr/>
          <p:nvPr/>
        </p:nvSpPr>
        <p:spPr>
          <a:xfrm>
            <a:off x="278400" y="1908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Figure 4. Seq2Seq. Retrieved from https://google.github.io/seq2seq/</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76" name="Shape 76"/>
        <p:cNvGrpSpPr/>
        <p:nvPr/>
      </p:nvGrpSpPr>
      <p:grpSpPr>
        <a:xfrm>
          <a:off x="0" y="0"/>
          <a:ext cx="0" cy="0"/>
          <a:chOff x="0" y="0"/>
          <a:chExt cx="0" cy="0"/>
        </a:xfrm>
      </p:grpSpPr>
      <p:sp>
        <p:nvSpPr>
          <p:cNvPr id="77" name="Google Shape;77;p14"/>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 (NLP)</a:t>
            </a:r>
            <a:endParaRPr>
              <a:solidFill>
                <a:srgbClr val="990000"/>
              </a:solidFill>
              <a:latin typeface="Roboto"/>
              <a:ea typeface="Roboto"/>
              <a:cs typeface="Roboto"/>
              <a:sym typeface="Roboto"/>
            </a:endParaRPr>
          </a:p>
        </p:txBody>
      </p:sp>
      <p:sp>
        <p:nvSpPr>
          <p:cNvPr id="79" name="Google Shape;79;p14"/>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CLOSEST NEIGHBORS </a:t>
            </a:r>
            <a:endParaRPr>
              <a:solidFill>
                <a:srgbClr val="FFFFFF"/>
              </a:solidFill>
            </a:endParaRPr>
          </a:p>
        </p:txBody>
      </p:sp>
      <p:sp>
        <p:nvSpPr>
          <p:cNvPr id="80" name="Google Shape;80;p14"/>
          <p:cNvSpPr/>
          <p:nvPr/>
        </p:nvSpPr>
        <p:spPr>
          <a:xfrm>
            <a:off x="751700" y="1663450"/>
            <a:ext cx="2930100" cy="480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Computer Science (CS)</a:t>
            </a:r>
            <a:endParaRPr/>
          </a:p>
        </p:txBody>
      </p:sp>
      <p:sp>
        <p:nvSpPr>
          <p:cNvPr id="81" name="Google Shape;81;p14"/>
          <p:cNvSpPr/>
          <p:nvPr/>
        </p:nvSpPr>
        <p:spPr>
          <a:xfrm>
            <a:off x="723125" y="2685850"/>
            <a:ext cx="2930100" cy="480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Artificial Intelligence (AI)</a:t>
            </a:r>
            <a:endParaRPr/>
          </a:p>
        </p:txBody>
      </p:sp>
      <p:sp>
        <p:nvSpPr>
          <p:cNvPr id="82" name="Google Shape;82;p14"/>
          <p:cNvSpPr/>
          <p:nvPr/>
        </p:nvSpPr>
        <p:spPr>
          <a:xfrm>
            <a:off x="4201375" y="1663450"/>
            <a:ext cx="2930100" cy="480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Speech Processing</a:t>
            </a:r>
            <a:endParaRPr/>
          </a:p>
        </p:txBody>
      </p:sp>
      <p:sp>
        <p:nvSpPr>
          <p:cNvPr id="83" name="Google Shape;83;p14"/>
          <p:cNvSpPr/>
          <p:nvPr/>
        </p:nvSpPr>
        <p:spPr>
          <a:xfrm>
            <a:off x="4201375" y="2685850"/>
            <a:ext cx="2930100" cy="480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(ML)</a:t>
            </a:r>
            <a:endParaRPr/>
          </a:p>
        </p:txBody>
      </p:sp>
      <p:sp>
        <p:nvSpPr>
          <p:cNvPr id="84" name="Google Shape;84;p14"/>
          <p:cNvSpPr/>
          <p:nvPr/>
        </p:nvSpPr>
        <p:spPr>
          <a:xfrm>
            <a:off x="2516650" y="3604225"/>
            <a:ext cx="2930100" cy="4803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Computational linguistics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88" name="Shape 88"/>
        <p:cNvGrpSpPr/>
        <p:nvPr/>
      </p:nvGrpSpPr>
      <p:grpSpPr>
        <a:xfrm>
          <a:off x="0" y="0"/>
          <a:ext cx="0" cy="0"/>
          <a:chOff x="0" y="0"/>
          <a:chExt cx="0" cy="0"/>
        </a:xfrm>
      </p:grpSpPr>
      <p:sp>
        <p:nvSpPr>
          <p:cNvPr id="89" name="Google Shape;89;p15"/>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is the set of methods for making human language accessible to computers” (Eisenstein, 2019)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Easy</a:t>
            </a:r>
            <a:endParaRPr/>
          </a:p>
          <a:p>
            <a:pPr indent="0" lvl="0" marL="0" rtl="0" algn="l">
              <a:spcBef>
                <a:spcPts val="0"/>
              </a:spcBef>
              <a:spcAft>
                <a:spcPts val="0"/>
              </a:spcAft>
              <a:buNone/>
            </a:pPr>
            <a:r>
              <a:rPr lang="en"/>
              <a:t> • Spell Checking • Keyword Search • Finding Synonyms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Medium </a:t>
            </a:r>
            <a:endParaRPr/>
          </a:p>
          <a:p>
            <a:pPr indent="0" lvl="0" marL="0" rtl="0" algn="l">
              <a:spcBef>
                <a:spcPts val="0"/>
              </a:spcBef>
              <a:spcAft>
                <a:spcPts val="0"/>
              </a:spcAft>
              <a:buNone/>
            </a:pPr>
            <a:r>
              <a:rPr lang="en"/>
              <a:t>• Parsing information from websites, documents,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Hard</a:t>
            </a:r>
            <a:endParaRPr/>
          </a:p>
          <a:p>
            <a:pPr indent="0" lvl="0" marL="0" rtl="0" algn="l">
              <a:spcBef>
                <a:spcPts val="0"/>
              </a:spcBef>
              <a:spcAft>
                <a:spcPts val="0"/>
              </a:spcAft>
              <a:buNone/>
            </a:pPr>
            <a:r>
              <a:rPr lang="en"/>
              <a:t> • Machine Translation (e.g. Translate Chinese text to English)</a:t>
            </a:r>
            <a:endParaRPr/>
          </a:p>
          <a:p>
            <a:pPr indent="0" lvl="0" marL="0" rtl="0" algn="l">
              <a:spcBef>
                <a:spcPts val="0"/>
              </a:spcBef>
              <a:spcAft>
                <a:spcPts val="0"/>
              </a:spcAft>
              <a:buNone/>
            </a:pPr>
            <a:r>
              <a:rPr lang="en"/>
              <a:t> • Semantic Analysis (What is the meaning of query statement?) </a:t>
            </a:r>
            <a:endParaRPr/>
          </a:p>
          <a:p>
            <a:pPr indent="0" lvl="0" marL="0" rtl="0" algn="l">
              <a:spcBef>
                <a:spcPts val="0"/>
              </a:spcBef>
              <a:spcAft>
                <a:spcPts val="0"/>
              </a:spcAft>
              <a:buNone/>
            </a:pPr>
            <a:r>
              <a:rPr lang="en"/>
              <a:t> • Coreference (e.g. What does "he" or "it" refer to given a document?)</a:t>
            </a:r>
            <a:endParaRPr/>
          </a:p>
          <a:p>
            <a:pPr indent="0" lvl="0" marL="0" rtl="0" algn="l">
              <a:spcBef>
                <a:spcPts val="0"/>
              </a:spcBef>
              <a:spcAft>
                <a:spcPts val="0"/>
              </a:spcAft>
              <a:buNone/>
            </a:pPr>
            <a:r>
              <a:rPr lang="en"/>
              <a:t> • Question Answering (e.g. Answering Jeopardy questions).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5"/>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91" name="Google Shape;91;p15"/>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DEFINITION:</a:t>
            </a:r>
            <a:endParaRPr>
              <a:solidFill>
                <a:srgbClr val="FFFFFF"/>
              </a:solidFill>
            </a:endParaRPr>
          </a:p>
        </p:txBody>
      </p:sp>
      <p:sp>
        <p:nvSpPr>
          <p:cNvPr id="92" name="Google Shape;92;p15"/>
          <p:cNvSpPr/>
          <p:nvPr/>
        </p:nvSpPr>
        <p:spPr>
          <a:xfrm>
            <a:off x="278400" y="16800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Example tasks </a:t>
            </a:r>
            <a:endParaRPr>
              <a:solidFill>
                <a:srgbClr val="FFFFFF"/>
              </a:solidFill>
            </a:endParaRPr>
          </a:p>
        </p:txBody>
      </p:sp>
      <p:sp>
        <p:nvSpPr>
          <p:cNvPr id="93" name="Google Shape;93;p15"/>
          <p:cNvSpPr txBox="1"/>
          <p:nvPr/>
        </p:nvSpPr>
        <p:spPr>
          <a:xfrm>
            <a:off x="6209475" y="4569525"/>
            <a:ext cx="24153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latin typeface="Roboto"/>
                <a:ea typeface="Roboto"/>
                <a:cs typeface="Roboto"/>
                <a:sym typeface="Roboto"/>
              </a:rPr>
              <a:t>source: s224d.stanford.edu</a:t>
            </a:r>
            <a:endParaRPr>
              <a:solidFill>
                <a:srgbClr val="99999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97" name="Shape 97"/>
        <p:cNvGrpSpPr/>
        <p:nvPr/>
      </p:nvGrpSpPr>
      <p:grpSpPr>
        <a:xfrm>
          <a:off x="0" y="0"/>
          <a:ext cx="0" cy="0"/>
          <a:chOff x="0" y="0"/>
          <a:chExt cx="0" cy="0"/>
        </a:xfrm>
      </p:grpSpPr>
      <p:sp>
        <p:nvSpPr>
          <p:cNvPr id="98" name="Google Shape;98;p16"/>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used to count the total number of bytes, words, and lines in a text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used to count bytes and lines, wc is an ordinary data processing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when it is “used to count the words in a file it requires knowledge about what it means to be a word, and thus becomes a </a:t>
            </a:r>
            <a:r>
              <a:rPr i="1" lang="en"/>
              <a:t>language processing system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rPr i="1" lang="en">
                <a:solidFill>
                  <a:srgbClr val="999999"/>
                </a:solidFill>
              </a:rPr>
              <a:t>(Jurafsky, 2008)</a:t>
            </a:r>
            <a:endParaRPr i="1">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99" name="Google Shape;99;p16"/>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00" name="Google Shape;100;p16"/>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Unix </a:t>
            </a:r>
            <a:r>
              <a:rPr b="1" lang="en">
                <a:solidFill>
                  <a:srgbClr val="FFFFFF"/>
                </a:solidFill>
              </a:rPr>
              <a:t>wc </a:t>
            </a:r>
            <a:r>
              <a:rPr lang="en">
                <a:solidFill>
                  <a:srgbClr val="FFFFFF"/>
                </a:solidFill>
              </a:rPr>
              <a:t>program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04" name="Shape 104"/>
        <p:cNvGrpSpPr/>
        <p:nvPr/>
      </p:nvGrpSpPr>
      <p:grpSpPr>
        <a:xfrm>
          <a:off x="0" y="0"/>
          <a:ext cx="0" cy="0"/>
          <a:chOff x="0" y="0"/>
          <a:chExt cx="0" cy="0"/>
        </a:xfrm>
      </p:grpSpPr>
      <p:sp>
        <p:nvSpPr>
          <p:cNvPr id="105" name="Google Shape;105;p17"/>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i="1">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106" name="Google Shape;106;p17"/>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07" name="Google Shape;107;p17"/>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Word to Vector representation</a:t>
            </a:r>
            <a:endParaRPr>
              <a:solidFill>
                <a:srgbClr val="FFFFFF"/>
              </a:solidFill>
            </a:endParaRPr>
          </a:p>
        </p:txBody>
      </p:sp>
      <p:pic>
        <p:nvPicPr>
          <p:cNvPr id="108" name="Google Shape;108;p17"/>
          <p:cNvPicPr preferRelativeResize="0"/>
          <p:nvPr/>
        </p:nvPicPr>
        <p:blipFill>
          <a:blip r:embed="rId3">
            <a:alphaModFix/>
          </a:blip>
          <a:stretch>
            <a:fillRect/>
          </a:stretch>
        </p:blipFill>
        <p:spPr>
          <a:xfrm>
            <a:off x="315900" y="1216000"/>
            <a:ext cx="4510826" cy="3394099"/>
          </a:xfrm>
          <a:prstGeom prst="rect">
            <a:avLst/>
          </a:prstGeom>
          <a:noFill/>
          <a:ln>
            <a:noFill/>
          </a:ln>
        </p:spPr>
      </p:pic>
      <p:pic>
        <p:nvPicPr>
          <p:cNvPr id="109" name="Google Shape;109;p17"/>
          <p:cNvPicPr preferRelativeResize="0"/>
          <p:nvPr/>
        </p:nvPicPr>
        <p:blipFill>
          <a:blip r:embed="rId4">
            <a:alphaModFix/>
          </a:blip>
          <a:stretch>
            <a:fillRect/>
          </a:stretch>
        </p:blipFill>
        <p:spPr>
          <a:xfrm>
            <a:off x="5330550" y="2645800"/>
            <a:ext cx="2893875" cy="1969075"/>
          </a:xfrm>
          <a:prstGeom prst="rect">
            <a:avLst/>
          </a:prstGeom>
          <a:noFill/>
          <a:ln>
            <a:noFill/>
          </a:ln>
        </p:spPr>
      </p:pic>
      <p:sp>
        <p:nvSpPr>
          <p:cNvPr id="110" name="Google Shape;110;p17"/>
          <p:cNvSpPr txBox="1"/>
          <p:nvPr/>
        </p:nvSpPr>
        <p:spPr>
          <a:xfrm>
            <a:off x="300475" y="4609375"/>
            <a:ext cx="801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666666"/>
                </a:solidFill>
              </a:rPr>
              <a:t>Figure 5. Word2vec. Retrieved from </a:t>
            </a:r>
            <a:r>
              <a:rPr lang="en" sz="900" u="sng">
                <a:solidFill>
                  <a:srgbClr val="666666"/>
                </a:solidFill>
                <a:hlinkClick r:id="rId5"/>
              </a:rPr>
              <a:t>https://cs224d.stanford.edu/lectures/CS224d-Lecture2.pdf</a:t>
            </a:r>
            <a:endParaRPr sz="900">
              <a:solidFill>
                <a:srgbClr val="666666"/>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14" name="Shape 114"/>
        <p:cNvGrpSpPr/>
        <p:nvPr/>
      </p:nvGrpSpPr>
      <p:grpSpPr>
        <a:xfrm>
          <a:off x="0" y="0"/>
          <a:ext cx="0" cy="0"/>
          <a:chOff x="0" y="0"/>
          <a:chExt cx="0" cy="0"/>
        </a:xfrm>
      </p:grpSpPr>
      <p:sp>
        <p:nvSpPr>
          <p:cNvPr id="115" name="Google Shape;115;p18"/>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“an extensible pipeline that provides core natural language analysis. This toolkit is quite widely used, both in the research NLP community and also among commercial and government users of open source NLP technology”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Java (or at least JVM-based) annotation pipeline framework, which provides most of the common core natural language processing (NLP) steps, from tokenization through to coreference resolution” (Manning, 2014).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toolkit was designed for internal use and was released to opensource in 2010.</a:t>
            </a:r>
            <a:endParaRPr/>
          </a:p>
        </p:txBody>
      </p:sp>
      <p:sp>
        <p:nvSpPr>
          <p:cNvPr id="116" name="Google Shape;116;p18"/>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17" name="Google Shape;117;p18"/>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Stanford CoreNLP toolkit</a:t>
            </a:r>
            <a:endParaRPr>
              <a:solidFill>
                <a:srgbClr val="FFFFFF"/>
              </a:solidFill>
            </a:endParaRPr>
          </a:p>
        </p:txBody>
      </p:sp>
      <p:sp>
        <p:nvSpPr>
          <p:cNvPr id="118" name="Google Shape;118;p18"/>
          <p:cNvSpPr txBox="1"/>
          <p:nvPr/>
        </p:nvSpPr>
        <p:spPr>
          <a:xfrm>
            <a:off x="6433100" y="4144625"/>
            <a:ext cx="20799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(Manning, 2014)</a:t>
            </a:r>
            <a:endParaRPr>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22" name="Shape 122"/>
        <p:cNvGrpSpPr/>
        <p:nvPr/>
      </p:nvGrpSpPr>
      <p:grpSpPr>
        <a:xfrm>
          <a:off x="0" y="0"/>
          <a:ext cx="0" cy="0"/>
          <a:chOff x="0" y="0"/>
          <a:chExt cx="0" cy="0"/>
        </a:xfrm>
      </p:grpSpPr>
      <p:sp>
        <p:nvSpPr>
          <p:cNvPr id="123" name="Google Shape;123;p19"/>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cat sentiment.txt </a:t>
            </a:r>
            <a:endParaRPr/>
          </a:p>
          <a:p>
            <a:pPr indent="0" lvl="0" marL="0" rtl="0" algn="l">
              <a:spcBef>
                <a:spcPts val="0"/>
              </a:spcBef>
              <a:spcAft>
                <a:spcPts val="0"/>
              </a:spcAft>
              <a:buNone/>
            </a:pPr>
            <a:r>
              <a:rPr lang="en"/>
              <a:t>I liked it.</a:t>
            </a:r>
            <a:endParaRPr/>
          </a:p>
          <a:p>
            <a:pPr indent="0" lvl="0" marL="0" rtl="0" algn="l">
              <a:spcBef>
                <a:spcPts val="0"/>
              </a:spcBef>
              <a:spcAft>
                <a:spcPts val="0"/>
              </a:spcAft>
              <a:buNone/>
            </a:pPr>
            <a:r>
              <a:rPr lang="en"/>
              <a:t>It was a fantastic experience. </a:t>
            </a:r>
            <a:endParaRPr/>
          </a:p>
          <a:p>
            <a:pPr indent="0" lvl="0" marL="0" rtl="0" algn="l">
              <a:spcBef>
                <a:spcPts val="0"/>
              </a:spcBef>
              <a:spcAft>
                <a:spcPts val="0"/>
              </a:spcAft>
              <a:buNone/>
            </a:pPr>
            <a:r>
              <a:rPr lang="en"/>
              <a:t>The plot move rather slowly.</a:t>
            </a:r>
            <a:endParaRPr/>
          </a:p>
          <a:p>
            <a:pPr indent="0" lvl="0" marL="0" rtl="0" algn="l">
              <a:spcBef>
                <a:spcPts val="0"/>
              </a:spcBef>
              <a:spcAft>
                <a:spcPts val="0"/>
              </a:spcAft>
              <a:buNone/>
            </a:pPr>
            <a:r>
              <a:rPr lang="en"/>
              <a:t>$ java -cp "*" -Xmx2g edu.stanford.nlp.pipeline.StanfordCoreNLP -annotators tokenize,ssplit,pos,lemma,parse,sentiment -file sentiment.txt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t>grep sentiment sentiment.txt.xml </a:t>
            </a:r>
            <a:endParaRPr/>
          </a:p>
          <a:p>
            <a:pPr indent="0" lvl="0" marL="0" rtl="0" algn="l">
              <a:spcBef>
                <a:spcPts val="0"/>
              </a:spcBef>
              <a:spcAft>
                <a:spcPts val="0"/>
              </a:spcAft>
              <a:buNone/>
            </a:pPr>
            <a:r>
              <a:rPr lang="en"/>
              <a:t>&lt;sentence id="1" sentimentValue="3" sentiment="Positive"&gt; </a:t>
            </a:r>
            <a:endParaRPr/>
          </a:p>
          <a:p>
            <a:pPr indent="0" lvl="0" marL="0" rtl="0" algn="l">
              <a:spcBef>
                <a:spcPts val="0"/>
              </a:spcBef>
              <a:spcAft>
                <a:spcPts val="0"/>
              </a:spcAft>
              <a:buNone/>
            </a:pPr>
            <a:r>
              <a:rPr lang="en"/>
              <a:t>&lt;sentence id="2" sentimentValue="4" sentiment="Verypositive"&gt;</a:t>
            </a:r>
            <a:endParaRPr/>
          </a:p>
          <a:p>
            <a:pPr indent="0" lvl="0" marL="0" rtl="0" algn="l">
              <a:spcBef>
                <a:spcPts val="0"/>
              </a:spcBef>
              <a:spcAft>
                <a:spcPts val="0"/>
              </a:spcAft>
              <a:buNone/>
            </a:pPr>
            <a:r>
              <a:rPr lang="en"/>
              <a:t> &lt;sentence id="3" sentimentValue="1" sentiment="Negative"&gt;</a:t>
            </a:r>
            <a:endParaRPr/>
          </a:p>
        </p:txBody>
      </p:sp>
      <p:sp>
        <p:nvSpPr>
          <p:cNvPr id="124" name="Google Shape;124;p19"/>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 </a:t>
            </a:r>
            <a:r>
              <a:rPr b="1" lang="en">
                <a:solidFill>
                  <a:srgbClr val="FFFFFF"/>
                </a:solidFill>
              </a:rPr>
              <a:t>Stanford CoreNLP toolkit</a:t>
            </a:r>
            <a:endParaRPr b="1">
              <a:solidFill>
                <a:srgbClr val="FFFFFF"/>
              </a:solidFill>
              <a:latin typeface="Roboto"/>
              <a:ea typeface="Roboto"/>
              <a:cs typeface="Roboto"/>
              <a:sym typeface="Roboto"/>
            </a:endParaRPr>
          </a:p>
        </p:txBody>
      </p:sp>
      <p:sp>
        <p:nvSpPr>
          <p:cNvPr id="125" name="Google Shape;125;p19"/>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Example</a:t>
            </a:r>
            <a:r>
              <a:rPr lang="en">
                <a:solidFill>
                  <a:srgbClr val="FFFFFF"/>
                </a:solidFill>
              </a:rPr>
              <a:t> inputs </a:t>
            </a:r>
            <a:endParaRPr>
              <a:solidFill>
                <a:srgbClr val="FFFFFF"/>
              </a:solidFill>
            </a:endParaRPr>
          </a:p>
        </p:txBody>
      </p:sp>
      <p:sp>
        <p:nvSpPr>
          <p:cNvPr id="126" name="Google Shape;126;p19"/>
          <p:cNvSpPr/>
          <p:nvPr/>
        </p:nvSpPr>
        <p:spPr>
          <a:xfrm>
            <a:off x="278400" y="28230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Outputs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30" name="Shape 130"/>
        <p:cNvGrpSpPr/>
        <p:nvPr/>
      </p:nvGrpSpPr>
      <p:grpSpPr>
        <a:xfrm>
          <a:off x="0" y="0"/>
          <a:ext cx="0" cy="0"/>
          <a:chOff x="0" y="0"/>
          <a:chExt cx="0" cy="0"/>
        </a:xfrm>
      </p:grpSpPr>
      <p:sp>
        <p:nvSpPr>
          <p:cNvPr id="131" name="Google Shape;131;p20"/>
          <p:cNvSpPr/>
          <p:nvPr/>
        </p:nvSpPr>
        <p:spPr>
          <a:xfrm>
            <a:off x="278400" y="3410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uses DeepMind’s Wavenet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t>
            </a:r>
            <a:r>
              <a:rPr lang="en"/>
              <a:t>DeepMind’s Wavenet uses Softmax</a:t>
            </a:r>
            <a:endParaRPr/>
          </a:p>
          <a:p>
            <a:pPr indent="0" lvl="0" marL="0" rtl="0" algn="l">
              <a:spcBef>
                <a:spcPts val="0"/>
              </a:spcBef>
              <a:spcAft>
                <a:spcPts val="0"/>
              </a:spcAft>
              <a:buNone/>
            </a:pPr>
            <a:r>
              <a:rPr lang="en"/>
              <a:t>which helps classifying</a:t>
            </a:r>
            <a:endParaRPr/>
          </a:p>
          <a:p>
            <a:pPr indent="0" lvl="0" marL="0" rtl="0" algn="l">
              <a:spcBef>
                <a:spcPts val="0"/>
              </a:spcBef>
              <a:spcAft>
                <a:spcPts val="0"/>
              </a:spcAft>
              <a:buNone/>
            </a:pPr>
            <a:r>
              <a:t/>
            </a:r>
            <a:endParaRPr/>
          </a:p>
        </p:txBody>
      </p:sp>
      <p:sp>
        <p:nvSpPr>
          <p:cNvPr id="132" name="Google Shape;132;p20"/>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33" name="Google Shape;133;p20"/>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Google Cloud: Text-to-Speech API </a:t>
            </a:r>
            <a:r>
              <a:rPr lang="en" sz="1100" u="sng">
                <a:solidFill>
                  <a:schemeClr val="hlink"/>
                </a:solidFill>
                <a:hlinkClick r:id="rId3"/>
              </a:rPr>
              <a:t>https://cloud.google.com/text-to-speech/</a:t>
            </a:r>
            <a:endParaRPr>
              <a:solidFill>
                <a:srgbClr val="FFFFFF"/>
              </a:solidFill>
            </a:endParaRPr>
          </a:p>
        </p:txBody>
      </p:sp>
      <p:sp>
        <p:nvSpPr>
          <p:cNvPr id="134" name="Google Shape;134;p20"/>
          <p:cNvSpPr/>
          <p:nvPr/>
        </p:nvSpPr>
        <p:spPr>
          <a:xfrm>
            <a:off x="278400" y="16800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Google Assistant: Speech Recognition</a:t>
            </a:r>
            <a:endParaRPr>
              <a:solidFill>
                <a:srgbClr val="FFFFFF"/>
              </a:solidFill>
            </a:endParaRPr>
          </a:p>
        </p:txBody>
      </p:sp>
      <p:pic>
        <p:nvPicPr>
          <p:cNvPr id="135" name="Google Shape;135;p20"/>
          <p:cNvPicPr preferRelativeResize="0"/>
          <p:nvPr/>
        </p:nvPicPr>
        <p:blipFill>
          <a:blip r:embed="rId4">
            <a:alphaModFix/>
          </a:blip>
          <a:stretch>
            <a:fillRect/>
          </a:stretch>
        </p:blipFill>
        <p:spPr>
          <a:xfrm>
            <a:off x="4878488" y="2213750"/>
            <a:ext cx="3228975" cy="2247900"/>
          </a:xfrm>
          <a:prstGeom prst="rect">
            <a:avLst/>
          </a:prstGeom>
          <a:noFill/>
          <a:ln>
            <a:noFill/>
          </a:ln>
        </p:spPr>
      </p:pic>
      <p:sp>
        <p:nvSpPr>
          <p:cNvPr id="136" name="Google Shape;136;p20"/>
          <p:cNvSpPr txBox="1"/>
          <p:nvPr/>
        </p:nvSpPr>
        <p:spPr>
          <a:xfrm>
            <a:off x="5066950" y="4389125"/>
            <a:ext cx="36540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latin typeface="Roboto"/>
                <a:ea typeface="Roboto"/>
                <a:cs typeface="Roboto"/>
                <a:sym typeface="Roboto"/>
              </a:rPr>
              <a:t>Figure 2. Softmax. Image. Retrieved from https://developers.google.com/machine-learning/crash-course/multi-class-neural-networks/softmax</a:t>
            </a:r>
            <a:endParaRPr sz="900">
              <a:solidFill>
                <a:srgbClr val="999999"/>
              </a:solidFill>
              <a:latin typeface="Roboto"/>
              <a:ea typeface="Roboto"/>
              <a:cs typeface="Roboto"/>
              <a:sym typeface="Roboto"/>
            </a:endParaRPr>
          </a:p>
        </p:txBody>
      </p:sp>
      <p:sp>
        <p:nvSpPr>
          <p:cNvPr id="137" name="Google Shape;137;p20"/>
          <p:cNvSpPr txBox="1"/>
          <p:nvPr/>
        </p:nvSpPr>
        <p:spPr>
          <a:xfrm>
            <a:off x="3980075" y="3190900"/>
            <a:ext cx="1092600" cy="3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E69138"/>
                </a:solidFill>
                <a:latin typeface="Roboto"/>
                <a:ea typeface="Roboto"/>
                <a:cs typeface="Roboto"/>
                <a:sym typeface="Roboto"/>
              </a:rPr>
              <a:t>INPUTS</a:t>
            </a:r>
            <a:endParaRPr b="1">
              <a:solidFill>
                <a:srgbClr val="E69138"/>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41" name="Shape 141"/>
        <p:cNvGrpSpPr/>
        <p:nvPr/>
      </p:nvGrpSpPr>
      <p:grpSpPr>
        <a:xfrm>
          <a:off x="0" y="0"/>
          <a:ext cx="0" cy="0"/>
          <a:chOff x="0" y="0"/>
          <a:chExt cx="0" cy="0"/>
        </a:xfrm>
      </p:grpSpPr>
      <p:sp>
        <p:nvSpPr>
          <p:cNvPr id="142" name="Google Shape;142;p21"/>
          <p:cNvSpPr/>
          <p:nvPr/>
        </p:nvSpPr>
        <p:spPr>
          <a:xfrm>
            <a:off x="278400" y="292350"/>
            <a:ext cx="8547000" cy="45588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In 2016, Rajpurkar released the the Stanford Question Answering Dataset(SQuAD 1.0) which consists of 100K question-answer pairs each with a given context paragraph and it soon becomes a standard test for the reading comprehension task with public leaderboard available. In 2018, the team further released SQuAD 2.0, which contains over 50,000 unanswerable questions that post a much harder requirement on model development</a:t>
            </a:r>
            <a:endParaRPr/>
          </a:p>
          <a:p>
            <a:pPr indent="0" lvl="0" marL="0" rtl="0" algn="r">
              <a:spcBef>
                <a:spcPts val="0"/>
              </a:spcBef>
              <a:spcAft>
                <a:spcPts val="0"/>
              </a:spcAft>
              <a:buNone/>
            </a:pPr>
            <a:r>
              <a:rPr i="1" lang="en">
                <a:solidFill>
                  <a:srgbClr val="999999"/>
                </a:solidFill>
              </a:rPr>
              <a:t>(Zhang)</a:t>
            </a:r>
            <a:endParaRPr i="1">
              <a:solidFill>
                <a:srgbClr val="999999"/>
              </a:solidFill>
            </a:endParaRPr>
          </a:p>
        </p:txBody>
      </p:sp>
      <p:sp>
        <p:nvSpPr>
          <p:cNvPr id="143" name="Google Shape;143;p21"/>
          <p:cNvSpPr txBox="1"/>
          <p:nvPr/>
        </p:nvSpPr>
        <p:spPr>
          <a:xfrm>
            <a:off x="306250" y="355675"/>
            <a:ext cx="8519100" cy="43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00"/>
                </a:solidFill>
                <a:latin typeface="Roboto"/>
                <a:ea typeface="Roboto"/>
                <a:cs typeface="Roboto"/>
                <a:sym typeface="Roboto"/>
              </a:rPr>
              <a:t>NATURAL LANGUAGE PROCESSING</a:t>
            </a:r>
            <a:endParaRPr>
              <a:solidFill>
                <a:srgbClr val="990000"/>
              </a:solidFill>
              <a:latin typeface="Roboto"/>
              <a:ea typeface="Roboto"/>
              <a:cs typeface="Roboto"/>
              <a:sym typeface="Roboto"/>
            </a:endParaRPr>
          </a:p>
        </p:txBody>
      </p:sp>
      <p:sp>
        <p:nvSpPr>
          <p:cNvPr id="144" name="Google Shape;144;p21"/>
          <p:cNvSpPr/>
          <p:nvPr/>
        </p:nvSpPr>
        <p:spPr>
          <a:xfrm>
            <a:off x="278400" y="765600"/>
            <a:ext cx="85470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Stanford Question Answering Dataset (SQuAD)</a:t>
            </a:r>
            <a:endParaRPr>
              <a:solidFill>
                <a:srgbClr val="FFFFFF"/>
              </a:solidFill>
            </a:endParaRPr>
          </a:p>
        </p:txBody>
      </p:sp>
      <p:sp>
        <p:nvSpPr>
          <p:cNvPr id="145" name="Google Shape;145;p21"/>
          <p:cNvSpPr/>
          <p:nvPr/>
        </p:nvSpPr>
        <p:spPr>
          <a:xfrm>
            <a:off x="278400" y="1639925"/>
            <a:ext cx="8547000" cy="574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50">
                <a:solidFill>
                  <a:srgbClr val="333333"/>
                </a:solidFill>
                <a:latin typeface="Lato"/>
                <a:ea typeface="Lato"/>
                <a:cs typeface="Lato"/>
                <a:sym typeface="Lato"/>
              </a:rPr>
              <a:t>is a reading comprehension dataset, consisting of questions posed by crowdworkers on a set of Wikipedia articles, where the answer to every question is a segment of text, or </a:t>
            </a:r>
            <a:r>
              <a:rPr i="1" lang="en" sz="1150">
                <a:solidFill>
                  <a:srgbClr val="333333"/>
                </a:solidFill>
                <a:latin typeface="Lato"/>
                <a:ea typeface="Lato"/>
                <a:cs typeface="Lato"/>
                <a:sym typeface="Lato"/>
              </a:rPr>
              <a:t>span</a:t>
            </a:r>
            <a:r>
              <a:rPr lang="en" sz="1150">
                <a:solidFill>
                  <a:srgbClr val="333333"/>
                </a:solidFill>
                <a:latin typeface="Lato"/>
                <a:ea typeface="Lato"/>
                <a:cs typeface="Lato"/>
                <a:sym typeface="Lato"/>
              </a:rPr>
              <a:t>, from the corresponding reading passage, or the question might be unanswerable</a:t>
            </a:r>
            <a:endParaRPr/>
          </a:p>
        </p:txBody>
      </p:sp>
      <p:sp>
        <p:nvSpPr>
          <p:cNvPr id="146" name="Google Shape;146;p21"/>
          <p:cNvSpPr txBox="1"/>
          <p:nvPr/>
        </p:nvSpPr>
        <p:spPr>
          <a:xfrm>
            <a:off x="7454350" y="2318300"/>
            <a:ext cx="1289700" cy="2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7" name="Google Shape;147;p21"/>
          <p:cNvSpPr txBox="1"/>
          <p:nvPr/>
        </p:nvSpPr>
        <p:spPr>
          <a:xfrm>
            <a:off x="6433800" y="2258675"/>
            <a:ext cx="2175300" cy="313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a:solidFill>
                  <a:srgbClr val="B7B7B7"/>
                </a:solidFill>
                <a:latin typeface="Roboto"/>
                <a:ea typeface="Roboto"/>
                <a:cs typeface="Roboto"/>
                <a:sym typeface="Roboto"/>
              </a:rPr>
              <a:t>(Rajpurkar, 2019)</a:t>
            </a:r>
            <a:endParaRPr i="1">
              <a:solidFill>
                <a:srgbClr val="B7B7B7"/>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