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4" orient="horz"/>
        <p:guide pos="2880"/>
        <p:guide pos="5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efda5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efda5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efda57e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efda57e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1062e2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1062e2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0ae645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0ae645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0ae645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0ae645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1062e2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1062e2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uth.gr/en/logo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ibguides.mit.edu/ssds" TargetMode="External"/><Relationship Id="rId4" Type="http://schemas.openxmlformats.org/officeDocument/2006/relationships/hyperlink" Target="http://www.data.gov/" TargetMode="External"/><Relationship Id="rId5" Type="http://schemas.openxmlformats.org/officeDocument/2006/relationships/hyperlink" Target="http://aws.amazon.com/public-data-se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xfordlearnersdictionaries.com/us/definition/english/survey_1" TargetMode="External"/><Relationship Id="rId4" Type="http://schemas.openxmlformats.org/officeDocument/2006/relationships/hyperlink" Target="https://ori.hhs.gov/" TargetMode="External"/><Relationship Id="rId5" Type="http://schemas.openxmlformats.org/officeDocument/2006/relationships/hyperlink" Target="https://courses.edx.org/assets/courseware/v1/fd388540140a77a52c31ad8bb8db46d5/asset-v1:MITx+14.310x+1T2020+type@asset+block/14310x_Lecture4_New_ToUpload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34050" y="3370000"/>
            <a:ext cx="5141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Research Methods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 flipH="1" rot="10800000">
            <a:off x="134050" y="3648550"/>
            <a:ext cx="5141100" cy="15300"/>
          </a:xfrm>
          <a:prstGeom prst="straightConnector1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201100" y="3673925"/>
            <a:ext cx="15159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Andrei Volodin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March  2020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552275" y="3743550"/>
            <a:ext cx="10659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217400" y="1864375"/>
            <a:ext cx="2055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Figure 1.A.U.Th. logo. Retrieved from</a:t>
            </a:r>
            <a:endParaRPr sz="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  <a:uFill>
                  <a:noFill/>
                </a:uFill>
                <a:hlinkClick r:id="rId3"/>
              </a:rPr>
              <a:t>https://www.auth.gr/en/logo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775" y="304804"/>
            <a:ext cx="4995355" cy="16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278400" y="341050"/>
            <a:ext cx="8547000" cy="455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gathering, e.g. surveying, pools, observations, data scraping, composing own datasets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22222"/>
                </a:solidFill>
              </a:rPr>
              <a:t>Data analysis</a:t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22222"/>
                </a:solidFill>
              </a:rPr>
              <a:t>Predictions</a:t>
            </a:r>
            <a:endParaRPr sz="1800"/>
          </a:p>
        </p:txBody>
      </p:sp>
      <p:sp>
        <p:nvSpPr>
          <p:cNvPr id="78" name="Google Shape;78;p14"/>
          <p:cNvSpPr txBox="1"/>
          <p:nvPr/>
        </p:nvSpPr>
        <p:spPr>
          <a:xfrm>
            <a:off x="306250" y="355675"/>
            <a:ext cx="8519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Research Methods</a:t>
            </a:r>
            <a:endParaRPr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78400" y="765600"/>
            <a:ext cx="85470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Overview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278400" y="341050"/>
            <a:ext cx="8547000" cy="455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</a:rPr>
              <a:t>    “ </a:t>
            </a:r>
            <a:r>
              <a:rPr lang="en">
                <a:solidFill>
                  <a:srgbClr val="333333"/>
                </a:solidFill>
              </a:rPr>
              <a:t>an investigation of the opinions, behaviour, etc. of a particular group of people, which is usually done by asking them questions”</a:t>
            </a:r>
            <a:r>
              <a:rPr lang="en" sz="1200">
                <a:solidFill>
                  <a:srgbClr val="222222"/>
                </a:solidFill>
              </a:rPr>
              <a:t>  </a:t>
            </a:r>
            <a:r>
              <a:rPr lang="en" sz="1800">
                <a:solidFill>
                  <a:srgbClr val="222222"/>
                </a:solidFill>
              </a:rPr>
              <a:t>      </a:t>
            </a:r>
            <a:r>
              <a:rPr lang="en" sz="1200">
                <a:solidFill>
                  <a:srgbClr val="FFFFFF"/>
                </a:solidFill>
              </a:rPr>
              <a:t> source:Oxforddictionaries online    </a:t>
            </a:r>
            <a:r>
              <a:rPr lang="en" sz="1800">
                <a:solidFill>
                  <a:srgbClr val="222222"/>
                </a:solidFill>
              </a:rPr>
              <a:t>                       </a:t>
            </a:r>
            <a:r>
              <a:rPr lang="en" sz="1800">
                <a:solidFill>
                  <a:srgbClr val="222222"/>
                </a:solidFill>
              </a:rPr>
              <a:t> </a:t>
            </a:r>
            <a:r>
              <a:rPr i="1" lang="en" sz="1200">
                <a:solidFill>
                  <a:srgbClr val="EFEFEF"/>
                </a:solidFill>
              </a:rPr>
              <a:t>from Wikipedia</a:t>
            </a:r>
            <a:endParaRPr i="1" sz="12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</a:rPr>
              <a:t>    </a:t>
            </a:r>
            <a:r>
              <a:rPr lang="en" sz="1200"/>
              <a:t>       “is the process of systematically applying statistical and/or logical techniques to describe and illustrate, condense and recap, and evaluate data. </a:t>
            </a:r>
            <a:r>
              <a:rPr lang="en" sz="1200"/>
              <a:t> </a:t>
            </a:r>
            <a:r>
              <a:rPr i="1" lang="en" sz="1200">
                <a:solidFill>
                  <a:srgbClr val="FFFFFF"/>
                </a:solidFill>
              </a:rPr>
              <a:t>From office for Research Integrity [ORI]m </a:t>
            </a:r>
            <a:endParaRPr i="1"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06250" y="355675"/>
            <a:ext cx="8519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Terms and Definitions</a:t>
            </a:r>
            <a:endParaRPr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78400" y="765600"/>
            <a:ext cx="85470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Survey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30800" y="2899200"/>
            <a:ext cx="85470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Data Analysis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287175" y="282425"/>
            <a:ext cx="8547000" cy="455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</a:rPr>
              <a:t>                            </a:t>
            </a:r>
            <a:endParaRPr i="1" sz="12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06250" y="355675"/>
            <a:ext cx="8519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Sources of information</a:t>
            </a:r>
            <a:endParaRPr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78400" y="765600"/>
            <a:ext cx="85470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00800" y="1204200"/>
            <a:ext cx="79716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http://libguides.mit.edu/ssds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Data.gov: Datasets generated by the executive branch of the US government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http://www.data.gov/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• IPUMS : censuses from the US and many more! https://www.ipums.org/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• International IPUMS https://international.ipums.org/international/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• ICPSR http://www.icpsr.umich.edu/icpsrweb/ICPSR/: A data repository with many data sets on lots of subjects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• Harvard-MIT Data center and Harvard Data verse https://dataverse.harvard.edu/ where many researchers archive their data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• Amazon dataverse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http://aws.amazon.com/public-data-sets/</a:t>
            </a:r>
            <a:r>
              <a:rPr lang="en" sz="16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source edx.org</a:t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87175" y="282425"/>
            <a:ext cx="8547000" cy="455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</a:rPr>
              <a:t>                            </a:t>
            </a:r>
            <a:endParaRPr i="1" sz="12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06250" y="355675"/>
            <a:ext cx="8519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From edx MIT course</a:t>
            </a:r>
            <a:endParaRPr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78400" y="765600"/>
            <a:ext cx="85470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Steps for collecting own data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86200" y="1204200"/>
            <a:ext cx="79716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Obtain the funding you may need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Prepare a data management plan : how will you keep the data safe? will you share it?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Obtain Human Subjects Approval •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Design your data collection instrument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Pilot your data collection instrument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Implement!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278400" y="341050"/>
            <a:ext cx="8547000" cy="455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</a:rPr>
              <a:t>                            </a:t>
            </a:r>
            <a:endParaRPr i="1" sz="12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06250" y="355675"/>
            <a:ext cx="8519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Software &amp; Tools</a:t>
            </a:r>
            <a:endParaRPr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835275" y="937850"/>
            <a:ext cx="74589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 &amp; rstudio allows to import scraped data in e.g. form of csv files or to run scraping.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Stata has versatile tools for data analysis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SPSS allows to operate with tables in various forms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Python works as a wrapper for running scrapping scripts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278400" y="341050"/>
            <a:ext cx="8547000" cy="4558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" sz="1200">
                <a:solidFill>
                  <a:srgbClr val="333333"/>
                </a:solidFill>
              </a:rPr>
              <a:t>Oxford Dictionaries Online. Survey. Retrieved from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https://www.oxfordlearnersdictionaries.com/us/definition/english/survey_1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" sz="1200">
                <a:solidFill>
                  <a:srgbClr val="333333"/>
                </a:solidFill>
              </a:rPr>
              <a:t>Office of Research Integrity. Data Analysis. Retrieved from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https://ori.hhs.gov/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" sz="1200">
                <a:solidFill>
                  <a:srgbClr val="333333"/>
                </a:solidFill>
              </a:rPr>
              <a:t>Edx.org. Retrieved from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https://courses.edx.org/assets/courseware/v1/fd388540140a77a52c31ad8bb8db46d5/asset-v1:MITx+14.310x+1T2020+type@asset+block/14310x_Lecture4_New_ToUpload.pdf</a:t>
            </a:r>
            <a:endParaRPr sz="12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06250" y="355675"/>
            <a:ext cx="8519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278400" y="765600"/>
            <a:ext cx="8547000" cy="43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