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meo.com/114257342"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2"/>
              </a:buClr>
              <a:buSzPts val="1400"/>
              <a:buFont typeface="Roboto"/>
              <a:buChar char="●"/>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b960f5454_1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b960f545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dd43f8434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dd43f843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CI use cases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b960f5454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b960f5454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b960f5454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b960f5454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and ideas;</a:t>
            </a:r>
            <a:endParaRPr/>
          </a:p>
          <a:p>
            <a:pPr indent="0" lvl="0" marL="0" rtl="0" algn="l">
              <a:spcBef>
                <a:spcPts val="0"/>
              </a:spcBef>
              <a:spcAft>
                <a:spcPts val="0"/>
              </a:spcAft>
              <a:buNone/>
            </a:pPr>
            <a:r>
              <a:rPr lang="en"/>
              <a:t>Reference </a:t>
            </a:r>
            <a:r>
              <a:rPr lang="en" u="sng">
                <a:solidFill>
                  <a:schemeClr val="hlink"/>
                </a:solidFill>
                <a:hlinkClick r:id="rId2"/>
              </a:rPr>
              <a:t>https://vimeo.com/114257342</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auth.gr/en/logo"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s://www.auth.gr/sites/default/files/banner-horizontal-default-en.png" TargetMode="External"/><Relationship Id="rId4" Type="http://schemas.openxmlformats.org/officeDocument/2006/relationships/hyperlink" Target="https://en.wikipedia.org/wiki/DARPA_Network_Challenge" TargetMode="External"/><Relationship Id="rId5" Type="http://schemas.openxmlformats.org/officeDocument/2006/relationships/hyperlink" Target="http://web.media.mit.edu/~cebrian/Science-2011-Pickard-509-12.pdf" TargetMode="External"/><Relationship Id="rId6" Type="http://schemas.openxmlformats.org/officeDocument/2006/relationships/hyperlink" Target="https://grail.cs.washington.edu/projects/protein-game/foldit-fdg10.pdf" TargetMode="External"/><Relationship Id="rId7" Type="http://schemas.openxmlformats.org/officeDocument/2006/relationships/hyperlink" Target="https://cci.mit.edu/CIchapterlink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6" name="Shape 66"/>
        <p:cNvGrpSpPr/>
        <p:nvPr/>
      </p:nvGrpSpPr>
      <p:grpSpPr>
        <a:xfrm>
          <a:off x="0" y="0"/>
          <a:ext cx="0" cy="0"/>
          <a:chOff x="0" y="0"/>
          <a:chExt cx="0" cy="0"/>
        </a:xfrm>
      </p:grpSpPr>
      <p:sp>
        <p:nvSpPr>
          <p:cNvPr id="67" name="Google Shape;67;p13"/>
          <p:cNvSpPr txBox="1"/>
          <p:nvPr>
            <p:ph idx="1" type="subTitle"/>
          </p:nvPr>
        </p:nvSpPr>
        <p:spPr>
          <a:xfrm>
            <a:off x="134050" y="464678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Andrei Volodin                           DIM101 November 2019</a:t>
            </a:r>
            <a:endParaRPr sz="2400"/>
          </a:p>
        </p:txBody>
      </p:sp>
      <p:sp>
        <p:nvSpPr>
          <p:cNvPr id="68" name="Google Shape;68;p13"/>
          <p:cNvSpPr txBox="1"/>
          <p:nvPr/>
        </p:nvSpPr>
        <p:spPr>
          <a:xfrm>
            <a:off x="134050" y="3370000"/>
            <a:ext cx="4385400" cy="5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Collective Intelligence: essay presentation</a:t>
            </a:r>
            <a:endParaRPr>
              <a:latin typeface="Roboto"/>
              <a:ea typeface="Roboto"/>
              <a:cs typeface="Roboto"/>
              <a:sym typeface="Roboto"/>
            </a:endParaRPr>
          </a:p>
        </p:txBody>
      </p:sp>
      <p:cxnSp>
        <p:nvCxnSpPr>
          <p:cNvPr id="69" name="Google Shape;69;p13"/>
          <p:cNvCxnSpPr>
            <a:stCxn id="68" idx="1"/>
          </p:cNvCxnSpPr>
          <p:nvPr/>
        </p:nvCxnSpPr>
        <p:spPr>
          <a:xfrm flipH="1" rot="10800000">
            <a:off x="134050" y="3648550"/>
            <a:ext cx="5141100" cy="15300"/>
          </a:xfrm>
          <a:prstGeom prst="straightConnector1">
            <a:avLst/>
          </a:prstGeom>
          <a:noFill/>
          <a:ln cap="flat" cmpd="sng" w="9525">
            <a:solidFill>
              <a:srgbClr val="85200C"/>
            </a:solidFill>
            <a:prstDash val="solid"/>
            <a:round/>
            <a:headEnd len="med" w="med" type="none"/>
            <a:tailEnd len="med" w="med" type="none"/>
          </a:ln>
        </p:spPr>
      </p:cxnSp>
      <p:sp>
        <p:nvSpPr>
          <p:cNvPr id="70" name="Google Shape;70;p13"/>
          <p:cNvSpPr txBox="1"/>
          <p:nvPr/>
        </p:nvSpPr>
        <p:spPr>
          <a:xfrm>
            <a:off x="201100" y="3673925"/>
            <a:ext cx="15159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99999"/>
                </a:solidFill>
                <a:latin typeface="Roboto"/>
                <a:ea typeface="Roboto"/>
                <a:cs typeface="Roboto"/>
                <a:sym typeface="Roboto"/>
              </a:rPr>
              <a:t>Andrei Volodin</a:t>
            </a:r>
            <a:endParaRPr b="1" sz="1200">
              <a:solidFill>
                <a:srgbClr val="999999"/>
              </a:solidFill>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January 2020</a:t>
            </a:r>
            <a:endParaRPr sz="1200">
              <a:latin typeface="Roboto"/>
              <a:ea typeface="Roboto"/>
              <a:cs typeface="Roboto"/>
              <a:sym typeface="Roboto"/>
            </a:endParaRPr>
          </a:p>
        </p:txBody>
      </p:sp>
      <p:sp>
        <p:nvSpPr>
          <p:cNvPr id="71" name="Google Shape;71;p13"/>
          <p:cNvSpPr txBox="1"/>
          <p:nvPr/>
        </p:nvSpPr>
        <p:spPr>
          <a:xfrm>
            <a:off x="1399875" y="3743550"/>
            <a:ext cx="8382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Roboto"/>
                <a:ea typeface="Roboto"/>
                <a:cs typeface="Roboto"/>
                <a:sym typeface="Roboto"/>
              </a:rPr>
              <a:t>DIM101</a:t>
            </a:r>
            <a:endParaRPr>
              <a:solidFill>
                <a:srgbClr val="434343"/>
              </a:solidFill>
              <a:latin typeface="Roboto"/>
              <a:ea typeface="Roboto"/>
              <a:cs typeface="Roboto"/>
              <a:sym typeface="Roboto"/>
            </a:endParaRPr>
          </a:p>
        </p:txBody>
      </p:sp>
      <p:sp>
        <p:nvSpPr>
          <p:cNvPr id="72" name="Google Shape;72;p13"/>
          <p:cNvSpPr txBox="1"/>
          <p:nvPr/>
        </p:nvSpPr>
        <p:spPr>
          <a:xfrm>
            <a:off x="6217400" y="1864375"/>
            <a:ext cx="20556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B7B7B7"/>
                </a:solidFill>
                <a:latin typeface="Roboto"/>
                <a:ea typeface="Roboto"/>
                <a:cs typeface="Roboto"/>
                <a:sym typeface="Roboto"/>
              </a:rPr>
              <a:t>Figure 1.A.U.Th. logo. Retrieved from</a:t>
            </a:r>
            <a:endParaRPr sz="800">
              <a:solidFill>
                <a:srgbClr val="B7B7B7"/>
              </a:solidFill>
              <a:latin typeface="Roboto"/>
              <a:ea typeface="Roboto"/>
              <a:cs typeface="Roboto"/>
              <a:sym typeface="Roboto"/>
            </a:endParaRPr>
          </a:p>
          <a:p>
            <a:pPr indent="0" lvl="0" marL="0" rtl="0" algn="l">
              <a:spcBef>
                <a:spcPts val="0"/>
              </a:spcBef>
              <a:spcAft>
                <a:spcPts val="0"/>
              </a:spcAft>
              <a:buNone/>
            </a:pPr>
            <a:r>
              <a:rPr lang="en" sz="1000">
                <a:solidFill>
                  <a:srgbClr val="B7B7B7"/>
                </a:solidFill>
                <a:uFill>
                  <a:noFill/>
                </a:uFill>
                <a:hlinkClick r:id="rId3"/>
              </a:rPr>
              <a:t>https://www.auth.gr/en/logo</a:t>
            </a:r>
            <a:endParaRPr sz="1000">
              <a:solidFill>
                <a:srgbClr val="B7B7B7"/>
              </a:solidFill>
              <a:latin typeface="Roboto"/>
              <a:ea typeface="Roboto"/>
              <a:cs typeface="Roboto"/>
              <a:sym typeface="Roboto"/>
            </a:endParaRPr>
          </a:p>
        </p:txBody>
      </p:sp>
      <p:pic>
        <p:nvPicPr>
          <p:cNvPr id="73" name="Google Shape;73;p13"/>
          <p:cNvPicPr preferRelativeResize="0"/>
          <p:nvPr/>
        </p:nvPicPr>
        <p:blipFill>
          <a:blip r:embed="rId4">
            <a:alphaModFix/>
          </a:blip>
          <a:stretch>
            <a:fillRect/>
          </a:stretch>
        </p:blipFill>
        <p:spPr>
          <a:xfrm>
            <a:off x="3871775" y="304804"/>
            <a:ext cx="4995355" cy="1626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66"/>
        </a:solidFill>
      </p:bgPr>
    </p:bg>
    <p:spTree>
      <p:nvGrpSpPr>
        <p:cNvPr id="77" name="Shape 77"/>
        <p:cNvGrpSpPr/>
        <p:nvPr/>
      </p:nvGrpSpPr>
      <p:grpSpPr>
        <a:xfrm>
          <a:off x="0" y="0"/>
          <a:ext cx="0" cy="0"/>
          <a:chOff x="0" y="0"/>
          <a:chExt cx="0" cy="0"/>
        </a:xfrm>
      </p:grpSpPr>
      <p:sp>
        <p:nvSpPr>
          <p:cNvPr id="78" name="Google Shape;78;p14"/>
          <p:cNvSpPr txBox="1"/>
          <p:nvPr>
            <p:ph idx="4294967295" type="body"/>
          </p:nvPr>
        </p:nvSpPr>
        <p:spPr>
          <a:xfrm>
            <a:off x="460950" y="67950"/>
            <a:ext cx="8222100" cy="449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000000"/>
                </a:solidFill>
                <a:latin typeface="Arial"/>
                <a:ea typeface="Arial"/>
                <a:cs typeface="Arial"/>
                <a:sym typeface="Arial"/>
              </a:rPr>
              <a:t>ABSTRACT</a:t>
            </a:r>
            <a:endParaRPr b="1" sz="3000">
              <a:solidFill>
                <a:srgbClr val="000000"/>
              </a:solidFill>
              <a:latin typeface="Arial"/>
              <a:ea typeface="Arial"/>
              <a:cs typeface="Arial"/>
              <a:sym typeface="Arial"/>
            </a:endParaRPr>
          </a:p>
          <a:p>
            <a:pPr indent="457200" lvl="0" marL="0" rtl="0" algn="l">
              <a:spcBef>
                <a:spcPts val="0"/>
              </a:spcBef>
              <a:spcAft>
                <a:spcPts val="0"/>
              </a:spcAft>
              <a:buNone/>
            </a:pPr>
            <a:r>
              <a:rPr lang="en" sz="2400">
                <a:solidFill>
                  <a:srgbClr val="FFFFFF"/>
                </a:solidFill>
                <a:latin typeface="Arial"/>
                <a:ea typeface="Arial"/>
                <a:cs typeface="Arial"/>
                <a:sym typeface="Arial"/>
              </a:rPr>
              <a:t>The essay represents itself an attempt to research and observe the phenomenon of collective intelligence (CI), to study the historical events that caused the emergence of the phenomena, and today’s situation with CI, as well as use cases and methods associated with it.</a:t>
            </a:r>
            <a:endParaRPr sz="2400">
              <a:solidFill>
                <a:srgbClr val="FFFFFF"/>
              </a:solidFill>
              <a:latin typeface="Arial"/>
              <a:ea typeface="Arial"/>
              <a:cs typeface="Arial"/>
              <a:sym typeface="Arial"/>
            </a:endParaRPr>
          </a:p>
          <a:p>
            <a:pPr indent="457200" lvl="0" marL="0" rtl="0" algn="l">
              <a:spcBef>
                <a:spcPts val="0"/>
              </a:spcBef>
              <a:spcAft>
                <a:spcPts val="0"/>
              </a:spcAft>
              <a:buNone/>
            </a:pPr>
            <a:r>
              <a:rPr lang="en" sz="2400">
                <a:solidFill>
                  <a:srgbClr val="FFFFFF"/>
                </a:solidFill>
                <a:latin typeface="Arial"/>
                <a:ea typeface="Arial"/>
                <a:cs typeface="Arial"/>
                <a:sym typeface="Arial"/>
              </a:rPr>
              <a:t>As research on the topic has shown, CI projects are trying to harness crowd’s potential to solve this or that problem, and understand the crowd’s potential</a:t>
            </a:r>
            <a:endParaRPr sz="2400">
              <a:solidFill>
                <a:srgbClr val="FFFFFF"/>
              </a:solidFill>
              <a:latin typeface="Arial"/>
              <a:ea typeface="Arial"/>
              <a:cs typeface="Arial"/>
              <a:sym typeface="Arial"/>
            </a:endParaRPr>
          </a:p>
          <a:p>
            <a:pPr indent="0" lvl="0" marL="0" rtl="0" algn="r">
              <a:spcBef>
                <a:spcPts val="0"/>
              </a:spcBef>
              <a:spcAft>
                <a:spcPts val="0"/>
              </a:spcAft>
              <a:buNone/>
            </a:pPr>
            <a:r>
              <a:t/>
            </a:r>
            <a:endParaRPr i="1" sz="2400">
              <a:solidFill>
                <a:srgbClr val="FFE599"/>
              </a:solidFill>
              <a:latin typeface="Arial"/>
              <a:ea typeface="Arial"/>
              <a:cs typeface="Arial"/>
              <a:sym typeface="Arial"/>
            </a:endParaRPr>
          </a:p>
          <a:p>
            <a:pPr indent="0" lvl="0" marL="0" rtl="0" algn="r">
              <a:spcBef>
                <a:spcPts val="0"/>
              </a:spcBef>
              <a:spcAft>
                <a:spcPts val="0"/>
              </a:spcAft>
              <a:buNone/>
            </a:pPr>
            <a:r>
              <a:t/>
            </a:r>
            <a:endParaRPr i="1" sz="2400">
              <a:solidFill>
                <a:srgbClr val="FFE599"/>
              </a:solidFill>
              <a:latin typeface="Arial"/>
              <a:ea typeface="Arial"/>
              <a:cs typeface="Arial"/>
              <a:sym typeface="Arial"/>
            </a:endParaRPr>
          </a:p>
          <a:p>
            <a:pPr indent="0" lvl="0" marL="0" rtl="0" algn="r">
              <a:spcBef>
                <a:spcPts val="0"/>
              </a:spcBef>
              <a:spcAft>
                <a:spcPts val="0"/>
              </a:spcAft>
              <a:buNone/>
            </a:pPr>
            <a:r>
              <a:t/>
            </a:r>
            <a:endParaRPr i="1" sz="2400">
              <a:solidFill>
                <a:srgbClr val="FFE599"/>
              </a:solidFill>
              <a:latin typeface="Arial"/>
              <a:ea typeface="Arial"/>
              <a:cs typeface="Arial"/>
              <a:sym typeface="Arial"/>
            </a:endParaRPr>
          </a:p>
          <a:p>
            <a:pPr indent="0" lvl="0" marL="0" rtl="0" algn="r">
              <a:spcBef>
                <a:spcPts val="0"/>
              </a:spcBef>
              <a:spcAft>
                <a:spcPts val="0"/>
              </a:spcAft>
              <a:buNone/>
            </a:pPr>
            <a:r>
              <a:t/>
            </a:r>
            <a:endParaRPr i="1" sz="2400">
              <a:solidFill>
                <a:srgbClr val="FFE599"/>
              </a:solidFill>
              <a:latin typeface="Arial"/>
              <a:ea typeface="Arial"/>
              <a:cs typeface="Arial"/>
              <a:sym typeface="Arial"/>
            </a:endParaRPr>
          </a:p>
        </p:txBody>
      </p:sp>
      <p:sp>
        <p:nvSpPr>
          <p:cNvPr id="79" name="Google Shape;79;p14"/>
          <p:cNvSpPr txBox="1"/>
          <p:nvPr/>
        </p:nvSpPr>
        <p:spPr>
          <a:xfrm>
            <a:off x="195325" y="4453350"/>
            <a:ext cx="8685300" cy="5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66"/>
        </a:solidFill>
      </p:bgPr>
    </p:bg>
    <p:spTree>
      <p:nvGrpSpPr>
        <p:cNvPr id="83" name="Shape 83"/>
        <p:cNvGrpSpPr/>
        <p:nvPr/>
      </p:nvGrpSpPr>
      <p:grpSpPr>
        <a:xfrm>
          <a:off x="0" y="0"/>
          <a:ext cx="0" cy="0"/>
          <a:chOff x="0" y="0"/>
          <a:chExt cx="0" cy="0"/>
        </a:xfrm>
      </p:grpSpPr>
      <p:sp>
        <p:nvSpPr>
          <p:cNvPr id="84" name="Google Shape;84;p15"/>
          <p:cNvSpPr/>
          <p:nvPr/>
        </p:nvSpPr>
        <p:spPr>
          <a:xfrm>
            <a:off x="846900" y="983050"/>
            <a:ext cx="7754100" cy="17793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877975" y="3479388"/>
            <a:ext cx="7754100" cy="6420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3F3"/>
              </a:highlight>
            </a:endParaRPr>
          </a:p>
        </p:txBody>
      </p:sp>
      <p:sp>
        <p:nvSpPr>
          <p:cNvPr id="86" name="Google Shape;86;p15"/>
          <p:cNvSpPr txBox="1"/>
          <p:nvPr>
            <p:ph idx="4294967295" type="body"/>
          </p:nvPr>
        </p:nvSpPr>
        <p:spPr>
          <a:xfrm>
            <a:off x="349650" y="455725"/>
            <a:ext cx="8333400" cy="4328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E599"/>
              </a:buClr>
              <a:buSzPts val="2400"/>
              <a:buChar char="●"/>
            </a:pPr>
            <a:r>
              <a:rPr lang="en" sz="2400">
                <a:solidFill>
                  <a:srgbClr val="FFE599"/>
                </a:solidFill>
                <a:latin typeface="Arial"/>
                <a:ea typeface="Arial"/>
                <a:cs typeface="Arial"/>
                <a:sym typeface="Arial"/>
              </a:rPr>
              <a:t>DARPA challenge</a:t>
            </a:r>
            <a:endParaRPr sz="2400">
              <a:solidFill>
                <a:srgbClr val="FFE599"/>
              </a:solidFill>
              <a:latin typeface="Arial"/>
              <a:ea typeface="Arial"/>
              <a:cs typeface="Arial"/>
              <a:sym typeface="Arial"/>
            </a:endParaRPr>
          </a:p>
          <a:p>
            <a:pPr indent="0" lvl="0" marL="457200" rtl="0" algn="l">
              <a:spcBef>
                <a:spcPts val="0"/>
              </a:spcBef>
              <a:spcAft>
                <a:spcPts val="0"/>
              </a:spcAft>
              <a:buNone/>
            </a:pPr>
            <a:r>
              <a:rPr lang="en" sz="1400">
                <a:solidFill>
                  <a:srgbClr val="222222"/>
                </a:solidFill>
                <a:latin typeface="Arial"/>
                <a:ea typeface="Arial"/>
                <a:cs typeface="Arial"/>
                <a:sym typeface="Arial"/>
              </a:rPr>
              <a:t>“Under the rules of the competition, the $40,000 challenge award would be granted to the first team to submit the locations of 10 moored, 8-foot, red weather balloons at 10 previously undisclosed fixed locations in the continental United States. The balloons were to be placed in readily accessible locations visible from nearby roads. The balloons were deployed at 10:00 AM Eastern Time on December 5, 2009, and scheduled to be taken down at 5:00 PM. DARPA was prepared to deploy them for a second day and wait for up to a week for a team to find all of the balloons.”</a:t>
            </a:r>
            <a:endParaRPr sz="1400">
              <a:solidFill>
                <a:srgbClr val="FFE599"/>
              </a:solidFill>
              <a:latin typeface="Arial"/>
              <a:ea typeface="Arial"/>
              <a:cs typeface="Arial"/>
              <a:sym typeface="Arial"/>
            </a:endParaRPr>
          </a:p>
          <a:p>
            <a:pPr indent="0" lvl="0" marL="0" rtl="0" algn="l">
              <a:spcBef>
                <a:spcPts val="0"/>
              </a:spcBef>
              <a:spcAft>
                <a:spcPts val="0"/>
              </a:spcAft>
              <a:buNone/>
            </a:pPr>
            <a:r>
              <a:rPr lang="en" sz="2400">
                <a:solidFill>
                  <a:srgbClr val="FFE599"/>
                </a:solidFill>
                <a:latin typeface="Arial"/>
                <a:ea typeface="Arial"/>
                <a:cs typeface="Arial"/>
                <a:sym typeface="Arial"/>
              </a:rPr>
              <a:t>     MIT team discovered all 10 balloons in 9 hours.</a:t>
            </a:r>
            <a:endParaRPr sz="2400">
              <a:solidFill>
                <a:srgbClr val="FFE599"/>
              </a:solidFill>
              <a:latin typeface="Arial"/>
              <a:ea typeface="Arial"/>
              <a:cs typeface="Arial"/>
              <a:sym typeface="Arial"/>
            </a:endParaRPr>
          </a:p>
          <a:p>
            <a:pPr indent="0" lvl="0" marL="0" rtl="0" algn="l">
              <a:spcBef>
                <a:spcPts val="0"/>
              </a:spcBef>
              <a:spcAft>
                <a:spcPts val="0"/>
              </a:spcAft>
              <a:buNone/>
            </a:pPr>
            <a:r>
              <a:rPr lang="en" sz="2400">
                <a:solidFill>
                  <a:srgbClr val="FFE599"/>
                </a:solidFill>
                <a:latin typeface="Arial"/>
                <a:ea typeface="Arial"/>
                <a:cs typeface="Arial"/>
                <a:sym typeface="Arial"/>
              </a:rPr>
              <a:t>    Their winning strategy was similar to milti-marketing:</a:t>
            </a:r>
            <a:endParaRPr sz="2400">
              <a:solidFill>
                <a:srgbClr val="FFE599"/>
              </a:solidFill>
              <a:latin typeface="Arial"/>
              <a:ea typeface="Arial"/>
              <a:cs typeface="Arial"/>
              <a:sym typeface="Arial"/>
            </a:endParaRPr>
          </a:p>
          <a:p>
            <a:pPr indent="0" lvl="0" marL="457200" rtl="0" algn="l">
              <a:spcBef>
                <a:spcPts val="0"/>
              </a:spcBef>
              <a:spcAft>
                <a:spcPts val="0"/>
              </a:spcAft>
              <a:buNone/>
            </a:pPr>
            <a:r>
              <a:rPr lang="en" sz="1200">
                <a:solidFill>
                  <a:srgbClr val="222222"/>
                </a:solidFill>
                <a:latin typeface="Arial"/>
                <a:ea typeface="Arial"/>
                <a:cs typeface="Arial"/>
                <a:sym typeface="Arial"/>
              </a:rPr>
              <a:t>“We're giving $2000 per balloon to the first person to send us the correct coordinates, but that's not all -- we're also giving $1000 to the person who invited them. Then we're giving $500 whoever invited the inviter, and $250 to whoever invited them, and so on</a:t>
            </a:r>
            <a:r>
              <a:rPr lang="en" sz="1050">
                <a:solidFill>
                  <a:srgbClr val="222222"/>
                </a:solidFill>
                <a:latin typeface="Arial"/>
                <a:ea typeface="Arial"/>
                <a:cs typeface="Arial"/>
                <a:sym typeface="Arial"/>
              </a:rPr>
              <a:t>“</a:t>
            </a:r>
            <a:endParaRPr sz="1050">
              <a:solidFill>
                <a:srgbClr val="222222"/>
              </a:solidFill>
              <a:latin typeface="Arial"/>
              <a:ea typeface="Arial"/>
              <a:cs typeface="Arial"/>
              <a:sym typeface="Arial"/>
            </a:endParaRPr>
          </a:p>
          <a:p>
            <a:pPr indent="0" lvl="0" marL="457200" rtl="0" algn="l">
              <a:spcBef>
                <a:spcPts val="0"/>
              </a:spcBef>
              <a:spcAft>
                <a:spcPts val="0"/>
              </a:spcAft>
              <a:buNone/>
            </a:pPr>
            <a:r>
              <a:t/>
            </a:r>
            <a:endParaRPr sz="1050">
              <a:solidFill>
                <a:srgbClr val="222222"/>
              </a:solidFill>
              <a:latin typeface="Arial"/>
              <a:ea typeface="Arial"/>
              <a:cs typeface="Arial"/>
              <a:sym typeface="Arial"/>
            </a:endParaRPr>
          </a:p>
        </p:txBody>
      </p:sp>
      <p:sp>
        <p:nvSpPr>
          <p:cNvPr id="87" name="Google Shape;87;p15"/>
          <p:cNvSpPr txBox="1"/>
          <p:nvPr>
            <p:ph idx="4294967295" type="title"/>
          </p:nvPr>
        </p:nvSpPr>
        <p:spPr>
          <a:xfrm>
            <a:off x="460950" y="-44975"/>
            <a:ext cx="8222100" cy="64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FFD966"/>
                </a:solidFill>
                <a:latin typeface="Courier New"/>
                <a:ea typeface="Courier New"/>
                <a:cs typeface="Courier New"/>
                <a:sym typeface="Courier New"/>
              </a:rPr>
              <a:t>Famous use cases of CI</a:t>
            </a:r>
            <a:endParaRPr b="1" sz="3000">
              <a:solidFill>
                <a:srgbClr val="FFD966"/>
              </a:solidFill>
              <a:latin typeface="Courier New"/>
              <a:ea typeface="Courier New"/>
              <a:cs typeface="Courier New"/>
              <a:sym typeface="Courier New"/>
            </a:endParaRPr>
          </a:p>
        </p:txBody>
      </p:sp>
      <p:sp>
        <p:nvSpPr>
          <p:cNvPr id="88" name="Google Shape;88;p15"/>
          <p:cNvSpPr txBox="1"/>
          <p:nvPr/>
        </p:nvSpPr>
        <p:spPr>
          <a:xfrm>
            <a:off x="6775125" y="4838425"/>
            <a:ext cx="21600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Source : Wikipedia</a:t>
            </a:r>
            <a:endParaRPr>
              <a:latin typeface="Roboto"/>
              <a:ea typeface="Roboto"/>
              <a:cs typeface="Roboto"/>
              <a:sym typeface="Roboto"/>
            </a:endParaRPr>
          </a:p>
        </p:txBody>
      </p:sp>
      <p:sp>
        <p:nvSpPr>
          <p:cNvPr id="89" name="Google Shape;89;p15"/>
          <p:cNvSpPr/>
          <p:nvPr/>
        </p:nvSpPr>
        <p:spPr>
          <a:xfrm>
            <a:off x="877975" y="4492225"/>
            <a:ext cx="7754100" cy="3618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222222"/>
                </a:solidFill>
              </a:rPr>
              <a:t>The challenge was designed to help the military generate ideas for operating under a range of circumstances, such as natural disasters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66"/>
        </a:solidFill>
      </p:bgPr>
    </p:bg>
    <p:spTree>
      <p:nvGrpSpPr>
        <p:cNvPr id="93" name="Shape 93"/>
        <p:cNvGrpSpPr/>
        <p:nvPr/>
      </p:nvGrpSpPr>
      <p:grpSpPr>
        <a:xfrm>
          <a:off x="0" y="0"/>
          <a:ext cx="0" cy="0"/>
          <a:chOff x="0" y="0"/>
          <a:chExt cx="0" cy="0"/>
        </a:xfrm>
      </p:grpSpPr>
      <p:sp>
        <p:nvSpPr>
          <p:cNvPr id="94" name="Google Shape;94;p16"/>
          <p:cNvSpPr txBox="1"/>
          <p:nvPr>
            <p:ph idx="4294967295" type="body"/>
          </p:nvPr>
        </p:nvSpPr>
        <p:spPr>
          <a:xfrm>
            <a:off x="502050" y="455725"/>
            <a:ext cx="8333400" cy="4328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E599"/>
              </a:buClr>
              <a:buSzPts val="2400"/>
              <a:buChar char="●"/>
            </a:pPr>
            <a:r>
              <a:rPr lang="en" sz="2400">
                <a:solidFill>
                  <a:srgbClr val="FFE599"/>
                </a:solidFill>
                <a:latin typeface="Arial"/>
                <a:ea typeface="Arial"/>
                <a:cs typeface="Arial"/>
                <a:sym typeface="Arial"/>
              </a:rPr>
              <a:t>Foldit</a:t>
            </a:r>
            <a:endParaRPr sz="2400">
              <a:solidFill>
                <a:srgbClr val="FFE599"/>
              </a:solidFill>
              <a:latin typeface="Arial"/>
              <a:ea typeface="Arial"/>
              <a:cs typeface="Arial"/>
              <a:sym typeface="Arial"/>
            </a:endParaRPr>
          </a:p>
          <a:p>
            <a:pPr indent="0" lvl="0" marL="457200" rtl="0" algn="l">
              <a:spcBef>
                <a:spcPts val="0"/>
              </a:spcBef>
              <a:spcAft>
                <a:spcPts val="0"/>
              </a:spcAft>
              <a:buNone/>
            </a:pPr>
            <a:r>
              <a:t/>
            </a:r>
            <a:endParaRPr sz="2400">
              <a:solidFill>
                <a:srgbClr val="FFE599"/>
              </a:solidFill>
              <a:latin typeface="Arial"/>
              <a:ea typeface="Arial"/>
              <a:cs typeface="Arial"/>
              <a:sym typeface="Arial"/>
            </a:endParaRPr>
          </a:p>
          <a:p>
            <a:pPr indent="-381000" lvl="0" marL="457200" rtl="0" algn="l">
              <a:spcBef>
                <a:spcPts val="0"/>
              </a:spcBef>
              <a:spcAft>
                <a:spcPts val="0"/>
              </a:spcAft>
              <a:buClr>
                <a:srgbClr val="FFE599"/>
              </a:buClr>
              <a:buSzPts val="2400"/>
              <a:buFont typeface="Arial"/>
              <a:buChar char="●"/>
            </a:pPr>
            <a:r>
              <a:rPr lang="en" sz="2400">
                <a:solidFill>
                  <a:srgbClr val="FFE599"/>
                </a:solidFill>
                <a:latin typeface="Arial"/>
                <a:ea typeface="Arial"/>
                <a:cs typeface="Arial"/>
                <a:sym typeface="Arial"/>
              </a:rPr>
              <a:t>Wikipedia</a:t>
            </a:r>
            <a:endParaRPr sz="2400">
              <a:solidFill>
                <a:srgbClr val="FFE599"/>
              </a:solidFill>
              <a:latin typeface="Arial"/>
              <a:ea typeface="Arial"/>
              <a:cs typeface="Arial"/>
              <a:sym typeface="Arial"/>
            </a:endParaRPr>
          </a:p>
          <a:p>
            <a:pPr indent="0" lvl="0" marL="0" rtl="0" algn="l">
              <a:spcBef>
                <a:spcPts val="0"/>
              </a:spcBef>
              <a:spcAft>
                <a:spcPts val="0"/>
              </a:spcAft>
              <a:buNone/>
            </a:pPr>
            <a:r>
              <a:t/>
            </a:r>
            <a:endParaRPr sz="2400">
              <a:solidFill>
                <a:srgbClr val="FFE599"/>
              </a:solidFill>
              <a:latin typeface="Arial"/>
              <a:ea typeface="Arial"/>
              <a:cs typeface="Arial"/>
              <a:sym typeface="Arial"/>
            </a:endParaRPr>
          </a:p>
          <a:p>
            <a:pPr indent="-381000" lvl="0" marL="457200" rtl="0" algn="l">
              <a:spcBef>
                <a:spcPts val="0"/>
              </a:spcBef>
              <a:spcAft>
                <a:spcPts val="0"/>
              </a:spcAft>
              <a:buClr>
                <a:srgbClr val="FFE599"/>
              </a:buClr>
              <a:buSzPts val="2400"/>
              <a:buFont typeface="Arial"/>
              <a:buChar char="●"/>
            </a:pPr>
            <a:r>
              <a:rPr lang="en" sz="2400">
                <a:solidFill>
                  <a:srgbClr val="FFE599"/>
                </a:solidFill>
                <a:latin typeface="Arial"/>
                <a:ea typeface="Arial"/>
                <a:cs typeface="Arial"/>
                <a:sym typeface="Arial"/>
              </a:rPr>
              <a:t>Kaggle</a:t>
            </a:r>
            <a:endParaRPr sz="2400">
              <a:solidFill>
                <a:srgbClr val="FFE599"/>
              </a:solidFill>
              <a:latin typeface="Arial"/>
              <a:ea typeface="Arial"/>
              <a:cs typeface="Arial"/>
              <a:sym typeface="Arial"/>
            </a:endParaRPr>
          </a:p>
          <a:p>
            <a:pPr indent="0" lvl="0" marL="0" rtl="0" algn="l">
              <a:spcBef>
                <a:spcPts val="0"/>
              </a:spcBef>
              <a:spcAft>
                <a:spcPts val="0"/>
              </a:spcAft>
              <a:buNone/>
            </a:pPr>
            <a:r>
              <a:t/>
            </a:r>
            <a:endParaRPr sz="2400">
              <a:solidFill>
                <a:srgbClr val="FFE599"/>
              </a:solidFill>
              <a:latin typeface="Arial"/>
              <a:ea typeface="Arial"/>
              <a:cs typeface="Arial"/>
              <a:sym typeface="Arial"/>
            </a:endParaRPr>
          </a:p>
          <a:p>
            <a:pPr indent="-381000" lvl="0" marL="457200" rtl="0" algn="l">
              <a:spcBef>
                <a:spcPts val="0"/>
              </a:spcBef>
              <a:spcAft>
                <a:spcPts val="0"/>
              </a:spcAft>
              <a:buClr>
                <a:srgbClr val="FFE599"/>
              </a:buClr>
              <a:buSzPts val="2400"/>
              <a:buFont typeface="Arial"/>
              <a:buChar char="●"/>
            </a:pPr>
            <a:r>
              <a:rPr lang="en" sz="2400">
                <a:solidFill>
                  <a:srgbClr val="FFE599"/>
                </a:solidFill>
                <a:latin typeface="Arial"/>
                <a:ea typeface="Arial"/>
                <a:cs typeface="Arial"/>
                <a:sym typeface="Arial"/>
              </a:rPr>
              <a:t>Linux</a:t>
            </a:r>
            <a:endParaRPr sz="2400">
              <a:solidFill>
                <a:srgbClr val="FFE599"/>
              </a:solidFill>
              <a:latin typeface="Arial"/>
              <a:ea typeface="Arial"/>
              <a:cs typeface="Arial"/>
              <a:sym typeface="Arial"/>
            </a:endParaRPr>
          </a:p>
          <a:p>
            <a:pPr indent="0" lvl="0" marL="0" rtl="0" algn="l">
              <a:spcBef>
                <a:spcPts val="0"/>
              </a:spcBef>
              <a:spcAft>
                <a:spcPts val="0"/>
              </a:spcAft>
              <a:buNone/>
            </a:pPr>
            <a:r>
              <a:t/>
            </a:r>
            <a:endParaRPr sz="2400">
              <a:solidFill>
                <a:srgbClr val="FFE599"/>
              </a:solidFill>
              <a:latin typeface="Arial"/>
              <a:ea typeface="Arial"/>
              <a:cs typeface="Arial"/>
              <a:sym typeface="Arial"/>
            </a:endParaRPr>
          </a:p>
          <a:p>
            <a:pPr indent="-381000" lvl="0" marL="457200" rtl="0" algn="l">
              <a:spcBef>
                <a:spcPts val="0"/>
              </a:spcBef>
              <a:spcAft>
                <a:spcPts val="0"/>
              </a:spcAft>
              <a:buClr>
                <a:srgbClr val="FFE599"/>
              </a:buClr>
              <a:buSzPts val="2400"/>
              <a:buFont typeface="Arial"/>
              <a:buChar char="●"/>
            </a:pPr>
            <a:r>
              <a:rPr lang="en" sz="2400">
                <a:solidFill>
                  <a:srgbClr val="FFE599"/>
                </a:solidFill>
                <a:latin typeface="Arial"/>
                <a:ea typeface="Arial"/>
                <a:cs typeface="Arial"/>
                <a:sym typeface="Arial"/>
              </a:rPr>
              <a:t>Github</a:t>
            </a:r>
            <a:endParaRPr sz="2400">
              <a:solidFill>
                <a:srgbClr val="FFE599"/>
              </a:solidFill>
              <a:latin typeface="Arial"/>
              <a:ea typeface="Arial"/>
              <a:cs typeface="Arial"/>
              <a:sym typeface="Arial"/>
            </a:endParaRPr>
          </a:p>
          <a:p>
            <a:pPr indent="0" lvl="0" marL="0" rtl="0" algn="l">
              <a:spcBef>
                <a:spcPts val="0"/>
              </a:spcBef>
              <a:spcAft>
                <a:spcPts val="0"/>
              </a:spcAft>
              <a:buNone/>
            </a:pPr>
            <a:r>
              <a:t/>
            </a:r>
            <a:endParaRPr sz="1400">
              <a:solidFill>
                <a:srgbClr val="FFE599"/>
              </a:solidFill>
              <a:latin typeface="Arial"/>
              <a:ea typeface="Arial"/>
              <a:cs typeface="Arial"/>
              <a:sym typeface="Arial"/>
            </a:endParaRPr>
          </a:p>
          <a:p>
            <a:pPr indent="0" lvl="0" marL="0" rtl="0" algn="l">
              <a:spcBef>
                <a:spcPts val="0"/>
              </a:spcBef>
              <a:spcAft>
                <a:spcPts val="0"/>
              </a:spcAft>
              <a:buNone/>
            </a:pPr>
            <a:r>
              <a:rPr lang="en" sz="2400">
                <a:solidFill>
                  <a:srgbClr val="FFE599"/>
                </a:solidFill>
                <a:latin typeface="Arial"/>
                <a:ea typeface="Arial"/>
                <a:cs typeface="Arial"/>
                <a:sym typeface="Arial"/>
              </a:rPr>
              <a:t>     </a:t>
            </a:r>
            <a:endParaRPr sz="1050">
              <a:solidFill>
                <a:srgbClr val="222222"/>
              </a:solidFill>
              <a:latin typeface="Arial"/>
              <a:ea typeface="Arial"/>
              <a:cs typeface="Arial"/>
              <a:sym typeface="Arial"/>
            </a:endParaRPr>
          </a:p>
        </p:txBody>
      </p:sp>
      <p:sp>
        <p:nvSpPr>
          <p:cNvPr id="95" name="Google Shape;95;p16"/>
          <p:cNvSpPr txBox="1"/>
          <p:nvPr>
            <p:ph idx="4294967295" type="title"/>
          </p:nvPr>
        </p:nvSpPr>
        <p:spPr>
          <a:xfrm>
            <a:off x="613350" y="-44975"/>
            <a:ext cx="8222100" cy="64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FFD966"/>
                </a:solidFill>
                <a:latin typeface="Courier New"/>
                <a:ea typeface="Courier New"/>
                <a:cs typeface="Courier New"/>
                <a:sym typeface="Courier New"/>
              </a:rPr>
              <a:t>Famous use cases of CI</a:t>
            </a:r>
            <a:endParaRPr b="1" sz="3000">
              <a:solidFill>
                <a:srgbClr val="FFD966"/>
              </a:solidFill>
              <a:latin typeface="Courier New"/>
              <a:ea typeface="Courier New"/>
              <a:cs typeface="Courier New"/>
              <a:sym typeface="Courier New"/>
            </a:endParaRPr>
          </a:p>
        </p:txBody>
      </p:sp>
      <p:sp>
        <p:nvSpPr>
          <p:cNvPr id="96" name="Google Shape;96;p16"/>
          <p:cNvSpPr/>
          <p:nvPr/>
        </p:nvSpPr>
        <p:spPr>
          <a:xfrm>
            <a:off x="694950" y="1897175"/>
            <a:ext cx="7754100" cy="3618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t>The world largest encyclopedia comprised in about 10 years</a:t>
            </a:r>
            <a:endParaRPr sz="1200"/>
          </a:p>
        </p:txBody>
      </p:sp>
      <p:sp>
        <p:nvSpPr>
          <p:cNvPr id="97" name="Google Shape;97;p16"/>
          <p:cNvSpPr/>
          <p:nvPr/>
        </p:nvSpPr>
        <p:spPr>
          <a:xfrm>
            <a:off x="649375" y="987025"/>
            <a:ext cx="7754100" cy="3618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t>In three weeks, citizen scientists playing a game uncovered the structure of an enzyme that had eluded scientists for over fifteen years ( Malone &amp; Bernshtein)</a:t>
            </a:r>
            <a:endParaRPr sz="1200"/>
          </a:p>
        </p:txBody>
      </p:sp>
      <p:sp>
        <p:nvSpPr>
          <p:cNvPr id="98" name="Google Shape;98;p16"/>
          <p:cNvSpPr/>
          <p:nvPr/>
        </p:nvSpPr>
        <p:spPr>
          <a:xfrm>
            <a:off x="725575" y="4339825"/>
            <a:ext cx="7754100" cy="3618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t>Source code repository. Recently was acquired by Microsoft</a:t>
            </a:r>
            <a:endParaRPr sz="1200"/>
          </a:p>
        </p:txBody>
      </p:sp>
      <p:sp>
        <p:nvSpPr>
          <p:cNvPr id="99" name="Google Shape;99;p16"/>
          <p:cNvSpPr/>
          <p:nvPr/>
        </p:nvSpPr>
        <p:spPr>
          <a:xfrm>
            <a:off x="730650" y="2691450"/>
            <a:ext cx="7754100" cy="3618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t>Platform for online competitions in coding and innovative problem solving</a:t>
            </a:r>
            <a:endParaRPr sz="1200"/>
          </a:p>
        </p:txBody>
      </p:sp>
      <p:sp>
        <p:nvSpPr>
          <p:cNvPr id="100" name="Google Shape;100;p16"/>
          <p:cNvSpPr/>
          <p:nvPr/>
        </p:nvSpPr>
        <p:spPr>
          <a:xfrm>
            <a:off x="725575" y="3501625"/>
            <a:ext cx="7754100" cy="3618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t>Open Source</a:t>
            </a:r>
            <a:r>
              <a:rPr lang="en" sz="1200"/>
              <a:t> </a:t>
            </a:r>
            <a:r>
              <a:rPr lang="en" sz="1200"/>
              <a:t>Operating</a:t>
            </a:r>
            <a:r>
              <a:rPr lang="en" sz="1200"/>
              <a:t> System</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66"/>
        </a:solidFill>
      </p:bgPr>
    </p:bg>
    <p:spTree>
      <p:nvGrpSpPr>
        <p:cNvPr id="104" name="Shape 104"/>
        <p:cNvGrpSpPr/>
        <p:nvPr/>
      </p:nvGrpSpPr>
      <p:grpSpPr>
        <a:xfrm>
          <a:off x="0" y="0"/>
          <a:ext cx="0" cy="0"/>
          <a:chOff x="0" y="0"/>
          <a:chExt cx="0" cy="0"/>
        </a:xfrm>
      </p:grpSpPr>
      <p:sp>
        <p:nvSpPr>
          <p:cNvPr id="105" name="Google Shape;105;p17"/>
          <p:cNvSpPr txBox="1"/>
          <p:nvPr>
            <p:ph type="title"/>
          </p:nvPr>
        </p:nvSpPr>
        <p:spPr>
          <a:xfrm>
            <a:off x="287725" y="263050"/>
            <a:ext cx="26100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D966"/>
                </a:solidFill>
              </a:rPr>
              <a:t>Wikipedia</a:t>
            </a:r>
            <a:endParaRPr>
              <a:solidFill>
                <a:srgbClr val="FFD966"/>
              </a:solidFill>
            </a:endParaRPr>
          </a:p>
        </p:txBody>
      </p:sp>
      <p:sp>
        <p:nvSpPr>
          <p:cNvPr id="106" name="Google Shape;106;p17"/>
          <p:cNvSpPr txBox="1"/>
          <p:nvPr>
            <p:ph type="title"/>
          </p:nvPr>
        </p:nvSpPr>
        <p:spPr>
          <a:xfrm>
            <a:off x="-62225" y="3442300"/>
            <a:ext cx="33099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D966"/>
                </a:solidFill>
              </a:rPr>
              <a:t>Peer reviews</a:t>
            </a:r>
            <a:endParaRPr>
              <a:solidFill>
                <a:srgbClr val="FFD966"/>
              </a:solidFill>
            </a:endParaRPr>
          </a:p>
        </p:txBody>
      </p:sp>
      <p:sp>
        <p:nvSpPr>
          <p:cNvPr id="107" name="Google Shape;107;p17"/>
          <p:cNvSpPr txBox="1"/>
          <p:nvPr>
            <p:ph type="title"/>
          </p:nvPr>
        </p:nvSpPr>
        <p:spPr>
          <a:xfrm>
            <a:off x="3111000" y="1275850"/>
            <a:ext cx="2922000" cy="10128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a:solidFill>
                  <a:srgbClr val="FFD966"/>
                </a:solidFill>
              </a:rPr>
              <a:t>Blockchain</a:t>
            </a:r>
            <a:endParaRPr>
              <a:solidFill>
                <a:srgbClr val="FFD966"/>
              </a:solidFill>
            </a:endParaRPr>
          </a:p>
        </p:txBody>
      </p:sp>
      <p:sp>
        <p:nvSpPr>
          <p:cNvPr id="108" name="Google Shape;108;p17"/>
          <p:cNvSpPr txBox="1"/>
          <p:nvPr>
            <p:ph type="title"/>
          </p:nvPr>
        </p:nvSpPr>
        <p:spPr>
          <a:xfrm>
            <a:off x="1939350" y="2429500"/>
            <a:ext cx="52653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D966"/>
                </a:solidFill>
              </a:rPr>
              <a:t>Professional </a:t>
            </a:r>
            <a:r>
              <a:rPr lang="en">
                <a:solidFill>
                  <a:srgbClr val="FFD966"/>
                </a:solidFill>
              </a:rPr>
              <a:t>Forums</a:t>
            </a:r>
            <a:endParaRPr>
              <a:solidFill>
                <a:srgbClr val="FFD966"/>
              </a:solidFill>
            </a:endParaRPr>
          </a:p>
        </p:txBody>
      </p:sp>
      <p:sp>
        <p:nvSpPr>
          <p:cNvPr id="109" name="Google Shape;109;p17"/>
          <p:cNvSpPr txBox="1"/>
          <p:nvPr>
            <p:ph type="title"/>
          </p:nvPr>
        </p:nvSpPr>
        <p:spPr>
          <a:xfrm>
            <a:off x="4572000" y="3442288"/>
            <a:ext cx="42600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D966"/>
                </a:solidFill>
              </a:rPr>
              <a:t>Amazon mturk</a:t>
            </a:r>
            <a:endParaRPr>
              <a:solidFill>
                <a:srgbClr val="FFD966"/>
              </a:solidFill>
            </a:endParaRPr>
          </a:p>
        </p:txBody>
      </p:sp>
      <p:sp>
        <p:nvSpPr>
          <p:cNvPr id="110" name="Google Shape;110;p17"/>
          <p:cNvSpPr txBox="1"/>
          <p:nvPr>
            <p:ph type="title"/>
          </p:nvPr>
        </p:nvSpPr>
        <p:spPr>
          <a:xfrm>
            <a:off x="5877000" y="263050"/>
            <a:ext cx="2215800" cy="10128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a:solidFill>
                  <a:srgbClr val="FFD966"/>
                </a:solidFill>
              </a:rPr>
              <a:t>Kaggle </a:t>
            </a:r>
            <a:endParaRPr>
              <a:solidFill>
                <a:srgbClr val="FFD966"/>
              </a:solidFill>
            </a:endParaRPr>
          </a:p>
        </p:txBody>
      </p:sp>
      <p:sp>
        <p:nvSpPr>
          <p:cNvPr id="111" name="Google Shape;111;p17"/>
          <p:cNvSpPr txBox="1"/>
          <p:nvPr>
            <p:ph type="title"/>
          </p:nvPr>
        </p:nvSpPr>
        <p:spPr>
          <a:xfrm>
            <a:off x="3267000" y="263038"/>
            <a:ext cx="26100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D966"/>
                </a:solidFill>
              </a:rPr>
              <a:t>Github</a:t>
            </a:r>
            <a:endParaRPr>
              <a:solidFill>
                <a:srgbClr val="FFD9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66"/>
        </a:solidFill>
      </p:bgPr>
    </p:bg>
    <p:spTree>
      <p:nvGrpSpPr>
        <p:cNvPr id="115" name="Shape 115"/>
        <p:cNvGrpSpPr/>
        <p:nvPr/>
      </p:nvGrpSpPr>
      <p:grpSpPr>
        <a:xfrm>
          <a:off x="0" y="0"/>
          <a:ext cx="0" cy="0"/>
          <a:chOff x="0" y="0"/>
          <a:chExt cx="0" cy="0"/>
        </a:xfrm>
      </p:grpSpPr>
      <p:sp>
        <p:nvSpPr>
          <p:cNvPr id="116" name="Google Shape;116;p18"/>
          <p:cNvSpPr txBox="1"/>
          <p:nvPr>
            <p:ph idx="4294967295"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FFD966"/>
                </a:solidFill>
              </a:rPr>
              <a:t>Essay Sections</a:t>
            </a:r>
            <a:endParaRPr b="1">
              <a:solidFill>
                <a:srgbClr val="FFD966"/>
              </a:solidFill>
            </a:endParaRPr>
          </a:p>
        </p:txBody>
      </p:sp>
      <p:sp>
        <p:nvSpPr>
          <p:cNvPr id="117" name="Google Shape;117;p18"/>
          <p:cNvSpPr txBox="1"/>
          <p:nvPr>
            <p:ph idx="4294967295" type="body"/>
          </p:nvPr>
        </p:nvSpPr>
        <p:spPr>
          <a:xfrm>
            <a:off x="471900" y="1919075"/>
            <a:ext cx="84087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D966"/>
              </a:buClr>
              <a:buSzPts val="1800"/>
              <a:buChar char="●"/>
            </a:pPr>
            <a:r>
              <a:rPr i="1" lang="en">
                <a:solidFill>
                  <a:srgbClr val="FFD966"/>
                </a:solidFill>
              </a:rPr>
              <a:t>Abstract</a:t>
            </a:r>
            <a:r>
              <a:rPr lang="en">
                <a:solidFill>
                  <a:srgbClr val="FFD966"/>
                </a:solidFill>
              </a:rPr>
              <a:t> </a:t>
            </a:r>
            <a:endParaRPr>
              <a:solidFill>
                <a:srgbClr val="FFD966"/>
              </a:solidFill>
            </a:endParaRPr>
          </a:p>
          <a:p>
            <a:pPr indent="-342900" lvl="0" marL="457200" rtl="0" algn="l">
              <a:spcBef>
                <a:spcPts val="0"/>
              </a:spcBef>
              <a:spcAft>
                <a:spcPts val="0"/>
              </a:spcAft>
              <a:buClr>
                <a:srgbClr val="FFD966"/>
              </a:buClr>
              <a:buSzPts val="1800"/>
              <a:buChar char="●"/>
            </a:pPr>
            <a:r>
              <a:rPr i="1" lang="en">
                <a:solidFill>
                  <a:srgbClr val="FFD966"/>
                </a:solidFill>
              </a:rPr>
              <a:t>Introduction</a:t>
            </a:r>
            <a:r>
              <a:rPr lang="en">
                <a:solidFill>
                  <a:srgbClr val="FFD966"/>
                </a:solidFill>
              </a:rPr>
              <a:t> where basic notions are defined and context is given</a:t>
            </a:r>
            <a:endParaRPr>
              <a:solidFill>
                <a:srgbClr val="FFD966"/>
              </a:solidFill>
            </a:endParaRPr>
          </a:p>
          <a:p>
            <a:pPr indent="-342900" lvl="0" marL="457200" rtl="0" algn="l">
              <a:spcBef>
                <a:spcPts val="0"/>
              </a:spcBef>
              <a:spcAft>
                <a:spcPts val="0"/>
              </a:spcAft>
              <a:buClr>
                <a:srgbClr val="FFD966"/>
              </a:buClr>
              <a:buSzPts val="1800"/>
              <a:buChar char="●"/>
            </a:pPr>
            <a:r>
              <a:rPr i="1" lang="en">
                <a:solidFill>
                  <a:srgbClr val="FFD966"/>
                </a:solidFill>
              </a:rPr>
              <a:t>Overview</a:t>
            </a:r>
            <a:r>
              <a:rPr i="1" lang="en">
                <a:solidFill>
                  <a:srgbClr val="FFD966"/>
                </a:solidFill>
              </a:rPr>
              <a:t> and use cases </a:t>
            </a:r>
            <a:r>
              <a:rPr lang="en">
                <a:solidFill>
                  <a:srgbClr val="FFD966"/>
                </a:solidFill>
              </a:rPr>
              <a:t>of CI: where famous projects from CI area are listed</a:t>
            </a:r>
            <a:endParaRPr>
              <a:solidFill>
                <a:srgbClr val="FFD966"/>
              </a:solidFill>
            </a:endParaRPr>
          </a:p>
          <a:p>
            <a:pPr indent="-342900" lvl="0" marL="457200" rtl="0" algn="l">
              <a:spcBef>
                <a:spcPts val="0"/>
              </a:spcBef>
              <a:spcAft>
                <a:spcPts val="0"/>
              </a:spcAft>
              <a:buClr>
                <a:srgbClr val="FFD966"/>
              </a:buClr>
              <a:buSzPts val="1800"/>
              <a:buChar char="●"/>
            </a:pPr>
            <a:r>
              <a:rPr i="1" lang="en">
                <a:solidFill>
                  <a:srgbClr val="FFD966"/>
                </a:solidFill>
              </a:rPr>
              <a:t>Conclusion </a:t>
            </a:r>
            <a:r>
              <a:rPr lang="en">
                <a:solidFill>
                  <a:srgbClr val="FFD966"/>
                </a:solidFill>
              </a:rPr>
              <a:t>- where the research is briefly summarized</a:t>
            </a:r>
            <a:endParaRPr>
              <a:solidFill>
                <a:srgbClr val="FFD966"/>
              </a:solidFill>
            </a:endParaRPr>
          </a:p>
          <a:p>
            <a:pPr indent="0" lvl="0" marL="457200" rtl="0" algn="l">
              <a:spcBef>
                <a:spcPts val="1600"/>
              </a:spcBef>
              <a:spcAft>
                <a:spcPts val="0"/>
              </a:spcAft>
              <a:buNone/>
            </a:pPr>
            <a:r>
              <a:t/>
            </a:r>
            <a:endParaRPr>
              <a:solidFill>
                <a:srgbClr val="FFD966"/>
              </a:solidFill>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66"/>
        </a:solidFill>
      </p:bgPr>
    </p:bg>
    <p:spTree>
      <p:nvGrpSpPr>
        <p:cNvPr id="121" name="Shape 121"/>
        <p:cNvGrpSpPr/>
        <p:nvPr/>
      </p:nvGrpSpPr>
      <p:grpSpPr>
        <a:xfrm>
          <a:off x="0" y="0"/>
          <a:ext cx="0" cy="0"/>
          <a:chOff x="0" y="0"/>
          <a:chExt cx="0" cy="0"/>
        </a:xfrm>
      </p:grpSpPr>
      <p:sp>
        <p:nvSpPr>
          <p:cNvPr id="122" name="Google Shape;122;p19"/>
          <p:cNvSpPr txBox="1"/>
          <p:nvPr/>
        </p:nvSpPr>
        <p:spPr>
          <a:xfrm>
            <a:off x="404000" y="1596600"/>
            <a:ext cx="7831800" cy="19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E599"/>
                </a:solidFill>
                <a:latin typeface="Roboto"/>
                <a:ea typeface="Roboto"/>
                <a:cs typeface="Roboto"/>
                <a:sym typeface="Roboto"/>
              </a:rPr>
              <a:t>The main question investigated in the essay  is how to harness a crowd in order it works to resolve </a:t>
            </a:r>
            <a:r>
              <a:rPr lang="en" sz="2400">
                <a:solidFill>
                  <a:srgbClr val="FFE599"/>
                </a:solidFill>
                <a:latin typeface="Roboto"/>
                <a:ea typeface="Roboto"/>
                <a:cs typeface="Roboto"/>
                <a:sym typeface="Roboto"/>
              </a:rPr>
              <a:t>particular</a:t>
            </a:r>
            <a:r>
              <a:rPr lang="en" sz="2400">
                <a:solidFill>
                  <a:srgbClr val="FFE599"/>
                </a:solidFill>
                <a:latin typeface="Roboto"/>
                <a:ea typeface="Roboto"/>
                <a:cs typeface="Roboto"/>
                <a:sym typeface="Roboto"/>
              </a:rPr>
              <a:t> needs or projects. </a:t>
            </a:r>
            <a:endParaRPr sz="2400">
              <a:solidFill>
                <a:srgbClr val="FFE599"/>
              </a:solidFill>
              <a:latin typeface="Roboto"/>
              <a:ea typeface="Roboto"/>
              <a:cs typeface="Roboto"/>
              <a:sym typeface="Roboto"/>
            </a:endParaRPr>
          </a:p>
          <a:p>
            <a:pPr indent="0" lvl="0" marL="0" rtl="0" algn="l">
              <a:spcBef>
                <a:spcPts val="0"/>
              </a:spcBef>
              <a:spcAft>
                <a:spcPts val="0"/>
              </a:spcAft>
              <a:buNone/>
            </a:pPr>
            <a:r>
              <a:t/>
            </a:r>
            <a:endParaRPr sz="2400">
              <a:solidFill>
                <a:srgbClr val="FFE599"/>
              </a:solidFill>
              <a:latin typeface="Roboto"/>
              <a:ea typeface="Roboto"/>
              <a:cs typeface="Roboto"/>
              <a:sym typeface="Roboto"/>
            </a:endParaRPr>
          </a:p>
          <a:p>
            <a:pPr indent="0" lvl="0" marL="0" rtl="0" algn="l">
              <a:spcBef>
                <a:spcPts val="0"/>
              </a:spcBef>
              <a:spcAft>
                <a:spcPts val="0"/>
              </a:spcAft>
              <a:buNone/>
            </a:pPr>
            <a:r>
              <a:rPr lang="en" sz="2400">
                <a:solidFill>
                  <a:srgbClr val="FFE599"/>
                </a:solidFill>
                <a:latin typeface="Roboto"/>
                <a:ea typeface="Roboto"/>
                <a:cs typeface="Roboto"/>
                <a:sym typeface="Roboto"/>
              </a:rPr>
              <a:t>The question how to design online games or other tools to get audience engaged in problem solving will need further research and is out of the scope of the essay.</a:t>
            </a:r>
            <a:endParaRPr sz="2400">
              <a:solidFill>
                <a:srgbClr val="FFE599"/>
              </a:solidFill>
              <a:latin typeface="Roboto"/>
              <a:ea typeface="Roboto"/>
              <a:cs typeface="Roboto"/>
              <a:sym typeface="Roboto"/>
            </a:endParaRPr>
          </a:p>
        </p:txBody>
      </p:sp>
      <p:sp>
        <p:nvSpPr>
          <p:cNvPr id="123" name="Google Shape;123;p19"/>
          <p:cNvSpPr txBox="1"/>
          <p:nvPr/>
        </p:nvSpPr>
        <p:spPr>
          <a:xfrm>
            <a:off x="1095525" y="315150"/>
            <a:ext cx="6845100" cy="10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E599"/>
                </a:solidFill>
                <a:latin typeface="Roboto"/>
                <a:ea typeface="Roboto"/>
                <a:cs typeface="Roboto"/>
                <a:sym typeface="Roboto"/>
              </a:rPr>
              <a:t>Main questions and objectives</a:t>
            </a:r>
            <a:endParaRPr b="1" sz="2400">
              <a:solidFill>
                <a:srgbClr val="FFE599"/>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9999"/>
        </a:solidFill>
      </p:bgPr>
    </p:bg>
    <p:spTree>
      <p:nvGrpSpPr>
        <p:cNvPr id="127" name="Shape 127"/>
        <p:cNvGrpSpPr/>
        <p:nvPr/>
      </p:nvGrpSpPr>
      <p:grpSpPr>
        <a:xfrm>
          <a:off x="0" y="0"/>
          <a:ext cx="0" cy="0"/>
          <a:chOff x="0" y="0"/>
          <a:chExt cx="0" cy="0"/>
        </a:xfrm>
      </p:grpSpPr>
      <p:sp>
        <p:nvSpPr>
          <p:cNvPr id="128" name="Google Shape;128;p20"/>
          <p:cNvSpPr txBox="1"/>
          <p:nvPr>
            <p:ph type="title"/>
          </p:nvPr>
        </p:nvSpPr>
        <p:spPr>
          <a:xfrm>
            <a:off x="490250" y="488250"/>
            <a:ext cx="8199900" cy="4090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sz="1400"/>
              <a:t>Figure 1. A.U.Th logo. Retrieved from </a:t>
            </a:r>
            <a:r>
              <a:rPr lang="en" sz="1100" u="sng">
                <a:solidFill>
                  <a:schemeClr val="accent5"/>
                </a:solidFill>
                <a:latin typeface="Arial"/>
                <a:ea typeface="Arial"/>
                <a:cs typeface="Arial"/>
                <a:sym typeface="Arial"/>
                <a:hlinkClick r:id="rId3"/>
              </a:rPr>
              <a:t>https://www.auth.gr/sites/default/files/banner-horizontal-default-en.png</a:t>
            </a:r>
            <a:endParaRPr sz="1400"/>
          </a:p>
          <a:p>
            <a:pPr indent="-317500" lvl="0" marL="457200" rtl="0" algn="l">
              <a:spcBef>
                <a:spcPts val="0"/>
              </a:spcBef>
              <a:spcAft>
                <a:spcPts val="0"/>
              </a:spcAft>
              <a:buSzPts val="1400"/>
              <a:buAutoNum type="arabicPeriod"/>
            </a:pPr>
            <a:r>
              <a:rPr lang="en" sz="1400"/>
              <a:t>Wikipedia. DARPA Balloon Challenge. Retrieved from </a:t>
            </a:r>
            <a:r>
              <a:rPr lang="en" sz="1100" u="sng">
                <a:solidFill>
                  <a:schemeClr val="hlink"/>
                </a:solidFill>
                <a:latin typeface="Arial"/>
                <a:ea typeface="Arial"/>
                <a:cs typeface="Arial"/>
                <a:sym typeface="Arial"/>
                <a:hlinkClick r:id="rId4"/>
              </a:rPr>
              <a:t>https://en.wikipedia.org/wiki/DARPA_Network_Challenge</a:t>
            </a:r>
            <a:endParaRPr sz="1100"/>
          </a:p>
          <a:p>
            <a:pPr indent="-317500" lvl="0" marL="457200" rtl="0" algn="l">
              <a:lnSpc>
                <a:spcPct val="115000"/>
              </a:lnSpc>
              <a:spcBef>
                <a:spcPts val="0"/>
              </a:spcBef>
              <a:spcAft>
                <a:spcPts val="0"/>
              </a:spcAft>
              <a:buClr>
                <a:srgbClr val="FFFFFF"/>
              </a:buClr>
              <a:buSzPts val="1400"/>
              <a:buAutoNum type="arabicPeriod"/>
            </a:pPr>
            <a:r>
              <a:rPr lang="en" sz="1400">
                <a:solidFill>
                  <a:srgbClr val="FFFFFF"/>
                </a:solidFill>
              </a:rPr>
              <a:t>Pickard, G., Pan, W., Rahwan, I., Cebrian, M., Crane, R., Madan, A., &amp; Pentland, A. (2011). Time-critical social mobilization. </a:t>
            </a:r>
            <a:r>
              <a:rPr i="1" lang="en" sz="1400">
                <a:solidFill>
                  <a:srgbClr val="FFFFFF"/>
                </a:solidFill>
              </a:rPr>
              <a:t>Science</a:t>
            </a:r>
            <a:r>
              <a:rPr lang="en" sz="1400">
                <a:solidFill>
                  <a:srgbClr val="FFFFFF"/>
                </a:solidFill>
              </a:rPr>
              <a:t>, </a:t>
            </a:r>
            <a:r>
              <a:rPr i="1" lang="en" sz="1400">
                <a:solidFill>
                  <a:srgbClr val="FFFFFF"/>
                </a:solidFill>
              </a:rPr>
              <a:t>334</a:t>
            </a:r>
            <a:r>
              <a:rPr lang="en" sz="1400">
                <a:solidFill>
                  <a:srgbClr val="FFFFFF"/>
                </a:solidFill>
              </a:rPr>
              <a:t>(6055), 509-512. Accessed online January 19 from </a:t>
            </a:r>
            <a:r>
              <a:rPr lang="en" sz="1400">
                <a:solidFill>
                  <a:srgbClr val="FFFFFF"/>
                </a:solidFill>
                <a:uFill>
                  <a:noFill/>
                </a:uFill>
                <a:hlinkClick r:id="rId5"/>
              </a:rPr>
              <a:t>http://web.media.mit.edu/~cebrian/Science-2011-Pickard-509-12.pdf</a:t>
            </a:r>
            <a:endParaRPr sz="1400">
              <a:solidFill>
                <a:srgbClr val="FFFFFF"/>
              </a:solidFill>
            </a:endParaRPr>
          </a:p>
          <a:p>
            <a:pPr indent="-317500" lvl="0" marL="457200" rtl="0" algn="l">
              <a:lnSpc>
                <a:spcPct val="115000"/>
              </a:lnSpc>
              <a:spcBef>
                <a:spcPts val="0"/>
              </a:spcBef>
              <a:spcAft>
                <a:spcPts val="0"/>
              </a:spcAft>
              <a:buClr>
                <a:srgbClr val="FFFFFF"/>
              </a:buClr>
              <a:buSzPts val="1400"/>
              <a:buAutoNum type="arabicPeriod"/>
            </a:pPr>
            <a:r>
              <a:rPr lang="en" sz="1400">
                <a:solidFill>
                  <a:srgbClr val="FFFFFF"/>
                </a:solidFill>
              </a:rPr>
              <a:t>Howe, J. (2008). Crowdsourcing: Why the Power of the Crowd is Driving the Future of Business," The International Achievement Institute.</a:t>
            </a:r>
            <a:endParaRPr sz="1400">
              <a:solidFill>
                <a:srgbClr val="FFFFFF"/>
              </a:solidFill>
            </a:endParaRPr>
          </a:p>
          <a:p>
            <a:pPr indent="-317500" lvl="0" marL="457200" rtl="0" algn="l">
              <a:lnSpc>
                <a:spcPct val="115000"/>
              </a:lnSpc>
              <a:spcBef>
                <a:spcPts val="0"/>
              </a:spcBef>
              <a:spcAft>
                <a:spcPts val="0"/>
              </a:spcAft>
              <a:buClr>
                <a:srgbClr val="FFFFFF"/>
              </a:buClr>
              <a:buSzPts val="1400"/>
              <a:buAutoNum type="arabicPeriod"/>
            </a:pPr>
            <a:r>
              <a:rPr lang="en" sz="1400">
                <a:solidFill>
                  <a:srgbClr val="FFFFFF"/>
                </a:solidFill>
              </a:rPr>
              <a:t>Cooper, S., Treuille, A., Barbero, J., Leaver-Fay, A., Tuite, K., Khatib, F., ... &amp; Popović, Z. (2010, June). The challenge of designing scientific discovery games. In </a:t>
            </a:r>
            <a:r>
              <a:rPr i="1" lang="en" sz="1400">
                <a:solidFill>
                  <a:srgbClr val="FFFFFF"/>
                </a:solidFill>
              </a:rPr>
              <a:t>Proceedings of the Fifth international Conference on the Foundations of Digital Games</a:t>
            </a:r>
            <a:r>
              <a:rPr lang="en" sz="1400">
                <a:solidFill>
                  <a:srgbClr val="FFFFFF"/>
                </a:solidFill>
              </a:rPr>
              <a:t> (pp. 40-47). ACM. Accessed January 19 from </a:t>
            </a:r>
            <a:endParaRPr sz="1400">
              <a:solidFill>
                <a:srgbClr val="FFFFFF"/>
              </a:solidFill>
            </a:endParaRPr>
          </a:p>
          <a:p>
            <a:pPr indent="-317500" lvl="0" marL="457200" rtl="0" algn="l">
              <a:lnSpc>
                <a:spcPct val="115000"/>
              </a:lnSpc>
              <a:spcBef>
                <a:spcPts val="0"/>
              </a:spcBef>
              <a:spcAft>
                <a:spcPts val="0"/>
              </a:spcAft>
              <a:buClr>
                <a:srgbClr val="FFFFFF"/>
              </a:buClr>
              <a:buSzPts val="1400"/>
              <a:buAutoNum type="arabicPeriod"/>
            </a:pPr>
            <a:r>
              <a:rPr lang="en" sz="1400">
                <a:solidFill>
                  <a:srgbClr val="FFFFFF"/>
                </a:solidFill>
                <a:uFill>
                  <a:noFill/>
                </a:uFill>
                <a:hlinkClick r:id="rId6"/>
              </a:rPr>
              <a:t>https://grail.cs.washington.edu/projects/protein-game/foldit-fdg10.pdf</a:t>
            </a:r>
            <a:endParaRPr sz="1400">
              <a:solidFill>
                <a:srgbClr val="FFFFFF"/>
              </a:solidFill>
            </a:endParaRPr>
          </a:p>
          <a:p>
            <a:pPr indent="-317500" lvl="0" marL="457200" rtl="0" algn="l">
              <a:lnSpc>
                <a:spcPct val="115000"/>
              </a:lnSpc>
              <a:spcBef>
                <a:spcPts val="0"/>
              </a:spcBef>
              <a:spcAft>
                <a:spcPts val="0"/>
              </a:spcAft>
              <a:buClr>
                <a:srgbClr val="FFFFFF"/>
              </a:buClr>
              <a:buSzPts val="1400"/>
              <a:buAutoNum type="arabicPeriod"/>
            </a:pPr>
            <a:r>
              <a:rPr lang="en" sz="1400">
                <a:solidFill>
                  <a:srgbClr val="FFFFFF"/>
                </a:solidFill>
              </a:rPr>
              <a:t>6. Murthy, D., Gross, A., &amp; Bond, S. (2012). Visualizing Collective Discursive User Interactions in Online Life Science Communities. </a:t>
            </a:r>
            <a:r>
              <a:rPr i="1" lang="en" sz="1400">
                <a:solidFill>
                  <a:srgbClr val="FFFFFF"/>
                </a:solidFill>
              </a:rPr>
              <a:t>arXiv preprint arXiv:1204.3598</a:t>
            </a:r>
            <a:r>
              <a:rPr lang="en" sz="1400">
                <a:solidFill>
                  <a:srgbClr val="FFFFFF"/>
                </a:solidFill>
              </a:rPr>
              <a:t>.</a:t>
            </a:r>
            <a:endParaRPr sz="1400">
              <a:solidFill>
                <a:srgbClr val="FFFFFF"/>
              </a:solidFill>
            </a:endParaRPr>
          </a:p>
          <a:p>
            <a:pPr indent="-317500" lvl="0" marL="457200" rtl="0" algn="l">
              <a:spcBef>
                <a:spcPts val="0"/>
              </a:spcBef>
              <a:spcAft>
                <a:spcPts val="0"/>
              </a:spcAft>
              <a:buSzPts val="1400"/>
              <a:buAutoNum type="arabicPeriod"/>
            </a:pPr>
            <a:r>
              <a:rPr lang="en" sz="1400"/>
              <a:t>M. Bernstein, T. Malone.  </a:t>
            </a:r>
            <a:r>
              <a:rPr lang="en" sz="1400"/>
              <a:t>Handbook of Collective Intelligence. Retrieved from </a:t>
            </a:r>
            <a:r>
              <a:rPr lang="en" sz="1400" u="sng">
                <a:solidFill>
                  <a:schemeClr val="hlink"/>
                </a:solidFill>
                <a:latin typeface="Arial"/>
                <a:ea typeface="Arial"/>
                <a:cs typeface="Arial"/>
                <a:sym typeface="Arial"/>
                <a:hlinkClick r:id="rId7"/>
              </a:rPr>
              <a:t>https://cci.mit.edu/CIchapterlinks/</a:t>
            </a:r>
            <a:endParaRPr sz="1400"/>
          </a:p>
          <a:p>
            <a:pPr indent="-317500" lvl="0" marL="457200" rtl="0" algn="l">
              <a:spcBef>
                <a:spcPts val="0"/>
              </a:spcBef>
              <a:spcAft>
                <a:spcPts val="0"/>
              </a:spcAft>
              <a:buSzPts val="1400"/>
              <a:buAutoNum type="arabicPeriod"/>
            </a:pPr>
            <a:r>
              <a:rPr lang="en" sz="1400"/>
              <a:t>Malone, T. W., &amp; Bernstein, M. S. (Eds.). (2015). Handbook of collective intelligence. MIT Press.</a:t>
            </a:r>
            <a:endParaRPr sz="1400"/>
          </a:p>
          <a:p>
            <a:pPr indent="-317500" lvl="0" marL="457200" rtl="0" algn="l">
              <a:spcBef>
                <a:spcPts val="0"/>
              </a:spcBef>
              <a:spcAft>
                <a:spcPts val="0"/>
              </a:spcAft>
              <a:buSzPts val="1400"/>
              <a:buAutoNum type="arabicPeriod"/>
            </a:pPr>
            <a:r>
              <a:rPr lang="en" sz="1400"/>
              <a:t>Levy, P. 1997. Collective intelligence. Cambridge, AM: Persues Books, Introduction, pp.1-10</a:t>
            </a:r>
            <a:endParaRPr sz="1400"/>
          </a:p>
          <a:p>
            <a:pPr indent="0" lvl="0" marL="0" rtl="0" algn="l">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