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64d6f3c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64d6f3c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6505411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6505411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6505411d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6505411d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64eb30c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64eb30c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64eb30c7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64eb30c7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6505411d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6505411d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6505411d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6505411d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lang="en"/>
              <a:t>ource : Forbes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6505411d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6505411d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auth.gr/en/logo"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www.forbes.com/sites/louiscolumbus/2018/07/12/10-charts-that-will-change-your-perspective-of-netflixs-massive-success-in-the-cloud/#508936e42303"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6" name="Shape 66"/>
        <p:cNvGrpSpPr/>
        <p:nvPr/>
      </p:nvGrpSpPr>
      <p:grpSpPr>
        <a:xfrm>
          <a:off x="0" y="0"/>
          <a:ext cx="0" cy="0"/>
          <a:chOff x="0" y="0"/>
          <a:chExt cx="0" cy="0"/>
        </a:xfrm>
      </p:grpSpPr>
      <p:sp>
        <p:nvSpPr>
          <p:cNvPr id="67" name="Google Shape;67;p13"/>
          <p:cNvSpPr txBox="1"/>
          <p:nvPr>
            <p:ph idx="1" type="subTitle"/>
          </p:nvPr>
        </p:nvSpPr>
        <p:spPr>
          <a:xfrm>
            <a:off x="134050" y="464678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By Andrei Volodin                           DIM101 November 2019</a:t>
            </a:r>
            <a:endParaRPr sz="2400"/>
          </a:p>
        </p:txBody>
      </p:sp>
      <p:sp>
        <p:nvSpPr>
          <p:cNvPr id="68" name="Google Shape;68;p13"/>
          <p:cNvSpPr txBox="1"/>
          <p:nvPr/>
        </p:nvSpPr>
        <p:spPr>
          <a:xfrm>
            <a:off x="134050" y="2989000"/>
            <a:ext cx="5141100" cy="5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 Journal article presentation: Netflix streaming service example</a:t>
            </a:r>
            <a:endParaRPr i="1">
              <a:latin typeface="Roboto"/>
              <a:ea typeface="Roboto"/>
              <a:cs typeface="Roboto"/>
              <a:sym typeface="Roboto"/>
            </a:endParaRPr>
          </a:p>
        </p:txBody>
      </p:sp>
      <p:cxnSp>
        <p:nvCxnSpPr>
          <p:cNvPr id="69" name="Google Shape;69;p13"/>
          <p:cNvCxnSpPr>
            <a:stCxn id="68" idx="1"/>
          </p:cNvCxnSpPr>
          <p:nvPr/>
        </p:nvCxnSpPr>
        <p:spPr>
          <a:xfrm flipH="1" rot="10800000">
            <a:off x="134050" y="3267550"/>
            <a:ext cx="5141100" cy="15300"/>
          </a:xfrm>
          <a:prstGeom prst="straightConnector1">
            <a:avLst/>
          </a:prstGeom>
          <a:noFill/>
          <a:ln cap="flat" cmpd="sng" w="9525">
            <a:solidFill>
              <a:srgbClr val="85200C"/>
            </a:solidFill>
            <a:prstDash val="solid"/>
            <a:round/>
            <a:headEnd len="med" w="med" type="none"/>
            <a:tailEnd len="med" w="med" type="none"/>
          </a:ln>
        </p:spPr>
      </p:cxnSp>
      <p:sp>
        <p:nvSpPr>
          <p:cNvPr id="70" name="Google Shape;70;p13"/>
          <p:cNvSpPr txBox="1"/>
          <p:nvPr/>
        </p:nvSpPr>
        <p:spPr>
          <a:xfrm>
            <a:off x="201100" y="3673925"/>
            <a:ext cx="15159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999999"/>
                </a:solidFill>
                <a:latin typeface="Roboto"/>
                <a:ea typeface="Roboto"/>
                <a:cs typeface="Roboto"/>
                <a:sym typeface="Roboto"/>
              </a:rPr>
              <a:t>Andrei Volodin</a:t>
            </a:r>
            <a:endParaRPr b="1" sz="1200">
              <a:solidFill>
                <a:srgbClr val="999999"/>
              </a:solidFill>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January 2020</a:t>
            </a:r>
            <a:endParaRPr sz="1200">
              <a:latin typeface="Roboto"/>
              <a:ea typeface="Roboto"/>
              <a:cs typeface="Roboto"/>
              <a:sym typeface="Roboto"/>
            </a:endParaRPr>
          </a:p>
        </p:txBody>
      </p:sp>
      <p:sp>
        <p:nvSpPr>
          <p:cNvPr id="71" name="Google Shape;71;p13"/>
          <p:cNvSpPr txBox="1"/>
          <p:nvPr/>
        </p:nvSpPr>
        <p:spPr>
          <a:xfrm>
            <a:off x="1399875" y="3743550"/>
            <a:ext cx="8382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Roboto"/>
                <a:ea typeface="Roboto"/>
                <a:cs typeface="Roboto"/>
                <a:sym typeface="Roboto"/>
              </a:rPr>
              <a:t>DIM107</a:t>
            </a:r>
            <a:endParaRPr>
              <a:solidFill>
                <a:srgbClr val="434343"/>
              </a:solidFill>
              <a:latin typeface="Roboto"/>
              <a:ea typeface="Roboto"/>
              <a:cs typeface="Roboto"/>
              <a:sym typeface="Roboto"/>
            </a:endParaRPr>
          </a:p>
        </p:txBody>
      </p:sp>
      <p:sp>
        <p:nvSpPr>
          <p:cNvPr id="72" name="Google Shape;72;p13"/>
          <p:cNvSpPr txBox="1"/>
          <p:nvPr/>
        </p:nvSpPr>
        <p:spPr>
          <a:xfrm>
            <a:off x="6217400" y="1864375"/>
            <a:ext cx="2055600" cy="4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B7B7B7"/>
                </a:solidFill>
                <a:latin typeface="Roboto"/>
                <a:ea typeface="Roboto"/>
                <a:cs typeface="Roboto"/>
                <a:sym typeface="Roboto"/>
              </a:rPr>
              <a:t>Figure 1.A.U.Th. logo. Retrieved from</a:t>
            </a:r>
            <a:endParaRPr sz="800">
              <a:solidFill>
                <a:srgbClr val="B7B7B7"/>
              </a:solidFill>
              <a:latin typeface="Roboto"/>
              <a:ea typeface="Roboto"/>
              <a:cs typeface="Roboto"/>
              <a:sym typeface="Roboto"/>
            </a:endParaRPr>
          </a:p>
          <a:p>
            <a:pPr indent="0" lvl="0" marL="0" rtl="0" algn="l">
              <a:spcBef>
                <a:spcPts val="0"/>
              </a:spcBef>
              <a:spcAft>
                <a:spcPts val="0"/>
              </a:spcAft>
              <a:buNone/>
            </a:pPr>
            <a:r>
              <a:rPr lang="en" sz="1000">
                <a:solidFill>
                  <a:srgbClr val="B7B7B7"/>
                </a:solidFill>
                <a:uFill>
                  <a:noFill/>
                </a:uFill>
                <a:hlinkClick r:id="rId3"/>
              </a:rPr>
              <a:t>https://www.auth.gr/en/logo</a:t>
            </a:r>
            <a:endParaRPr sz="1000">
              <a:solidFill>
                <a:srgbClr val="B7B7B7"/>
              </a:solidFill>
              <a:latin typeface="Roboto"/>
              <a:ea typeface="Roboto"/>
              <a:cs typeface="Roboto"/>
              <a:sym typeface="Roboto"/>
            </a:endParaRPr>
          </a:p>
        </p:txBody>
      </p:sp>
      <p:pic>
        <p:nvPicPr>
          <p:cNvPr id="73" name="Google Shape;73;p13"/>
          <p:cNvPicPr preferRelativeResize="0"/>
          <p:nvPr/>
        </p:nvPicPr>
        <p:blipFill>
          <a:blip r:embed="rId4">
            <a:alphaModFix/>
          </a:blip>
          <a:stretch>
            <a:fillRect/>
          </a:stretch>
        </p:blipFill>
        <p:spPr>
          <a:xfrm>
            <a:off x="3871775" y="304804"/>
            <a:ext cx="4995355" cy="1626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6D7A8"/>
        </a:solidFill>
      </p:bgPr>
    </p:bg>
    <p:spTree>
      <p:nvGrpSpPr>
        <p:cNvPr id="77" name="Shape 77"/>
        <p:cNvGrpSpPr/>
        <p:nvPr/>
      </p:nvGrpSpPr>
      <p:grpSpPr>
        <a:xfrm>
          <a:off x="0" y="0"/>
          <a:ext cx="0" cy="0"/>
          <a:chOff x="0" y="0"/>
          <a:chExt cx="0" cy="0"/>
        </a:xfrm>
      </p:grpSpPr>
      <p:sp>
        <p:nvSpPr>
          <p:cNvPr id="78" name="Google Shape;78;p14"/>
          <p:cNvSpPr txBox="1"/>
          <p:nvPr/>
        </p:nvSpPr>
        <p:spPr>
          <a:xfrm>
            <a:off x="627650" y="236400"/>
            <a:ext cx="7246500" cy="19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Anders Fagerjord &amp; Lucy Kueng (2019):</a:t>
            </a:r>
            <a:endParaRPr sz="1800">
              <a:latin typeface="Roboto"/>
              <a:ea typeface="Roboto"/>
              <a:cs typeface="Roboto"/>
              <a:sym typeface="Roboto"/>
            </a:endParaRPr>
          </a:p>
          <a:p>
            <a:pPr indent="0" lvl="0" marL="0" rtl="0" algn="l">
              <a:spcBef>
                <a:spcPts val="0"/>
              </a:spcBef>
              <a:spcAft>
                <a:spcPts val="0"/>
              </a:spcAft>
              <a:buNone/>
            </a:pPr>
            <a:r>
              <a:t/>
            </a:r>
            <a:endParaRPr sz="1800">
              <a:solidFill>
                <a:srgbClr val="FFF2CC"/>
              </a:solidFill>
              <a:latin typeface="Roboto"/>
              <a:ea typeface="Roboto"/>
              <a:cs typeface="Roboto"/>
              <a:sym typeface="Roboto"/>
            </a:endParaRPr>
          </a:p>
          <a:p>
            <a:pPr indent="0" lvl="0" marL="0" rtl="0" algn="l">
              <a:spcBef>
                <a:spcPts val="0"/>
              </a:spcBef>
              <a:spcAft>
                <a:spcPts val="0"/>
              </a:spcAft>
              <a:buNone/>
            </a:pPr>
            <a:r>
              <a:rPr b="1" lang="en" sz="3600">
                <a:solidFill>
                  <a:srgbClr val="FFF2CC"/>
                </a:solidFill>
                <a:latin typeface="Roboto"/>
                <a:ea typeface="Roboto"/>
                <a:cs typeface="Roboto"/>
                <a:sym typeface="Roboto"/>
              </a:rPr>
              <a:t>Mapping the core actors and flows in streaming video services: what Netflix can tell us about these new media networks</a:t>
            </a:r>
            <a:r>
              <a:rPr lang="en" sz="2400">
                <a:latin typeface="Roboto"/>
                <a:ea typeface="Roboto"/>
                <a:cs typeface="Roboto"/>
                <a:sym typeface="Roboto"/>
              </a:rPr>
              <a:t>, </a:t>
            </a:r>
            <a:endParaRPr sz="24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Journal of Media Business Studies,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DOI: 10.1080/16522354.2019.1684717</a:t>
            </a:r>
            <a:endParaRPr sz="18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6D7A8"/>
        </a:solidFill>
      </p:bgPr>
    </p:bg>
    <p:spTree>
      <p:nvGrpSpPr>
        <p:cNvPr id="82" name="Shape 82"/>
        <p:cNvGrpSpPr/>
        <p:nvPr/>
      </p:nvGrpSpPr>
      <p:grpSpPr>
        <a:xfrm>
          <a:off x="0" y="0"/>
          <a:ext cx="0" cy="0"/>
          <a:chOff x="0" y="0"/>
          <a:chExt cx="0" cy="0"/>
        </a:xfrm>
      </p:grpSpPr>
      <p:sp>
        <p:nvSpPr>
          <p:cNvPr id="83" name="Google Shape;83;p15"/>
          <p:cNvSpPr txBox="1"/>
          <p:nvPr/>
        </p:nvSpPr>
        <p:spPr>
          <a:xfrm>
            <a:off x="603200" y="3205275"/>
            <a:ext cx="7279200" cy="6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84" name="Google Shape;84;p15"/>
          <p:cNvSpPr txBox="1"/>
          <p:nvPr/>
        </p:nvSpPr>
        <p:spPr>
          <a:xfrm>
            <a:off x="603200" y="401225"/>
            <a:ext cx="7279200" cy="451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2CC"/>
                </a:solidFill>
                <a:latin typeface="Roboto"/>
                <a:ea typeface="Roboto"/>
                <a:cs typeface="Roboto"/>
                <a:sym typeface="Roboto"/>
              </a:rPr>
              <a:t>The article observes recently emerged streaming services and platforms. The notion includes but not limited to the listed below:</a:t>
            </a:r>
            <a:endParaRPr b="1" sz="3600">
              <a:solidFill>
                <a:srgbClr val="FFF2CC"/>
              </a:solidFill>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Netflix (switched to streaming service in 2007)</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Spotify</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Hulu</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Amazon Video</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Youtube (launched in 2005)</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HBO Now</a:t>
            </a:r>
            <a:endParaRPr sz="1800">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p:txBody>
      </p:sp>
      <p:sp>
        <p:nvSpPr>
          <p:cNvPr id="85" name="Google Shape;85;p15"/>
          <p:cNvSpPr/>
          <p:nvPr/>
        </p:nvSpPr>
        <p:spPr>
          <a:xfrm>
            <a:off x="6129825" y="3069500"/>
            <a:ext cx="2567700" cy="62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txBox="1"/>
          <p:nvPr/>
        </p:nvSpPr>
        <p:spPr>
          <a:xfrm>
            <a:off x="6215475" y="2993300"/>
            <a:ext cx="23964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Standalone businesses</a:t>
            </a:r>
            <a:endParaRPr sz="1800">
              <a:solidFill>
                <a:srgbClr val="FFFFFF"/>
              </a:solidFill>
              <a:latin typeface="Roboto"/>
              <a:ea typeface="Roboto"/>
              <a:cs typeface="Roboto"/>
              <a:sym typeface="Roboto"/>
            </a:endParaRPr>
          </a:p>
        </p:txBody>
      </p:sp>
      <p:sp>
        <p:nvSpPr>
          <p:cNvPr id="87" name="Google Shape;87;p15"/>
          <p:cNvSpPr/>
          <p:nvPr/>
        </p:nvSpPr>
        <p:spPr>
          <a:xfrm>
            <a:off x="6129825" y="4004425"/>
            <a:ext cx="2567700" cy="62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Divisions of large conglomerates</a:t>
            </a:r>
            <a:endParaRPr sz="1800">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6D7A8"/>
        </a:solidFill>
      </p:bgPr>
    </p:bg>
    <p:spTree>
      <p:nvGrpSpPr>
        <p:cNvPr id="91" name="Shape 91"/>
        <p:cNvGrpSpPr/>
        <p:nvPr/>
      </p:nvGrpSpPr>
      <p:grpSpPr>
        <a:xfrm>
          <a:off x="0" y="0"/>
          <a:ext cx="0" cy="0"/>
          <a:chOff x="0" y="0"/>
          <a:chExt cx="0" cy="0"/>
        </a:xfrm>
      </p:grpSpPr>
      <p:sp>
        <p:nvSpPr>
          <p:cNvPr id="92" name="Google Shape;92;p16"/>
          <p:cNvSpPr/>
          <p:nvPr/>
        </p:nvSpPr>
        <p:spPr>
          <a:xfrm>
            <a:off x="456450" y="1210975"/>
            <a:ext cx="8412300" cy="37986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txBox="1"/>
          <p:nvPr/>
        </p:nvSpPr>
        <p:spPr>
          <a:xfrm>
            <a:off x="692850" y="749575"/>
            <a:ext cx="7939500" cy="27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Streaming services compete with:</a:t>
            </a:r>
            <a:endParaRPr sz="18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solidFill>
                <a:srgbClr val="FFFF00"/>
              </a:solidFill>
              <a:latin typeface="Roboto"/>
              <a:ea typeface="Roboto"/>
              <a:cs typeface="Roboto"/>
              <a:sym typeface="Roboto"/>
            </a:endParaRPr>
          </a:p>
          <a:p>
            <a:pPr indent="-381000" lvl="0" marL="457200" rtl="0" algn="l">
              <a:spcBef>
                <a:spcPts val="0"/>
              </a:spcBef>
              <a:spcAft>
                <a:spcPts val="0"/>
              </a:spcAft>
              <a:buClr>
                <a:srgbClr val="FFFFFF"/>
              </a:buClr>
              <a:buSzPts val="2400"/>
              <a:buFont typeface="Roboto"/>
              <a:buChar char="●"/>
            </a:pPr>
            <a:r>
              <a:rPr b="1" lang="en" sz="2400">
                <a:solidFill>
                  <a:srgbClr val="FFFFFF"/>
                </a:solidFill>
                <a:latin typeface="Roboto"/>
                <a:ea typeface="Roboto"/>
                <a:cs typeface="Roboto"/>
                <a:sym typeface="Roboto"/>
              </a:rPr>
              <a:t>national linear broadcasts (radio and television), </a:t>
            </a:r>
            <a:endParaRPr b="1" sz="2400">
              <a:solidFill>
                <a:srgbClr val="FFFFFF"/>
              </a:solidFill>
              <a:latin typeface="Roboto"/>
              <a:ea typeface="Roboto"/>
              <a:cs typeface="Roboto"/>
              <a:sym typeface="Roboto"/>
            </a:endParaRPr>
          </a:p>
          <a:p>
            <a:pPr indent="0" lvl="0" marL="0" rtl="0" algn="l">
              <a:spcBef>
                <a:spcPts val="0"/>
              </a:spcBef>
              <a:spcAft>
                <a:spcPts val="0"/>
              </a:spcAft>
              <a:buNone/>
            </a:pPr>
            <a:r>
              <a:t/>
            </a:r>
            <a:endParaRPr b="1" sz="2400">
              <a:solidFill>
                <a:srgbClr val="FFFFFF"/>
              </a:solidFill>
              <a:latin typeface="Roboto"/>
              <a:ea typeface="Roboto"/>
              <a:cs typeface="Roboto"/>
              <a:sym typeface="Roboto"/>
            </a:endParaRPr>
          </a:p>
          <a:p>
            <a:pPr indent="-381000" lvl="0" marL="457200" rtl="0" algn="l">
              <a:spcBef>
                <a:spcPts val="0"/>
              </a:spcBef>
              <a:spcAft>
                <a:spcPts val="0"/>
              </a:spcAft>
              <a:buClr>
                <a:srgbClr val="FFFFFF"/>
              </a:buClr>
              <a:buSzPts val="2400"/>
              <a:buFont typeface="Roboto"/>
              <a:buChar char="●"/>
            </a:pPr>
            <a:r>
              <a:rPr b="1" lang="en" sz="2400">
                <a:solidFill>
                  <a:srgbClr val="FFFFFF"/>
                </a:solidFill>
                <a:latin typeface="Roboto"/>
                <a:ea typeface="Roboto"/>
                <a:cs typeface="Roboto"/>
                <a:sym typeface="Roboto"/>
              </a:rPr>
              <a:t>services for downloading and saving media content (iTunes), </a:t>
            </a:r>
            <a:endParaRPr b="1" sz="2400">
              <a:solidFill>
                <a:srgbClr val="FFFFFF"/>
              </a:solidFill>
              <a:latin typeface="Roboto"/>
              <a:ea typeface="Roboto"/>
              <a:cs typeface="Roboto"/>
              <a:sym typeface="Roboto"/>
            </a:endParaRPr>
          </a:p>
          <a:p>
            <a:pPr indent="0" lvl="0" marL="0" rtl="0" algn="l">
              <a:spcBef>
                <a:spcPts val="0"/>
              </a:spcBef>
              <a:spcAft>
                <a:spcPts val="0"/>
              </a:spcAft>
              <a:buNone/>
            </a:pPr>
            <a:r>
              <a:t/>
            </a:r>
            <a:endParaRPr b="1" sz="2400">
              <a:solidFill>
                <a:srgbClr val="FFFFFF"/>
              </a:solidFill>
              <a:latin typeface="Roboto"/>
              <a:ea typeface="Roboto"/>
              <a:cs typeface="Roboto"/>
              <a:sym typeface="Roboto"/>
            </a:endParaRPr>
          </a:p>
          <a:p>
            <a:pPr indent="-381000" lvl="0" marL="457200" rtl="0" algn="l">
              <a:spcBef>
                <a:spcPts val="0"/>
              </a:spcBef>
              <a:spcAft>
                <a:spcPts val="0"/>
              </a:spcAft>
              <a:buClr>
                <a:srgbClr val="FFFFFF"/>
              </a:buClr>
              <a:buSzPts val="2400"/>
              <a:buFont typeface="Roboto"/>
              <a:buChar char="●"/>
            </a:pPr>
            <a:r>
              <a:rPr b="1" lang="en" sz="2400">
                <a:solidFill>
                  <a:srgbClr val="FFFFFF"/>
                </a:solidFill>
                <a:latin typeface="Roboto"/>
                <a:ea typeface="Roboto"/>
                <a:cs typeface="Roboto"/>
                <a:sym typeface="Roboto"/>
              </a:rPr>
              <a:t> purchase of media content (CDs, boxed sets).</a:t>
            </a:r>
            <a:endParaRPr b="1" sz="2400">
              <a:solidFill>
                <a:srgbClr val="FFFFF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6D7A8"/>
        </a:solidFill>
      </p:bgPr>
    </p:bg>
    <p:spTree>
      <p:nvGrpSpPr>
        <p:cNvPr id="97" name="Shape 97"/>
        <p:cNvGrpSpPr/>
        <p:nvPr/>
      </p:nvGrpSpPr>
      <p:grpSpPr>
        <a:xfrm>
          <a:off x="0" y="0"/>
          <a:ext cx="0" cy="0"/>
          <a:chOff x="0" y="0"/>
          <a:chExt cx="0" cy="0"/>
        </a:xfrm>
      </p:grpSpPr>
      <p:sp>
        <p:nvSpPr>
          <p:cNvPr id="98" name="Google Shape;98;p17"/>
          <p:cNvSpPr txBox="1"/>
          <p:nvPr/>
        </p:nvSpPr>
        <p:spPr>
          <a:xfrm>
            <a:off x="326050" y="929250"/>
            <a:ext cx="6969300" cy="3219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Founded in 1997 as an online DVD mail-order rental service, Netflix is now a global movie and TV series entertainment network, offering streamed content on a subscription basis on any internet-connected screen (Finn, 2017)</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 Netflix has expanded internationally progressively and now operates in 190 countries, reaching 125 million subscribers worldwide as of April 2018</a:t>
            </a:r>
            <a:br>
              <a:rPr lang="en">
                <a:latin typeface="Roboto"/>
                <a:ea typeface="Roboto"/>
                <a:cs typeface="Roboto"/>
                <a:sym typeface="Roboto"/>
              </a:rPr>
            </a:b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In 2018 it plans to spend $8 bn on content which will include 700 original TV shows, including 80 non-English language original productions from outside the US.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p:txBody>
      </p:sp>
      <p:sp>
        <p:nvSpPr>
          <p:cNvPr id="99" name="Google Shape;99;p17"/>
          <p:cNvSpPr txBox="1"/>
          <p:nvPr/>
        </p:nvSpPr>
        <p:spPr>
          <a:xfrm>
            <a:off x="2543200" y="195625"/>
            <a:ext cx="3089400" cy="48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boto"/>
                <a:ea typeface="Roboto"/>
                <a:cs typeface="Roboto"/>
                <a:sym typeface="Roboto"/>
              </a:rPr>
              <a:t>Netflix</a:t>
            </a:r>
            <a:endParaRPr sz="30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6D7A8"/>
        </a:solidFill>
      </p:bgPr>
    </p:bg>
    <p:spTree>
      <p:nvGrpSpPr>
        <p:cNvPr id="103" name="Shape 103"/>
        <p:cNvGrpSpPr/>
        <p:nvPr/>
      </p:nvGrpSpPr>
      <p:grpSpPr>
        <a:xfrm>
          <a:off x="0" y="0"/>
          <a:ext cx="0" cy="0"/>
          <a:chOff x="0" y="0"/>
          <a:chExt cx="0" cy="0"/>
        </a:xfrm>
      </p:grpSpPr>
      <p:sp>
        <p:nvSpPr>
          <p:cNvPr id="104" name="Google Shape;104;p18"/>
          <p:cNvSpPr txBox="1"/>
          <p:nvPr/>
        </p:nvSpPr>
        <p:spPr>
          <a:xfrm>
            <a:off x="342350" y="-58875"/>
            <a:ext cx="8273700" cy="20622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oboto"/>
              <a:buChar char="●"/>
            </a:pPr>
            <a:r>
              <a:rPr lang="en" sz="2400">
                <a:latin typeface="Roboto"/>
                <a:ea typeface="Roboto"/>
                <a:cs typeface="Roboto"/>
                <a:sym typeface="Roboto"/>
              </a:rPr>
              <a:t>It invests heavily into content acquisition</a:t>
            </a:r>
            <a:endParaRPr sz="2400">
              <a:latin typeface="Roboto"/>
              <a:ea typeface="Roboto"/>
              <a:cs typeface="Roboto"/>
              <a:sym typeface="Roboto"/>
            </a:endParaRPr>
          </a:p>
          <a:p>
            <a:pPr indent="0" lvl="0" marL="457200" rtl="0" algn="l">
              <a:spcBef>
                <a:spcPts val="0"/>
              </a:spcBef>
              <a:spcAft>
                <a:spcPts val="0"/>
              </a:spcAft>
              <a:buNone/>
            </a:pPr>
            <a:r>
              <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en" sz="2400">
                <a:latin typeface="Roboto"/>
                <a:ea typeface="Roboto"/>
                <a:cs typeface="Roboto"/>
                <a:sym typeface="Roboto"/>
              </a:rPr>
              <a:t> It bids for exclusive rights to SVOD rights against cable and broadcast networks and online suppliers, typically buying multi-year exclusive SVOD licences. At the time of renewal, it evaluates viewing, as well as number of similar titles, to determine whether it will rebuy and how much it is willing to pay. Payments are fixed and not scaled according to number of subscriptions or viewership figures.</a:t>
            </a:r>
            <a:endParaRPr sz="2400">
              <a:latin typeface="Roboto"/>
              <a:ea typeface="Roboto"/>
              <a:cs typeface="Roboto"/>
              <a:sym typeface="Roboto"/>
            </a:endParaRPr>
          </a:p>
          <a:p>
            <a:pPr indent="0" lvl="0" marL="457200" rtl="0" algn="l">
              <a:spcBef>
                <a:spcPts val="0"/>
              </a:spcBef>
              <a:spcAft>
                <a:spcPts val="0"/>
              </a:spcAft>
              <a:buNone/>
            </a:pPr>
            <a:r>
              <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en" sz="2400">
                <a:latin typeface="Roboto"/>
                <a:ea typeface="Roboto"/>
                <a:cs typeface="Roboto"/>
                <a:sym typeface="Roboto"/>
              </a:rPr>
              <a:t>It produces its own content (House of Cards)</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en" sz="2400">
                <a:latin typeface="Roboto"/>
                <a:ea typeface="Roboto"/>
                <a:cs typeface="Roboto"/>
                <a:sym typeface="Roboto"/>
              </a:rPr>
              <a:t>In the US, over half of all households subscribed to a paid streaming service  and Netflix has half of it</a:t>
            </a:r>
            <a:endParaRPr sz="24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6D7A8"/>
        </a:solidFill>
      </p:bgPr>
    </p:bg>
    <p:spTree>
      <p:nvGrpSpPr>
        <p:cNvPr id="108" name="Shape 108"/>
        <p:cNvGrpSpPr/>
        <p:nvPr/>
      </p:nvGrpSpPr>
      <p:grpSpPr>
        <a:xfrm>
          <a:off x="0" y="0"/>
          <a:ext cx="0" cy="0"/>
          <a:chOff x="0" y="0"/>
          <a:chExt cx="0" cy="0"/>
        </a:xfrm>
      </p:grpSpPr>
      <p:sp>
        <p:nvSpPr>
          <p:cNvPr id="109" name="Google Shape;109;p19"/>
          <p:cNvSpPr txBox="1"/>
          <p:nvPr/>
        </p:nvSpPr>
        <p:spPr>
          <a:xfrm>
            <a:off x="326050" y="269000"/>
            <a:ext cx="6537300" cy="8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Computational Resources - Amazon AWS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Distribution - Content Delivery Networks (CDN) &amp; “Last mile” Internet Service Providers (ISP)</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“Netflix alone is reported to account for over a third of all internet traffic”</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“is financed through long-time debt”</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3" name="Shape 113"/>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6D7A8"/>
        </a:solidFill>
      </p:bgPr>
    </p:bg>
    <p:spTree>
      <p:nvGrpSpPr>
        <p:cNvPr id="117" name="Shape 117"/>
        <p:cNvGrpSpPr/>
        <p:nvPr/>
      </p:nvGrpSpPr>
      <p:grpSpPr>
        <a:xfrm>
          <a:off x="0" y="0"/>
          <a:ext cx="0" cy="0"/>
          <a:chOff x="0" y="0"/>
          <a:chExt cx="0" cy="0"/>
        </a:xfrm>
      </p:grpSpPr>
      <p:sp>
        <p:nvSpPr>
          <p:cNvPr id="118" name="Google Shape;118;p21"/>
          <p:cNvSpPr txBox="1"/>
          <p:nvPr/>
        </p:nvSpPr>
        <p:spPr>
          <a:xfrm>
            <a:off x="282800" y="273975"/>
            <a:ext cx="8289600" cy="43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References: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Fagerjord, A., &amp; Kueng, L. (2019). Mapping the core actors and flows in streaming video services: what Netflix can tell us about these new media networks. Journal of Media Business Studies, 1–16. doi:10.1080/16522354.2019.1684717</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Figure 1.A.U.Th. logo. Retrieved from https://www.auth.gr/en/logo</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AutoNum type="arabicPeriod"/>
            </a:pPr>
            <a:r>
              <a:rPr lang="en">
                <a:latin typeface="Roboto"/>
                <a:ea typeface="Roboto"/>
                <a:cs typeface="Roboto"/>
                <a:sym typeface="Roboto"/>
              </a:rPr>
              <a:t>Chart 1. Number of users.  Retrieved from </a:t>
            </a:r>
            <a:r>
              <a:rPr lang="en" sz="1100" u="sng">
                <a:solidFill>
                  <a:schemeClr val="hlink"/>
                </a:solidFill>
                <a:hlinkClick r:id="rId3"/>
              </a:rPr>
              <a:t>https://www.forbes.com/sites/louiscolumbus/2018/07/12/10-charts-that-will-change-your-perspective-of-netflixs-massive-success-in-the-cloud/#508936e42303</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