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4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945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tackoverflow.com/questions/12339822/why-does-haskells-flip-id-has-this-typ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tic.uchicago.edu/~dreyer/course/papers/wadler.pdf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tuff.thedeemon.com/pure-subtype-systems-popl10-hutchins.pdf" TargetMode="External"/><Relationship Id="rId4" Type="http://schemas.openxmlformats.org/officeDocument/2006/relationships/hyperlink" Target="http://ncatlab.org/nlab/show/modal+type+theory" TargetMode="External"/><Relationship Id="rId5" Type="http://schemas.openxmlformats.org/officeDocument/2006/relationships/hyperlink" Target="http://citeseerx.ist.psu.edu/viewdoc/download?doi=10.1.1.36.5778&amp;rep=rep1&amp;type=pdf" TargetMode="External"/><Relationship Id="rId6" Type="http://schemas.openxmlformats.org/officeDocument/2006/relationships/hyperlink" Target="http://www.iso.ch/iso/en/CatalogueDetailPage.CatalogueDetail?CSNUMBER=21573" TargetMode="External"/><Relationship Id="rId7" Type="http://schemas.openxmlformats.org/officeDocument/2006/relationships/hyperlink" Target="http://math.ucr.edu/home/baez/rosetta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Introduction to Intuitionistic Type Theory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(how topoi can help)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485800" y="4171650"/>
            <a:ext cx="3788099" cy="7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Vlad Patryshev</a:t>
            </a:r>
          </a:p>
          <a:p>
            <a:pPr algn="ctr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Product Type, aka Forming Pairs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two types,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another type is defined,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A×B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Two projection functions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:A×B→A</a:t>
            </a:r>
            <a:r>
              <a:rPr lang="en" sz="2400"/>
              <a:t>,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aseline="-25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:A×B→B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So that pairs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f:C→A</a:t>
            </a:r>
            <a:r>
              <a:rPr lang="en" sz="2400"/>
              <a:t> and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g:C→B</a:t>
            </a:r>
            <a:r>
              <a:rPr lang="en" sz="2400"/>
              <a:t> are in one-to-one correspondence with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C→A×B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Instance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p:A×B</a:t>
            </a:r>
            <a:r>
              <a:rPr lang="en" sz="2400"/>
              <a:t> same as a pair of instances,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(x:A,y:B)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You can see that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⊤×A</a:t>
            </a:r>
            <a:r>
              <a:rPr lang="en" sz="1800"/>
              <a:t> is equivalent to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/>
              <a:t>, so we have some kind of monoid.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“associativity” and “commutativity” are guaranteed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Diagonal Function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(id</a:t>
            </a:r>
            <a:r>
              <a:rPr lang="en" sz="2400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,id</a:t>
            </a:r>
            <a:r>
              <a:rPr lang="en" sz="2400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Δ:A→A×A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∘Δ=p</a:t>
            </a:r>
            <a:r>
              <a:rPr lang="en" sz="2400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∘Δ = id</a:t>
            </a:r>
            <a:r>
              <a:rPr lang="en" sz="2400" baseline="-25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Diagonal makes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 subtype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A×A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656450" y="1744207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Currying (Exponential Type)	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A×B → C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 → C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where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 is the “type of functions from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/>
              <a:t>”</a:t>
            </a:r>
          </a:p>
          <a:p>
            <a:pPr rtl="0">
              <a:spcBef>
                <a:spcPts val="0"/>
              </a:spcBef>
              <a:buNone/>
            </a:pPr>
            <a:endParaRPr sz="2400" baseline="300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Now every function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 → C</a:t>
            </a:r>
            <a:r>
              <a:rPr lang="en" sz="2400"/>
              <a:t> is an instance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⊤×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 → C 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→ C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  <p:cxnSp>
        <p:nvCxnSpPr>
          <p:cNvPr id="143" name="Shape 143"/>
          <p:cNvCxnSpPr/>
          <p:nvPr/>
        </p:nvCxnSpPr>
        <p:spPr>
          <a:xfrm>
            <a:off x="523500" y="1692554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523500" y="3392908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 Function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Id: B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→B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ev:A×B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→B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A.k.a.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“flip id”</a:t>
            </a:r>
            <a:r>
              <a:rPr lang="en" sz="240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Comes from currying</a:t>
            </a:r>
          </a:p>
          <a:p>
            <a:pPr>
              <a:spcBef>
                <a:spcPts val="0"/>
              </a:spcBef>
              <a:buNone/>
            </a:pPr>
            <a:r>
              <a:rPr lang="en" sz="2400" b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ev:((A,A=&gt;B)=&gt;B) = identity[A=&gt;B].uncurry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523500" y="1675790"/>
            <a:ext cx="1586457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Logical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Ω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One special instance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/>
              <a:t> is called </a:t>
            </a:r>
            <a:r>
              <a:rPr lang="en" sz="2400" i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⊤→Ω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A function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A→Ω</a:t>
            </a:r>
            <a:r>
              <a:rPr lang="en" sz="2400"/>
              <a:t> is called a </a:t>
            </a:r>
            <a:r>
              <a:rPr lang="en" sz="2400" i="1"/>
              <a:t>predicate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 b="1"/>
              <a:t>Axiom</a:t>
            </a:r>
            <a:r>
              <a:rPr lang="en" sz="2400"/>
              <a:t>. Subtypes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are in one-to-one correspondence with predicates on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, as pullbacks: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(in sets,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={a∈A | p(a) == true}</a:t>
            </a:r>
            <a:r>
              <a:rPr lang="en" sz="240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(aka comprehension axiom)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575" y="3177200"/>
            <a:ext cx="2421225" cy="174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Power Type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Type of all subtypes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is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p:Ω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" sz="24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↣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Each instance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represents a subtype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5" name="Shape 165"/>
          <p:cNvCxnSpPr/>
          <p:nvPr/>
        </p:nvCxnSpPr>
        <p:spPr>
          <a:xfrm>
            <a:off x="498575" y="2817097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6" name="Shape 166"/>
          <p:cNvCxnSpPr/>
          <p:nvPr/>
        </p:nvCxnSpPr>
        <p:spPr>
          <a:xfrm>
            <a:off x="498575" y="2467810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7" name="Shape 167"/>
          <p:cNvSpPr/>
          <p:nvPr/>
        </p:nvSpPr>
        <p:spPr>
          <a:xfrm>
            <a:off x="5410625" y="1877471"/>
            <a:ext cx="2670899" cy="1068299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5578625" y="1895450"/>
            <a:ext cx="2502899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p: </a:t>
            </a:r>
            <a:r>
              <a:rPr lang="en" sz="1800" b="1" dirty="0" smtClean="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b="1" dirty="0" smtClean="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 smtClean="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800" b="1" dirty="0" smtClean="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 smtClean="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Ω</a:t>
            </a:r>
            <a:endParaRPr lang="en" sz="1800" b="1" dirty="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 b="1" dirty="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1800" b="1" dirty="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 baseline="-25000" dirty="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b="1" dirty="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={a | p(a)}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Equality, Singleton, Membership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Δ:A</a:t>
            </a:r>
            <a:r>
              <a:rPr lang="en" sz="2400"/>
              <a:t>↣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A×A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’=’:A×A→Ω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’=’:A×A→Ω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{}:A</a:t>
            </a:r>
            <a:r>
              <a:rPr lang="en" sz="2400"/>
              <a:t>↣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Id: Ω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∈:A×Ω</a:t>
            </a:r>
            <a:r>
              <a:rPr lang="en" sz="2400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→Ω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656450" y="1678247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>
            <a:off x="590200" y="2795440"/>
            <a:ext cx="1632424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>
            <a:off x="656450" y="3916363"/>
            <a:ext cx="14291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8" name="Shape 178"/>
          <p:cNvSpPr/>
          <p:nvPr/>
        </p:nvSpPr>
        <p:spPr>
          <a:xfrm>
            <a:off x="2352050" y="3804277"/>
            <a:ext cx="1154399" cy="370499"/>
          </a:xfrm>
          <a:prstGeom prst="wedgeRoundRectCallout">
            <a:avLst>
              <a:gd name="adj1" fmla="val -72924"/>
              <a:gd name="adj2" fmla="val 20745"/>
              <a:gd name="adj3" fmla="val 0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2307353" y="3804277"/>
            <a:ext cx="1154399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eval, flip id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578625" y="2429600"/>
            <a:ext cx="2502899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p: A=&gt;Ω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 b="1" baseline="-250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={a | p(a)}</a:t>
            </a:r>
          </a:p>
        </p:txBody>
      </p:sp>
      <p:sp>
        <p:nvSpPr>
          <p:cNvPr id="181" name="Shape 181"/>
          <p:cNvSpPr/>
          <p:nvPr/>
        </p:nvSpPr>
        <p:spPr>
          <a:xfrm>
            <a:off x="5410575" y="2429600"/>
            <a:ext cx="3015300" cy="1068299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5410575" y="2429600"/>
            <a:ext cx="3015300" cy="106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singleton = eq.curry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Equalizer Type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f,g:A→B</a:t>
            </a:r>
            <a:r>
              <a:rPr lang="en" sz="2400"/>
              <a:t>, their equalizer is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h:C→A</a:t>
            </a:r>
            <a:r>
              <a:rPr lang="en" sz="2400"/>
              <a:t> such that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f∘h=g∘h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f∘h</a:t>
            </a:r>
            <a:r>
              <a:rPr lang="en" sz="24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=g∘h</a:t>
            </a:r>
            <a:r>
              <a:rPr lang="en" sz="24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/>
              <a:t>, then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=h∘h</a:t>
            </a:r>
            <a:r>
              <a:rPr lang="en" sz="2400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for some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2400" baseline="-250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rtl="0">
              <a:spcBef>
                <a:spcPts val="0"/>
              </a:spcBef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Sql: </a:t>
            </a:r>
            <a:r>
              <a:rPr lang="en" sz="24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 where A.f = A.g;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Eq(f,g)</a:t>
            </a:r>
            <a:r>
              <a:rPr lang="en" sz="2400"/>
              <a:t> is a subtype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23" y="3334450"/>
            <a:ext cx="2567598" cy="14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Pullback Type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select * from A,B where A.f = B.g;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224" y="2168700"/>
            <a:ext cx="1803550" cy="17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Empty Type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Empty type: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Nothing</a:t>
            </a:r>
            <a:r>
              <a:rPr lang="en" sz="2400"/>
              <a:t>,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Unique ⊥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→A </a:t>
            </a:r>
            <a:r>
              <a:rPr lang="en" sz="2400"/>
              <a:t>for each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We can build it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take two functions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curry them, getting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take equalizer: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we have a bottom type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informally it is 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{x|∀f  f(x) = x}</a:t>
            </a:r>
            <a:r>
              <a:rPr lang="en" sz="1800"/>
              <a:t>)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i="1"/>
              <a:t>(still need to prove properties)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275" y="2591925"/>
            <a:ext cx="1348650" cy="3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337" y="2940362"/>
            <a:ext cx="1190525" cy="2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912" y="3262006"/>
            <a:ext cx="1983369" cy="2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508962" y="1209587"/>
            <a:ext cx="5042024" cy="36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502" y="1309215"/>
            <a:ext cx="2394875" cy="34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It classifies the inclusion of Empty type into Unit type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03" y="2086387"/>
            <a:ext cx="2327599" cy="19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Union Type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types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we can build a disjoint union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∪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, the smallest type for which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and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/>
              <a:t> are subtypes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To be more precise, given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f:A→C</a:t>
            </a:r>
            <a:r>
              <a:rPr lang="en" sz="2400"/>
              <a:t> and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g:B→C</a:t>
            </a:r>
            <a:r>
              <a:rPr lang="en" sz="2400"/>
              <a:t>, we have a unique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∪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B→C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(the proof is too sophisticated for this short meeting)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Logic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Conjunction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Disjunction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74" y="1985949"/>
            <a:ext cx="3209950" cy="14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398" y="1985950"/>
            <a:ext cx="4038225" cy="14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5822475" y="3878550"/>
            <a:ext cx="2771700" cy="62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Union types exist, but it takes time/efforts to build them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 Logic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Partial order on Logical type (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{(a,b)|a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∧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b=a}</a:t>
            </a:r>
            <a:r>
              <a:rPr lang="en" sz="2400"/>
              <a:t>):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Now implication: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75" y="2979000"/>
            <a:ext cx="2343450" cy="13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864275"/>
            <a:ext cx="5278500" cy="6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Logic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Negation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¬x ≡ (x ⇒ false)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can prove 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¬¬¬x = ¬x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but not necessarily 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¬¬x = x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Quantifiers. </a:t>
            </a:r>
            <a:r>
              <a:rPr lang="en" sz="4800"/>
              <a:t>∀</a:t>
            </a:r>
            <a:r>
              <a:rPr lang="en"/>
              <a:t> 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This is an easy generalization of conjunction.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∀:Ω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classifies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:⊥=⊥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Meaning, the extent to which a predicate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p:A→Ω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is true everywhere on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. 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Quantifiers. </a:t>
            </a:r>
            <a:r>
              <a:rPr lang="en" sz="4800"/>
              <a:t>∃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For an individual predicate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p:A→Ω</a:t>
            </a:r>
            <a:r>
              <a:rPr lang="en" sz="2400"/>
              <a:t>, we need to provide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1→Ω</a:t>
            </a:r>
            <a:r>
              <a:rPr lang="en" sz="2400"/>
              <a:t> that corresponds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∃a p(a)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" sz="2400"/>
              <a:t>. Or, in general settings,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∃:Ω</a:t>
            </a:r>
            <a:r>
              <a:rPr lang="en" sz="2400" b="1" baseline="30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→Ω</a:t>
            </a:r>
            <a:r>
              <a:rPr lang="en" sz="2400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First, build this function: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Then, the classifier for this function’s image: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111" y="2441724"/>
            <a:ext cx="4352923" cy="29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9885" y="3215487"/>
            <a:ext cx="3018149" cy="144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Bonus: Maybe Monad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Given a partial map…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aseline="300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2400"/>
              <a:t> is not necessarily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Y+1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536" y="1200150"/>
            <a:ext cx="1843849" cy="17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“Before/After” Logic Modeled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>
                <a:latin typeface="Lobster"/>
                <a:ea typeface="Lobster"/>
                <a:cs typeface="Lobster"/>
                <a:sym typeface="Lobster"/>
              </a:rPr>
              <a:t>Set</a:t>
            </a:r>
            <a:r>
              <a:rPr lang="en" sz="2400" dirty="0"/>
              <a:t> is trivial (our old Boolean stuff</a:t>
            </a:r>
            <a:r>
              <a:rPr lang="en" sz="2400" dirty="0" smtClean="0"/>
              <a:t>)</a:t>
            </a:r>
            <a:endParaRPr lang="en-US" sz="2400" dirty="0" smtClean="0"/>
          </a:p>
          <a:p>
            <a:pPr rtl="0">
              <a:spcBef>
                <a:spcPts val="0"/>
              </a:spcBef>
              <a:buNone/>
            </a:pPr>
            <a:endParaRPr lang="en" sz="2400" dirty="0"/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latin typeface="Lobster"/>
                <a:ea typeface="Lobster"/>
                <a:cs typeface="Lobster"/>
                <a:sym typeface="Lobster"/>
              </a:rPr>
              <a:t>Set</a:t>
            </a:r>
            <a:r>
              <a:rPr lang="en" sz="2400" b="1" baseline="30000" dirty="0">
                <a:latin typeface="Abril Fatface"/>
                <a:ea typeface="Abril Fatface"/>
                <a:cs typeface="Abril Fatface"/>
                <a:sym typeface="Abril Fatface"/>
              </a:rPr>
              <a:t>2</a:t>
            </a:r>
            <a:r>
              <a:rPr lang="en" sz="2400" dirty="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A:A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→A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dirty="0"/>
              <a:t>, where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dirty="0"/>
              <a:t> and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dirty="0"/>
              <a:t> are sets</a:t>
            </a:r>
          </a:p>
          <a:p>
            <a:pPr rtl="0">
              <a:spcBef>
                <a:spcPts val="0"/>
              </a:spcBef>
              <a:buNone/>
            </a:pPr>
            <a:endParaRPr lang="en-US" sz="2400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Subtype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A↣B</a:t>
            </a:r>
            <a:r>
              <a:rPr lang="en" sz="2400" dirty="0"/>
              <a:t>: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↣B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dirty="0"/>
              <a:t> and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↣B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dirty="0"/>
              <a:t> (compatible) </a:t>
            </a:r>
          </a:p>
          <a:p>
            <a:pPr>
              <a:spcBef>
                <a:spcPts val="0"/>
              </a:spcBef>
              <a:buNone/>
            </a:pPr>
            <a:endParaRPr lang="en-US" sz="24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 dirty="0" smtClean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∈B</a:t>
            </a:r>
            <a:r>
              <a:rPr lang="en" sz="2400" b="1" baseline="-25000" dirty="0" smtClean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dirty="0"/>
              <a:t>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∈B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dirty="0"/>
              <a:t>; if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∈A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 dirty="0"/>
              <a:t> then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∈A</a:t>
            </a:r>
            <a:r>
              <a:rPr lang="en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 to “Before/After” Logic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Unit: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Subtypes of Unit: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/>
              <a:t>Unit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/>
              <a:t>Empty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/>
              <a:t>Half-Unit (empty “before”, point “after”)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Point and a half: 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25" y="1368512"/>
            <a:ext cx="1862150" cy="2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575" y="3193459"/>
            <a:ext cx="1439675" cy="14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Inspiring Example: Naive Refactoring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Have a theory, modify it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Theory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- “before”;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Theory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 - “after”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↦ 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(that is, we have a function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→T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how about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T+U</a:t>
            </a:r>
            <a:r>
              <a:rPr lang="en" sz="1800"/>
              <a:t>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T×U</a:t>
            </a:r>
            <a:r>
              <a:rPr lang="en" sz="1800"/>
              <a:t>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T→U</a:t>
            </a:r>
            <a:r>
              <a:rPr lang="en" sz="1800"/>
              <a:t>? (</a:t>
            </a:r>
            <a:r>
              <a:rPr lang="en" sz="1800" i="1" u="sng">
                <a:solidFill>
                  <a:schemeClr val="hlink"/>
                </a:solidFill>
                <a:hlinkClick r:id="rId3"/>
              </a:rPr>
              <a:t>Theorems For Free</a:t>
            </a:r>
            <a:r>
              <a:rPr lang="en" sz="1800"/>
              <a:t> may help)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say,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/>
              <a:t> is a subtype of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/>
              <a:t>: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⊂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/>
              <a:t>,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⊂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 can either be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or not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can either be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/>
              <a:t> (hence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/>
              <a:t>) or not, then two choices for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595175" y="4004150"/>
            <a:ext cx="5515500" cy="818399"/>
          </a:xfrm>
          <a:prstGeom prst="horizontalScroll">
            <a:avLst>
              <a:gd name="adj" fmla="val 12500"/>
            </a:avLst>
          </a:prstGeom>
          <a:solidFill>
            <a:srgbClr val="FFF2CC"/>
          </a:solidFill>
          <a:ln w="19050" cap="flat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1823025" y="4194800"/>
            <a:ext cx="5059799" cy="43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 i="1">
                <a:solidFill>
                  <a:srgbClr val="B45F06"/>
                </a:solidFill>
              </a:rPr>
              <a:t>This logic is Ternary, not Boolean!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22" y="1322650"/>
            <a:ext cx="4086399" cy="30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4910875" y="1447425"/>
            <a:ext cx="3463500" cy="29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E.g.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java.util.HashTable</a:t>
            </a:r>
            <a:r>
              <a:rPr lang="en"/>
              <a:t> as subtype of</a:t>
            </a:r>
          </a:p>
          <a:p>
            <a:pPr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java.util.Map</a:t>
            </a:r>
          </a:p>
          <a:p>
            <a:pPr rtl="0">
              <a:spcBef>
                <a:spcPts val="0"/>
              </a:spcBef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/>
              <a:t>It was not before v. 1.4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Intersection of two subtypes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45" y="1904025"/>
            <a:ext cx="3052449" cy="273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042" y="1904025"/>
            <a:ext cx="3087707" cy="27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x="3833925" y="2881850"/>
            <a:ext cx="1318199" cy="77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Union of two subtypes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45" y="1904025"/>
            <a:ext cx="3052449" cy="27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/>
          <p:nvPr/>
        </p:nvSpPr>
        <p:spPr>
          <a:xfrm>
            <a:off x="3833925" y="2881850"/>
            <a:ext cx="1318199" cy="77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850" y="1904025"/>
            <a:ext cx="3202020" cy="27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Representation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Negation of a subtype</a:t>
            </a:r>
          </a:p>
        </p:txBody>
      </p:sp>
      <p:sp>
        <p:nvSpPr>
          <p:cNvPr id="309" name="Shape 309"/>
          <p:cNvSpPr/>
          <p:nvPr/>
        </p:nvSpPr>
        <p:spPr>
          <a:xfrm>
            <a:off x="2653600" y="2871162"/>
            <a:ext cx="663300" cy="52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2184050"/>
            <a:ext cx="1972050" cy="190404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/>
          <p:nvPr/>
        </p:nvSpPr>
        <p:spPr>
          <a:xfrm>
            <a:off x="5827100" y="2871162"/>
            <a:ext cx="663300" cy="52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575" y="2184050"/>
            <a:ext cx="1998144" cy="19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651" y="2184050"/>
            <a:ext cx="2264277" cy="19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Pure Subtype Systems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ncatlab, Modal Type Theory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Computational Types from a Logical Perspective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Johnstone, “Topos Theory”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ISO/IEC 13568:2002</a:t>
            </a:r>
          </a:p>
          <a:p>
            <a:pPr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Physics, Topology, Logic and Computation: A Rosetta Stone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in “Before/After”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                                                    </a:t>
            </a:r>
          </a:p>
        </p:txBody>
      </p:sp>
      <p:sp>
        <p:nvSpPr>
          <p:cNvPr id="57" name="Shape 57"/>
          <p:cNvSpPr/>
          <p:nvPr/>
        </p:nvSpPr>
        <p:spPr>
          <a:xfrm>
            <a:off x="5831094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6364053" y="1974870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59" name="Shape 59"/>
          <p:cNvSpPr/>
          <p:nvPr/>
        </p:nvSpPr>
        <p:spPr>
          <a:xfrm>
            <a:off x="1008325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32624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03474" y="1974875"/>
            <a:ext cx="10406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36397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363978" y="3337262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64" name="Shape 64"/>
          <p:cNvSpPr/>
          <p:nvPr/>
        </p:nvSpPr>
        <p:spPr>
          <a:xfrm>
            <a:off x="150347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154120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:U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541208" y="2638029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:T</a:t>
            </a:r>
            <a:r>
              <a:rPr lang="en" sz="1800" b="1" baseline="-2500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67" name="Shape 67"/>
          <p:cNvSpPr/>
          <p:nvPr/>
        </p:nvSpPr>
        <p:spPr>
          <a:xfrm>
            <a:off x="3096912" y="2588100"/>
            <a:ext cx="2676599" cy="94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622762" y="3814875"/>
            <a:ext cx="3624899" cy="4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135795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“before”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11640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“after”</a:t>
            </a:r>
          </a:p>
        </p:txBody>
      </p:sp>
      <p:sp>
        <p:nvSpPr>
          <p:cNvPr id="71" name="Shape 71"/>
          <p:cNvSpPr/>
          <p:nvPr/>
        </p:nvSpPr>
        <p:spPr>
          <a:xfrm>
            <a:off x="372050" y="1506775"/>
            <a:ext cx="734700" cy="427799"/>
          </a:xfrm>
          <a:prstGeom prst="wedgeRoundRectCallout">
            <a:avLst>
              <a:gd name="adj1" fmla="val 67735"/>
              <a:gd name="adj2" fmla="val 104365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81700" y="1395150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3" name="Shape 73"/>
          <p:cNvSpPr/>
          <p:nvPr/>
        </p:nvSpPr>
        <p:spPr>
          <a:xfrm>
            <a:off x="623250" y="3082275"/>
            <a:ext cx="734700" cy="427799"/>
          </a:xfrm>
          <a:prstGeom prst="wedgeRoundRectCallout">
            <a:avLst>
              <a:gd name="adj1" fmla="val 72788"/>
              <a:gd name="adj2" fmla="val 10569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732900" y="2965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U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971750" y="1450962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0</a:t>
            </a:r>
          </a:p>
        </p:txBody>
      </p:sp>
      <p:sp>
        <p:nvSpPr>
          <p:cNvPr id="76" name="Shape 76"/>
          <p:cNvSpPr/>
          <p:nvPr/>
        </p:nvSpPr>
        <p:spPr>
          <a:xfrm>
            <a:off x="7862100" y="1547062"/>
            <a:ext cx="734700" cy="427799"/>
          </a:xfrm>
          <a:prstGeom prst="wedgeRoundRectCallout">
            <a:avLst>
              <a:gd name="adj1" fmla="val -73152"/>
              <a:gd name="adj2" fmla="val 11741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7971750" y="1450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T</a:t>
            </a:r>
            <a:r>
              <a:rPr lang="en" sz="2400" b="1" baseline="-250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8" name="Shape 78"/>
          <p:cNvSpPr/>
          <p:nvPr/>
        </p:nvSpPr>
        <p:spPr>
          <a:xfrm>
            <a:off x="7576800" y="3337250"/>
            <a:ext cx="734700" cy="427799"/>
          </a:xfrm>
          <a:prstGeom prst="wedgeRoundRectCallout">
            <a:avLst>
              <a:gd name="adj1" fmla="val -77365"/>
              <a:gd name="adj2" fmla="val 93922"/>
              <a:gd name="adj3" fmla="val 0"/>
            </a:avLst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7686450" y="3244975"/>
            <a:ext cx="515400" cy="2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lt1"/>
                </a:solidFill>
              </a:rPr>
              <a:t>U</a:t>
            </a:r>
            <a:r>
              <a:rPr lang="en" sz="2400" b="1" baseline="-25000">
                <a:solidFill>
                  <a:schemeClr val="lt1"/>
                </a:solidFill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 in “Before/After”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                        </a:t>
            </a:r>
          </a:p>
        </p:txBody>
      </p:sp>
      <p:sp>
        <p:nvSpPr>
          <p:cNvPr id="86" name="Shape 86"/>
          <p:cNvSpPr/>
          <p:nvPr/>
        </p:nvSpPr>
        <p:spPr>
          <a:xfrm>
            <a:off x="5831094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6363978" y="1974870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</p:txBody>
      </p:sp>
      <p:sp>
        <p:nvSpPr>
          <p:cNvPr id="88" name="Shape 88"/>
          <p:cNvSpPr/>
          <p:nvPr/>
        </p:nvSpPr>
        <p:spPr>
          <a:xfrm>
            <a:off x="1008325" y="1612675"/>
            <a:ext cx="2030999" cy="2985599"/>
          </a:xfrm>
          <a:prstGeom prst="ellipse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32624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503399" y="1974875"/>
            <a:ext cx="1040699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⊥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36397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363978" y="3337262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503470" y="3229687"/>
            <a:ext cx="1040699" cy="1368299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541208" y="3735533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541208" y="2638029"/>
            <a:ext cx="9651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?</a:t>
            </a:r>
          </a:p>
        </p:txBody>
      </p:sp>
      <p:sp>
        <p:nvSpPr>
          <p:cNvPr id="96" name="Shape 96"/>
          <p:cNvSpPr/>
          <p:nvPr/>
        </p:nvSpPr>
        <p:spPr>
          <a:xfrm>
            <a:off x="3096912" y="2588100"/>
            <a:ext cx="2676599" cy="949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622762" y="3814875"/>
            <a:ext cx="3624899" cy="4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35795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“before”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116400" y="4622650"/>
            <a:ext cx="1460399" cy="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“after”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Theory, by the way?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(geometric) theory consists of: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terms (maybe of different sorts)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operations (and relations)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axioms (quantifiers allowed)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Type theory is a geometric theory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from Ground Zero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8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Have the following: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Types</a:t>
            </a:r>
            <a:r>
              <a:rPr lang="en" sz="2400"/>
              <a:t> - just abstract names for things.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Functions</a:t>
            </a:r>
            <a:r>
              <a:rPr lang="en" sz="2400"/>
              <a:t> between types. They are not types; see later.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Functions have </a:t>
            </a:r>
            <a:r>
              <a:rPr lang="en" sz="2400" i="1"/>
              <a:t>equality</a:t>
            </a:r>
            <a:r>
              <a:rPr lang="en" sz="2400"/>
              <a:t> (which may vary); no “values”.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Functions</a:t>
            </a:r>
            <a:r>
              <a:rPr lang="en" sz="2400" i="1"/>
              <a:t> compose.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i="1"/>
              <a:t>Identity</a:t>
            </a:r>
            <a:r>
              <a:rPr lang="en" sz="2400"/>
              <a:t> function provided for each object.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Yes, we have a category… but wait, there’s more. Much more.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Subtype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i="1"/>
              <a:t>Subtype</a:t>
            </a:r>
            <a:r>
              <a:rPr lang="en" sz="2400"/>
              <a:t>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h:A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↪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en" sz="2400"/>
              <a:t>is a function with the following property: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for every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f,g:C→A</a:t>
            </a:r>
            <a:r>
              <a:rPr lang="en" sz="2400"/>
              <a:t> 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h∘f = h∘g</a:t>
            </a:r>
            <a:r>
              <a:rPr lang="en" sz="2400"/>
              <a:t>, then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= g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For typographical reasons I’ll denote this as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h:A</a:t>
            </a:r>
            <a:r>
              <a:rPr lang="en" sz="2400"/>
              <a:t>↣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/>
              <a:t>Yes, this is a definition of subtype. It more than a relationship; we need a way to map one type to another, and there can be more than one such way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Terminal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⊤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Aka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en" sz="2400"/>
              <a:t>,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/>
              <a:t> (“top”),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For every type there is just one function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A→⊤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Functions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⊤→A</a:t>
            </a:r>
            <a:r>
              <a:rPr lang="en" sz="2400"/>
              <a:t> are called </a:t>
            </a:r>
            <a:r>
              <a:rPr lang="en" sz="2400" i="1"/>
              <a:t>points</a:t>
            </a:r>
            <a:r>
              <a:rPr lang="en" sz="2400"/>
              <a:t>, or </a:t>
            </a:r>
            <a:r>
              <a:rPr lang="en" sz="2400" i="1"/>
              <a:t>instances</a:t>
            </a:r>
            <a:r>
              <a:rPr lang="en" sz="2400"/>
              <a:t> of type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⊤</a:t>
            </a:r>
            <a:r>
              <a:rPr lang="en" sz="2400"/>
              <a:t> has just one instance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/>
              <a:t> is an instance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(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x:⊤→A</a:t>
            </a:r>
            <a:r>
              <a:rPr lang="en" sz="2400"/>
              <a:t>, or just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x:A</a:t>
            </a:r>
            <a:r>
              <a:rPr lang="en" sz="2400"/>
              <a:t>), then, for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f:A→B</a:t>
            </a:r>
            <a:r>
              <a:rPr lang="en" sz="2400"/>
              <a:t>,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f(x)≡f∘x</a:t>
            </a:r>
            <a:r>
              <a:rPr lang="en" sz="2400"/>
              <a:t> is an instance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 Note that an instance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/>
              <a:t> is its subtype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Microsoft Macintosh PowerPoint</Application>
  <PresentationFormat>On-screen Show (16:9)</PresentationFormat>
  <Paragraphs>237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khaki</vt:lpstr>
      <vt:lpstr>Introduction to Intuitionistic Type Theory</vt:lpstr>
      <vt:lpstr>Motivation</vt:lpstr>
      <vt:lpstr>Inspiring Example: Naive Refactoring</vt:lpstr>
      <vt:lpstr>Types in “Before/After”</vt:lpstr>
      <vt:lpstr>Logic in “Before/After”</vt:lpstr>
      <vt:lpstr>What is Theory, by the way?</vt:lpstr>
      <vt:lpstr>Start from Ground Zero</vt:lpstr>
      <vt:lpstr>Subtype</vt:lpstr>
      <vt:lpstr>Terminal Type ⊤</vt:lpstr>
      <vt:lpstr>Product Type, aka Forming Pairs</vt:lpstr>
      <vt:lpstr>Diagonal Function</vt:lpstr>
      <vt:lpstr>Currying (Exponential Type) </vt:lpstr>
      <vt:lpstr>Eval Function</vt:lpstr>
      <vt:lpstr>Logical Type Ω</vt:lpstr>
      <vt:lpstr>Power Type</vt:lpstr>
      <vt:lpstr>Equality, Singleton, Membership</vt:lpstr>
      <vt:lpstr>Equalizer Type</vt:lpstr>
      <vt:lpstr>Pullback Type</vt:lpstr>
      <vt:lpstr>Empty Type</vt:lpstr>
      <vt:lpstr>Meet False</vt:lpstr>
      <vt:lpstr>Union Type</vt:lpstr>
      <vt:lpstr>More Logic</vt:lpstr>
      <vt:lpstr>Even More Logic</vt:lpstr>
      <vt:lpstr>More Logic</vt:lpstr>
      <vt:lpstr>Quantifiers. ∀ </vt:lpstr>
      <vt:lpstr>Quantifiers. ∃</vt:lpstr>
      <vt:lpstr>Bonus: Maybe Monad</vt:lpstr>
      <vt:lpstr>“Before/After” Logic Modeled</vt:lpstr>
      <vt:lpstr>Back to “Before/After” Logic</vt:lpstr>
      <vt:lpstr>Alternative Representation</vt:lpstr>
      <vt:lpstr>Alternative Representation</vt:lpstr>
      <vt:lpstr>Alternative Representation</vt:lpstr>
      <vt:lpstr>Alternative Representation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Intuitionistic Type Theory</dc:title>
  <cp:lastModifiedBy>Vlad Patryshev</cp:lastModifiedBy>
  <cp:revision>1</cp:revision>
  <dcterms:modified xsi:type="dcterms:W3CDTF">2015-05-11T20:31:10Z</dcterms:modified>
</cp:coreProperties>
</file>