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2" r:id="rId6"/>
    <p:sldId id="263" r:id="rId7"/>
    <p:sldId id="265" r:id="rId8"/>
    <p:sldId id="266" r:id="rId9"/>
    <p:sldId id="257" r:id="rId10"/>
    <p:sldId id="267" r:id="rId11"/>
    <p:sldId id="268" r:id="rId12"/>
    <p:sldId id="269" r:id="rId13"/>
    <p:sldId id="271" r:id="rId14"/>
    <p:sldId id="272" r:id="rId15"/>
    <p:sldId id="273" r:id="rId16"/>
    <p:sldId id="274" r:id="rId1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251229-EE23-494F-8FBB-1B34A7987405}"/>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F4B66231-4CCA-430E-B691-A708166453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7BD48DEF-74F3-4958-8A36-25664CAAEB37}"/>
              </a:ext>
            </a:extLst>
          </p:cNvPr>
          <p:cNvSpPr>
            <a:spLocks noGrp="1"/>
          </p:cNvSpPr>
          <p:nvPr>
            <p:ph type="dt" sz="half" idx="10"/>
          </p:nvPr>
        </p:nvSpPr>
        <p:spPr/>
        <p:txBody>
          <a:bodyPr/>
          <a:lstStyle/>
          <a:p>
            <a:fld id="{1AEC04B9-B05C-4A33-AC5F-D87E543FAC88}" type="datetimeFigureOut">
              <a:rPr lang="pt-BR" smtClean="0"/>
              <a:t>05/08/2024</a:t>
            </a:fld>
            <a:endParaRPr lang="pt-BR"/>
          </a:p>
        </p:txBody>
      </p:sp>
      <p:sp>
        <p:nvSpPr>
          <p:cNvPr id="5" name="Espaço Reservado para Rodapé 4">
            <a:extLst>
              <a:ext uri="{FF2B5EF4-FFF2-40B4-BE49-F238E27FC236}">
                <a16:creationId xmlns:a16="http://schemas.microsoft.com/office/drawing/2014/main" id="{11CAD720-0B68-4D3D-9DA2-BFDC42550C5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B9EEBD8-FBA2-495B-A8D9-C487D865DBAD}"/>
              </a:ext>
            </a:extLst>
          </p:cNvPr>
          <p:cNvSpPr>
            <a:spLocks noGrp="1"/>
          </p:cNvSpPr>
          <p:nvPr>
            <p:ph type="sldNum" sz="quarter" idx="12"/>
          </p:nvPr>
        </p:nvSpPr>
        <p:spPr/>
        <p:txBody>
          <a:bodyPr/>
          <a:lstStyle/>
          <a:p>
            <a:fld id="{9B787DAB-7BE0-4D35-8A52-ABEB429D54B6}" type="slidenum">
              <a:rPr lang="pt-BR" smtClean="0"/>
              <a:t>‹nº›</a:t>
            </a:fld>
            <a:endParaRPr lang="pt-BR"/>
          </a:p>
        </p:txBody>
      </p:sp>
    </p:spTree>
    <p:extLst>
      <p:ext uri="{BB962C8B-B14F-4D97-AF65-F5344CB8AC3E}">
        <p14:creationId xmlns:p14="http://schemas.microsoft.com/office/powerpoint/2010/main" val="4249481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FFC80-5FB4-4181-BB27-5BC2FCEEEAE3}"/>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7E50069C-D305-4F56-9C1A-1378DDC55D8A}"/>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8B25AE8-A9D6-4D3D-B8FA-37C1BE29EB21}"/>
              </a:ext>
            </a:extLst>
          </p:cNvPr>
          <p:cNvSpPr>
            <a:spLocks noGrp="1"/>
          </p:cNvSpPr>
          <p:nvPr>
            <p:ph type="dt" sz="half" idx="10"/>
          </p:nvPr>
        </p:nvSpPr>
        <p:spPr/>
        <p:txBody>
          <a:bodyPr/>
          <a:lstStyle/>
          <a:p>
            <a:fld id="{1AEC04B9-B05C-4A33-AC5F-D87E543FAC88}" type="datetimeFigureOut">
              <a:rPr lang="pt-BR" smtClean="0"/>
              <a:t>05/08/2024</a:t>
            </a:fld>
            <a:endParaRPr lang="pt-BR"/>
          </a:p>
        </p:txBody>
      </p:sp>
      <p:sp>
        <p:nvSpPr>
          <p:cNvPr id="5" name="Espaço Reservado para Rodapé 4">
            <a:extLst>
              <a:ext uri="{FF2B5EF4-FFF2-40B4-BE49-F238E27FC236}">
                <a16:creationId xmlns:a16="http://schemas.microsoft.com/office/drawing/2014/main" id="{014A09C1-50EA-4B97-A2B2-B13AA283282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B60CDDC-CC1F-4A97-B404-E14B3153B1A3}"/>
              </a:ext>
            </a:extLst>
          </p:cNvPr>
          <p:cNvSpPr>
            <a:spLocks noGrp="1"/>
          </p:cNvSpPr>
          <p:nvPr>
            <p:ph type="sldNum" sz="quarter" idx="12"/>
          </p:nvPr>
        </p:nvSpPr>
        <p:spPr/>
        <p:txBody>
          <a:bodyPr/>
          <a:lstStyle/>
          <a:p>
            <a:fld id="{9B787DAB-7BE0-4D35-8A52-ABEB429D54B6}" type="slidenum">
              <a:rPr lang="pt-BR" smtClean="0"/>
              <a:t>‹nº›</a:t>
            </a:fld>
            <a:endParaRPr lang="pt-BR"/>
          </a:p>
        </p:txBody>
      </p:sp>
    </p:spTree>
    <p:extLst>
      <p:ext uri="{BB962C8B-B14F-4D97-AF65-F5344CB8AC3E}">
        <p14:creationId xmlns:p14="http://schemas.microsoft.com/office/powerpoint/2010/main" val="1754607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A857956-3AF2-48BF-8876-0E379C00D546}"/>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50C88E3B-F950-488F-BC86-083DED2FD011}"/>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B80DB4-566B-45D1-A65D-3616A2FCE8D0}"/>
              </a:ext>
            </a:extLst>
          </p:cNvPr>
          <p:cNvSpPr>
            <a:spLocks noGrp="1"/>
          </p:cNvSpPr>
          <p:nvPr>
            <p:ph type="dt" sz="half" idx="10"/>
          </p:nvPr>
        </p:nvSpPr>
        <p:spPr/>
        <p:txBody>
          <a:bodyPr/>
          <a:lstStyle/>
          <a:p>
            <a:fld id="{1AEC04B9-B05C-4A33-AC5F-D87E543FAC88}" type="datetimeFigureOut">
              <a:rPr lang="pt-BR" smtClean="0"/>
              <a:t>05/08/2024</a:t>
            </a:fld>
            <a:endParaRPr lang="pt-BR"/>
          </a:p>
        </p:txBody>
      </p:sp>
      <p:sp>
        <p:nvSpPr>
          <p:cNvPr id="5" name="Espaço Reservado para Rodapé 4">
            <a:extLst>
              <a:ext uri="{FF2B5EF4-FFF2-40B4-BE49-F238E27FC236}">
                <a16:creationId xmlns:a16="http://schemas.microsoft.com/office/drawing/2014/main" id="{2969C0E9-D385-4766-838C-2C418B7E60C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609AC94-084D-4247-8313-E3996ED3CCB3}"/>
              </a:ext>
            </a:extLst>
          </p:cNvPr>
          <p:cNvSpPr>
            <a:spLocks noGrp="1"/>
          </p:cNvSpPr>
          <p:nvPr>
            <p:ph type="sldNum" sz="quarter" idx="12"/>
          </p:nvPr>
        </p:nvSpPr>
        <p:spPr/>
        <p:txBody>
          <a:bodyPr/>
          <a:lstStyle/>
          <a:p>
            <a:fld id="{9B787DAB-7BE0-4D35-8A52-ABEB429D54B6}" type="slidenum">
              <a:rPr lang="pt-BR" smtClean="0"/>
              <a:t>‹nº›</a:t>
            </a:fld>
            <a:endParaRPr lang="pt-BR"/>
          </a:p>
        </p:txBody>
      </p:sp>
    </p:spTree>
    <p:extLst>
      <p:ext uri="{BB962C8B-B14F-4D97-AF65-F5344CB8AC3E}">
        <p14:creationId xmlns:p14="http://schemas.microsoft.com/office/powerpoint/2010/main" val="815324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4AD3AA-5232-4B03-BEF2-8A32C22D70B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E669183-DDB5-444A-BA40-10B734E0DAE6}"/>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57AE978-9962-4D47-A845-22854A75B512}"/>
              </a:ext>
            </a:extLst>
          </p:cNvPr>
          <p:cNvSpPr>
            <a:spLocks noGrp="1"/>
          </p:cNvSpPr>
          <p:nvPr>
            <p:ph type="dt" sz="half" idx="10"/>
          </p:nvPr>
        </p:nvSpPr>
        <p:spPr/>
        <p:txBody>
          <a:bodyPr/>
          <a:lstStyle/>
          <a:p>
            <a:fld id="{1AEC04B9-B05C-4A33-AC5F-D87E543FAC88}" type="datetimeFigureOut">
              <a:rPr lang="pt-BR" smtClean="0"/>
              <a:t>05/08/2024</a:t>
            </a:fld>
            <a:endParaRPr lang="pt-BR"/>
          </a:p>
        </p:txBody>
      </p:sp>
      <p:sp>
        <p:nvSpPr>
          <p:cNvPr id="5" name="Espaço Reservado para Rodapé 4">
            <a:extLst>
              <a:ext uri="{FF2B5EF4-FFF2-40B4-BE49-F238E27FC236}">
                <a16:creationId xmlns:a16="http://schemas.microsoft.com/office/drawing/2014/main" id="{29164833-F157-4233-B92B-AC0A0CAF882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E48D56C-F478-4118-BE00-03B4CE423693}"/>
              </a:ext>
            </a:extLst>
          </p:cNvPr>
          <p:cNvSpPr>
            <a:spLocks noGrp="1"/>
          </p:cNvSpPr>
          <p:nvPr>
            <p:ph type="sldNum" sz="quarter" idx="12"/>
          </p:nvPr>
        </p:nvSpPr>
        <p:spPr/>
        <p:txBody>
          <a:bodyPr/>
          <a:lstStyle/>
          <a:p>
            <a:fld id="{9B787DAB-7BE0-4D35-8A52-ABEB429D54B6}" type="slidenum">
              <a:rPr lang="pt-BR" smtClean="0"/>
              <a:t>‹nº›</a:t>
            </a:fld>
            <a:endParaRPr lang="pt-BR"/>
          </a:p>
        </p:txBody>
      </p:sp>
    </p:spTree>
    <p:extLst>
      <p:ext uri="{BB962C8B-B14F-4D97-AF65-F5344CB8AC3E}">
        <p14:creationId xmlns:p14="http://schemas.microsoft.com/office/powerpoint/2010/main" val="717523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667D1A-3637-4B19-8915-ECBAA6237076}"/>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2AF3F86F-D455-4235-9ED2-E6AC150861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2AEB5DB2-2565-45DE-AA57-CF8AB139E0E0}"/>
              </a:ext>
            </a:extLst>
          </p:cNvPr>
          <p:cNvSpPr>
            <a:spLocks noGrp="1"/>
          </p:cNvSpPr>
          <p:nvPr>
            <p:ph type="dt" sz="half" idx="10"/>
          </p:nvPr>
        </p:nvSpPr>
        <p:spPr/>
        <p:txBody>
          <a:bodyPr/>
          <a:lstStyle/>
          <a:p>
            <a:fld id="{1AEC04B9-B05C-4A33-AC5F-D87E543FAC88}" type="datetimeFigureOut">
              <a:rPr lang="pt-BR" smtClean="0"/>
              <a:t>05/08/2024</a:t>
            </a:fld>
            <a:endParaRPr lang="pt-BR"/>
          </a:p>
        </p:txBody>
      </p:sp>
      <p:sp>
        <p:nvSpPr>
          <p:cNvPr id="5" name="Espaço Reservado para Rodapé 4">
            <a:extLst>
              <a:ext uri="{FF2B5EF4-FFF2-40B4-BE49-F238E27FC236}">
                <a16:creationId xmlns:a16="http://schemas.microsoft.com/office/drawing/2014/main" id="{A4727497-E508-4BD6-A938-A69F1DF8161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7CAD871-76DB-422A-8390-825CEB7614F4}"/>
              </a:ext>
            </a:extLst>
          </p:cNvPr>
          <p:cNvSpPr>
            <a:spLocks noGrp="1"/>
          </p:cNvSpPr>
          <p:nvPr>
            <p:ph type="sldNum" sz="quarter" idx="12"/>
          </p:nvPr>
        </p:nvSpPr>
        <p:spPr/>
        <p:txBody>
          <a:bodyPr/>
          <a:lstStyle/>
          <a:p>
            <a:fld id="{9B787DAB-7BE0-4D35-8A52-ABEB429D54B6}" type="slidenum">
              <a:rPr lang="pt-BR" smtClean="0"/>
              <a:t>‹nº›</a:t>
            </a:fld>
            <a:endParaRPr lang="pt-BR"/>
          </a:p>
        </p:txBody>
      </p:sp>
    </p:spTree>
    <p:extLst>
      <p:ext uri="{BB962C8B-B14F-4D97-AF65-F5344CB8AC3E}">
        <p14:creationId xmlns:p14="http://schemas.microsoft.com/office/powerpoint/2010/main" val="2452974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CEA3F-462B-4B1F-B48B-922FD6719A8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62C82EAA-2816-4C3A-8BEA-91D9081A9318}"/>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79479ACB-5FE6-4B88-AE19-358688AC7361}"/>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CE856EA4-AF00-4988-86D2-2A90587641F9}"/>
              </a:ext>
            </a:extLst>
          </p:cNvPr>
          <p:cNvSpPr>
            <a:spLocks noGrp="1"/>
          </p:cNvSpPr>
          <p:nvPr>
            <p:ph type="dt" sz="half" idx="10"/>
          </p:nvPr>
        </p:nvSpPr>
        <p:spPr/>
        <p:txBody>
          <a:bodyPr/>
          <a:lstStyle/>
          <a:p>
            <a:fld id="{1AEC04B9-B05C-4A33-AC5F-D87E543FAC88}" type="datetimeFigureOut">
              <a:rPr lang="pt-BR" smtClean="0"/>
              <a:t>05/08/2024</a:t>
            </a:fld>
            <a:endParaRPr lang="pt-BR"/>
          </a:p>
        </p:txBody>
      </p:sp>
      <p:sp>
        <p:nvSpPr>
          <p:cNvPr id="6" name="Espaço Reservado para Rodapé 5">
            <a:extLst>
              <a:ext uri="{FF2B5EF4-FFF2-40B4-BE49-F238E27FC236}">
                <a16:creationId xmlns:a16="http://schemas.microsoft.com/office/drawing/2014/main" id="{AEE20B95-2A0B-428B-8733-E1AEEEA217E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CAEBA3B-7196-4358-BA5B-2E2B42DDD884}"/>
              </a:ext>
            </a:extLst>
          </p:cNvPr>
          <p:cNvSpPr>
            <a:spLocks noGrp="1"/>
          </p:cNvSpPr>
          <p:nvPr>
            <p:ph type="sldNum" sz="quarter" idx="12"/>
          </p:nvPr>
        </p:nvSpPr>
        <p:spPr/>
        <p:txBody>
          <a:bodyPr/>
          <a:lstStyle/>
          <a:p>
            <a:fld id="{9B787DAB-7BE0-4D35-8A52-ABEB429D54B6}" type="slidenum">
              <a:rPr lang="pt-BR" smtClean="0"/>
              <a:t>‹nº›</a:t>
            </a:fld>
            <a:endParaRPr lang="pt-BR"/>
          </a:p>
        </p:txBody>
      </p:sp>
    </p:spTree>
    <p:extLst>
      <p:ext uri="{BB962C8B-B14F-4D97-AF65-F5344CB8AC3E}">
        <p14:creationId xmlns:p14="http://schemas.microsoft.com/office/powerpoint/2010/main" val="351935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CF5C4D-D8B4-4154-952D-C3BD322869B9}"/>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CE616FD4-5BAD-46EC-8ADF-0333A88B55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45165F6A-4E66-4DA4-9BCA-A382E86CCF46}"/>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957DD129-86C2-4D85-9BC2-11C33F7EB7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C7520419-8580-42F3-9BB4-8047E224023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997FA935-A4AD-475B-A0A0-572D3704ED69}"/>
              </a:ext>
            </a:extLst>
          </p:cNvPr>
          <p:cNvSpPr>
            <a:spLocks noGrp="1"/>
          </p:cNvSpPr>
          <p:nvPr>
            <p:ph type="dt" sz="half" idx="10"/>
          </p:nvPr>
        </p:nvSpPr>
        <p:spPr/>
        <p:txBody>
          <a:bodyPr/>
          <a:lstStyle/>
          <a:p>
            <a:fld id="{1AEC04B9-B05C-4A33-AC5F-D87E543FAC88}" type="datetimeFigureOut">
              <a:rPr lang="pt-BR" smtClean="0"/>
              <a:t>05/08/2024</a:t>
            </a:fld>
            <a:endParaRPr lang="pt-BR"/>
          </a:p>
        </p:txBody>
      </p:sp>
      <p:sp>
        <p:nvSpPr>
          <p:cNvPr id="8" name="Espaço Reservado para Rodapé 7">
            <a:extLst>
              <a:ext uri="{FF2B5EF4-FFF2-40B4-BE49-F238E27FC236}">
                <a16:creationId xmlns:a16="http://schemas.microsoft.com/office/drawing/2014/main" id="{BAD22A7B-9172-4AAE-B4D9-4BBF82B2FE34}"/>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F63B90D0-174A-49EE-80CD-9DFA3361DE85}"/>
              </a:ext>
            </a:extLst>
          </p:cNvPr>
          <p:cNvSpPr>
            <a:spLocks noGrp="1"/>
          </p:cNvSpPr>
          <p:nvPr>
            <p:ph type="sldNum" sz="quarter" idx="12"/>
          </p:nvPr>
        </p:nvSpPr>
        <p:spPr/>
        <p:txBody>
          <a:bodyPr/>
          <a:lstStyle/>
          <a:p>
            <a:fld id="{9B787DAB-7BE0-4D35-8A52-ABEB429D54B6}" type="slidenum">
              <a:rPr lang="pt-BR" smtClean="0"/>
              <a:t>‹nº›</a:t>
            </a:fld>
            <a:endParaRPr lang="pt-BR"/>
          </a:p>
        </p:txBody>
      </p:sp>
    </p:spTree>
    <p:extLst>
      <p:ext uri="{BB962C8B-B14F-4D97-AF65-F5344CB8AC3E}">
        <p14:creationId xmlns:p14="http://schemas.microsoft.com/office/powerpoint/2010/main" val="2226604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E3B4A4-936F-4825-A5AA-38628CFE39E8}"/>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9D1C51B5-79C6-40ED-A9CB-B0E78DB34243}"/>
              </a:ext>
            </a:extLst>
          </p:cNvPr>
          <p:cNvSpPr>
            <a:spLocks noGrp="1"/>
          </p:cNvSpPr>
          <p:nvPr>
            <p:ph type="dt" sz="half" idx="10"/>
          </p:nvPr>
        </p:nvSpPr>
        <p:spPr/>
        <p:txBody>
          <a:bodyPr/>
          <a:lstStyle/>
          <a:p>
            <a:fld id="{1AEC04B9-B05C-4A33-AC5F-D87E543FAC88}" type="datetimeFigureOut">
              <a:rPr lang="pt-BR" smtClean="0"/>
              <a:t>05/08/2024</a:t>
            </a:fld>
            <a:endParaRPr lang="pt-BR"/>
          </a:p>
        </p:txBody>
      </p:sp>
      <p:sp>
        <p:nvSpPr>
          <p:cNvPr id="4" name="Espaço Reservado para Rodapé 3">
            <a:extLst>
              <a:ext uri="{FF2B5EF4-FFF2-40B4-BE49-F238E27FC236}">
                <a16:creationId xmlns:a16="http://schemas.microsoft.com/office/drawing/2014/main" id="{2D187C75-A8DB-471D-81EC-A87B92E6C923}"/>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1ED6FDF7-25CA-4E3B-9055-A8C8117D12AF}"/>
              </a:ext>
            </a:extLst>
          </p:cNvPr>
          <p:cNvSpPr>
            <a:spLocks noGrp="1"/>
          </p:cNvSpPr>
          <p:nvPr>
            <p:ph type="sldNum" sz="quarter" idx="12"/>
          </p:nvPr>
        </p:nvSpPr>
        <p:spPr/>
        <p:txBody>
          <a:bodyPr/>
          <a:lstStyle/>
          <a:p>
            <a:fld id="{9B787DAB-7BE0-4D35-8A52-ABEB429D54B6}" type="slidenum">
              <a:rPr lang="pt-BR" smtClean="0"/>
              <a:t>‹nº›</a:t>
            </a:fld>
            <a:endParaRPr lang="pt-BR"/>
          </a:p>
        </p:txBody>
      </p:sp>
    </p:spTree>
    <p:extLst>
      <p:ext uri="{BB962C8B-B14F-4D97-AF65-F5344CB8AC3E}">
        <p14:creationId xmlns:p14="http://schemas.microsoft.com/office/powerpoint/2010/main" val="1958972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4E52B20E-5ED2-4547-ABD3-68E0478C083F}"/>
              </a:ext>
            </a:extLst>
          </p:cNvPr>
          <p:cNvSpPr>
            <a:spLocks noGrp="1"/>
          </p:cNvSpPr>
          <p:nvPr>
            <p:ph type="dt" sz="half" idx="10"/>
          </p:nvPr>
        </p:nvSpPr>
        <p:spPr/>
        <p:txBody>
          <a:bodyPr/>
          <a:lstStyle/>
          <a:p>
            <a:fld id="{1AEC04B9-B05C-4A33-AC5F-D87E543FAC88}" type="datetimeFigureOut">
              <a:rPr lang="pt-BR" smtClean="0"/>
              <a:t>05/08/2024</a:t>
            </a:fld>
            <a:endParaRPr lang="pt-BR"/>
          </a:p>
        </p:txBody>
      </p:sp>
      <p:sp>
        <p:nvSpPr>
          <p:cNvPr id="3" name="Espaço Reservado para Rodapé 2">
            <a:extLst>
              <a:ext uri="{FF2B5EF4-FFF2-40B4-BE49-F238E27FC236}">
                <a16:creationId xmlns:a16="http://schemas.microsoft.com/office/drawing/2014/main" id="{0D02DBA9-51DF-4D4E-BC1C-8609BAD12509}"/>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7A7DC498-B4FB-4038-8046-5E7AF8FD4AD3}"/>
              </a:ext>
            </a:extLst>
          </p:cNvPr>
          <p:cNvSpPr>
            <a:spLocks noGrp="1"/>
          </p:cNvSpPr>
          <p:nvPr>
            <p:ph type="sldNum" sz="quarter" idx="12"/>
          </p:nvPr>
        </p:nvSpPr>
        <p:spPr/>
        <p:txBody>
          <a:bodyPr/>
          <a:lstStyle/>
          <a:p>
            <a:fld id="{9B787DAB-7BE0-4D35-8A52-ABEB429D54B6}" type="slidenum">
              <a:rPr lang="pt-BR" smtClean="0"/>
              <a:t>‹nº›</a:t>
            </a:fld>
            <a:endParaRPr lang="pt-BR"/>
          </a:p>
        </p:txBody>
      </p:sp>
    </p:spTree>
    <p:extLst>
      <p:ext uri="{BB962C8B-B14F-4D97-AF65-F5344CB8AC3E}">
        <p14:creationId xmlns:p14="http://schemas.microsoft.com/office/powerpoint/2010/main" val="2395289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5DA004-61BB-4741-B0DD-9B7C8A329C2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13D998F5-C584-4498-B6CD-4625395203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87C5909D-7960-423B-B768-301F2B583F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EAEC011B-603A-426D-84B5-BB9CAF51BDF3}"/>
              </a:ext>
            </a:extLst>
          </p:cNvPr>
          <p:cNvSpPr>
            <a:spLocks noGrp="1"/>
          </p:cNvSpPr>
          <p:nvPr>
            <p:ph type="dt" sz="half" idx="10"/>
          </p:nvPr>
        </p:nvSpPr>
        <p:spPr/>
        <p:txBody>
          <a:bodyPr/>
          <a:lstStyle/>
          <a:p>
            <a:fld id="{1AEC04B9-B05C-4A33-AC5F-D87E543FAC88}" type="datetimeFigureOut">
              <a:rPr lang="pt-BR" smtClean="0"/>
              <a:t>05/08/2024</a:t>
            </a:fld>
            <a:endParaRPr lang="pt-BR"/>
          </a:p>
        </p:txBody>
      </p:sp>
      <p:sp>
        <p:nvSpPr>
          <p:cNvPr id="6" name="Espaço Reservado para Rodapé 5">
            <a:extLst>
              <a:ext uri="{FF2B5EF4-FFF2-40B4-BE49-F238E27FC236}">
                <a16:creationId xmlns:a16="http://schemas.microsoft.com/office/drawing/2014/main" id="{3C08BE25-C692-466A-9B39-F01A5139812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22C8EB36-B346-4713-8018-30CD49F653D6}"/>
              </a:ext>
            </a:extLst>
          </p:cNvPr>
          <p:cNvSpPr>
            <a:spLocks noGrp="1"/>
          </p:cNvSpPr>
          <p:nvPr>
            <p:ph type="sldNum" sz="quarter" idx="12"/>
          </p:nvPr>
        </p:nvSpPr>
        <p:spPr/>
        <p:txBody>
          <a:bodyPr/>
          <a:lstStyle/>
          <a:p>
            <a:fld id="{9B787DAB-7BE0-4D35-8A52-ABEB429D54B6}" type="slidenum">
              <a:rPr lang="pt-BR" smtClean="0"/>
              <a:t>‹nº›</a:t>
            </a:fld>
            <a:endParaRPr lang="pt-BR"/>
          </a:p>
        </p:txBody>
      </p:sp>
    </p:spTree>
    <p:extLst>
      <p:ext uri="{BB962C8B-B14F-4D97-AF65-F5344CB8AC3E}">
        <p14:creationId xmlns:p14="http://schemas.microsoft.com/office/powerpoint/2010/main" val="1023901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10F287-734C-442F-9D08-8E4053252B2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92F7558B-F669-4932-ACA6-6FFAFEC270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CFC0EA96-0B73-48D2-9576-D2CF022F20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4FB25B78-6003-43AF-A6DF-7F0FD513A533}"/>
              </a:ext>
            </a:extLst>
          </p:cNvPr>
          <p:cNvSpPr>
            <a:spLocks noGrp="1"/>
          </p:cNvSpPr>
          <p:nvPr>
            <p:ph type="dt" sz="half" idx="10"/>
          </p:nvPr>
        </p:nvSpPr>
        <p:spPr/>
        <p:txBody>
          <a:bodyPr/>
          <a:lstStyle/>
          <a:p>
            <a:fld id="{1AEC04B9-B05C-4A33-AC5F-D87E543FAC88}" type="datetimeFigureOut">
              <a:rPr lang="pt-BR" smtClean="0"/>
              <a:t>05/08/2024</a:t>
            </a:fld>
            <a:endParaRPr lang="pt-BR"/>
          </a:p>
        </p:txBody>
      </p:sp>
      <p:sp>
        <p:nvSpPr>
          <p:cNvPr id="6" name="Espaço Reservado para Rodapé 5">
            <a:extLst>
              <a:ext uri="{FF2B5EF4-FFF2-40B4-BE49-F238E27FC236}">
                <a16:creationId xmlns:a16="http://schemas.microsoft.com/office/drawing/2014/main" id="{47235721-E0B2-43DF-84CC-1208270D17C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AD18781-D915-4262-A50A-5C6BC21628F1}"/>
              </a:ext>
            </a:extLst>
          </p:cNvPr>
          <p:cNvSpPr>
            <a:spLocks noGrp="1"/>
          </p:cNvSpPr>
          <p:nvPr>
            <p:ph type="sldNum" sz="quarter" idx="12"/>
          </p:nvPr>
        </p:nvSpPr>
        <p:spPr/>
        <p:txBody>
          <a:bodyPr/>
          <a:lstStyle/>
          <a:p>
            <a:fld id="{9B787DAB-7BE0-4D35-8A52-ABEB429D54B6}" type="slidenum">
              <a:rPr lang="pt-BR" smtClean="0"/>
              <a:t>‹nº›</a:t>
            </a:fld>
            <a:endParaRPr lang="pt-BR"/>
          </a:p>
        </p:txBody>
      </p:sp>
    </p:spTree>
    <p:extLst>
      <p:ext uri="{BB962C8B-B14F-4D97-AF65-F5344CB8AC3E}">
        <p14:creationId xmlns:p14="http://schemas.microsoft.com/office/powerpoint/2010/main" val="313333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7FA8A50E-B0FF-4E02-8911-2920111500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10BEE3F-9923-4B82-AD75-7E125745BE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F6C1ACA-8839-49C7-80A0-E2CE9FE848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EC04B9-B05C-4A33-AC5F-D87E543FAC88}" type="datetimeFigureOut">
              <a:rPr lang="pt-BR" smtClean="0"/>
              <a:t>05/08/2024</a:t>
            </a:fld>
            <a:endParaRPr lang="pt-BR"/>
          </a:p>
        </p:txBody>
      </p:sp>
      <p:sp>
        <p:nvSpPr>
          <p:cNvPr id="5" name="Espaço Reservado para Rodapé 4">
            <a:extLst>
              <a:ext uri="{FF2B5EF4-FFF2-40B4-BE49-F238E27FC236}">
                <a16:creationId xmlns:a16="http://schemas.microsoft.com/office/drawing/2014/main" id="{221A5861-8A2C-4DF9-AC3B-A5E8C25D81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FCE1CBD1-7EF7-4683-B13B-2F1DB4CAFC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787DAB-7BE0-4D35-8A52-ABEB429D54B6}" type="slidenum">
              <a:rPr lang="pt-BR" smtClean="0"/>
              <a:t>‹nº›</a:t>
            </a:fld>
            <a:endParaRPr lang="pt-BR"/>
          </a:p>
        </p:txBody>
      </p:sp>
    </p:spTree>
    <p:extLst>
      <p:ext uri="{BB962C8B-B14F-4D97-AF65-F5344CB8AC3E}">
        <p14:creationId xmlns:p14="http://schemas.microsoft.com/office/powerpoint/2010/main" val="3034427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2E334F0E-418F-45BE-8C10-AC46F63E9A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006BF49-FF03-4BF8-9B8B-105442B8AF8C}"/>
              </a:ext>
            </a:extLst>
          </p:cNvPr>
          <p:cNvSpPr>
            <a:spLocks noGrp="1"/>
          </p:cNvSpPr>
          <p:nvPr>
            <p:ph type="ctrTitle"/>
          </p:nvPr>
        </p:nvSpPr>
        <p:spPr>
          <a:xfrm>
            <a:off x="1524000" y="2894616"/>
            <a:ext cx="9144000" cy="1068767"/>
          </a:xfrm>
        </p:spPr>
        <p:txBody>
          <a:bodyPr/>
          <a:lstStyle/>
          <a:p>
            <a:r>
              <a:rPr lang="pt-BR" dirty="0">
                <a:solidFill>
                  <a:schemeClr val="bg1"/>
                </a:solidFill>
                <a:latin typeface="Arial Rounded MT Bold" panose="020F0704030504030204" pitchFamily="34" charset="0"/>
              </a:rPr>
              <a:t>Atividade 05/08</a:t>
            </a:r>
          </a:p>
        </p:txBody>
      </p:sp>
      <p:sp>
        <p:nvSpPr>
          <p:cNvPr id="5" name="CaixaDeTexto 4">
            <a:extLst>
              <a:ext uri="{FF2B5EF4-FFF2-40B4-BE49-F238E27FC236}">
                <a16:creationId xmlns:a16="http://schemas.microsoft.com/office/drawing/2014/main" id="{D5D45767-4A8F-4F75-8BEC-7B9B650F5BEC}"/>
              </a:ext>
            </a:extLst>
          </p:cNvPr>
          <p:cNvSpPr txBox="1"/>
          <p:nvPr/>
        </p:nvSpPr>
        <p:spPr>
          <a:xfrm>
            <a:off x="8724550" y="6040074"/>
            <a:ext cx="3290453" cy="369332"/>
          </a:xfrm>
          <a:prstGeom prst="rect">
            <a:avLst/>
          </a:prstGeom>
          <a:noFill/>
        </p:spPr>
        <p:txBody>
          <a:bodyPr wrap="none" rtlCol="0">
            <a:spAutoFit/>
          </a:bodyPr>
          <a:lstStyle/>
          <a:p>
            <a:r>
              <a:rPr lang="pt-BR" dirty="0">
                <a:solidFill>
                  <a:schemeClr val="bg1"/>
                </a:solidFill>
              </a:rPr>
              <a:t>Aluno: André Luiz Vargas de Lima</a:t>
            </a:r>
          </a:p>
        </p:txBody>
      </p:sp>
    </p:spTree>
    <p:extLst>
      <p:ext uri="{BB962C8B-B14F-4D97-AF65-F5344CB8AC3E}">
        <p14:creationId xmlns:p14="http://schemas.microsoft.com/office/powerpoint/2010/main" val="4074321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4EA863CC-FCCB-42F4-B3C1-EB1B5AD2066B}"/>
              </a:ext>
            </a:extLst>
          </p:cNvPr>
          <p:cNvSpPr>
            <a:spLocks noGrp="1"/>
          </p:cNvSpPr>
          <p:nvPr>
            <p:ph type="body" idx="1"/>
          </p:nvPr>
        </p:nvSpPr>
        <p:spPr>
          <a:xfrm>
            <a:off x="836612" y="857251"/>
            <a:ext cx="5157787" cy="823912"/>
          </a:xfrm>
        </p:spPr>
        <p:txBody>
          <a:bodyPr/>
          <a:lstStyle/>
          <a:p>
            <a:pPr algn="ctr"/>
            <a:r>
              <a:rPr lang="pt-BR" dirty="0">
                <a:solidFill>
                  <a:schemeClr val="bg1"/>
                </a:solidFill>
              </a:rPr>
              <a:t>Como examinar tipos de dados no pandas</a:t>
            </a:r>
          </a:p>
        </p:txBody>
      </p:sp>
      <p:pic>
        <p:nvPicPr>
          <p:cNvPr id="13" name="Imagem 12">
            <a:extLst>
              <a:ext uri="{FF2B5EF4-FFF2-40B4-BE49-F238E27FC236}">
                <a16:creationId xmlns:a16="http://schemas.microsoft.com/office/drawing/2014/main" id="{08961AB9-84A5-468F-BC62-F4EBB8BEF5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812" y="2626978"/>
            <a:ext cx="4724400" cy="2476500"/>
          </a:xfrm>
          <a:prstGeom prst="rect">
            <a:avLst/>
          </a:prstGeom>
        </p:spPr>
      </p:pic>
      <p:pic>
        <p:nvPicPr>
          <p:cNvPr id="15" name="Imagem 14">
            <a:extLst>
              <a:ext uri="{FF2B5EF4-FFF2-40B4-BE49-F238E27FC236}">
                <a16:creationId xmlns:a16="http://schemas.microsoft.com/office/drawing/2014/main" id="{A5BE2059-4BF2-4626-93E3-152E269E43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737" y="2803190"/>
            <a:ext cx="4638675" cy="2124075"/>
          </a:xfrm>
          <a:prstGeom prst="rect">
            <a:avLst/>
          </a:prstGeom>
        </p:spPr>
      </p:pic>
    </p:spTree>
    <p:extLst>
      <p:ext uri="{BB962C8B-B14F-4D97-AF65-F5344CB8AC3E}">
        <p14:creationId xmlns:p14="http://schemas.microsoft.com/office/powerpoint/2010/main" val="1509074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4EA863CC-FCCB-42F4-B3C1-EB1B5AD2066B}"/>
              </a:ext>
            </a:extLst>
          </p:cNvPr>
          <p:cNvSpPr>
            <a:spLocks noGrp="1"/>
          </p:cNvSpPr>
          <p:nvPr>
            <p:ph type="body" idx="1"/>
          </p:nvPr>
        </p:nvSpPr>
        <p:spPr>
          <a:xfrm>
            <a:off x="836612" y="857251"/>
            <a:ext cx="5157787" cy="823912"/>
          </a:xfrm>
        </p:spPr>
        <p:txBody>
          <a:bodyPr/>
          <a:lstStyle/>
          <a:p>
            <a:pPr algn="ctr"/>
            <a:r>
              <a:rPr lang="pt-BR" dirty="0">
                <a:solidFill>
                  <a:schemeClr val="bg1"/>
                </a:solidFill>
              </a:rPr>
              <a:t>Como acessar apenas uma coluna</a:t>
            </a:r>
          </a:p>
        </p:txBody>
      </p:sp>
      <p:sp>
        <p:nvSpPr>
          <p:cNvPr id="5" name="Espaço Reservado para Texto 4">
            <a:extLst>
              <a:ext uri="{FF2B5EF4-FFF2-40B4-BE49-F238E27FC236}">
                <a16:creationId xmlns:a16="http://schemas.microsoft.com/office/drawing/2014/main" id="{7B821B61-AB70-4172-A741-F1A5EF028E99}"/>
              </a:ext>
            </a:extLst>
          </p:cNvPr>
          <p:cNvSpPr>
            <a:spLocks noGrp="1"/>
          </p:cNvSpPr>
          <p:nvPr>
            <p:ph type="body" sz="quarter" idx="3"/>
          </p:nvPr>
        </p:nvSpPr>
        <p:spPr>
          <a:xfrm>
            <a:off x="6172200" y="857251"/>
            <a:ext cx="5183188" cy="823912"/>
          </a:xfrm>
        </p:spPr>
        <p:txBody>
          <a:bodyPr/>
          <a:lstStyle/>
          <a:p>
            <a:pPr algn="ctr"/>
            <a:r>
              <a:rPr lang="pt-BR" dirty="0">
                <a:solidFill>
                  <a:schemeClr val="bg1"/>
                </a:solidFill>
              </a:rPr>
              <a:t>Como fatiar um data frame</a:t>
            </a:r>
          </a:p>
        </p:txBody>
      </p:sp>
      <p:pic>
        <p:nvPicPr>
          <p:cNvPr id="7" name="Espaço Reservado para Conteúdo 6">
            <a:extLst>
              <a:ext uri="{FF2B5EF4-FFF2-40B4-BE49-F238E27FC236}">
                <a16:creationId xmlns:a16="http://schemas.microsoft.com/office/drawing/2014/main" id="{E033BF01-A523-4B88-B1E7-75D5EFEBB6A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58142" y="2792128"/>
            <a:ext cx="3514725" cy="2657475"/>
          </a:xfrm>
        </p:spPr>
      </p:pic>
      <p:pic>
        <p:nvPicPr>
          <p:cNvPr id="13" name="Espaço Reservado para Conteúdo 12">
            <a:extLst>
              <a:ext uri="{FF2B5EF4-FFF2-40B4-BE49-F238E27FC236}">
                <a16:creationId xmlns:a16="http://schemas.microsoft.com/office/drawing/2014/main" id="{D5F43D5B-42A1-4172-86E1-614184AF77A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786517"/>
            <a:ext cx="5183188" cy="2663086"/>
          </a:xfrm>
        </p:spPr>
      </p:pic>
    </p:spTree>
    <p:extLst>
      <p:ext uri="{BB962C8B-B14F-4D97-AF65-F5344CB8AC3E}">
        <p14:creationId xmlns:p14="http://schemas.microsoft.com/office/powerpoint/2010/main" val="3494290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DA24E210-5765-4609-A116-E79FC07A6836}"/>
              </a:ext>
            </a:extLst>
          </p:cNvPr>
          <p:cNvSpPr>
            <a:spLocks noGrp="1"/>
          </p:cNvSpPr>
          <p:nvPr>
            <p:ph type="body" idx="1"/>
          </p:nvPr>
        </p:nvSpPr>
        <p:spPr>
          <a:xfrm>
            <a:off x="839788" y="942932"/>
            <a:ext cx="5157787" cy="823912"/>
          </a:xfrm>
        </p:spPr>
        <p:txBody>
          <a:bodyPr/>
          <a:lstStyle/>
          <a:p>
            <a:r>
              <a:rPr lang="pt-BR" dirty="0">
                <a:solidFill>
                  <a:schemeClr val="bg1"/>
                </a:solidFill>
              </a:rPr>
              <a:t>O que é IA</a:t>
            </a:r>
          </a:p>
        </p:txBody>
      </p:sp>
      <p:sp>
        <p:nvSpPr>
          <p:cNvPr id="4" name="Espaço Reservado para Conteúdo 3">
            <a:extLst>
              <a:ext uri="{FF2B5EF4-FFF2-40B4-BE49-F238E27FC236}">
                <a16:creationId xmlns:a16="http://schemas.microsoft.com/office/drawing/2014/main" id="{B23ED968-427E-4EC0-AA21-6EA6D3BF5B8D}"/>
              </a:ext>
            </a:extLst>
          </p:cNvPr>
          <p:cNvSpPr>
            <a:spLocks noGrp="1"/>
          </p:cNvSpPr>
          <p:nvPr>
            <p:ph sz="half" idx="2"/>
          </p:nvPr>
        </p:nvSpPr>
        <p:spPr>
          <a:xfrm>
            <a:off x="839788" y="1766844"/>
            <a:ext cx="5157787" cy="3684588"/>
          </a:xfrm>
        </p:spPr>
        <p:txBody>
          <a:bodyPr>
            <a:normAutofit fontScale="92500"/>
          </a:bodyPr>
          <a:lstStyle/>
          <a:p>
            <a:pPr marL="0" indent="0">
              <a:buNone/>
            </a:pPr>
            <a:r>
              <a:rPr lang="pt-BR" dirty="0">
                <a:solidFill>
                  <a:schemeClr val="bg1"/>
                </a:solidFill>
              </a:rPr>
              <a:t>Inteligência Artificial (IA) é um campo da ciência da computação que se dedica a criar sistemas capazes de realizar tarefas que normalmente exigem inteligência humana. Isso pode incluir atividades como reconhecimento de fala, tomada de decisão, resolução de problemas, e aprendizado.</a:t>
            </a:r>
          </a:p>
        </p:txBody>
      </p:sp>
      <p:sp>
        <p:nvSpPr>
          <p:cNvPr id="5" name="Espaço Reservado para Texto 4">
            <a:extLst>
              <a:ext uri="{FF2B5EF4-FFF2-40B4-BE49-F238E27FC236}">
                <a16:creationId xmlns:a16="http://schemas.microsoft.com/office/drawing/2014/main" id="{88D14262-EE0B-43B0-827B-D2197382AA82}"/>
              </a:ext>
            </a:extLst>
          </p:cNvPr>
          <p:cNvSpPr>
            <a:spLocks noGrp="1"/>
          </p:cNvSpPr>
          <p:nvPr>
            <p:ph type="body" sz="quarter" idx="3"/>
          </p:nvPr>
        </p:nvSpPr>
        <p:spPr>
          <a:xfrm>
            <a:off x="6172200" y="942932"/>
            <a:ext cx="5183188" cy="823912"/>
          </a:xfrm>
        </p:spPr>
        <p:txBody>
          <a:bodyPr/>
          <a:lstStyle/>
          <a:p>
            <a:r>
              <a:rPr lang="pt-BR" dirty="0">
                <a:solidFill>
                  <a:schemeClr val="bg1"/>
                </a:solidFill>
              </a:rPr>
              <a:t>O que é </a:t>
            </a:r>
            <a:r>
              <a:rPr lang="pt-BR" dirty="0" err="1">
                <a:solidFill>
                  <a:schemeClr val="bg1"/>
                </a:solidFill>
              </a:rPr>
              <a:t>machinelearning</a:t>
            </a:r>
            <a:r>
              <a:rPr lang="pt-BR" dirty="0">
                <a:solidFill>
                  <a:schemeClr val="bg1"/>
                </a:solidFill>
              </a:rPr>
              <a:t>   </a:t>
            </a:r>
          </a:p>
        </p:txBody>
      </p:sp>
      <p:sp>
        <p:nvSpPr>
          <p:cNvPr id="6" name="Espaço Reservado para Conteúdo 5">
            <a:extLst>
              <a:ext uri="{FF2B5EF4-FFF2-40B4-BE49-F238E27FC236}">
                <a16:creationId xmlns:a16="http://schemas.microsoft.com/office/drawing/2014/main" id="{96EA37A4-577D-4AC6-AA70-18C359B69736}"/>
              </a:ext>
            </a:extLst>
          </p:cNvPr>
          <p:cNvSpPr>
            <a:spLocks noGrp="1"/>
          </p:cNvSpPr>
          <p:nvPr>
            <p:ph sz="quarter" idx="4"/>
          </p:nvPr>
        </p:nvSpPr>
        <p:spPr>
          <a:xfrm>
            <a:off x="6172200" y="1766844"/>
            <a:ext cx="5183188" cy="3684588"/>
          </a:xfrm>
        </p:spPr>
        <p:txBody>
          <a:bodyPr>
            <a:normAutofit fontScale="92500"/>
          </a:bodyPr>
          <a:lstStyle/>
          <a:p>
            <a:pPr marL="0" indent="0">
              <a:buNone/>
            </a:pPr>
            <a:r>
              <a:rPr lang="pt-BR" dirty="0" err="1">
                <a:solidFill>
                  <a:schemeClr val="bg1"/>
                </a:solidFill>
              </a:rPr>
              <a:t>Machine</a:t>
            </a:r>
            <a:r>
              <a:rPr lang="pt-BR" dirty="0">
                <a:solidFill>
                  <a:schemeClr val="bg1"/>
                </a:solidFill>
              </a:rPr>
              <a:t> Learning (ou Aprendizado de Máquina, em português) é um subcampo da inteligência artificial que se concentra em desenvolver algoritmos e modelos que permitem que os sistemas aprendam com dados e façam previsões ou tomem decisões sem serem explicitamente programados para isso.</a:t>
            </a:r>
          </a:p>
        </p:txBody>
      </p:sp>
    </p:spTree>
    <p:extLst>
      <p:ext uri="{BB962C8B-B14F-4D97-AF65-F5344CB8AC3E}">
        <p14:creationId xmlns:p14="http://schemas.microsoft.com/office/powerpoint/2010/main" val="3050792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DA24E210-5765-4609-A116-E79FC07A6836}"/>
              </a:ext>
            </a:extLst>
          </p:cNvPr>
          <p:cNvSpPr>
            <a:spLocks noGrp="1"/>
          </p:cNvSpPr>
          <p:nvPr>
            <p:ph type="body" idx="1"/>
          </p:nvPr>
        </p:nvSpPr>
        <p:spPr>
          <a:xfrm>
            <a:off x="839788" y="942932"/>
            <a:ext cx="5157787" cy="823912"/>
          </a:xfrm>
        </p:spPr>
        <p:txBody>
          <a:bodyPr/>
          <a:lstStyle/>
          <a:p>
            <a:r>
              <a:rPr lang="pt-BR" dirty="0">
                <a:solidFill>
                  <a:schemeClr val="bg1"/>
                </a:solidFill>
              </a:rPr>
              <a:t>O que é </a:t>
            </a:r>
            <a:r>
              <a:rPr lang="pt-BR" dirty="0" err="1">
                <a:solidFill>
                  <a:schemeClr val="bg1"/>
                </a:solidFill>
              </a:rPr>
              <a:t>deeplearning</a:t>
            </a:r>
            <a:endParaRPr lang="pt-BR" dirty="0">
              <a:solidFill>
                <a:schemeClr val="bg1"/>
              </a:solidFill>
            </a:endParaRPr>
          </a:p>
        </p:txBody>
      </p:sp>
      <p:sp>
        <p:nvSpPr>
          <p:cNvPr id="4" name="Espaço Reservado para Conteúdo 3">
            <a:extLst>
              <a:ext uri="{FF2B5EF4-FFF2-40B4-BE49-F238E27FC236}">
                <a16:creationId xmlns:a16="http://schemas.microsoft.com/office/drawing/2014/main" id="{B23ED968-427E-4EC0-AA21-6EA6D3BF5B8D}"/>
              </a:ext>
            </a:extLst>
          </p:cNvPr>
          <p:cNvSpPr>
            <a:spLocks noGrp="1"/>
          </p:cNvSpPr>
          <p:nvPr>
            <p:ph sz="half" idx="2"/>
          </p:nvPr>
        </p:nvSpPr>
        <p:spPr>
          <a:xfrm>
            <a:off x="839788" y="1766844"/>
            <a:ext cx="5157787" cy="3684588"/>
          </a:xfrm>
        </p:spPr>
        <p:txBody>
          <a:bodyPr>
            <a:normAutofit/>
          </a:bodyPr>
          <a:lstStyle/>
          <a:p>
            <a:pPr marL="0" indent="0">
              <a:buNone/>
            </a:pPr>
            <a:r>
              <a:rPr lang="pt-BR" dirty="0">
                <a:solidFill>
                  <a:schemeClr val="bg1"/>
                </a:solidFill>
              </a:rPr>
              <a:t>É uma subárea do aprendizado de máquina que se concentra em redes neurais artificiais com muitas camadas, chamadas de redes neurais profundas. Essas redes são projetadas para aprender representações complexas dos dados por meio de múltiplas camadas de abstração.</a:t>
            </a:r>
          </a:p>
        </p:txBody>
      </p:sp>
      <p:sp>
        <p:nvSpPr>
          <p:cNvPr id="5" name="Espaço Reservado para Texto 4">
            <a:extLst>
              <a:ext uri="{FF2B5EF4-FFF2-40B4-BE49-F238E27FC236}">
                <a16:creationId xmlns:a16="http://schemas.microsoft.com/office/drawing/2014/main" id="{88D14262-EE0B-43B0-827B-D2197382AA82}"/>
              </a:ext>
            </a:extLst>
          </p:cNvPr>
          <p:cNvSpPr>
            <a:spLocks noGrp="1"/>
          </p:cNvSpPr>
          <p:nvPr>
            <p:ph type="body" sz="quarter" idx="3"/>
          </p:nvPr>
        </p:nvSpPr>
        <p:spPr>
          <a:xfrm>
            <a:off x="6172200" y="942932"/>
            <a:ext cx="5183188" cy="823912"/>
          </a:xfrm>
        </p:spPr>
        <p:txBody>
          <a:bodyPr/>
          <a:lstStyle/>
          <a:p>
            <a:r>
              <a:rPr lang="pt-BR" dirty="0">
                <a:solidFill>
                  <a:schemeClr val="bg1"/>
                </a:solidFill>
              </a:rPr>
              <a:t>Quais problemas a IA pode resolver</a:t>
            </a:r>
          </a:p>
        </p:txBody>
      </p:sp>
      <p:sp>
        <p:nvSpPr>
          <p:cNvPr id="6" name="Espaço Reservado para Conteúdo 5">
            <a:extLst>
              <a:ext uri="{FF2B5EF4-FFF2-40B4-BE49-F238E27FC236}">
                <a16:creationId xmlns:a16="http://schemas.microsoft.com/office/drawing/2014/main" id="{96EA37A4-577D-4AC6-AA70-18C359B69736}"/>
              </a:ext>
            </a:extLst>
          </p:cNvPr>
          <p:cNvSpPr>
            <a:spLocks noGrp="1"/>
          </p:cNvSpPr>
          <p:nvPr>
            <p:ph sz="quarter" idx="4"/>
          </p:nvPr>
        </p:nvSpPr>
        <p:spPr>
          <a:xfrm>
            <a:off x="6172200" y="1766844"/>
            <a:ext cx="5183188" cy="4801736"/>
          </a:xfrm>
        </p:spPr>
        <p:txBody>
          <a:bodyPr>
            <a:normAutofit/>
          </a:bodyPr>
          <a:lstStyle/>
          <a:p>
            <a:pPr marL="0" indent="0">
              <a:buNone/>
            </a:pPr>
            <a:r>
              <a:rPr lang="pt-BR" sz="1800" dirty="0">
                <a:solidFill>
                  <a:schemeClr val="bg1"/>
                </a:solidFill>
              </a:rPr>
              <a:t>A Inteligência Artificial (IA) tem o potencial de resolver uma ampla gama de problemas em diversos setores, aproveitando sua capacidade de processar grandes volumes de dados, identificar padrões e tomar decisões baseadas em aprendizado automático como na área da saúde: </a:t>
            </a:r>
          </a:p>
          <a:p>
            <a:pPr marL="0" indent="0">
              <a:buNone/>
            </a:pPr>
            <a:r>
              <a:rPr lang="pt-BR" sz="1800" b="1" dirty="0">
                <a:solidFill>
                  <a:schemeClr val="bg1"/>
                </a:solidFill>
              </a:rPr>
              <a:t>Diagnóstico e Prognóstico</a:t>
            </a:r>
            <a:r>
              <a:rPr lang="pt-BR" sz="1800" dirty="0">
                <a:solidFill>
                  <a:schemeClr val="bg1"/>
                </a:solidFill>
              </a:rPr>
              <a:t>: IA pode analisar imagens médicas, como radiografias e ressonâncias magnéticas, para ajudar na detecção precoce de doenças como câncer e doenças cardiovasculares.</a:t>
            </a:r>
          </a:p>
          <a:p>
            <a:pPr marL="0" indent="0">
              <a:buNone/>
            </a:pPr>
            <a:r>
              <a:rPr lang="pt-BR" sz="1800" b="1" dirty="0">
                <a:solidFill>
                  <a:schemeClr val="bg1"/>
                </a:solidFill>
              </a:rPr>
              <a:t>Medicina Personalizada</a:t>
            </a:r>
            <a:r>
              <a:rPr lang="pt-BR" sz="1800" dirty="0">
                <a:solidFill>
                  <a:schemeClr val="bg1"/>
                </a:solidFill>
              </a:rPr>
              <a:t>: Analisar dados genéticos e clínicos para recomendar tratamentos personalizados para pacientes.</a:t>
            </a:r>
          </a:p>
          <a:p>
            <a:pPr marL="0" indent="0">
              <a:buNone/>
            </a:pPr>
            <a:r>
              <a:rPr lang="pt-BR" sz="1800" b="1" dirty="0">
                <a:solidFill>
                  <a:schemeClr val="bg1"/>
                </a:solidFill>
              </a:rPr>
              <a:t>Descoberta de Medicamentos</a:t>
            </a:r>
            <a:r>
              <a:rPr lang="pt-BR" sz="1800" dirty="0">
                <a:solidFill>
                  <a:schemeClr val="bg1"/>
                </a:solidFill>
              </a:rPr>
              <a:t>: Acelerar o processo de descoberta e desenvolvimento de novos medicamentos por meio da análise de dados químicos e biológicos.</a:t>
            </a:r>
          </a:p>
        </p:txBody>
      </p:sp>
    </p:spTree>
    <p:extLst>
      <p:ext uri="{BB962C8B-B14F-4D97-AF65-F5344CB8AC3E}">
        <p14:creationId xmlns:p14="http://schemas.microsoft.com/office/powerpoint/2010/main" val="2587048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C8542E-CD48-4F52-9A1D-CE324DB129FA}"/>
              </a:ext>
            </a:extLst>
          </p:cNvPr>
          <p:cNvSpPr>
            <a:spLocks noGrp="1"/>
          </p:cNvSpPr>
          <p:nvPr>
            <p:ph type="title"/>
          </p:nvPr>
        </p:nvSpPr>
        <p:spPr/>
        <p:txBody>
          <a:bodyPr/>
          <a:lstStyle/>
          <a:p>
            <a:r>
              <a:rPr lang="pt-BR" altLang="pt-BR" dirty="0">
                <a:solidFill>
                  <a:schemeClr val="bg1"/>
                </a:solidFill>
                <a:latin typeface="Arial" panose="020B0604020202020204" pitchFamily="34" charset="0"/>
              </a:rPr>
              <a:t>Função </a:t>
            </a:r>
            <a:r>
              <a:rPr lang="pt-BR" altLang="pt-BR" dirty="0">
                <a:solidFill>
                  <a:schemeClr val="bg1"/>
                </a:solidFill>
                <a:latin typeface="Arial Unicode MS" panose="020B0604020202020204" pitchFamily="34" charset="-128"/>
              </a:rPr>
              <a:t>.</a:t>
            </a:r>
            <a:r>
              <a:rPr lang="pt-BR" altLang="pt-BR" dirty="0" err="1">
                <a:solidFill>
                  <a:schemeClr val="bg1"/>
                </a:solidFill>
                <a:latin typeface="Arial Unicode MS" panose="020B0604020202020204" pitchFamily="34" charset="-128"/>
              </a:rPr>
              <a:t>loc</a:t>
            </a:r>
            <a:r>
              <a:rPr lang="pt-BR" altLang="pt-BR" dirty="0">
                <a:solidFill>
                  <a:schemeClr val="bg1"/>
                </a:solidFill>
                <a:latin typeface="Arial Unicode MS" panose="020B0604020202020204" pitchFamily="34" charset="-128"/>
              </a:rPr>
              <a:t>[]</a:t>
            </a:r>
            <a:endParaRPr lang="pt-BR" dirty="0">
              <a:solidFill>
                <a:schemeClr val="bg1"/>
              </a:solidFill>
            </a:endParaRPr>
          </a:p>
        </p:txBody>
      </p:sp>
      <p:sp>
        <p:nvSpPr>
          <p:cNvPr id="7" name="Rectangle 1">
            <a:extLst>
              <a:ext uri="{FF2B5EF4-FFF2-40B4-BE49-F238E27FC236}">
                <a16:creationId xmlns:a16="http://schemas.microsoft.com/office/drawing/2014/main" id="{60A24236-DBE4-4661-9301-018C457C8251}"/>
              </a:ext>
            </a:extLst>
          </p:cNvPr>
          <p:cNvSpPr>
            <a:spLocks noGrp="1" noChangeArrowheads="1"/>
          </p:cNvSpPr>
          <p:nvPr>
            <p:ph sz="half" idx="2"/>
          </p:nvPr>
        </p:nvSpPr>
        <p:spPr bwMode="auto">
          <a:xfrm>
            <a:off x="562951" y="1409618"/>
            <a:ext cx="1120680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chemeClr val="bg1"/>
                </a:solidFill>
                <a:effectLst/>
              </a:rPr>
              <a:t>É extremamente poderosa e flexível para seleção e filtragem de dados em um </a:t>
            </a:r>
            <a:r>
              <a:rPr kumimoji="0" lang="pt-BR" altLang="pt-BR" sz="2000" b="0" i="0" u="none" strike="noStrike" cap="none" normalizeH="0" baseline="0" dirty="0" err="1">
                <a:ln>
                  <a:noFill/>
                </a:ln>
                <a:solidFill>
                  <a:schemeClr val="bg1"/>
                </a:solidFill>
                <a:effectLst/>
              </a:rPr>
              <a:t>DataFrame</a:t>
            </a:r>
            <a:r>
              <a:rPr kumimoji="0" lang="pt-BR" altLang="pt-BR" sz="2000" b="0" i="0" u="none" strike="noStrike" cap="none" normalizeH="0" baseline="0" dirty="0">
                <a:ln>
                  <a:noFill/>
                </a:ln>
                <a:solidFill>
                  <a:schemeClr val="bg1"/>
                </a:solidFill>
                <a:effectLst/>
              </a:rPr>
              <a:t>. Ela é utilizada para acessar um grupo de linhas e colunas pelo rótulo ou um </a:t>
            </a:r>
            <a:r>
              <a:rPr kumimoji="0" lang="pt-BR" altLang="pt-BR" sz="2000" b="0" i="0" u="none" strike="noStrike" cap="none" normalizeH="0" baseline="0" dirty="0" err="1">
                <a:ln>
                  <a:noFill/>
                </a:ln>
                <a:solidFill>
                  <a:schemeClr val="bg1"/>
                </a:solidFill>
                <a:effectLst/>
              </a:rPr>
              <a:t>array</a:t>
            </a:r>
            <a:r>
              <a:rPr kumimoji="0" lang="pt-BR" altLang="pt-BR" sz="2000" b="0" i="0" u="none" strike="noStrike" cap="none" normalizeH="0" baseline="0" dirty="0">
                <a:ln>
                  <a:noFill/>
                </a:ln>
                <a:solidFill>
                  <a:schemeClr val="bg1"/>
                </a:solidFill>
                <a:effectLst/>
              </a:rPr>
              <a:t> booleano. </a:t>
            </a:r>
            <a:endParaRPr kumimoji="0" lang="pt-BR" altLang="pt-BR" sz="2000" b="0" i="0" u="none" strike="noStrike" cap="none" normalizeH="0" baseline="0" dirty="0">
              <a:ln>
                <a:noFill/>
              </a:ln>
              <a:solidFill>
                <a:schemeClr val="bg1"/>
              </a:solidFill>
              <a:effectLst/>
              <a:latin typeface="Arial" panose="020B0604020202020204" pitchFamily="34" charset="0"/>
            </a:endParaRPr>
          </a:p>
        </p:txBody>
      </p:sp>
      <p:pic>
        <p:nvPicPr>
          <p:cNvPr id="14" name="Imagem 13">
            <a:extLst>
              <a:ext uri="{FF2B5EF4-FFF2-40B4-BE49-F238E27FC236}">
                <a16:creationId xmlns:a16="http://schemas.microsoft.com/office/drawing/2014/main" id="{32FCF9AE-D82F-4DEF-9962-E636F43302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283" y="2117504"/>
            <a:ext cx="8734425" cy="4429125"/>
          </a:xfrm>
          <a:prstGeom prst="rect">
            <a:avLst/>
          </a:prstGeom>
        </p:spPr>
      </p:pic>
    </p:spTree>
    <p:extLst>
      <p:ext uri="{BB962C8B-B14F-4D97-AF65-F5344CB8AC3E}">
        <p14:creationId xmlns:p14="http://schemas.microsoft.com/office/powerpoint/2010/main" val="328100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C8542E-CD48-4F52-9A1D-CE324DB129FA}"/>
              </a:ext>
            </a:extLst>
          </p:cNvPr>
          <p:cNvSpPr>
            <a:spLocks noGrp="1"/>
          </p:cNvSpPr>
          <p:nvPr>
            <p:ph type="title"/>
          </p:nvPr>
        </p:nvSpPr>
        <p:spPr>
          <a:xfrm>
            <a:off x="562951" y="105066"/>
            <a:ext cx="10515600" cy="1325563"/>
          </a:xfrm>
        </p:spPr>
        <p:txBody>
          <a:bodyPr/>
          <a:lstStyle/>
          <a:p>
            <a:r>
              <a:rPr lang="pt-BR" altLang="pt-BR" dirty="0">
                <a:solidFill>
                  <a:schemeClr val="bg1"/>
                </a:solidFill>
                <a:latin typeface="Arial" panose="020B0604020202020204" pitchFamily="34" charset="0"/>
              </a:rPr>
              <a:t>Função </a:t>
            </a:r>
            <a:r>
              <a:rPr lang="pt-BR" altLang="pt-BR" dirty="0">
                <a:solidFill>
                  <a:schemeClr val="bg1"/>
                </a:solidFill>
                <a:latin typeface="Arial Unicode MS" panose="020B0604020202020204" pitchFamily="34" charset="-128"/>
              </a:rPr>
              <a:t>.</a:t>
            </a:r>
            <a:r>
              <a:rPr lang="pt-BR" altLang="pt-BR" dirty="0" err="1">
                <a:solidFill>
                  <a:schemeClr val="bg1"/>
                </a:solidFill>
                <a:latin typeface="Arial Unicode MS" panose="020B0604020202020204" pitchFamily="34" charset="-128"/>
              </a:rPr>
              <a:t>iloc</a:t>
            </a:r>
            <a:r>
              <a:rPr lang="pt-BR" altLang="pt-BR" dirty="0">
                <a:solidFill>
                  <a:schemeClr val="bg1"/>
                </a:solidFill>
                <a:latin typeface="Arial Unicode MS" panose="020B0604020202020204" pitchFamily="34" charset="-128"/>
              </a:rPr>
              <a:t>[]</a:t>
            </a:r>
            <a:endParaRPr lang="pt-BR" dirty="0">
              <a:solidFill>
                <a:schemeClr val="bg1"/>
              </a:solidFill>
            </a:endParaRPr>
          </a:p>
        </p:txBody>
      </p:sp>
      <p:sp>
        <p:nvSpPr>
          <p:cNvPr id="7" name="Rectangle 1">
            <a:extLst>
              <a:ext uri="{FF2B5EF4-FFF2-40B4-BE49-F238E27FC236}">
                <a16:creationId xmlns:a16="http://schemas.microsoft.com/office/drawing/2014/main" id="{60A24236-DBE4-4661-9301-018C457C8251}"/>
              </a:ext>
            </a:extLst>
          </p:cNvPr>
          <p:cNvSpPr>
            <a:spLocks noGrp="1" noChangeArrowheads="1"/>
          </p:cNvSpPr>
          <p:nvPr>
            <p:ph sz="half" idx="2"/>
          </p:nvPr>
        </p:nvSpPr>
        <p:spPr bwMode="auto">
          <a:xfrm>
            <a:off x="562951" y="1101338"/>
            <a:ext cx="1120680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pt-BR" altLang="pt-BR" sz="2000" b="0" i="0" u="none" strike="noStrike" cap="none" normalizeH="0" baseline="0" dirty="0">
                <a:ln>
                  <a:noFill/>
                </a:ln>
                <a:solidFill>
                  <a:schemeClr val="bg1"/>
                </a:solidFill>
                <a:effectLst/>
                <a:latin typeface="Arial" panose="020B0604020202020204" pitchFamily="34" charset="0"/>
              </a:rPr>
              <a:t>é usado para acessar dados por índices inteiros. Ao contrário do </a:t>
            </a:r>
            <a:r>
              <a:rPr lang="pt-BR" altLang="pt-BR" sz="2000" dirty="0">
                <a:solidFill>
                  <a:schemeClr val="bg1"/>
                </a:solidFill>
                <a:latin typeface="Arial Unicode MS" panose="020B0604020202020204" pitchFamily="34" charset="-128"/>
              </a:rPr>
              <a:t>.</a:t>
            </a:r>
            <a:r>
              <a:rPr lang="pt-BR" altLang="pt-BR" sz="2000" dirty="0" err="1">
                <a:solidFill>
                  <a:schemeClr val="bg1"/>
                </a:solidFill>
                <a:latin typeface="Arial Unicode MS" panose="020B0604020202020204" pitchFamily="34" charset="-128"/>
              </a:rPr>
              <a:t>loc</a:t>
            </a:r>
            <a:r>
              <a:rPr lang="pt-BR" altLang="pt-BR" sz="2000" dirty="0">
                <a:solidFill>
                  <a:schemeClr val="bg1"/>
                </a:solidFill>
                <a:latin typeface="Arial Unicode MS" panose="020B0604020202020204" pitchFamily="34" charset="-128"/>
              </a:rPr>
              <a:t>[]</a:t>
            </a:r>
            <a:r>
              <a:rPr kumimoji="0" lang="pt-BR" altLang="pt-BR" sz="2000" b="0" i="0" u="none" strike="noStrike" cap="none" normalizeH="0" baseline="0" dirty="0">
                <a:ln>
                  <a:noFill/>
                </a:ln>
                <a:solidFill>
                  <a:schemeClr val="bg1"/>
                </a:solidFill>
                <a:effectLst/>
              </a:rPr>
              <a:t>, que utiliza rótulos de índice e nomes de colunas, o </a:t>
            </a:r>
            <a:r>
              <a:rPr lang="pt-BR" altLang="pt-BR" sz="2000" dirty="0">
                <a:solidFill>
                  <a:schemeClr val="bg1"/>
                </a:solidFill>
                <a:latin typeface="Arial Unicode MS" panose="020B0604020202020204" pitchFamily="34" charset="-128"/>
              </a:rPr>
              <a:t>.</a:t>
            </a:r>
            <a:r>
              <a:rPr lang="pt-BR" altLang="pt-BR" sz="2000" dirty="0" err="1">
                <a:solidFill>
                  <a:schemeClr val="bg1"/>
                </a:solidFill>
                <a:latin typeface="Arial Unicode MS" panose="020B0604020202020204" pitchFamily="34" charset="-128"/>
              </a:rPr>
              <a:t>iloc</a:t>
            </a:r>
            <a:r>
              <a:rPr lang="pt-BR" altLang="pt-BR" sz="2000" dirty="0">
                <a:solidFill>
                  <a:schemeClr val="bg1"/>
                </a:solidFill>
                <a:latin typeface="Arial Unicode MS" panose="020B0604020202020204" pitchFamily="34" charset="-128"/>
              </a:rPr>
              <a:t>[]</a:t>
            </a:r>
            <a:r>
              <a:rPr kumimoji="0" lang="pt-BR" altLang="pt-BR" sz="2000" b="0" i="0" u="none" strike="noStrike" cap="none" normalizeH="0" baseline="0" dirty="0">
                <a:ln>
                  <a:noFill/>
                </a:ln>
                <a:solidFill>
                  <a:schemeClr val="bg1"/>
                </a:solidFill>
                <a:effectLst/>
              </a:rPr>
              <a:t> é baseado em posições inteiras e é útil quando você quer selecionar linhas e colunas usando posições de índices. </a:t>
            </a:r>
            <a:endParaRPr kumimoji="0" lang="pt-BR" altLang="pt-BR" sz="2000" b="0" i="0" u="none" strike="noStrike" cap="none" normalizeH="0" baseline="0" dirty="0">
              <a:ln>
                <a:noFill/>
              </a:ln>
              <a:solidFill>
                <a:schemeClr val="bg1"/>
              </a:solidFill>
              <a:effectLst/>
              <a:latin typeface="Arial" panose="020B0604020202020204" pitchFamily="34" charset="0"/>
            </a:endParaRPr>
          </a:p>
        </p:txBody>
      </p:sp>
      <p:pic>
        <p:nvPicPr>
          <p:cNvPr id="5" name="Imagem 4">
            <a:extLst>
              <a:ext uri="{FF2B5EF4-FFF2-40B4-BE49-F238E27FC236}">
                <a16:creationId xmlns:a16="http://schemas.microsoft.com/office/drawing/2014/main" id="{086DECDB-DE05-4583-BC04-527DD14DA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392" y="2206173"/>
            <a:ext cx="8734425" cy="4257675"/>
          </a:xfrm>
          <a:prstGeom prst="rect">
            <a:avLst/>
          </a:prstGeom>
        </p:spPr>
      </p:pic>
    </p:spTree>
    <p:extLst>
      <p:ext uri="{BB962C8B-B14F-4D97-AF65-F5344CB8AC3E}">
        <p14:creationId xmlns:p14="http://schemas.microsoft.com/office/powerpoint/2010/main" val="5617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C8542E-CD48-4F52-9A1D-CE324DB129FA}"/>
              </a:ext>
            </a:extLst>
          </p:cNvPr>
          <p:cNvSpPr>
            <a:spLocks noGrp="1"/>
          </p:cNvSpPr>
          <p:nvPr>
            <p:ph type="title"/>
          </p:nvPr>
        </p:nvSpPr>
        <p:spPr>
          <a:xfrm>
            <a:off x="562951" y="105066"/>
            <a:ext cx="10515600" cy="1325563"/>
          </a:xfrm>
        </p:spPr>
        <p:txBody>
          <a:bodyPr/>
          <a:lstStyle/>
          <a:p>
            <a:r>
              <a:rPr lang="pt-BR" altLang="pt-BR" dirty="0">
                <a:solidFill>
                  <a:schemeClr val="bg1"/>
                </a:solidFill>
                <a:latin typeface="Arial" panose="020B0604020202020204" pitchFamily="34" charset="0"/>
              </a:rPr>
              <a:t>Como limpar dados </a:t>
            </a:r>
            <a:r>
              <a:rPr lang="pt-BR" altLang="pt-BR" dirty="0" err="1">
                <a:solidFill>
                  <a:schemeClr val="bg1"/>
                </a:solidFill>
                <a:latin typeface="Arial" panose="020B0604020202020204" pitchFamily="34" charset="0"/>
              </a:rPr>
              <a:t>Nan-Na</a:t>
            </a:r>
            <a:endParaRPr lang="pt-BR" dirty="0">
              <a:solidFill>
                <a:schemeClr val="bg1"/>
              </a:solidFill>
            </a:endParaRPr>
          </a:p>
        </p:txBody>
      </p:sp>
      <p:pic>
        <p:nvPicPr>
          <p:cNvPr id="8" name="Imagem 7">
            <a:extLst>
              <a:ext uri="{FF2B5EF4-FFF2-40B4-BE49-F238E27FC236}">
                <a16:creationId xmlns:a16="http://schemas.microsoft.com/office/drawing/2014/main" id="{86D0E150-E258-433B-AF71-F28E35D8C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8268" y="1838325"/>
            <a:ext cx="5848350" cy="2838450"/>
          </a:xfrm>
          <a:prstGeom prst="rect">
            <a:avLst/>
          </a:prstGeom>
        </p:spPr>
      </p:pic>
      <p:pic>
        <p:nvPicPr>
          <p:cNvPr id="10" name="Imagem 9">
            <a:extLst>
              <a:ext uri="{FF2B5EF4-FFF2-40B4-BE49-F238E27FC236}">
                <a16:creationId xmlns:a16="http://schemas.microsoft.com/office/drawing/2014/main" id="{8C5FB405-BDEF-45A5-94E1-4E8BFE0F45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681" y="1838325"/>
            <a:ext cx="3914775" cy="3009900"/>
          </a:xfrm>
          <a:prstGeom prst="rect">
            <a:avLst/>
          </a:prstGeom>
        </p:spPr>
      </p:pic>
    </p:spTree>
    <p:extLst>
      <p:ext uri="{BB962C8B-B14F-4D97-AF65-F5344CB8AC3E}">
        <p14:creationId xmlns:p14="http://schemas.microsoft.com/office/powerpoint/2010/main" val="3229927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7E1B58-B239-46DB-8D02-1909BC746CE6}"/>
              </a:ext>
            </a:extLst>
          </p:cNvPr>
          <p:cNvSpPr>
            <a:spLocks noGrp="1"/>
          </p:cNvSpPr>
          <p:nvPr>
            <p:ph type="title"/>
          </p:nvPr>
        </p:nvSpPr>
        <p:spPr/>
        <p:txBody>
          <a:bodyPr/>
          <a:lstStyle/>
          <a:p>
            <a:r>
              <a:rPr lang="pt-BR" dirty="0">
                <a:solidFill>
                  <a:schemeClr val="bg1"/>
                </a:solidFill>
                <a:latin typeface="Arial Black" panose="020B0A04020102020204" pitchFamily="34" charset="0"/>
              </a:rPr>
              <a:t>Pandas</a:t>
            </a:r>
          </a:p>
        </p:txBody>
      </p:sp>
      <p:sp>
        <p:nvSpPr>
          <p:cNvPr id="3" name="Espaço Reservado para Conteúdo 2">
            <a:extLst>
              <a:ext uri="{FF2B5EF4-FFF2-40B4-BE49-F238E27FC236}">
                <a16:creationId xmlns:a16="http://schemas.microsoft.com/office/drawing/2014/main" id="{149933C7-EA00-4A54-BD23-87EEC2B4D1E9}"/>
              </a:ext>
            </a:extLst>
          </p:cNvPr>
          <p:cNvSpPr>
            <a:spLocks noGrp="1"/>
          </p:cNvSpPr>
          <p:nvPr>
            <p:ph idx="1"/>
          </p:nvPr>
        </p:nvSpPr>
        <p:spPr>
          <a:xfrm>
            <a:off x="838200" y="1825625"/>
            <a:ext cx="10515600" cy="1538360"/>
          </a:xfrm>
        </p:spPr>
        <p:txBody>
          <a:bodyPr>
            <a:normAutofit fontScale="25000" lnSpcReduction="20000"/>
          </a:bodyPr>
          <a:lstStyle/>
          <a:p>
            <a:pPr marL="0" indent="0">
              <a:buNone/>
            </a:pPr>
            <a:r>
              <a:rPr lang="pt-BR" sz="11200" dirty="0">
                <a:solidFill>
                  <a:schemeClr val="bg1"/>
                </a:solidFill>
              </a:rPr>
              <a:t>O que é?</a:t>
            </a:r>
          </a:p>
          <a:p>
            <a:pPr marL="457200" lvl="1" indent="0">
              <a:buNone/>
            </a:pPr>
            <a:r>
              <a:rPr lang="pt-BR" sz="11200" dirty="0">
                <a:solidFill>
                  <a:schemeClr val="bg1"/>
                </a:solidFill>
              </a:rPr>
              <a:t>É uma das bibliotecas mais populares e poderosas para análise e manipulação de dados em Python. Ela fornece estruturas de dados e funções que facilitam a manipulação e análise de grandes volumes de dados.</a:t>
            </a:r>
            <a:br>
              <a:rPr lang="pt-BR" sz="11200" dirty="0">
                <a:solidFill>
                  <a:schemeClr val="bg1"/>
                </a:solidFill>
              </a:rPr>
            </a:br>
            <a:endParaRPr lang="pt-BR" sz="11200" dirty="0">
              <a:solidFill>
                <a:schemeClr val="bg1"/>
              </a:solidFill>
            </a:endParaRPr>
          </a:p>
          <a:p>
            <a:pPr marL="457200" lvl="1" indent="0">
              <a:buNone/>
            </a:pPr>
            <a:br>
              <a:rPr lang="pt-BR" dirty="0">
                <a:solidFill>
                  <a:schemeClr val="bg1"/>
                </a:solidFill>
              </a:rPr>
            </a:br>
            <a:br>
              <a:rPr lang="pt-BR" dirty="0">
                <a:solidFill>
                  <a:schemeClr val="bg1"/>
                </a:solidFill>
              </a:rPr>
            </a:br>
            <a:br>
              <a:rPr lang="pt-BR" dirty="0">
                <a:solidFill>
                  <a:schemeClr val="bg1"/>
                </a:solidFill>
              </a:rPr>
            </a:br>
            <a:endParaRPr lang="pt-BR" dirty="0">
              <a:solidFill>
                <a:schemeClr val="bg1"/>
              </a:solidFill>
            </a:endParaRPr>
          </a:p>
        </p:txBody>
      </p:sp>
      <p:sp>
        <p:nvSpPr>
          <p:cNvPr id="9" name="Espaço Reservado para Conteúdo 2">
            <a:extLst>
              <a:ext uri="{FF2B5EF4-FFF2-40B4-BE49-F238E27FC236}">
                <a16:creationId xmlns:a16="http://schemas.microsoft.com/office/drawing/2014/main" id="{47989A01-738A-4062-884E-D737EBA1CFB0}"/>
              </a:ext>
            </a:extLst>
          </p:cNvPr>
          <p:cNvSpPr txBox="1">
            <a:spLocks/>
          </p:cNvSpPr>
          <p:nvPr/>
        </p:nvSpPr>
        <p:spPr>
          <a:xfrm>
            <a:off x="838200" y="342900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dirty="0">
                <a:solidFill>
                  <a:schemeClr val="bg1"/>
                </a:solidFill>
              </a:rPr>
              <a:t>Para que serve?</a:t>
            </a:r>
          </a:p>
          <a:p>
            <a:pPr marL="0" indent="0">
              <a:buNone/>
            </a:pPr>
            <a:r>
              <a:rPr lang="pt-BR" dirty="0">
                <a:solidFill>
                  <a:schemeClr val="bg1"/>
                </a:solidFill>
              </a:rPr>
              <a:t>       Leitura, escrita de Dados , manipulação de Dados,  tratamento de dados faltantes,  agregação, estatísticas.</a:t>
            </a:r>
            <a:br>
              <a:rPr lang="pt-BR" dirty="0">
                <a:solidFill>
                  <a:schemeClr val="bg1"/>
                </a:solidFill>
              </a:rPr>
            </a:br>
            <a:endParaRPr lang="pt-BR" dirty="0">
              <a:solidFill>
                <a:schemeClr val="bg1"/>
              </a:solidFill>
            </a:endParaRPr>
          </a:p>
          <a:p>
            <a:pPr marL="457200" lvl="1" indent="0">
              <a:buFont typeface="Arial" panose="020B0604020202020204" pitchFamily="34" charset="0"/>
              <a:buNone/>
            </a:pPr>
            <a:br>
              <a:rPr lang="pt-BR" dirty="0">
                <a:solidFill>
                  <a:schemeClr val="bg1"/>
                </a:solidFill>
              </a:rPr>
            </a:br>
            <a:br>
              <a:rPr lang="pt-BR" dirty="0">
                <a:solidFill>
                  <a:schemeClr val="bg1"/>
                </a:solidFill>
              </a:rPr>
            </a:br>
            <a:br>
              <a:rPr lang="pt-BR" dirty="0">
                <a:solidFill>
                  <a:schemeClr val="bg1"/>
                </a:solidFill>
              </a:rPr>
            </a:br>
            <a:endParaRPr lang="pt-BR" dirty="0">
              <a:solidFill>
                <a:schemeClr val="bg1"/>
              </a:solidFill>
            </a:endParaRPr>
          </a:p>
        </p:txBody>
      </p:sp>
    </p:spTree>
    <p:extLst>
      <p:ext uri="{BB962C8B-B14F-4D97-AF65-F5344CB8AC3E}">
        <p14:creationId xmlns:p14="http://schemas.microsoft.com/office/powerpoint/2010/main" val="1666773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C1ADE4-2117-4CEF-80B6-74E284DF8AB9}"/>
              </a:ext>
            </a:extLst>
          </p:cNvPr>
          <p:cNvSpPr>
            <a:spLocks noGrp="1"/>
          </p:cNvSpPr>
          <p:nvPr>
            <p:ph type="title"/>
          </p:nvPr>
        </p:nvSpPr>
        <p:spPr/>
        <p:txBody>
          <a:bodyPr/>
          <a:lstStyle/>
          <a:p>
            <a:r>
              <a:rPr lang="pt-BR" dirty="0" err="1">
                <a:solidFill>
                  <a:schemeClr val="bg1"/>
                </a:solidFill>
                <a:latin typeface="Arial Black" panose="020B0A04020102020204" pitchFamily="34" charset="0"/>
              </a:rPr>
              <a:t>Numpy</a:t>
            </a:r>
            <a:endParaRPr lang="pt-BR" dirty="0">
              <a:solidFill>
                <a:schemeClr val="bg1"/>
              </a:solidFill>
              <a:latin typeface="Arial Black" panose="020B0A04020102020204" pitchFamily="34" charset="0"/>
            </a:endParaRPr>
          </a:p>
        </p:txBody>
      </p:sp>
      <p:sp>
        <p:nvSpPr>
          <p:cNvPr id="3" name="Espaço Reservado para Conteúdo 2">
            <a:extLst>
              <a:ext uri="{FF2B5EF4-FFF2-40B4-BE49-F238E27FC236}">
                <a16:creationId xmlns:a16="http://schemas.microsoft.com/office/drawing/2014/main" id="{B79D601D-327F-410F-BC55-42FFE2F4A11F}"/>
              </a:ext>
            </a:extLst>
          </p:cNvPr>
          <p:cNvSpPr>
            <a:spLocks noGrp="1"/>
          </p:cNvSpPr>
          <p:nvPr>
            <p:ph idx="1"/>
          </p:nvPr>
        </p:nvSpPr>
        <p:spPr>
          <a:xfrm>
            <a:off x="838200" y="1825625"/>
            <a:ext cx="10515600" cy="4935902"/>
          </a:xfrm>
        </p:spPr>
        <p:txBody>
          <a:bodyPr>
            <a:normAutofit fontScale="85000" lnSpcReduction="20000"/>
          </a:bodyPr>
          <a:lstStyle/>
          <a:p>
            <a:pPr marL="0" indent="0">
              <a:buNone/>
            </a:pPr>
            <a:r>
              <a:rPr lang="pt-BR" dirty="0">
                <a:solidFill>
                  <a:schemeClr val="bg1"/>
                </a:solidFill>
              </a:rPr>
              <a:t>É uma biblioteca fundamental para computação científica em Python. Ela fornece suporte para </a:t>
            </a:r>
            <a:r>
              <a:rPr lang="pt-BR" dirty="0" err="1">
                <a:solidFill>
                  <a:schemeClr val="bg1"/>
                </a:solidFill>
              </a:rPr>
              <a:t>arrays</a:t>
            </a:r>
            <a:r>
              <a:rPr lang="pt-BR" dirty="0">
                <a:solidFill>
                  <a:schemeClr val="bg1"/>
                </a:solidFill>
              </a:rPr>
              <a:t> multidimensionais e uma ampla gama de operações matemáticas e estatísticas, que são essenciais para muitos tipos de análise de dados e computação científica.</a:t>
            </a:r>
          </a:p>
          <a:p>
            <a:pPr marL="0" lvl="0" indent="0" eaLnBrk="0" fontAlgn="base" hangingPunct="0">
              <a:lnSpc>
                <a:spcPct val="100000"/>
              </a:lnSpc>
              <a:spcBef>
                <a:spcPct val="0"/>
              </a:spcBef>
              <a:spcAft>
                <a:spcPct val="0"/>
              </a:spcAft>
              <a:buNone/>
            </a:pPr>
            <a:endParaRPr kumimoji="0" lang="pt-BR" altLang="pt-BR" sz="900" b="1" i="0" u="none" strike="noStrike" cap="none" normalizeH="0" baseline="0" dirty="0">
              <a:ln>
                <a:noFill/>
              </a:ln>
              <a:solidFill>
                <a:schemeClr val="bg1"/>
              </a:solidFill>
              <a:effectLst/>
              <a:latin typeface="Arial" panose="020B0604020202020204" pitchFamily="34" charset="0"/>
            </a:endParaRPr>
          </a:p>
          <a:p>
            <a:pPr marL="0" lvl="0" indent="0" eaLnBrk="0" fontAlgn="base" hangingPunct="0">
              <a:lnSpc>
                <a:spcPct val="100000"/>
              </a:lnSpc>
              <a:spcBef>
                <a:spcPct val="0"/>
              </a:spcBef>
              <a:spcAft>
                <a:spcPct val="0"/>
              </a:spcAft>
              <a:buNone/>
            </a:pPr>
            <a:endParaRPr lang="pt-BR" altLang="pt-BR" sz="900" b="1" dirty="0">
              <a:solidFill>
                <a:schemeClr val="bg1"/>
              </a:solidFill>
              <a:latin typeface="Arial" panose="020B0604020202020204" pitchFamily="34" charset="0"/>
            </a:endParaRPr>
          </a:p>
          <a:p>
            <a:pPr marL="0" lvl="0" indent="0" eaLnBrk="0" fontAlgn="base" hangingPunct="0">
              <a:lnSpc>
                <a:spcPct val="100000"/>
              </a:lnSpc>
              <a:spcBef>
                <a:spcPct val="0"/>
              </a:spcBef>
              <a:spcAft>
                <a:spcPct val="0"/>
              </a:spcAft>
              <a:buNone/>
            </a:pPr>
            <a:endParaRPr kumimoji="0" lang="pt-BR" altLang="pt-BR" sz="900" i="0" u="none" strike="noStrike" cap="none" normalizeH="0" baseline="0" dirty="0">
              <a:ln>
                <a:noFill/>
              </a:ln>
              <a:solidFill>
                <a:schemeClr val="bg1"/>
              </a:solidFill>
              <a:effectLst/>
              <a:latin typeface="Arial" panose="020B0604020202020204" pitchFamily="34" charset="0"/>
            </a:endParaRPr>
          </a:p>
          <a:p>
            <a:pPr marL="0" lvl="0" indent="0" eaLnBrk="0" fontAlgn="base" hangingPunct="0">
              <a:lnSpc>
                <a:spcPct val="100000"/>
              </a:lnSpc>
              <a:spcBef>
                <a:spcPct val="0"/>
              </a:spcBef>
              <a:spcAft>
                <a:spcPct val="0"/>
              </a:spcAft>
              <a:buNone/>
            </a:pPr>
            <a:r>
              <a:rPr kumimoji="0" lang="pt-BR" altLang="pt-BR" sz="3200" i="0" u="none" strike="noStrike" cap="none" normalizeH="0" baseline="0" dirty="0">
                <a:ln>
                  <a:noFill/>
                </a:ln>
                <a:solidFill>
                  <a:schemeClr val="bg1"/>
                </a:solidFill>
                <a:effectLst/>
                <a:latin typeface="Arial" panose="020B0604020202020204" pitchFamily="34" charset="0"/>
              </a:rPr>
              <a:t>Principais Objetos e Funções:</a:t>
            </a:r>
          </a:p>
          <a:p>
            <a:pPr marL="0" lvl="0" indent="0" eaLnBrk="0" fontAlgn="base" hangingPunct="0">
              <a:lnSpc>
                <a:spcPct val="100000"/>
              </a:lnSpc>
              <a:spcBef>
                <a:spcPct val="0"/>
              </a:spcBef>
              <a:spcAft>
                <a:spcPct val="0"/>
              </a:spcAft>
              <a:buNone/>
            </a:pPr>
            <a:endParaRPr kumimoji="0" lang="pt-BR" altLang="pt-BR" sz="3200" i="0" u="none" strike="noStrike" cap="none" normalizeH="0" baseline="0" dirty="0">
              <a:ln>
                <a:noFill/>
              </a:ln>
              <a:solidFill>
                <a:schemeClr val="bg1"/>
              </a:solidFill>
              <a:effectLst/>
              <a:latin typeface="Arial" panose="020B0604020202020204" pitchFamily="34" charset="0"/>
            </a:endParaRPr>
          </a:p>
          <a:p>
            <a:pPr marL="0" lvl="0" indent="0" eaLnBrk="0" fontAlgn="base" hangingPunct="0">
              <a:lnSpc>
                <a:spcPct val="100000"/>
              </a:lnSpc>
              <a:spcBef>
                <a:spcPct val="0"/>
              </a:spcBef>
              <a:spcAft>
                <a:spcPct val="0"/>
              </a:spcAft>
              <a:buFontTx/>
              <a:buAutoNum type="arabicPeriod"/>
            </a:pPr>
            <a:r>
              <a:rPr kumimoji="0" lang="pt-BR" altLang="pt-BR" sz="3000" i="0" u="none" strike="noStrike" cap="none" normalizeH="0" baseline="0" dirty="0">
                <a:ln>
                  <a:noFill/>
                </a:ln>
                <a:solidFill>
                  <a:schemeClr val="bg1"/>
                </a:solidFill>
                <a:effectLst/>
                <a:latin typeface="Arial" panose="020B0604020202020204" pitchFamily="34" charset="0"/>
              </a:rPr>
              <a:t>Objetos </a:t>
            </a:r>
            <a:r>
              <a:rPr kumimoji="0" lang="pt-BR" altLang="pt-BR" sz="3000" i="0" u="none" strike="noStrike" cap="none" normalizeH="0" baseline="0" dirty="0" err="1">
                <a:ln>
                  <a:noFill/>
                </a:ln>
                <a:solidFill>
                  <a:schemeClr val="bg1"/>
                </a:solidFill>
                <a:effectLst/>
                <a:latin typeface="Arial Unicode MS" panose="020B0604020202020204" pitchFamily="34" charset="-128"/>
              </a:rPr>
              <a:t>ndarray</a:t>
            </a:r>
            <a:r>
              <a:rPr kumimoji="0" lang="pt-BR" altLang="pt-BR" sz="3000" i="0" u="none" strike="noStrike" cap="none" normalizeH="0" baseline="0" dirty="0">
                <a:ln>
                  <a:noFill/>
                </a:ln>
                <a:solidFill>
                  <a:schemeClr val="bg1"/>
                </a:solidFill>
                <a:effectLst/>
              </a:rPr>
              <a:t>:</a:t>
            </a:r>
            <a:endParaRPr kumimoji="0" lang="pt-BR" altLang="pt-BR" sz="3000" i="0" u="none" strike="noStrike" cap="none" normalizeH="0" baseline="0" dirty="0">
              <a:ln>
                <a:noFill/>
              </a:ln>
              <a:solidFill>
                <a:schemeClr val="bg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pt-BR" altLang="pt-BR" sz="2200" i="0" u="none" strike="noStrike" cap="none" normalizeH="0" baseline="0" dirty="0">
                <a:ln>
                  <a:noFill/>
                </a:ln>
                <a:solidFill>
                  <a:schemeClr val="bg1"/>
                </a:solidFill>
                <a:effectLst/>
                <a:latin typeface="Arial" panose="020B0604020202020204" pitchFamily="34" charset="0"/>
              </a:rPr>
              <a:t>Os </a:t>
            </a:r>
            <a:r>
              <a:rPr kumimoji="0" lang="pt-BR" altLang="pt-BR" sz="2200" i="0" u="none" strike="noStrike" cap="none" normalizeH="0" baseline="0" dirty="0" err="1">
                <a:ln>
                  <a:noFill/>
                </a:ln>
                <a:solidFill>
                  <a:schemeClr val="bg1"/>
                </a:solidFill>
                <a:effectLst/>
                <a:latin typeface="Arial" panose="020B0604020202020204" pitchFamily="34" charset="0"/>
              </a:rPr>
              <a:t>arrays</a:t>
            </a:r>
            <a:r>
              <a:rPr kumimoji="0" lang="pt-BR" altLang="pt-BR" sz="2200" i="0" u="none" strike="noStrike" cap="none" normalizeH="0" baseline="0" dirty="0">
                <a:ln>
                  <a:noFill/>
                </a:ln>
                <a:solidFill>
                  <a:schemeClr val="bg1"/>
                </a:solidFill>
                <a:effectLst/>
                <a:latin typeface="Arial" panose="020B0604020202020204" pitchFamily="34" charset="0"/>
              </a:rPr>
              <a:t> ‘</a:t>
            </a:r>
            <a:r>
              <a:rPr kumimoji="0" lang="pt-BR" altLang="pt-BR" sz="2200" i="0" u="none" strike="noStrike" cap="none" normalizeH="0" baseline="0" dirty="0" err="1">
                <a:ln>
                  <a:noFill/>
                </a:ln>
                <a:solidFill>
                  <a:schemeClr val="bg1"/>
                </a:solidFill>
                <a:effectLst/>
                <a:latin typeface="Arial Unicode MS" panose="020B0604020202020204" pitchFamily="34" charset="-128"/>
              </a:rPr>
              <a:t>ndarray</a:t>
            </a:r>
            <a:r>
              <a:rPr kumimoji="0" lang="pt-BR" altLang="pt-BR" sz="2200" i="0" u="none" strike="noStrike" cap="none" normalizeH="0" baseline="0" dirty="0">
                <a:ln>
                  <a:noFill/>
                </a:ln>
                <a:solidFill>
                  <a:schemeClr val="bg1"/>
                </a:solidFill>
                <a:effectLst/>
                <a:latin typeface="Arial Unicode MS" panose="020B0604020202020204" pitchFamily="34" charset="-128"/>
              </a:rPr>
              <a:t>’</a:t>
            </a:r>
            <a:r>
              <a:rPr kumimoji="0" lang="pt-BR" altLang="pt-BR" sz="2200" i="0" u="none" strike="noStrike" cap="none" normalizeH="0" baseline="0" dirty="0">
                <a:ln>
                  <a:noFill/>
                </a:ln>
                <a:solidFill>
                  <a:schemeClr val="bg1"/>
                </a:solidFill>
                <a:effectLst/>
              </a:rPr>
              <a:t> são objetos centrais em </a:t>
            </a:r>
            <a:r>
              <a:rPr kumimoji="0" lang="pt-BR" altLang="pt-BR" sz="2200" i="0" u="none" strike="noStrike" cap="none" normalizeH="0" baseline="0" dirty="0" err="1">
                <a:ln>
                  <a:noFill/>
                </a:ln>
                <a:solidFill>
                  <a:schemeClr val="bg1"/>
                </a:solidFill>
                <a:effectLst/>
                <a:latin typeface="Arial Unicode MS" panose="020B0604020202020204" pitchFamily="34" charset="-128"/>
              </a:rPr>
              <a:t>NumPy</a:t>
            </a:r>
            <a:r>
              <a:rPr kumimoji="0" lang="pt-BR" altLang="pt-BR" sz="2200" i="0" u="none" strike="noStrike" cap="none" normalizeH="0" baseline="0" dirty="0">
                <a:ln>
                  <a:noFill/>
                </a:ln>
                <a:solidFill>
                  <a:schemeClr val="bg1"/>
                </a:solidFill>
                <a:effectLst/>
              </a:rPr>
              <a:t>. Eles podem ser de qualquer número de dimensões (1D, 2D, 3D, etc.) e são mais eficientes do que as listas do Python para operações numéricas.</a:t>
            </a:r>
            <a:endParaRPr kumimoji="0" lang="pt-BR" altLang="pt-BR" sz="2200" i="0" u="none" strike="noStrike" cap="none" normalizeH="0" baseline="0" dirty="0">
              <a:ln>
                <a:noFill/>
              </a:ln>
              <a:solidFill>
                <a:schemeClr val="bg1"/>
              </a:solidFill>
              <a:effectLst/>
              <a:latin typeface="Arial" panose="020B0604020202020204" pitchFamily="34" charset="0"/>
            </a:endParaRPr>
          </a:p>
          <a:p>
            <a:pPr marL="0" lvl="0" indent="0" eaLnBrk="0" fontAlgn="base" hangingPunct="0">
              <a:lnSpc>
                <a:spcPct val="100000"/>
              </a:lnSpc>
              <a:spcBef>
                <a:spcPct val="0"/>
              </a:spcBef>
              <a:spcAft>
                <a:spcPct val="0"/>
              </a:spcAft>
              <a:buFontTx/>
              <a:buAutoNum type="arabicPeriod" startAt="2"/>
            </a:pPr>
            <a:r>
              <a:rPr kumimoji="0" lang="pt-BR" altLang="pt-BR" i="0" u="none" strike="noStrike" cap="none" normalizeH="0" baseline="0" dirty="0">
                <a:ln>
                  <a:noFill/>
                </a:ln>
                <a:solidFill>
                  <a:schemeClr val="bg1"/>
                </a:solidFill>
                <a:effectLst/>
                <a:latin typeface="Arial" panose="020B0604020202020204" pitchFamily="34" charset="0"/>
              </a:rPr>
              <a:t>Funções Matemáticas:</a:t>
            </a:r>
          </a:p>
          <a:p>
            <a:pPr marL="457200" lvl="1" indent="0" eaLnBrk="0" fontAlgn="base" hangingPunct="0">
              <a:lnSpc>
                <a:spcPct val="100000"/>
              </a:lnSpc>
              <a:spcBef>
                <a:spcPct val="0"/>
              </a:spcBef>
              <a:spcAft>
                <a:spcPct val="0"/>
              </a:spcAft>
              <a:buFontTx/>
              <a:buChar char="•"/>
            </a:pPr>
            <a:r>
              <a:rPr kumimoji="0" lang="pt-BR" altLang="pt-BR" sz="2200" i="0" u="none" strike="noStrike" cap="none" normalizeH="0" baseline="0" dirty="0" err="1">
                <a:ln>
                  <a:noFill/>
                </a:ln>
                <a:solidFill>
                  <a:schemeClr val="bg1"/>
                </a:solidFill>
                <a:effectLst/>
                <a:latin typeface="Arial Unicode MS" panose="020B0604020202020204" pitchFamily="34" charset="-128"/>
              </a:rPr>
              <a:t>np.sin</a:t>
            </a:r>
            <a:r>
              <a:rPr kumimoji="0" lang="pt-BR" altLang="pt-BR" sz="2200" i="0" u="none" strike="noStrike" cap="none" normalizeH="0" baseline="0" dirty="0">
                <a:ln>
                  <a:noFill/>
                </a:ln>
                <a:solidFill>
                  <a:schemeClr val="bg1"/>
                </a:solidFill>
                <a:effectLst/>
                <a:latin typeface="Arial Unicode MS" panose="020B0604020202020204" pitchFamily="34" charset="-128"/>
              </a:rPr>
              <a:t>()</a:t>
            </a:r>
            <a:r>
              <a:rPr kumimoji="0" lang="pt-BR" altLang="pt-BR" sz="2200" i="0" u="none" strike="noStrike" cap="none" normalizeH="0" baseline="0" dirty="0">
                <a:ln>
                  <a:noFill/>
                </a:ln>
                <a:solidFill>
                  <a:schemeClr val="bg1"/>
                </a:solidFill>
                <a:effectLst/>
              </a:rPr>
              <a:t>, </a:t>
            </a:r>
            <a:r>
              <a:rPr kumimoji="0" lang="pt-BR" altLang="pt-BR" sz="2200" i="0" u="none" strike="noStrike" cap="none" normalizeH="0" baseline="0" dirty="0" err="1">
                <a:ln>
                  <a:noFill/>
                </a:ln>
                <a:solidFill>
                  <a:schemeClr val="bg1"/>
                </a:solidFill>
                <a:effectLst/>
                <a:latin typeface="Arial Unicode MS" panose="020B0604020202020204" pitchFamily="34" charset="-128"/>
              </a:rPr>
              <a:t>np.cos</a:t>
            </a:r>
            <a:r>
              <a:rPr kumimoji="0" lang="pt-BR" altLang="pt-BR" sz="2200" i="0" u="none" strike="noStrike" cap="none" normalizeH="0" baseline="0" dirty="0">
                <a:ln>
                  <a:noFill/>
                </a:ln>
                <a:solidFill>
                  <a:schemeClr val="bg1"/>
                </a:solidFill>
                <a:effectLst/>
                <a:latin typeface="Arial Unicode MS" panose="020B0604020202020204" pitchFamily="34" charset="-128"/>
              </a:rPr>
              <a:t>()</a:t>
            </a:r>
            <a:r>
              <a:rPr kumimoji="0" lang="pt-BR" altLang="pt-BR" sz="2200" i="0" u="none" strike="noStrike" cap="none" normalizeH="0" baseline="0" dirty="0">
                <a:ln>
                  <a:noFill/>
                </a:ln>
                <a:solidFill>
                  <a:schemeClr val="bg1"/>
                </a:solidFill>
                <a:effectLst/>
              </a:rPr>
              <a:t>, </a:t>
            </a:r>
            <a:r>
              <a:rPr kumimoji="0" lang="pt-BR" altLang="pt-BR" sz="2200" i="0" u="none" strike="noStrike" cap="none" normalizeH="0" baseline="0" dirty="0">
                <a:ln>
                  <a:noFill/>
                </a:ln>
                <a:solidFill>
                  <a:schemeClr val="bg1"/>
                </a:solidFill>
                <a:effectLst/>
                <a:latin typeface="Arial Unicode MS" panose="020B0604020202020204" pitchFamily="34" charset="-128"/>
              </a:rPr>
              <a:t>np.log()</a:t>
            </a:r>
            <a:r>
              <a:rPr kumimoji="0" lang="pt-BR" altLang="pt-BR" sz="2200" i="0" u="none" strike="noStrike" cap="none" normalizeH="0" baseline="0" dirty="0">
                <a:ln>
                  <a:noFill/>
                </a:ln>
                <a:solidFill>
                  <a:schemeClr val="bg1"/>
                </a:solidFill>
                <a:effectLst/>
              </a:rPr>
              <a:t>, </a:t>
            </a:r>
            <a:r>
              <a:rPr kumimoji="0" lang="pt-BR" altLang="pt-BR" sz="2200" i="0" u="none" strike="noStrike" cap="none" normalizeH="0" baseline="0" dirty="0" err="1">
                <a:ln>
                  <a:noFill/>
                </a:ln>
                <a:solidFill>
                  <a:schemeClr val="bg1"/>
                </a:solidFill>
                <a:effectLst/>
                <a:latin typeface="Arial Unicode MS" panose="020B0604020202020204" pitchFamily="34" charset="-128"/>
              </a:rPr>
              <a:t>np.exp</a:t>
            </a:r>
            <a:r>
              <a:rPr kumimoji="0" lang="pt-BR" altLang="pt-BR" sz="2200" i="0" u="none" strike="noStrike" cap="none" normalizeH="0" baseline="0" dirty="0">
                <a:ln>
                  <a:noFill/>
                </a:ln>
                <a:solidFill>
                  <a:schemeClr val="bg1"/>
                </a:solidFill>
                <a:effectLst/>
                <a:latin typeface="Arial Unicode MS" panose="020B0604020202020204" pitchFamily="34" charset="-128"/>
              </a:rPr>
              <a:t>()</a:t>
            </a:r>
            <a:r>
              <a:rPr kumimoji="0" lang="pt-BR" altLang="pt-BR" sz="2200" i="0" u="none" strike="noStrike" cap="none" normalizeH="0" baseline="0" dirty="0">
                <a:ln>
                  <a:noFill/>
                </a:ln>
                <a:solidFill>
                  <a:schemeClr val="bg1"/>
                </a:solidFill>
                <a:effectLst/>
              </a:rPr>
              <a:t>, </a:t>
            </a:r>
            <a:r>
              <a:rPr kumimoji="0" lang="pt-BR" altLang="pt-BR" sz="2200" i="0" u="none" strike="noStrike" cap="none" normalizeH="0" baseline="0" dirty="0" err="1">
                <a:ln>
                  <a:noFill/>
                </a:ln>
                <a:solidFill>
                  <a:schemeClr val="bg1"/>
                </a:solidFill>
                <a:effectLst/>
                <a:latin typeface="Arial Unicode MS" panose="020B0604020202020204" pitchFamily="34" charset="-128"/>
              </a:rPr>
              <a:t>np.sqrt</a:t>
            </a:r>
            <a:r>
              <a:rPr kumimoji="0" lang="pt-BR" altLang="pt-BR" sz="2200" i="0" u="none" strike="noStrike" cap="none" normalizeH="0" baseline="0" dirty="0">
                <a:ln>
                  <a:noFill/>
                </a:ln>
                <a:solidFill>
                  <a:schemeClr val="bg1"/>
                </a:solidFill>
                <a:effectLst/>
                <a:latin typeface="Arial Unicode MS" panose="020B0604020202020204" pitchFamily="34" charset="-128"/>
              </a:rPr>
              <a:t>()</a:t>
            </a:r>
            <a:r>
              <a:rPr kumimoji="0" lang="pt-BR" altLang="pt-BR" sz="2200" i="0" u="none" strike="noStrike" cap="none" normalizeH="0" baseline="0" dirty="0">
                <a:ln>
                  <a:noFill/>
                </a:ln>
                <a:solidFill>
                  <a:schemeClr val="bg1"/>
                </a:solidFill>
                <a:effectLst/>
              </a:rPr>
              <a:t>, entre outras.</a:t>
            </a:r>
            <a:endParaRPr kumimoji="0" lang="pt-BR" altLang="pt-BR" sz="2200" i="0" u="none" strike="noStrike" cap="none" normalizeH="0" baseline="0" dirty="0">
              <a:ln>
                <a:noFill/>
              </a:ln>
              <a:solidFill>
                <a:schemeClr val="bg1"/>
              </a:solidFill>
              <a:effectLst/>
              <a:latin typeface="Arial" panose="020B0604020202020204" pitchFamily="34" charset="0"/>
            </a:endParaRPr>
          </a:p>
          <a:p>
            <a:pPr marL="0" lvl="0" indent="0" eaLnBrk="0" fontAlgn="base" hangingPunct="0">
              <a:lnSpc>
                <a:spcPct val="100000"/>
              </a:lnSpc>
              <a:spcBef>
                <a:spcPct val="0"/>
              </a:spcBef>
              <a:spcAft>
                <a:spcPct val="0"/>
              </a:spcAft>
              <a:buFontTx/>
              <a:buAutoNum type="arabicPeriod" startAt="3"/>
            </a:pPr>
            <a:r>
              <a:rPr kumimoji="0" lang="pt-BR" altLang="pt-BR" i="0" u="none" strike="noStrike" cap="none" normalizeH="0" baseline="0" dirty="0">
                <a:ln>
                  <a:noFill/>
                </a:ln>
                <a:solidFill>
                  <a:schemeClr val="bg1"/>
                </a:solidFill>
                <a:effectLst/>
                <a:latin typeface="Arial" panose="020B0604020202020204" pitchFamily="34" charset="0"/>
              </a:rPr>
              <a:t>Funções Estatísticas:</a:t>
            </a:r>
          </a:p>
          <a:p>
            <a:pPr marL="457200" lvl="1" indent="0" eaLnBrk="0" fontAlgn="base" hangingPunct="0">
              <a:lnSpc>
                <a:spcPct val="100000"/>
              </a:lnSpc>
              <a:spcBef>
                <a:spcPct val="0"/>
              </a:spcBef>
              <a:spcAft>
                <a:spcPct val="0"/>
              </a:spcAft>
              <a:buFontTx/>
              <a:buChar char="•"/>
            </a:pPr>
            <a:r>
              <a:rPr kumimoji="0" lang="pt-BR" altLang="pt-BR" sz="2200" i="0" u="none" strike="noStrike" cap="none" normalizeH="0" baseline="0" dirty="0" err="1">
                <a:ln>
                  <a:noFill/>
                </a:ln>
                <a:solidFill>
                  <a:schemeClr val="bg1"/>
                </a:solidFill>
                <a:effectLst/>
                <a:latin typeface="Arial Unicode MS" panose="020B0604020202020204" pitchFamily="34" charset="-128"/>
              </a:rPr>
              <a:t>np.mean</a:t>
            </a:r>
            <a:r>
              <a:rPr kumimoji="0" lang="pt-BR" altLang="pt-BR" sz="2200" i="0" u="none" strike="noStrike" cap="none" normalizeH="0" baseline="0" dirty="0">
                <a:ln>
                  <a:noFill/>
                </a:ln>
                <a:solidFill>
                  <a:schemeClr val="bg1"/>
                </a:solidFill>
                <a:effectLst/>
                <a:latin typeface="Arial Unicode MS" panose="020B0604020202020204" pitchFamily="34" charset="-128"/>
              </a:rPr>
              <a:t>()</a:t>
            </a:r>
            <a:r>
              <a:rPr kumimoji="0" lang="pt-BR" altLang="pt-BR" sz="2200" i="0" u="none" strike="noStrike" cap="none" normalizeH="0" baseline="0" dirty="0">
                <a:ln>
                  <a:noFill/>
                </a:ln>
                <a:solidFill>
                  <a:schemeClr val="bg1"/>
                </a:solidFill>
                <a:effectLst/>
              </a:rPr>
              <a:t>, </a:t>
            </a:r>
            <a:r>
              <a:rPr kumimoji="0" lang="pt-BR" altLang="pt-BR" sz="2200" i="0" u="none" strike="noStrike" cap="none" normalizeH="0" baseline="0" dirty="0" err="1">
                <a:ln>
                  <a:noFill/>
                </a:ln>
                <a:solidFill>
                  <a:schemeClr val="bg1"/>
                </a:solidFill>
                <a:effectLst/>
                <a:latin typeface="Arial Unicode MS" panose="020B0604020202020204" pitchFamily="34" charset="-128"/>
              </a:rPr>
              <a:t>np.median</a:t>
            </a:r>
            <a:r>
              <a:rPr kumimoji="0" lang="pt-BR" altLang="pt-BR" sz="2200" i="0" u="none" strike="noStrike" cap="none" normalizeH="0" baseline="0" dirty="0">
                <a:ln>
                  <a:noFill/>
                </a:ln>
                <a:solidFill>
                  <a:schemeClr val="bg1"/>
                </a:solidFill>
                <a:effectLst/>
                <a:latin typeface="Arial Unicode MS" panose="020B0604020202020204" pitchFamily="34" charset="-128"/>
              </a:rPr>
              <a:t>()</a:t>
            </a:r>
            <a:r>
              <a:rPr kumimoji="0" lang="pt-BR" altLang="pt-BR" sz="2200" i="0" u="none" strike="noStrike" cap="none" normalizeH="0" baseline="0" dirty="0">
                <a:ln>
                  <a:noFill/>
                </a:ln>
                <a:solidFill>
                  <a:schemeClr val="bg1"/>
                </a:solidFill>
                <a:effectLst/>
              </a:rPr>
              <a:t>, </a:t>
            </a:r>
            <a:r>
              <a:rPr kumimoji="0" lang="pt-BR" altLang="pt-BR" sz="2200" i="0" u="none" strike="noStrike" cap="none" normalizeH="0" baseline="0" dirty="0" err="1">
                <a:ln>
                  <a:noFill/>
                </a:ln>
                <a:solidFill>
                  <a:schemeClr val="bg1"/>
                </a:solidFill>
                <a:effectLst/>
                <a:latin typeface="Arial Unicode MS" panose="020B0604020202020204" pitchFamily="34" charset="-128"/>
              </a:rPr>
              <a:t>np.std</a:t>
            </a:r>
            <a:r>
              <a:rPr kumimoji="0" lang="pt-BR" altLang="pt-BR" sz="2200" i="0" u="none" strike="noStrike" cap="none" normalizeH="0" baseline="0" dirty="0">
                <a:ln>
                  <a:noFill/>
                </a:ln>
                <a:solidFill>
                  <a:schemeClr val="bg1"/>
                </a:solidFill>
                <a:effectLst/>
                <a:latin typeface="Arial Unicode MS" panose="020B0604020202020204" pitchFamily="34" charset="-128"/>
              </a:rPr>
              <a:t>()</a:t>
            </a:r>
            <a:r>
              <a:rPr kumimoji="0" lang="pt-BR" altLang="pt-BR" sz="2200" i="0" u="none" strike="noStrike" cap="none" normalizeH="0" baseline="0" dirty="0">
                <a:ln>
                  <a:noFill/>
                </a:ln>
                <a:solidFill>
                  <a:schemeClr val="bg1"/>
                </a:solidFill>
                <a:effectLst/>
              </a:rPr>
              <a:t>, </a:t>
            </a:r>
            <a:r>
              <a:rPr kumimoji="0" lang="pt-BR" altLang="pt-BR" sz="2200" i="0" u="none" strike="noStrike" cap="none" normalizeH="0" baseline="0" dirty="0" err="1">
                <a:ln>
                  <a:noFill/>
                </a:ln>
                <a:solidFill>
                  <a:schemeClr val="bg1"/>
                </a:solidFill>
                <a:effectLst/>
                <a:latin typeface="Arial Unicode MS" panose="020B0604020202020204" pitchFamily="34" charset="-128"/>
              </a:rPr>
              <a:t>np.var</a:t>
            </a:r>
            <a:r>
              <a:rPr kumimoji="0" lang="pt-BR" altLang="pt-BR" sz="2200" i="0" u="none" strike="noStrike" cap="none" normalizeH="0" baseline="0" dirty="0">
                <a:ln>
                  <a:noFill/>
                </a:ln>
                <a:solidFill>
                  <a:schemeClr val="bg1"/>
                </a:solidFill>
                <a:effectLst/>
                <a:latin typeface="Arial Unicode MS" panose="020B0604020202020204" pitchFamily="34" charset="-128"/>
              </a:rPr>
              <a:t>()</a:t>
            </a:r>
            <a:r>
              <a:rPr kumimoji="0" lang="pt-BR" altLang="pt-BR" sz="2200" i="0" u="none" strike="noStrike" cap="none" normalizeH="0" baseline="0" dirty="0">
                <a:ln>
                  <a:noFill/>
                </a:ln>
                <a:solidFill>
                  <a:schemeClr val="bg1"/>
                </a:solidFill>
                <a:effectLst/>
              </a:rPr>
              <a:t>, </a:t>
            </a:r>
            <a:r>
              <a:rPr kumimoji="0" lang="pt-BR" altLang="pt-BR" sz="2200" i="0" u="none" strike="noStrike" cap="none" normalizeH="0" baseline="0" dirty="0" err="1">
                <a:ln>
                  <a:noFill/>
                </a:ln>
                <a:solidFill>
                  <a:schemeClr val="bg1"/>
                </a:solidFill>
                <a:effectLst/>
                <a:latin typeface="Arial Unicode MS" panose="020B0604020202020204" pitchFamily="34" charset="-128"/>
              </a:rPr>
              <a:t>np.min</a:t>
            </a:r>
            <a:r>
              <a:rPr kumimoji="0" lang="pt-BR" altLang="pt-BR" sz="2200" i="0" u="none" strike="noStrike" cap="none" normalizeH="0" baseline="0" dirty="0">
                <a:ln>
                  <a:noFill/>
                </a:ln>
                <a:solidFill>
                  <a:schemeClr val="bg1"/>
                </a:solidFill>
                <a:effectLst/>
                <a:latin typeface="Arial Unicode MS" panose="020B0604020202020204" pitchFamily="34" charset="-128"/>
              </a:rPr>
              <a:t>()</a:t>
            </a:r>
            <a:r>
              <a:rPr kumimoji="0" lang="pt-BR" altLang="pt-BR" sz="2200" i="0" u="none" strike="noStrike" cap="none" normalizeH="0" baseline="0" dirty="0">
                <a:ln>
                  <a:noFill/>
                </a:ln>
                <a:solidFill>
                  <a:schemeClr val="bg1"/>
                </a:solidFill>
                <a:effectLst/>
              </a:rPr>
              <a:t>, </a:t>
            </a:r>
            <a:r>
              <a:rPr kumimoji="0" lang="pt-BR" altLang="pt-BR" sz="2200" i="0" u="none" strike="noStrike" cap="none" normalizeH="0" baseline="0" dirty="0" err="1">
                <a:ln>
                  <a:noFill/>
                </a:ln>
                <a:solidFill>
                  <a:schemeClr val="bg1"/>
                </a:solidFill>
                <a:effectLst/>
                <a:latin typeface="Arial Unicode MS" panose="020B0604020202020204" pitchFamily="34" charset="-128"/>
              </a:rPr>
              <a:t>np.max</a:t>
            </a:r>
            <a:r>
              <a:rPr kumimoji="0" lang="pt-BR" altLang="pt-BR" sz="2200" i="0" u="none" strike="noStrike" cap="none" normalizeH="0" baseline="0" dirty="0">
                <a:ln>
                  <a:noFill/>
                </a:ln>
                <a:solidFill>
                  <a:schemeClr val="bg1"/>
                </a:solidFill>
                <a:effectLst/>
                <a:latin typeface="Arial Unicode MS" panose="020B0604020202020204" pitchFamily="34" charset="-128"/>
              </a:rPr>
              <a:t>()</a:t>
            </a:r>
            <a:r>
              <a:rPr kumimoji="0" lang="pt-BR" altLang="pt-BR" sz="2200" i="0" u="none" strike="noStrike" cap="none" normalizeH="0" baseline="0" dirty="0">
                <a:ln>
                  <a:noFill/>
                </a:ln>
                <a:solidFill>
                  <a:schemeClr val="bg1"/>
                </a:solidFill>
                <a:effectLst/>
              </a:rPr>
              <a:t>.</a:t>
            </a:r>
            <a:endParaRPr kumimoji="0" lang="pt-BR" altLang="pt-BR" sz="2200" i="0" u="none" strike="noStrike" cap="none" normalizeH="0" baseline="0" dirty="0">
              <a:ln>
                <a:noFill/>
              </a:ln>
              <a:solidFill>
                <a:schemeClr val="bg1"/>
              </a:solidFill>
              <a:effectLst/>
              <a:latin typeface="Arial" panose="020B0604020202020204" pitchFamily="34" charset="0"/>
            </a:endParaRPr>
          </a:p>
          <a:p>
            <a:pPr marL="0" lvl="0" indent="0" eaLnBrk="0" fontAlgn="base" hangingPunct="0">
              <a:lnSpc>
                <a:spcPct val="100000"/>
              </a:lnSpc>
              <a:spcBef>
                <a:spcPct val="0"/>
              </a:spcBef>
              <a:spcAft>
                <a:spcPct val="0"/>
              </a:spcAft>
              <a:buFontTx/>
              <a:buAutoNum type="arabicPeriod" startAt="4"/>
            </a:pPr>
            <a:r>
              <a:rPr kumimoji="0" lang="pt-BR" altLang="pt-BR" i="0" u="none" strike="noStrike" cap="none" normalizeH="0" baseline="0" dirty="0">
                <a:ln>
                  <a:noFill/>
                </a:ln>
                <a:solidFill>
                  <a:schemeClr val="bg1"/>
                </a:solidFill>
                <a:effectLst/>
                <a:latin typeface="Arial" panose="020B0604020202020204" pitchFamily="34" charset="0"/>
              </a:rPr>
              <a:t>Funções de Álgebra Linear:</a:t>
            </a:r>
          </a:p>
          <a:p>
            <a:pPr marL="457200" lvl="1" indent="0" eaLnBrk="0" fontAlgn="base" hangingPunct="0">
              <a:lnSpc>
                <a:spcPct val="100000"/>
              </a:lnSpc>
              <a:spcBef>
                <a:spcPct val="0"/>
              </a:spcBef>
              <a:spcAft>
                <a:spcPct val="0"/>
              </a:spcAft>
              <a:buFontTx/>
              <a:buChar char="•"/>
            </a:pPr>
            <a:r>
              <a:rPr kumimoji="0" lang="pt-BR" altLang="pt-BR" sz="2200" i="0" u="none" strike="noStrike" cap="none" normalizeH="0" baseline="0" dirty="0">
                <a:ln>
                  <a:noFill/>
                </a:ln>
                <a:solidFill>
                  <a:schemeClr val="bg1"/>
                </a:solidFill>
                <a:effectLst/>
                <a:latin typeface="Arial Unicode MS" panose="020B0604020202020204" pitchFamily="34" charset="-128"/>
              </a:rPr>
              <a:t>np.dot()</a:t>
            </a:r>
            <a:r>
              <a:rPr kumimoji="0" lang="pt-BR" altLang="pt-BR" sz="2200" i="0" u="none" strike="noStrike" cap="none" normalizeH="0" baseline="0" dirty="0">
                <a:ln>
                  <a:noFill/>
                </a:ln>
                <a:solidFill>
                  <a:schemeClr val="bg1"/>
                </a:solidFill>
                <a:effectLst/>
              </a:rPr>
              <a:t>, </a:t>
            </a:r>
            <a:r>
              <a:rPr kumimoji="0" lang="pt-BR" altLang="pt-BR" sz="2200" i="0" u="none" strike="noStrike" cap="none" normalizeH="0" baseline="0" dirty="0" err="1">
                <a:ln>
                  <a:noFill/>
                </a:ln>
                <a:solidFill>
                  <a:schemeClr val="bg1"/>
                </a:solidFill>
                <a:effectLst/>
                <a:latin typeface="Arial Unicode MS" panose="020B0604020202020204" pitchFamily="34" charset="-128"/>
              </a:rPr>
              <a:t>np.linalg.inv</a:t>
            </a:r>
            <a:r>
              <a:rPr kumimoji="0" lang="pt-BR" altLang="pt-BR" sz="2200" i="0" u="none" strike="noStrike" cap="none" normalizeH="0" baseline="0" dirty="0">
                <a:ln>
                  <a:noFill/>
                </a:ln>
                <a:solidFill>
                  <a:schemeClr val="bg1"/>
                </a:solidFill>
                <a:effectLst/>
                <a:latin typeface="Arial Unicode MS" panose="020B0604020202020204" pitchFamily="34" charset="-128"/>
              </a:rPr>
              <a:t>()</a:t>
            </a:r>
            <a:r>
              <a:rPr kumimoji="0" lang="pt-BR" altLang="pt-BR" sz="2200" i="0" u="none" strike="noStrike" cap="none" normalizeH="0" baseline="0" dirty="0">
                <a:ln>
                  <a:noFill/>
                </a:ln>
                <a:solidFill>
                  <a:schemeClr val="bg1"/>
                </a:solidFill>
                <a:effectLst/>
              </a:rPr>
              <a:t>, </a:t>
            </a:r>
            <a:r>
              <a:rPr kumimoji="0" lang="pt-BR" altLang="pt-BR" sz="2200" i="0" u="none" strike="noStrike" cap="none" normalizeH="0" baseline="0" dirty="0" err="1">
                <a:ln>
                  <a:noFill/>
                </a:ln>
                <a:solidFill>
                  <a:schemeClr val="bg1"/>
                </a:solidFill>
                <a:effectLst/>
                <a:latin typeface="Arial Unicode MS" panose="020B0604020202020204" pitchFamily="34" charset="-128"/>
              </a:rPr>
              <a:t>np.linalg.eig</a:t>
            </a:r>
            <a:r>
              <a:rPr kumimoji="0" lang="pt-BR" altLang="pt-BR" sz="2200" i="0" u="none" strike="noStrike" cap="none" normalizeH="0" baseline="0" dirty="0">
                <a:ln>
                  <a:noFill/>
                </a:ln>
                <a:solidFill>
                  <a:schemeClr val="bg1"/>
                </a:solidFill>
                <a:effectLst/>
                <a:latin typeface="Arial Unicode MS" panose="020B0604020202020204" pitchFamily="34" charset="-128"/>
              </a:rPr>
              <a:t>()</a:t>
            </a:r>
            <a:r>
              <a:rPr kumimoji="0" lang="pt-BR" altLang="pt-BR" sz="2200" i="0" u="none" strike="noStrike" cap="none" normalizeH="0" baseline="0" dirty="0">
                <a:ln>
                  <a:noFill/>
                </a:ln>
                <a:solidFill>
                  <a:schemeClr val="bg1"/>
                </a:solidFill>
                <a:effectLst/>
              </a:rPr>
              <a:t>, </a:t>
            </a:r>
            <a:r>
              <a:rPr kumimoji="0" lang="pt-BR" altLang="pt-BR" sz="2200" i="0" u="none" strike="noStrike" cap="none" normalizeH="0" baseline="0" dirty="0" err="1">
                <a:ln>
                  <a:noFill/>
                </a:ln>
                <a:solidFill>
                  <a:schemeClr val="bg1"/>
                </a:solidFill>
                <a:effectLst/>
                <a:latin typeface="Arial Unicode MS" panose="020B0604020202020204" pitchFamily="34" charset="-128"/>
              </a:rPr>
              <a:t>np.linalg.svd</a:t>
            </a:r>
            <a:r>
              <a:rPr kumimoji="0" lang="pt-BR" altLang="pt-BR" sz="2200" i="0" u="none" strike="noStrike" cap="none" normalizeH="0" baseline="0" dirty="0">
                <a:ln>
                  <a:noFill/>
                </a:ln>
                <a:solidFill>
                  <a:schemeClr val="bg1"/>
                </a:solidFill>
                <a:effectLst/>
                <a:latin typeface="Arial Unicode MS" panose="020B0604020202020204" pitchFamily="34" charset="-128"/>
              </a:rPr>
              <a:t>()</a:t>
            </a:r>
            <a:r>
              <a:rPr kumimoji="0" lang="pt-BR" altLang="pt-BR" sz="2200" i="0" u="none" strike="noStrike" cap="none" normalizeH="0" baseline="0" dirty="0">
                <a:ln>
                  <a:noFill/>
                </a:ln>
                <a:solidFill>
                  <a:schemeClr val="bg1"/>
                </a:solidFill>
                <a:effectLst/>
              </a:rPr>
              <a:t>.</a:t>
            </a:r>
            <a:endParaRPr kumimoji="0" lang="pt-BR" altLang="pt-BR" sz="2200" i="0" u="none" strike="noStrike" cap="none" normalizeH="0" baseline="0" dirty="0">
              <a:ln>
                <a:noFill/>
              </a:ln>
              <a:solidFill>
                <a:schemeClr val="bg1"/>
              </a:solidFill>
              <a:effectLst/>
              <a:latin typeface="Arial" panose="020B0604020202020204" pitchFamily="34" charset="0"/>
            </a:endParaRPr>
          </a:p>
          <a:p>
            <a:pPr marL="0" indent="0">
              <a:buNone/>
            </a:pPr>
            <a:endParaRPr lang="pt-BR" dirty="0">
              <a:solidFill>
                <a:schemeClr val="bg1"/>
              </a:solidFill>
            </a:endParaRPr>
          </a:p>
          <a:p>
            <a:pPr marL="0" indent="0">
              <a:buNone/>
            </a:pPr>
            <a:endParaRPr lang="pt-BR" dirty="0">
              <a:solidFill>
                <a:schemeClr val="bg1"/>
              </a:solidFill>
            </a:endParaRPr>
          </a:p>
          <a:p>
            <a:pPr marL="0" indent="0">
              <a:buNone/>
            </a:pPr>
            <a:endParaRPr lang="pt-BR" dirty="0">
              <a:solidFill>
                <a:schemeClr val="bg1"/>
              </a:solidFill>
            </a:endParaRPr>
          </a:p>
        </p:txBody>
      </p:sp>
    </p:spTree>
    <p:extLst>
      <p:ext uri="{BB962C8B-B14F-4D97-AF65-F5344CB8AC3E}">
        <p14:creationId xmlns:p14="http://schemas.microsoft.com/office/powerpoint/2010/main" val="2426498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D5B296-5A9F-453B-A8F2-B59061F171FB}"/>
              </a:ext>
            </a:extLst>
          </p:cNvPr>
          <p:cNvSpPr>
            <a:spLocks noGrp="1"/>
          </p:cNvSpPr>
          <p:nvPr>
            <p:ph type="title"/>
          </p:nvPr>
        </p:nvSpPr>
        <p:spPr/>
        <p:txBody>
          <a:bodyPr/>
          <a:lstStyle/>
          <a:p>
            <a:r>
              <a:rPr lang="pt-BR" dirty="0" err="1">
                <a:solidFill>
                  <a:schemeClr val="bg1"/>
                </a:solidFill>
              </a:rPr>
              <a:t>Sckit-Learn</a:t>
            </a:r>
            <a:endParaRPr lang="pt-BR" dirty="0">
              <a:solidFill>
                <a:schemeClr val="bg1"/>
              </a:solidFill>
            </a:endParaRPr>
          </a:p>
        </p:txBody>
      </p:sp>
      <p:sp>
        <p:nvSpPr>
          <p:cNvPr id="3" name="Espaço Reservado para Conteúdo 2">
            <a:extLst>
              <a:ext uri="{FF2B5EF4-FFF2-40B4-BE49-F238E27FC236}">
                <a16:creationId xmlns:a16="http://schemas.microsoft.com/office/drawing/2014/main" id="{1D4162A8-A5B8-486B-A6C3-FE4204FF418D}"/>
              </a:ext>
            </a:extLst>
          </p:cNvPr>
          <p:cNvSpPr>
            <a:spLocks noGrp="1"/>
          </p:cNvSpPr>
          <p:nvPr>
            <p:ph idx="1"/>
          </p:nvPr>
        </p:nvSpPr>
        <p:spPr/>
        <p:txBody>
          <a:bodyPr/>
          <a:lstStyle/>
          <a:p>
            <a:pPr marL="0" indent="0">
              <a:buNone/>
            </a:pPr>
            <a:r>
              <a:rPr lang="pt-BR" dirty="0">
                <a:solidFill>
                  <a:schemeClr val="bg1"/>
                </a:solidFill>
              </a:rPr>
              <a:t>É uma biblioteca de aprendizado de máquina em Python que fornece ferramentas simples e eficientes para análise e modelagem de dados. É uma das bibliotecas mais populares para aprendizado de máquina em Python e é amplamente utilizada para tarefas de modelagem preditiva, análise de dados e aprendizado estatístico.</a:t>
            </a:r>
          </a:p>
        </p:txBody>
      </p:sp>
    </p:spTree>
    <p:extLst>
      <p:ext uri="{BB962C8B-B14F-4D97-AF65-F5344CB8AC3E}">
        <p14:creationId xmlns:p14="http://schemas.microsoft.com/office/powerpoint/2010/main" val="4223276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4EA863CC-FCCB-42F4-B3C1-EB1B5AD2066B}"/>
              </a:ext>
            </a:extLst>
          </p:cNvPr>
          <p:cNvSpPr>
            <a:spLocks noGrp="1"/>
          </p:cNvSpPr>
          <p:nvPr>
            <p:ph type="body" idx="1"/>
          </p:nvPr>
        </p:nvSpPr>
        <p:spPr>
          <a:xfrm>
            <a:off x="836612" y="857251"/>
            <a:ext cx="5157787" cy="823912"/>
          </a:xfrm>
        </p:spPr>
        <p:txBody>
          <a:bodyPr/>
          <a:lstStyle/>
          <a:p>
            <a:r>
              <a:rPr lang="pt-BR" dirty="0">
                <a:solidFill>
                  <a:schemeClr val="bg1"/>
                </a:solidFill>
              </a:rPr>
              <a:t>Carregando dados no pandas</a:t>
            </a:r>
          </a:p>
        </p:txBody>
      </p:sp>
      <p:pic>
        <p:nvPicPr>
          <p:cNvPr id="8" name="Espaço Reservado para Conteúdo 7">
            <a:extLst>
              <a:ext uri="{FF2B5EF4-FFF2-40B4-BE49-F238E27FC236}">
                <a16:creationId xmlns:a16="http://schemas.microsoft.com/office/drawing/2014/main" id="{00856A6A-B539-4550-BEA0-9EE212F0F68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6611" y="2741552"/>
            <a:ext cx="5157787" cy="3211633"/>
          </a:xfrm>
        </p:spPr>
      </p:pic>
      <p:sp>
        <p:nvSpPr>
          <p:cNvPr id="5" name="Espaço Reservado para Texto 4">
            <a:extLst>
              <a:ext uri="{FF2B5EF4-FFF2-40B4-BE49-F238E27FC236}">
                <a16:creationId xmlns:a16="http://schemas.microsoft.com/office/drawing/2014/main" id="{7B821B61-AB70-4172-A741-F1A5EF028E99}"/>
              </a:ext>
            </a:extLst>
          </p:cNvPr>
          <p:cNvSpPr>
            <a:spLocks noGrp="1"/>
          </p:cNvSpPr>
          <p:nvPr>
            <p:ph type="body" sz="quarter" idx="3"/>
          </p:nvPr>
        </p:nvSpPr>
        <p:spPr>
          <a:xfrm>
            <a:off x="6172200" y="857251"/>
            <a:ext cx="5183188" cy="823912"/>
          </a:xfrm>
        </p:spPr>
        <p:txBody>
          <a:bodyPr/>
          <a:lstStyle/>
          <a:p>
            <a:r>
              <a:rPr lang="pt-BR" dirty="0">
                <a:solidFill>
                  <a:schemeClr val="bg1"/>
                </a:solidFill>
              </a:rPr>
              <a:t>Criando um data frame no pandas</a:t>
            </a:r>
          </a:p>
        </p:txBody>
      </p:sp>
      <p:pic>
        <p:nvPicPr>
          <p:cNvPr id="10" name="Espaço Reservado para Conteúdo 9">
            <a:extLst>
              <a:ext uri="{FF2B5EF4-FFF2-40B4-BE49-F238E27FC236}">
                <a16:creationId xmlns:a16="http://schemas.microsoft.com/office/drawing/2014/main" id="{0372D504-389D-40BD-91F0-97779BE3FB0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40374" y="2505075"/>
            <a:ext cx="4846840" cy="3684588"/>
          </a:xfrm>
        </p:spPr>
      </p:pic>
    </p:spTree>
    <p:extLst>
      <p:ext uri="{BB962C8B-B14F-4D97-AF65-F5344CB8AC3E}">
        <p14:creationId xmlns:p14="http://schemas.microsoft.com/office/powerpoint/2010/main" val="290181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6A59D918-49CB-4457-8EA4-AC0DA21E7751}"/>
              </a:ext>
            </a:extLst>
          </p:cNvPr>
          <p:cNvSpPr>
            <a:spLocks noGrp="1"/>
          </p:cNvSpPr>
          <p:nvPr>
            <p:ph type="body" idx="1"/>
          </p:nvPr>
        </p:nvSpPr>
        <p:spPr>
          <a:xfrm>
            <a:off x="836612" y="1035211"/>
            <a:ext cx="5157787" cy="823912"/>
          </a:xfrm>
        </p:spPr>
        <p:txBody>
          <a:bodyPr>
            <a:normAutofit/>
          </a:bodyPr>
          <a:lstStyle/>
          <a:p>
            <a:pPr algn="ctr"/>
            <a:r>
              <a:rPr lang="pt-BR" dirty="0">
                <a:solidFill>
                  <a:schemeClr val="bg1"/>
                </a:solidFill>
              </a:rPr>
              <a:t>Oque são series?</a:t>
            </a:r>
          </a:p>
          <a:p>
            <a:endParaRPr lang="pt-BR" dirty="0">
              <a:solidFill>
                <a:schemeClr val="bg1"/>
              </a:solidFill>
            </a:endParaRPr>
          </a:p>
        </p:txBody>
      </p:sp>
      <p:sp>
        <p:nvSpPr>
          <p:cNvPr id="5" name="Espaço Reservado para Texto 4">
            <a:extLst>
              <a:ext uri="{FF2B5EF4-FFF2-40B4-BE49-F238E27FC236}">
                <a16:creationId xmlns:a16="http://schemas.microsoft.com/office/drawing/2014/main" id="{FCB6E20E-2B13-4279-BDE8-7AE47557AB8D}"/>
              </a:ext>
            </a:extLst>
          </p:cNvPr>
          <p:cNvSpPr>
            <a:spLocks noGrp="1"/>
          </p:cNvSpPr>
          <p:nvPr>
            <p:ph type="body" sz="quarter" idx="3"/>
          </p:nvPr>
        </p:nvSpPr>
        <p:spPr>
          <a:xfrm>
            <a:off x="6172200" y="1035211"/>
            <a:ext cx="5183188" cy="823912"/>
          </a:xfrm>
        </p:spPr>
        <p:txBody>
          <a:bodyPr>
            <a:normAutofit/>
          </a:bodyPr>
          <a:lstStyle/>
          <a:p>
            <a:r>
              <a:rPr lang="pt-BR" dirty="0">
                <a:solidFill>
                  <a:schemeClr val="bg1"/>
                </a:solidFill>
              </a:rPr>
              <a:t>Como mostrar o cabeçalho e o rodapé </a:t>
            </a:r>
          </a:p>
          <a:p>
            <a:endParaRPr lang="pt-BR" dirty="0">
              <a:solidFill>
                <a:schemeClr val="bg1"/>
              </a:solidFill>
            </a:endParaRPr>
          </a:p>
        </p:txBody>
      </p:sp>
      <p:sp>
        <p:nvSpPr>
          <p:cNvPr id="9" name="Rectangle 1">
            <a:extLst>
              <a:ext uri="{FF2B5EF4-FFF2-40B4-BE49-F238E27FC236}">
                <a16:creationId xmlns:a16="http://schemas.microsoft.com/office/drawing/2014/main" id="{29BCDDD1-824A-4AB8-9947-4DEE47AF5A95}"/>
              </a:ext>
            </a:extLst>
          </p:cNvPr>
          <p:cNvSpPr>
            <a:spLocks noGrp="1" noChangeArrowheads="1"/>
          </p:cNvSpPr>
          <p:nvPr>
            <p:ph sz="half" idx="2"/>
          </p:nvPr>
        </p:nvSpPr>
        <p:spPr bwMode="auto">
          <a:xfrm>
            <a:off x="761445" y="2845308"/>
            <a:ext cx="557024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sz="1800" i="0" u="none" strike="noStrike" cap="none" normalizeH="0" baseline="0" dirty="0">
                <a:ln>
                  <a:noFill/>
                </a:ln>
                <a:solidFill>
                  <a:schemeClr val="bg1"/>
                </a:solidFill>
                <a:effectLst/>
                <a:latin typeface="Arial" panose="020B0604020202020204" pitchFamily="34" charset="0"/>
              </a:rPr>
              <a:t>é uma estrutura de dados unidimensional </a:t>
            </a:r>
          </a:p>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sz="1800" i="0" u="none" strike="noStrike" cap="none" normalizeH="0" baseline="0" dirty="0">
                <a:ln>
                  <a:noFill/>
                </a:ln>
                <a:solidFill>
                  <a:schemeClr val="bg1"/>
                </a:solidFill>
                <a:effectLst/>
                <a:latin typeface="Arial" panose="020B0604020202020204" pitchFamily="34" charset="0"/>
              </a:rPr>
              <a:t>semelhante a uma coluna em uma tabela ou </a:t>
            </a:r>
          </a:p>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sz="1800" i="0" u="none" strike="noStrike" cap="none" normalizeH="0" baseline="0" dirty="0">
                <a:ln>
                  <a:noFill/>
                </a:ln>
                <a:solidFill>
                  <a:schemeClr val="bg1"/>
                </a:solidFill>
                <a:effectLst/>
                <a:latin typeface="Arial" panose="020B0604020202020204" pitchFamily="34" charset="0"/>
              </a:rPr>
              <a:t>a um vetor. Ela é um dos principais componentes </a:t>
            </a:r>
          </a:p>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sz="1800" i="0" u="none" strike="noStrike" cap="none" normalizeH="0" baseline="0" dirty="0">
                <a:ln>
                  <a:noFill/>
                </a:ln>
                <a:solidFill>
                  <a:schemeClr val="bg1"/>
                </a:solidFill>
                <a:effectLst/>
                <a:latin typeface="Arial" panose="020B0604020202020204" pitchFamily="34" charset="0"/>
              </a:rPr>
              <a:t>da biblioteca </a:t>
            </a:r>
            <a:r>
              <a:rPr kumimoji="0" lang="pt-BR" altLang="pt-BR" sz="1800" i="0" u="none" strike="noStrike" cap="none" normalizeH="0" baseline="0" dirty="0">
                <a:ln>
                  <a:noFill/>
                </a:ln>
                <a:solidFill>
                  <a:schemeClr val="bg1"/>
                </a:solidFill>
                <a:effectLst/>
                <a:latin typeface="Arial Unicode MS" panose="020B0604020202020204" pitchFamily="34" charset="-128"/>
              </a:rPr>
              <a:t>pandas</a:t>
            </a:r>
            <a:r>
              <a:rPr kumimoji="0" lang="pt-BR" altLang="pt-BR" sz="1800" i="0" u="none" strike="noStrike" cap="none" normalizeH="0" baseline="0" dirty="0">
                <a:ln>
                  <a:noFill/>
                </a:ln>
                <a:solidFill>
                  <a:schemeClr val="bg1"/>
                </a:solidFill>
                <a:effectLst/>
              </a:rPr>
              <a:t>, juntamente com o </a:t>
            </a:r>
            <a:r>
              <a:rPr kumimoji="0" lang="pt-BR" altLang="pt-BR" sz="1800" i="0" u="none" strike="noStrike" cap="none" normalizeH="0" baseline="0" dirty="0" err="1">
                <a:ln>
                  <a:noFill/>
                </a:ln>
                <a:solidFill>
                  <a:schemeClr val="bg1"/>
                </a:solidFill>
                <a:effectLst/>
                <a:latin typeface="Arial Unicode MS" panose="020B0604020202020204" pitchFamily="34" charset="-128"/>
              </a:rPr>
              <a:t>DataFrame</a:t>
            </a:r>
            <a:r>
              <a:rPr kumimoji="0" lang="pt-BR" altLang="pt-BR" sz="1800" i="0" u="none" strike="noStrike" cap="none" normalizeH="0" baseline="0" dirty="0">
                <a:ln>
                  <a:noFill/>
                </a:ln>
                <a:solidFill>
                  <a:schemeClr val="bg1"/>
                </a:solidFill>
                <a:effectLst/>
              </a:rPr>
              <a: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sz="1800" i="0" u="none" strike="noStrike" cap="none" normalizeH="0" baseline="0" dirty="0">
                <a:ln>
                  <a:noFill/>
                </a:ln>
                <a:solidFill>
                  <a:schemeClr val="bg1"/>
                </a:solidFill>
                <a:effectLst/>
              </a:rPr>
              <a:t>que é uma estrutura de dados bidimensional (ou tabela). </a:t>
            </a:r>
            <a:endParaRPr kumimoji="0" lang="pt-BR" altLang="pt-BR" sz="1800" i="0" u="none" strike="noStrike" cap="none" normalizeH="0" baseline="0" dirty="0">
              <a:ln>
                <a:noFill/>
              </a:ln>
              <a:solidFill>
                <a:schemeClr val="bg1"/>
              </a:solidFill>
              <a:effectLst/>
              <a:latin typeface="Arial" panose="020B0604020202020204" pitchFamily="34" charset="0"/>
            </a:endParaRPr>
          </a:p>
        </p:txBody>
      </p:sp>
      <p:pic>
        <p:nvPicPr>
          <p:cNvPr id="11" name="Imagem 10">
            <a:extLst>
              <a:ext uri="{FF2B5EF4-FFF2-40B4-BE49-F238E27FC236}">
                <a16:creationId xmlns:a16="http://schemas.microsoft.com/office/drawing/2014/main" id="{FC96674F-8C4A-44ED-970E-494F032422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5995" y="2130629"/>
            <a:ext cx="4215597" cy="2596742"/>
          </a:xfrm>
          <a:prstGeom prst="rect">
            <a:avLst/>
          </a:prstGeom>
        </p:spPr>
      </p:pic>
    </p:spTree>
    <p:extLst>
      <p:ext uri="{BB962C8B-B14F-4D97-AF65-F5344CB8AC3E}">
        <p14:creationId xmlns:p14="http://schemas.microsoft.com/office/powerpoint/2010/main" val="2210768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4EA863CC-FCCB-42F4-B3C1-EB1B5AD2066B}"/>
              </a:ext>
            </a:extLst>
          </p:cNvPr>
          <p:cNvSpPr>
            <a:spLocks noGrp="1"/>
          </p:cNvSpPr>
          <p:nvPr>
            <p:ph type="body" idx="1"/>
          </p:nvPr>
        </p:nvSpPr>
        <p:spPr>
          <a:xfrm>
            <a:off x="836612" y="857251"/>
            <a:ext cx="5157787" cy="823912"/>
          </a:xfrm>
        </p:spPr>
        <p:txBody>
          <a:bodyPr/>
          <a:lstStyle/>
          <a:p>
            <a:pPr algn="ctr"/>
            <a:r>
              <a:rPr lang="pt-BR" dirty="0">
                <a:solidFill>
                  <a:schemeClr val="bg1"/>
                </a:solidFill>
              </a:rPr>
              <a:t>Como ver a quantidade de entradas do data frame</a:t>
            </a:r>
          </a:p>
        </p:txBody>
      </p:sp>
      <p:pic>
        <p:nvPicPr>
          <p:cNvPr id="8" name="Espaço Reservado para Conteúdo 7">
            <a:extLst>
              <a:ext uri="{FF2B5EF4-FFF2-40B4-BE49-F238E27FC236}">
                <a16:creationId xmlns:a16="http://schemas.microsoft.com/office/drawing/2014/main" id="{00856A6A-B539-4550-BEA0-9EE212F0F68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6611" y="3175526"/>
            <a:ext cx="5157787" cy="2343684"/>
          </a:xfrm>
        </p:spPr>
      </p:pic>
      <p:sp>
        <p:nvSpPr>
          <p:cNvPr id="5" name="Espaço Reservado para Texto 4">
            <a:extLst>
              <a:ext uri="{FF2B5EF4-FFF2-40B4-BE49-F238E27FC236}">
                <a16:creationId xmlns:a16="http://schemas.microsoft.com/office/drawing/2014/main" id="{7B821B61-AB70-4172-A741-F1A5EF028E99}"/>
              </a:ext>
            </a:extLst>
          </p:cNvPr>
          <p:cNvSpPr>
            <a:spLocks noGrp="1"/>
          </p:cNvSpPr>
          <p:nvPr>
            <p:ph type="body" sz="quarter" idx="3"/>
          </p:nvPr>
        </p:nvSpPr>
        <p:spPr>
          <a:xfrm>
            <a:off x="6172200" y="857251"/>
            <a:ext cx="5183188" cy="823912"/>
          </a:xfrm>
        </p:spPr>
        <p:txBody>
          <a:bodyPr/>
          <a:lstStyle/>
          <a:p>
            <a:pPr algn="ctr"/>
            <a:r>
              <a:rPr lang="pt-BR" dirty="0">
                <a:solidFill>
                  <a:schemeClr val="bg1"/>
                </a:solidFill>
              </a:rPr>
              <a:t>como retornar o numero de linhas e colunas de um data frame</a:t>
            </a:r>
          </a:p>
        </p:txBody>
      </p:sp>
      <p:pic>
        <p:nvPicPr>
          <p:cNvPr id="10" name="Espaço Reservado para Conteúdo 9">
            <a:extLst>
              <a:ext uri="{FF2B5EF4-FFF2-40B4-BE49-F238E27FC236}">
                <a16:creationId xmlns:a16="http://schemas.microsoft.com/office/drawing/2014/main" id="{0372D504-389D-40BD-91F0-97779BE3FB0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40374" y="2914474"/>
            <a:ext cx="4846840" cy="2865790"/>
          </a:xfrm>
        </p:spPr>
      </p:pic>
    </p:spTree>
    <p:extLst>
      <p:ext uri="{BB962C8B-B14F-4D97-AF65-F5344CB8AC3E}">
        <p14:creationId xmlns:p14="http://schemas.microsoft.com/office/powerpoint/2010/main" val="2665391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FCF19D78-0B91-4995-A8CD-78FC4291611E}"/>
              </a:ext>
            </a:extLst>
          </p:cNvPr>
          <p:cNvSpPr>
            <a:spLocks noGrp="1"/>
          </p:cNvSpPr>
          <p:nvPr>
            <p:ph type="body" idx="1"/>
          </p:nvPr>
        </p:nvSpPr>
        <p:spPr>
          <a:xfrm>
            <a:off x="764287" y="498315"/>
            <a:ext cx="5157787" cy="823912"/>
          </a:xfrm>
        </p:spPr>
        <p:txBody>
          <a:bodyPr/>
          <a:lstStyle/>
          <a:p>
            <a:r>
              <a:rPr lang="pt-BR" dirty="0">
                <a:solidFill>
                  <a:schemeClr val="bg1"/>
                </a:solidFill>
              </a:rPr>
              <a:t>Informações do </a:t>
            </a:r>
            <a:r>
              <a:rPr lang="pt-BR" dirty="0" err="1">
                <a:solidFill>
                  <a:schemeClr val="bg1"/>
                </a:solidFill>
              </a:rPr>
              <a:t>dataframe</a:t>
            </a:r>
            <a:endParaRPr lang="pt-BR" dirty="0">
              <a:solidFill>
                <a:schemeClr val="bg1"/>
              </a:solidFill>
            </a:endParaRPr>
          </a:p>
        </p:txBody>
      </p:sp>
      <p:pic>
        <p:nvPicPr>
          <p:cNvPr id="8" name="Imagem 7">
            <a:extLst>
              <a:ext uri="{FF2B5EF4-FFF2-40B4-BE49-F238E27FC236}">
                <a16:creationId xmlns:a16="http://schemas.microsoft.com/office/drawing/2014/main" id="{07738895-6E50-4460-AAB9-80835BE67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8287" y="2190749"/>
            <a:ext cx="3276600" cy="2476500"/>
          </a:xfrm>
          <a:prstGeom prst="rect">
            <a:avLst/>
          </a:prstGeom>
        </p:spPr>
      </p:pic>
      <p:pic>
        <p:nvPicPr>
          <p:cNvPr id="10" name="Imagem 9">
            <a:extLst>
              <a:ext uri="{FF2B5EF4-FFF2-40B4-BE49-F238E27FC236}">
                <a16:creationId xmlns:a16="http://schemas.microsoft.com/office/drawing/2014/main" id="{26E86911-E2D3-4219-B2ED-23B1E1699B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6661" y="2100262"/>
            <a:ext cx="3276600" cy="2657475"/>
          </a:xfrm>
          <a:prstGeom prst="rect">
            <a:avLst/>
          </a:prstGeom>
        </p:spPr>
      </p:pic>
    </p:spTree>
    <p:extLst>
      <p:ext uri="{BB962C8B-B14F-4D97-AF65-F5344CB8AC3E}">
        <p14:creationId xmlns:p14="http://schemas.microsoft.com/office/powerpoint/2010/main" val="2935111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114DBC-B8E5-4C71-B1AB-B87464773899}"/>
              </a:ext>
            </a:extLst>
          </p:cNvPr>
          <p:cNvSpPr>
            <a:spLocks noGrp="1"/>
          </p:cNvSpPr>
          <p:nvPr>
            <p:ph type="title"/>
          </p:nvPr>
        </p:nvSpPr>
        <p:spPr/>
        <p:txBody>
          <a:bodyPr/>
          <a:lstStyle/>
          <a:p>
            <a:r>
              <a:rPr lang="pt-BR" b="1" dirty="0">
                <a:solidFill>
                  <a:schemeClr val="bg1"/>
                </a:solidFill>
                <a:latin typeface="Arial Black" panose="020B0A04020102020204" pitchFamily="34" charset="0"/>
              </a:rPr>
              <a:t>Tipos de dados</a:t>
            </a:r>
          </a:p>
        </p:txBody>
      </p:sp>
      <p:graphicFrame>
        <p:nvGraphicFramePr>
          <p:cNvPr id="4" name="Espaço Reservado para Conteúdo 3">
            <a:extLst>
              <a:ext uri="{FF2B5EF4-FFF2-40B4-BE49-F238E27FC236}">
                <a16:creationId xmlns:a16="http://schemas.microsoft.com/office/drawing/2014/main" id="{F9D096B7-9035-4E48-BAB1-E76290AA4EA9}"/>
              </a:ext>
            </a:extLst>
          </p:cNvPr>
          <p:cNvGraphicFramePr>
            <a:graphicFrameLocks noGrp="1"/>
          </p:cNvGraphicFramePr>
          <p:nvPr>
            <p:ph idx="1"/>
            <p:extLst>
              <p:ext uri="{D42A27DB-BD31-4B8C-83A1-F6EECF244321}">
                <p14:modId xmlns:p14="http://schemas.microsoft.com/office/powerpoint/2010/main" val="2172922553"/>
              </p:ext>
            </p:extLst>
          </p:nvPr>
        </p:nvGraphicFramePr>
        <p:xfrm>
          <a:off x="838200" y="1993405"/>
          <a:ext cx="10515600" cy="347472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665636537"/>
                    </a:ext>
                  </a:extLst>
                </a:gridCol>
                <a:gridCol w="2103120">
                  <a:extLst>
                    <a:ext uri="{9D8B030D-6E8A-4147-A177-3AD203B41FA5}">
                      <a16:colId xmlns:a16="http://schemas.microsoft.com/office/drawing/2014/main" val="522166212"/>
                    </a:ext>
                  </a:extLst>
                </a:gridCol>
                <a:gridCol w="2103120">
                  <a:extLst>
                    <a:ext uri="{9D8B030D-6E8A-4147-A177-3AD203B41FA5}">
                      <a16:colId xmlns:a16="http://schemas.microsoft.com/office/drawing/2014/main" val="2792113487"/>
                    </a:ext>
                  </a:extLst>
                </a:gridCol>
                <a:gridCol w="2103120">
                  <a:extLst>
                    <a:ext uri="{9D8B030D-6E8A-4147-A177-3AD203B41FA5}">
                      <a16:colId xmlns:a16="http://schemas.microsoft.com/office/drawing/2014/main" val="4269000006"/>
                    </a:ext>
                  </a:extLst>
                </a:gridCol>
                <a:gridCol w="2103120">
                  <a:extLst>
                    <a:ext uri="{9D8B030D-6E8A-4147-A177-3AD203B41FA5}">
                      <a16:colId xmlns:a16="http://schemas.microsoft.com/office/drawing/2014/main" val="694810185"/>
                    </a:ext>
                  </a:extLst>
                </a:gridCol>
              </a:tblGrid>
              <a:tr h="324745">
                <a:tc>
                  <a:txBody>
                    <a:bodyPr/>
                    <a:lstStyle/>
                    <a:p>
                      <a:pPr algn="ctr"/>
                      <a:endParaRPr lang="pt-BR" dirty="0"/>
                    </a:p>
                  </a:txBody>
                  <a:tcPr/>
                </a:tc>
                <a:tc>
                  <a:txBody>
                    <a:bodyPr/>
                    <a:lstStyle/>
                    <a:p>
                      <a:pPr algn="ctr"/>
                      <a:r>
                        <a:rPr lang="pt-BR" dirty="0"/>
                        <a:t>Excel</a:t>
                      </a:r>
                    </a:p>
                  </a:txBody>
                  <a:tcPr/>
                </a:tc>
                <a:tc>
                  <a:txBody>
                    <a:bodyPr/>
                    <a:lstStyle/>
                    <a:p>
                      <a:pPr algn="ctr"/>
                      <a:r>
                        <a:rPr lang="pt-BR" dirty="0" err="1"/>
                        <a:t>Mysql</a:t>
                      </a:r>
                      <a:endParaRPr lang="pt-BR" dirty="0"/>
                    </a:p>
                  </a:txBody>
                  <a:tcPr/>
                </a:tc>
                <a:tc>
                  <a:txBody>
                    <a:bodyPr/>
                    <a:lstStyle/>
                    <a:p>
                      <a:pPr algn="ctr"/>
                      <a:r>
                        <a:rPr lang="pt-BR" dirty="0"/>
                        <a:t>Pandas</a:t>
                      </a:r>
                    </a:p>
                  </a:txBody>
                  <a:tcPr/>
                </a:tc>
                <a:tc>
                  <a:txBody>
                    <a:bodyPr/>
                    <a:lstStyle/>
                    <a:p>
                      <a:pPr algn="ctr"/>
                      <a:r>
                        <a:rPr lang="pt-BR" dirty="0"/>
                        <a:t> Python</a:t>
                      </a:r>
                    </a:p>
                  </a:txBody>
                  <a:tcPr/>
                </a:tc>
                <a:extLst>
                  <a:ext uri="{0D108BD9-81ED-4DB2-BD59-A6C34878D82A}">
                    <a16:rowId xmlns:a16="http://schemas.microsoft.com/office/drawing/2014/main" val="2747749384"/>
                  </a:ext>
                </a:extLst>
              </a:tr>
              <a:tr h="800742">
                <a:tc>
                  <a:txBody>
                    <a:bodyPr/>
                    <a:lstStyle/>
                    <a:p>
                      <a:pPr algn="ctr"/>
                      <a:endParaRPr lang="pt-BR" dirty="0"/>
                    </a:p>
                    <a:p>
                      <a:pPr algn="ctr"/>
                      <a:r>
                        <a:rPr lang="pt-BR" dirty="0"/>
                        <a:t>Inteiros </a:t>
                      </a:r>
                    </a:p>
                  </a:txBody>
                  <a:tcPr/>
                </a:tc>
                <a:tc>
                  <a:txBody>
                    <a:bodyPr/>
                    <a:lstStyle/>
                    <a:p>
                      <a:pPr algn="ctr"/>
                      <a:r>
                        <a:rPr lang="pt-BR" dirty="0"/>
                        <a:t>Padrão</a:t>
                      </a:r>
                    </a:p>
                  </a:txBody>
                  <a:tcPr/>
                </a:tc>
                <a:tc>
                  <a:txBody>
                    <a:bodyPr/>
                    <a:lstStyle/>
                    <a:p>
                      <a:pPr algn="ctr"/>
                      <a:r>
                        <a:rPr lang="pt-BR" dirty="0"/>
                        <a:t>TINYINT, SMALLINT, MEDIUMINT, INT, BIGINT</a:t>
                      </a:r>
                    </a:p>
                  </a:txBody>
                  <a:tcPr/>
                </a:tc>
                <a:tc>
                  <a:txBody>
                    <a:bodyPr/>
                    <a:lstStyle/>
                    <a:p>
                      <a:pPr algn="ctr"/>
                      <a:r>
                        <a:rPr lang="pt-BR" dirty="0" err="1"/>
                        <a:t>int</a:t>
                      </a:r>
                      <a:endParaRPr lang="pt-BR" dirty="0"/>
                    </a:p>
                  </a:txBody>
                  <a:tcPr/>
                </a:tc>
                <a:tc>
                  <a:txBody>
                    <a:bodyPr/>
                    <a:lstStyle/>
                    <a:p>
                      <a:pPr algn="ctr"/>
                      <a:r>
                        <a:rPr lang="pt-BR" dirty="0" err="1"/>
                        <a:t>int</a:t>
                      </a:r>
                      <a:endParaRPr lang="pt-BR" dirty="0"/>
                    </a:p>
                  </a:txBody>
                  <a:tcPr/>
                </a:tc>
                <a:extLst>
                  <a:ext uri="{0D108BD9-81ED-4DB2-BD59-A6C34878D82A}">
                    <a16:rowId xmlns:a16="http://schemas.microsoft.com/office/drawing/2014/main" val="274991394"/>
                  </a:ext>
                </a:extLst>
              </a:tr>
              <a:tr h="560519">
                <a:tc>
                  <a:txBody>
                    <a:bodyPr/>
                    <a:lstStyle/>
                    <a:p>
                      <a:pPr algn="ctr"/>
                      <a:r>
                        <a:rPr lang="pt-BR" dirty="0"/>
                        <a:t>Flutuantes </a:t>
                      </a:r>
                    </a:p>
                  </a:txBody>
                  <a:tcPr/>
                </a:tc>
                <a:tc>
                  <a:txBody>
                    <a:bodyPr/>
                    <a:lstStyle/>
                    <a:p>
                      <a:pPr algn="ctr"/>
                      <a:r>
                        <a:rPr lang="pt-BR" dirty="0"/>
                        <a:t>Padrão</a:t>
                      </a:r>
                    </a:p>
                  </a:txBody>
                  <a:tcPr/>
                </a:tc>
                <a:tc>
                  <a:txBody>
                    <a:bodyPr/>
                    <a:lstStyle/>
                    <a:p>
                      <a:pPr algn="ctr"/>
                      <a:r>
                        <a:rPr lang="pt-BR" dirty="0"/>
                        <a:t>FLOAT, DOUBLE, DECIMAL</a:t>
                      </a:r>
                    </a:p>
                  </a:txBody>
                  <a:tcPr/>
                </a:tc>
                <a:tc>
                  <a:txBody>
                    <a:bodyPr/>
                    <a:lstStyle/>
                    <a:p>
                      <a:pPr algn="ctr"/>
                      <a:r>
                        <a:rPr lang="pt-BR" dirty="0" err="1"/>
                        <a:t>float</a:t>
                      </a:r>
                      <a:endParaRPr lang="pt-BR" dirty="0"/>
                    </a:p>
                  </a:txBody>
                  <a:tcPr/>
                </a:tc>
                <a:tc>
                  <a:txBody>
                    <a:bodyPr/>
                    <a:lstStyle/>
                    <a:p>
                      <a:pPr algn="ctr"/>
                      <a:r>
                        <a:rPr lang="pt-BR" dirty="0" err="1"/>
                        <a:t>float</a:t>
                      </a:r>
                      <a:endParaRPr lang="pt-BR" dirty="0"/>
                    </a:p>
                  </a:txBody>
                  <a:tcPr/>
                </a:tc>
                <a:extLst>
                  <a:ext uri="{0D108BD9-81ED-4DB2-BD59-A6C34878D82A}">
                    <a16:rowId xmlns:a16="http://schemas.microsoft.com/office/drawing/2014/main" val="3846297500"/>
                  </a:ext>
                </a:extLst>
              </a:tr>
              <a:tr h="560519">
                <a:tc>
                  <a:txBody>
                    <a:bodyPr/>
                    <a:lstStyle/>
                    <a:p>
                      <a:pPr algn="ctr"/>
                      <a:r>
                        <a:rPr lang="pt-BR" dirty="0"/>
                        <a:t>Booleanos</a:t>
                      </a:r>
                    </a:p>
                  </a:txBody>
                  <a:tcPr/>
                </a:tc>
                <a:tc>
                  <a:txBody>
                    <a:bodyPr/>
                    <a:lstStyle/>
                    <a:p>
                      <a:pPr algn="ctr"/>
                      <a:r>
                        <a:rPr lang="pt-BR" dirty="0"/>
                        <a:t>VERDADEIRO e FALSO.</a:t>
                      </a:r>
                    </a:p>
                  </a:txBody>
                  <a:tcPr/>
                </a:tc>
                <a:tc>
                  <a:txBody>
                    <a:bodyPr/>
                    <a:lstStyle/>
                    <a:p>
                      <a:pPr algn="ctr"/>
                      <a:r>
                        <a:rPr lang="pt-BR" dirty="0"/>
                        <a:t>TINYINT(1)</a:t>
                      </a:r>
                    </a:p>
                  </a:txBody>
                  <a:tcPr/>
                </a:tc>
                <a:tc>
                  <a:txBody>
                    <a:bodyPr/>
                    <a:lstStyle/>
                    <a:p>
                      <a:pPr algn="ctr"/>
                      <a:r>
                        <a:rPr lang="pt-BR" dirty="0" err="1"/>
                        <a:t>True</a:t>
                      </a:r>
                      <a:r>
                        <a:rPr lang="pt-BR" dirty="0"/>
                        <a:t> e False.</a:t>
                      </a:r>
                    </a:p>
                  </a:txBody>
                  <a:tcPr/>
                </a:tc>
                <a:tc>
                  <a:txBody>
                    <a:bodyPr/>
                    <a:lstStyle/>
                    <a:p>
                      <a:pPr algn="ctr"/>
                      <a:r>
                        <a:rPr lang="pt-BR" dirty="0" err="1"/>
                        <a:t>True</a:t>
                      </a:r>
                      <a:r>
                        <a:rPr lang="pt-BR" dirty="0"/>
                        <a:t> e False.</a:t>
                      </a:r>
                    </a:p>
                  </a:txBody>
                  <a:tcPr/>
                </a:tc>
                <a:extLst>
                  <a:ext uri="{0D108BD9-81ED-4DB2-BD59-A6C34878D82A}">
                    <a16:rowId xmlns:a16="http://schemas.microsoft.com/office/drawing/2014/main" val="3735704581"/>
                  </a:ext>
                </a:extLst>
              </a:tr>
              <a:tr h="800742">
                <a:tc>
                  <a:txBody>
                    <a:bodyPr/>
                    <a:lstStyle/>
                    <a:p>
                      <a:pPr algn="ctr"/>
                      <a:r>
                        <a:rPr lang="pt-BR" b="0" dirty="0"/>
                        <a:t>Data/Hora:</a:t>
                      </a:r>
                    </a:p>
                  </a:txBody>
                  <a:tcPr/>
                </a:tc>
                <a:tc>
                  <a:txBody>
                    <a:bodyPr/>
                    <a:lstStyle/>
                    <a:p>
                      <a:pPr algn="ctr"/>
                      <a:r>
                        <a:rPr lang="pt-BR" dirty="0"/>
                        <a:t>formatados de diferentes maneiras</a:t>
                      </a:r>
                    </a:p>
                  </a:txBody>
                  <a:tcPr/>
                </a:tc>
                <a:tc>
                  <a:txBody>
                    <a:bodyPr/>
                    <a:lstStyle/>
                    <a:p>
                      <a:pPr algn="ctr"/>
                      <a:r>
                        <a:rPr lang="en-US" dirty="0"/>
                        <a:t>DATE, DATETIME, TIMESTAMP, TIME, YEAR</a:t>
                      </a:r>
                      <a:endParaRPr lang="pt-BR" dirty="0"/>
                    </a:p>
                  </a:txBody>
                  <a:tcPr/>
                </a:tc>
                <a:tc>
                  <a:txBody>
                    <a:bodyPr/>
                    <a:lstStyle/>
                    <a:p>
                      <a:pPr algn="ctr"/>
                      <a:r>
                        <a:rPr lang="pt-BR" dirty="0"/>
                        <a:t>datetime64, timedelta64</a:t>
                      </a:r>
                    </a:p>
                  </a:txBody>
                  <a:tcPr/>
                </a:tc>
                <a:tc>
                  <a:txBody>
                    <a:bodyPr/>
                    <a:lstStyle/>
                    <a:p>
                      <a:pPr algn="ctr"/>
                      <a:r>
                        <a:rPr lang="pt-BR" dirty="0" err="1"/>
                        <a:t>datetime</a:t>
                      </a:r>
                      <a:r>
                        <a:rPr lang="pt-BR" dirty="0"/>
                        <a:t>, time, </a:t>
                      </a:r>
                      <a:r>
                        <a:rPr lang="pt-BR" dirty="0" err="1"/>
                        <a:t>dateutil</a:t>
                      </a:r>
                      <a:endParaRPr lang="pt-BR" dirty="0"/>
                    </a:p>
                  </a:txBody>
                  <a:tcPr/>
                </a:tc>
                <a:extLst>
                  <a:ext uri="{0D108BD9-81ED-4DB2-BD59-A6C34878D82A}">
                    <a16:rowId xmlns:a16="http://schemas.microsoft.com/office/drawing/2014/main" val="1404910378"/>
                  </a:ext>
                </a:extLst>
              </a:tr>
            </a:tbl>
          </a:graphicData>
        </a:graphic>
      </p:graphicFrame>
    </p:spTree>
    <p:extLst>
      <p:ext uri="{BB962C8B-B14F-4D97-AF65-F5344CB8AC3E}">
        <p14:creationId xmlns:p14="http://schemas.microsoft.com/office/powerpoint/2010/main" val="427339960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844</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16</vt:i4>
      </vt:variant>
    </vt:vector>
  </HeadingPairs>
  <TitlesOfParts>
    <vt:vector size="23" baseType="lpstr">
      <vt:lpstr>Arial Unicode MS</vt:lpstr>
      <vt:lpstr>Arial</vt:lpstr>
      <vt:lpstr>Arial Black</vt:lpstr>
      <vt:lpstr>Arial Rounded MT Bold</vt:lpstr>
      <vt:lpstr>Calibri</vt:lpstr>
      <vt:lpstr>Calibri Light</vt:lpstr>
      <vt:lpstr>Tema do Office</vt:lpstr>
      <vt:lpstr>Atividade 05/08</vt:lpstr>
      <vt:lpstr>Pandas</vt:lpstr>
      <vt:lpstr>Numpy</vt:lpstr>
      <vt:lpstr>Sckit-Learn</vt:lpstr>
      <vt:lpstr>Apresentação do PowerPoint</vt:lpstr>
      <vt:lpstr>Apresentação do PowerPoint</vt:lpstr>
      <vt:lpstr>Apresentação do PowerPoint</vt:lpstr>
      <vt:lpstr>Apresentação do PowerPoint</vt:lpstr>
      <vt:lpstr>Tipos de dados</vt:lpstr>
      <vt:lpstr>Apresentação do PowerPoint</vt:lpstr>
      <vt:lpstr>Apresentação do PowerPoint</vt:lpstr>
      <vt:lpstr>Apresentação do PowerPoint</vt:lpstr>
      <vt:lpstr>Apresentação do PowerPoint</vt:lpstr>
      <vt:lpstr>Função .loc[]</vt:lpstr>
      <vt:lpstr>Função .iloc[]</vt:lpstr>
      <vt:lpstr>Como limpar dados Nan-Na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ead</dc:creator>
  <cp:lastModifiedBy>ead</cp:lastModifiedBy>
  <cp:revision>9</cp:revision>
  <dcterms:created xsi:type="dcterms:W3CDTF">2024-08-05T12:06:43Z</dcterms:created>
  <dcterms:modified xsi:type="dcterms:W3CDTF">2024-08-05T13:21:18Z</dcterms:modified>
</cp:coreProperties>
</file>