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7" r:id="rId4"/>
    <p:sldId id="280" r:id="rId5"/>
    <p:sldId id="259" r:id="rId6"/>
    <p:sldId id="274" r:id="rId7"/>
    <p:sldId id="275" r:id="rId8"/>
    <p:sldId id="278" r:id="rId9"/>
    <p:sldId id="260" r:id="rId10"/>
    <p:sldId id="273" r:id="rId11"/>
    <p:sldId id="279" r:id="rId12"/>
    <p:sldId id="261" r:id="rId13"/>
    <p:sldId id="269" r:id="rId14"/>
    <p:sldId id="272" r:id="rId15"/>
    <p:sldId id="271" r:id="rId16"/>
    <p:sldId id="270" r:id="rId17"/>
    <p:sldId id="262" r:id="rId18"/>
    <p:sldId id="263" r:id="rId19"/>
    <p:sldId id="264" r:id="rId20"/>
    <p:sldId id="266" r:id="rId21"/>
    <p:sldId id="276" r:id="rId22"/>
    <p:sldId id="267" r:id="rId2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D67CE0-1CE7-42F5-ACCB-1712046F8C25}" v="665" dt="2021-06-15T21:21:36.980"/>
    <p1510:client id="{12CED57F-3BF4-49B2-AEA6-C6BA72C12F5F}" v="205" dt="2021-06-15T22:36:07.131"/>
    <p1510:client id="{170ABBC1-2E07-450A-856C-343D9C1762AE}" v="88" dt="2021-06-16T07:55:28.377"/>
    <p1510:client id="{5E0B6C1D-F82B-45E7-98BE-032096AB1B0E}" v="260" dt="2021-06-15T12:33:40.846"/>
    <p1510:client id="{7AC2A2AA-6B1F-441D-A7D7-A71918A71059}" v="95" dt="2021-06-15T14:53:52.817"/>
    <p1510:client id="{7DD89261-8AC3-4C44-8965-47A0D4775825}" v="850" dt="2021-06-15T12:41:44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6CB81-0711-45E8-91CE-99C4C025FF0C}" type="datetimeFigureOut">
              <a:rPr lang="en-US"/>
              <a:t>6/16/2021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D931B-744D-4A37-9B7D-7277EA8DD325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6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PT"/>
              <a:t>O Sistema de Gestão de Bases de Dados é um software que gere o armazenamento, manipulação, pesquisa e organiza os dados existentes na base de dados. </a:t>
            </a: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PT"/>
              <a:t>Com o SGBD podemos Inserir, Editar e Apagar.</a:t>
            </a:r>
            <a:endParaRPr lang="pt-PT">
              <a:cs typeface="Calibri" panose="020F050202020403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pt-PT" dirty="0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PT">
                <a:cs typeface="Calibri"/>
              </a:rPr>
              <a:t>Objetivos da SGBD evitar erros, poupar espaço de memória, evitar perda de tempo e facilitar na pesquisa.</a:t>
            </a:r>
            <a:endParaRPr lang="pt-PT" dirty="0">
              <a:cs typeface="Calibri"/>
            </a:endParaRPr>
          </a:p>
          <a:p>
            <a:pPr marL="228600" indent="-228600">
              <a:buAutoNum type="arabicPeriod"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D931B-744D-4A37-9B7D-7277EA8DD325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QxozjLdW3o?feature=oembed" TargetMode="External"/><Relationship Id="rId4" Type="http://schemas.openxmlformats.org/officeDocument/2006/relationships/hyperlink" Target="https://www.youtube.com/watch?v=fQxozjLdW3o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PYh5tOJF3g?feature=oembe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undo de pó azul e laranja">
            <a:extLst>
              <a:ext uri="{FF2B5EF4-FFF2-40B4-BE49-F238E27FC236}">
                <a16:creationId xmlns:a16="http://schemas.microsoft.com/office/drawing/2014/main" id="{027A3D32-4A76-4254-893E-59C7CE746E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349" b="1438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6148" y="1754191"/>
            <a:ext cx="10130045" cy="1684884"/>
          </a:xfrm>
        </p:spPr>
        <p:txBody>
          <a:bodyPr anchor="ctr">
            <a:normAutofit fontScale="90000"/>
          </a:bodyPr>
          <a:lstStyle/>
          <a:p>
            <a:r>
              <a:rPr lang="pt-PT" sz="6200">
                <a:ea typeface="+mj-lt"/>
                <a:cs typeface="+mj-lt"/>
              </a:rPr>
              <a:t>Projeto interdisciplinar  </a:t>
            </a:r>
            <a:br>
              <a:rPr lang="pt-PT" sz="6200" dirty="0">
                <a:ea typeface="+mj-lt"/>
                <a:cs typeface="+mj-lt"/>
              </a:rPr>
            </a:br>
            <a:r>
              <a:rPr lang="pt-PT" sz="6200">
                <a:ea typeface="+mj-lt"/>
                <a:cs typeface="+mj-lt"/>
              </a:rPr>
              <a:t>Módulo 16 </a:t>
            </a:r>
            <a:endParaRPr lang="pt-PT" sz="6200">
              <a:cs typeface="Calibri Ligh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PT">
                <a:cs typeface="Calibri"/>
              </a:rPr>
              <a:t>Trabalho realizado por : Marco Henriques e André Custódio</a:t>
            </a:r>
            <a:endParaRPr lang="pt-P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E015A5-4B85-4E78-BAB0-382EFEA9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Redes</a:t>
            </a:r>
            <a:r>
              <a:rPr lang="pt-PT" sz="3200">
                <a:solidFill>
                  <a:schemeClr val="bg1"/>
                </a:solidFill>
              </a:rPr>
              <a:t> – Mapeamento da delegação de Setúbal</a:t>
            </a:r>
            <a:endParaRPr lang="pt-PT" sz="3200" kern="1200" err="1">
              <a:solidFill>
                <a:schemeClr val="bg1"/>
              </a:solidFill>
              <a:latin typeface="+mj-lt"/>
              <a:cs typeface="Calibri Light"/>
            </a:endParaRPr>
          </a:p>
        </p:txBody>
      </p:sp>
      <p:pic>
        <p:nvPicPr>
          <p:cNvPr id="5" name="Imagem 6">
            <a:extLst>
              <a:ext uri="{FF2B5EF4-FFF2-40B4-BE49-F238E27FC236}">
                <a16:creationId xmlns:a16="http://schemas.microsoft.com/office/drawing/2014/main" id="{D7E54778-0591-46F6-9CE6-519D71497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222" y="1394303"/>
            <a:ext cx="9525177" cy="5458394"/>
          </a:xfrm>
        </p:spPr>
      </p:pic>
    </p:spTree>
    <p:extLst>
      <p:ext uri="{BB962C8B-B14F-4D97-AF65-F5344CB8AC3E}">
        <p14:creationId xmlns:p14="http://schemas.microsoft.com/office/powerpoint/2010/main" val="3369715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7AF3D8-7760-496E-AFA0-7CF2891B0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SGBD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7BF784C8-2974-4487-A0F2-A35AA82E4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32260" y="1021320"/>
            <a:ext cx="7600208" cy="474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5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E015A5-4B85-4E78-BAB0-382EFEA9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310275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45B172-12FE-4F4F-84DC-1FB136346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  <a:cs typeface="Calibri Light"/>
              </a:rPr>
              <a:t>Modal Login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AF0D6217-962E-424B-8C54-3167437E5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4783" y="499692"/>
            <a:ext cx="5814520" cy="5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3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5F660D-E701-49F6-9064-D2ADA7330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Modal Login (Source)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813B12EB-BDA5-4183-940E-DA437698D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095" y="2427541"/>
            <a:ext cx="987071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23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45B172-12FE-4F4F-84DC-1FB136346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dirty="0" err="1">
                <a:solidFill>
                  <a:srgbClr val="FFFFFF"/>
                </a:solidFill>
              </a:rPr>
              <a:t>Encriptação</a:t>
            </a:r>
            <a:r>
              <a:rPr lang="en-US" sz="5000" dirty="0">
                <a:solidFill>
                  <a:srgbClr val="FFFFFF"/>
                </a:solidFill>
              </a:rPr>
              <a:t> e </a:t>
            </a:r>
            <a:r>
              <a:rPr lang="en-US" sz="5000" dirty="0" err="1">
                <a:solidFill>
                  <a:srgbClr val="FFFFFF"/>
                </a:solidFill>
              </a:rPr>
              <a:t>desencriptação</a:t>
            </a:r>
            <a:r>
              <a:rPr lang="en-US" sz="5000" dirty="0">
                <a:solidFill>
                  <a:srgbClr val="FFFFFF"/>
                </a:solidFill>
              </a:rPr>
              <a:t> da password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966DAA5B-CF95-4F85-A6DA-0B2F5342BC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367" r="247" b="-2959"/>
          <a:stretch/>
        </p:blipFill>
        <p:spPr>
          <a:xfrm>
            <a:off x="6519394" y="2426818"/>
            <a:ext cx="4697169" cy="415578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07CD1C6F-E0EB-4A0C-9175-4F8A6EF9A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1719" r="247" b="2006"/>
          <a:stretch/>
        </p:blipFill>
        <p:spPr>
          <a:xfrm>
            <a:off x="823375" y="2426818"/>
            <a:ext cx="488112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41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>
            <a:extLst>
              <a:ext uri="{FF2B5EF4-FFF2-40B4-BE49-F238E27FC236}">
                <a16:creationId xmlns:a16="http://schemas.microsoft.com/office/drawing/2014/main" id="{0390DD31-53CE-4DBF-AB90-204BC702D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33" y="1319048"/>
            <a:ext cx="10305690" cy="493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96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19A2E7-A10D-4BCA-B301-99DDC2F00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12676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Demonstração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do website  </a:t>
            </a:r>
          </a:p>
        </p:txBody>
      </p:sp>
      <p:pic>
        <p:nvPicPr>
          <p:cNvPr id="7" name="Imagem 7">
            <a:hlinkClick r:id="" action="ppaction://media"/>
            <a:extLst>
              <a:ext uri="{FF2B5EF4-FFF2-40B4-BE49-F238E27FC236}">
                <a16:creationId xmlns:a16="http://schemas.microsoft.com/office/drawing/2014/main" id="{14F7E84B-9F07-49BC-895B-194DACBAB62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777316" y="885073"/>
            <a:ext cx="6780700" cy="50855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08C09F6-A7E0-446E-9C22-067D0230E1CE}"/>
              </a:ext>
            </a:extLst>
          </p:cNvPr>
          <p:cNvSpPr txBox="1"/>
          <p:nvPr/>
        </p:nvSpPr>
        <p:spPr>
          <a:xfrm>
            <a:off x="971909" y="3473570"/>
            <a:ext cx="29444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dirty="0">
                <a:cs typeface="Calibri"/>
                <a:hlinkClick r:id="rId4"/>
              </a:rPr>
              <a:t>Website</a:t>
            </a:r>
            <a:endParaRPr lang="pt-P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0756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DE86C-C156-4361-AF67-3BC4EF6A1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ea typeface="+mj-lt"/>
                <a:cs typeface="+mj-lt"/>
              </a:rPr>
              <a:t>Aplicação do Funcionário</a:t>
            </a:r>
            <a:endParaRPr lang="pt-PT" dirty="0" err="1">
              <a:cs typeface="Calibri Light" panose="020F0302020204030204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9588AF7-CABB-4CA6-A855-880FB1769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055" y="1897512"/>
            <a:ext cx="7276455" cy="4351338"/>
          </a:xfrm>
        </p:spPr>
      </p:pic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0A3316F-1607-4F3E-B386-73C09070B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250" y="3063834"/>
            <a:ext cx="5417388" cy="304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4C995-0249-4DAC-A2CF-528CE5D6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pt-PT" sz="3600" dirty="0"/>
              <a:t>Demonstração da aplicação do Funcionário</a:t>
            </a:r>
            <a:endParaRPr lang="pt-PT" sz="3600" dirty="0" err="1">
              <a:solidFill>
                <a:srgbClr val="000000"/>
              </a:solidFill>
            </a:endParaRPr>
          </a:p>
          <a:p>
            <a:pPr marL="457200" lvl="1"/>
            <a:endParaRPr lang="pt-PT">
              <a:latin typeface="+mj-lt"/>
              <a:ea typeface="+mj-lt"/>
              <a:cs typeface="+mj-lt"/>
            </a:endParaRPr>
          </a:p>
        </p:txBody>
      </p:sp>
      <p:pic>
        <p:nvPicPr>
          <p:cNvPr id="4" name="Picture 4">
            <a:hlinkClick r:id="" action="ppaction://media"/>
            <a:extLst>
              <a:ext uri="{FF2B5EF4-FFF2-40B4-BE49-F238E27FC236}">
                <a16:creationId xmlns:a16="http://schemas.microsoft.com/office/drawing/2014/main" id="{1DBF0FBC-D0F8-4568-9295-59AF7ED65C1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88831" y="1539172"/>
            <a:ext cx="10596112" cy="4952999"/>
          </a:xfrm>
        </p:spPr>
      </p:pic>
    </p:spTree>
    <p:extLst>
      <p:ext uri="{BB962C8B-B14F-4D97-AF65-F5344CB8AC3E}">
        <p14:creationId xmlns:p14="http://schemas.microsoft.com/office/powerpoint/2010/main" val="1450115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Esfera de rede e nós">
            <a:extLst>
              <a:ext uri="{FF2B5EF4-FFF2-40B4-BE49-F238E27FC236}">
                <a16:creationId xmlns:a16="http://schemas.microsoft.com/office/drawing/2014/main" id="{61682161-0B31-4302-8949-1B14F8AE2D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803" r="-2" b="2019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4992" y="1065862"/>
            <a:ext cx="6009823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ln w="22225">
                  <a:solidFill>
                    <a:srgbClr val="FFFFFF"/>
                  </a:solidFill>
                </a:ln>
                <a:noFill/>
              </a:rPr>
              <a:t>Estrutura de apresentação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963466FB-2AC7-47F5-834E-EB24BB7266C0}"/>
              </a:ext>
            </a:extLst>
          </p:cNvPr>
          <p:cNvSpPr txBox="1"/>
          <p:nvPr/>
        </p:nvSpPr>
        <p:spPr>
          <a:xfrm>
            <a:off x="7290227" y="1152127"/>
            <a:ext cx="4837661" cy="545952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rgbClr val="FFFFFF"/>
                </a:solidFill>
              </a:rPr>
              <a:t>Introdução</a:t>
            </a:r>
            <a:endParaRPr lang="pt-PT" sz="2400" dirty="0">
              <a:solidFill>
                <a:srgbClr val="FFFFFF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rgbClr val="FFFFFF"/>
                </a:solidFill>
                <a:cs typeface="Calibri"/>
              </a:rPr>
              <a:t>Objetivos</a:t>
            </a:r>
            <a:endParaRPr lang="pt-PT" sz="2400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rgbClr val="FFFFFF"/>
                </a:solidFill>
              </a:rPr>
              <a:t>Cronograma inicial</a:t>
            </a:r>
            <a:endParaRPr lang="pt-PT" sz="2400" dirty="0">
              <a:solidFill>
                <a:srgbClr val="FFFFFF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rgbClr val="FFFFFF"/>
                </a:solidFill>
              </a:rPr>
              <a:t>Redes</a:t>
            </a:r>
            <a:endParaRPr lang="pt-PT" sz="2400" dirty="0">
              <a:solidFill>
                <a:srgbClr val="FFFFFF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rgbClr val="FFFFFF"/>
                </a:solidFill>
              </a:rPr>
              <a:t>Site cliente</a:t>
            </a:r>
            <a:endParaRPr lang="pt-PT" sz="2400" dirty="0">
              <a:solidFill>
                <a:srgbClr val="FFFFFF"/>
              </a:solidFill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rgbClr val="FFFFFF"/>
                </a:solidFill>
              </a:rPr>
              <a:t>Site cliente(Demonstração)</a:t>
            </a:r>
            <a:endParaRPr lang="pt-PT" sz="2400" dirty="0">
              <a:solidFill>
                <a:srgbClr val="FFFFFF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rgbClr val="FFFFFF"/>
                </a:solidFill>
              </a:rPr>
              <a:t>Aplicação Funcionário</a:t>
            </a:r>
            <a:endParaRPr lang="pt-PT" sz="2400" dirty="0">
              <a:solidFill>
                <a:srgbClr val="FFFFFF"/>
              </a:solidFill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rgbClr val="FFFFFF"/>
                </a:solidFill>
              </a:rPr>
              <a:t>Aplicação Funcionário(Demonstração)</a:t>
            </a:r>
            <a:endParaRPr lang="pt-PT" sz="2400" dirty="0">
              <a:solidFill>
                <a:srgbClr val="FFFFFF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rgbClr val="FFFFFF"/>
                </a:solidFill>
              </a:rPr>
              <a:t>SQL relações</a:t>
            </a:r>
            <a:endParaRPr lang="pt-PT" sz="2400" dirty="0">
              <a:solidFill>
                <a:srgbClr val="FFFFFF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rgbClr val="FFFFFF"/>
                </a:solidFill>
              </a:rPr>
              <a:t>Cronograma final</a:t>
            </a:r>
            <a:endParaRPr lang="pt-PT" sz="2400" dirty="0">
              <a:solidFill>
                <a:srgbClr val="FFFFFF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rgbClr val="FFFFFF"/>
                </a:solidFill>
              </a:rPr>
              <a:t>Conclusão</a:t>
            </a:r>
            <a:endParaRPr lang="pt-PT" sz="2400" dirty="0">
              <a:solidFill>
                <a:srgbClr val="FFFFFF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rgbClr val="FFFFFF"/>
                </a:solidFill>
              </a:rPr>
              <a:t>Web grafia</a:t>
            </a:r>
            <a:endParaRPr lang="pt-PT" sz="2400" dirty="0">
              <a:solidFill>
                <a:srgbClr val="FFFFFF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2000">
              <a:solidFill>
                <a:srgbClr val="FFFFFF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867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D3A3F6-199F-4EFB-A223-07B8C9DC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37" y="1265816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Cronograma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dirty="0">
                <a:solidFill>
                  <a:schemeClr val="bg1"/>
                </a:solidFill>
              </a:rPr>
              <a:t>Final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>
            <a:extLst>
              <a:ext uri="{FF2B5EF4-FFF2-40B4-BE49-F238E27FC236}">
                <a16:creationId xmlns:a16="http://schemas.microsoft.com/office/drawing/2014/main" id="{1E772048-E545-4991-AE94-FEBC6AC06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12" y="2269390"/>
            <a:ext cx="10826009" cy="434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50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82EC4EBD-2D34-434D-A326-F15F5C3C6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1701800"/>
            <a:ext cx="2373313" cy="2376488"/>
          </a:xfrm>
          <a:prstGeom prst="rect">
            <a:avLst/>
          </a:prstGeom>
        </p:spPr>
      </p:pic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C882968C-41E1-4B87-9A1A-0AA3E99A9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863" y="1701800"/>
            <a:ext cx="2376488" cy="2376488"/>
          </a:xfrm>
          <a:prstGeom prst="rect">
            <a:avLst/>
          </a:prstGeom>
        </p:spPr>
      </p:pic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id="{326BC1B6-4F3B-4C42-8CB2-1F2DD3925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38" y="4151313"/>
            <a:ext cx="4822825" cy="1887538"/>
          </a:xfrm>
          <a:prstGeom prst="rect">
            <a:avLst/>
          </a:prstGeom>
        </p:spPr>
      </p:pic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F2F0FF75-FFD9-48EC-B299-D37CBEE7D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541963" y="1701800"/>
            <a:ext cx="6007100" cy="2311400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FE84BD8-370D-4F78-AFDE-F1370273AA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1963" y="4087813"/>
            <a:ext cx="6007100" cy="195103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F67D9C1-C9EA-4292-A872-82D3AE37C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Recursos Utilizados </a:t>
            </a:r>
          </a:p>
        </p:txBody>
      </p:sp>
    </p:spTree>
    <p:extLst>
      <p:ext uri="{BB962C8B-B14F-4D97-AF65-F5344CB8AC3E}">
        <p14:creationId xmlns:p14="http://schemas.microsoft.com/office/powerpoint/2010/main" val="2284133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9392E1-3509-4C56-8432-4C213C03F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Conclusão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Marca de Verificação">
            <a:extLst>
              <a:ext uri="{FF2B5EF4-FFF2-40B4-BE49-F238E27FC236}">
                <a16:creationId xmlns:a16="http://schemas.microsoft.com/office/drawing/2014/main" id="{66666963-D9CC-427E-80CB-D99B9C7CD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6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F75EA1-8092-4012-A99D-92D5AC097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13014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01AA8-153B-4651-B31E-7E7AD0947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Objetivos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F3A59BA-DBC3-40AB-94AD-F939A5814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10515600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PT">
                <a:ea typeface="+mn-lt"/>
                <a:cs typeface="+mn-lt"/>
              </a:rPr>
              <a:t>Criar um site de gestão em ASP.NET para gerir funcionários, produtos e encomendas. </a:t>
            </a:r>
          </a:p>
          <a:p>
            <a:r>
              <a:rPr lang="pt-PT">
                <a:ea typeface="+mn-lt"/>
                <a:cs typeface="+mn-lt"/>
              </a:rPr>
              <a:t>Encriptar palavras-chave com o RSA no C#; </a:t>
            </a:r>
          </a:p>
          <a:p>
            <a:r>
              <a:rPr lang="pt-PT">
                <a:ea typeface="+mn-lt"/>
                <a:cs typeface="+mn-lt"/>
              </a:rPr>
              <a:t>Desenvolver uma base de dados em SQL server. </a:t>
            </a:r>
          </a:p>
          <a:p>
            <a:r>
              <a:rPr lang="pt-PT">
                <a:ea typeface="+mn-lt"/>
                <a:cs typeface="+mn-lt"/>
              </a:rPr>
              <a:t>Criar uma rede para os dois edifícios da empresa Veste Bem. </a:t>
            </a:r>
          </a:p>
          <a:p>
            <a:r>
              <a:rPr lang="pt-PT">
                <a:ea typeface="+mn-lt"/>
                <a:cs typeface="+mn-lt"/>
              </a:rPr>
              <a:t>Criar uma rede virtual para interligar os dois edifícios. </a:t>
            </a:r>
          </a:p>
          <a:p>
            <a:r>
              <a:rPr lang="pt-PT">
                <a:ea typeface="+mn-lt"/>
                <a:cs typeface="+mn-lt"/>
              </a:rPr>
              <a:t>Desenvolver com recurso ao Cisco Packet Tracer o diagrama da rede. </a:t>
            </a:r>
          </a:p>
          <a:p>
            <a:r>
              <a:rPr lang="pt-PT">
                <a:ea typeface="+mn-lt"/>
                <a:cs typeface="+mn-lt"/>
              </a:rPr>
              <a:t>Atribuir os IPs a cada ponto de rede. </a:t>
            </a:r>
          </a:p>
          <a:p>
            <a:r>
              <a:rPr lang="pt-PT">
                <a:ea typeface="+mn-lt"/>
                <a:cs typeface="+mn-lt"/>
              </a:rPr>
              <a:t>Criar Vlans entre os departamentos da sede de Secção de Vendas e a Direção. </a:t>
            </a:r>
          </a:p>
          <a:p>
            <a:r>
              <a:rPr lang="pt-PT">
                <a:ea typeface="+mn-lt"/>
                <a:cs typeface="+mn-lt"/>
              </a:rPr>
              <a:t>Estabelecer a ligação entre a sede e a sucursal de setúbal. </a:t>
            </a:r>
            <a:endParaRPr lang="pt-P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5222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46DF6B-D8C1-4F46-96E0-5DB7BC14B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17212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PT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Cronograma inicial</a:t>
            </a:r>
            <a:endParaRPr lang="pt-PT" sz="5400" kern="1200" dirty="0">
              <a:solidFill>
                <a:schemeClr val="bg1"/>
              </a:solidFill>
              <a:latin typeface="+mj-lt"/>
              <a:cs typeface="Calibri Light"/>
            </a:endParaRPr>
          </a:p>
          <a:p>
            <a:pPr marL="571500" indent="-571500" algn="ctr"/>
            <a:endParaRPr lang="pt-PT" sz="5400" kern="1200" dirty="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3">
            <a:extLst>
              <a:ext uri="{FF2B5EF4-FFF2-40B4-BE49-F238E27FC236}">
                <a16:creationId xmlns:a16="http://schemas.microsoft.com/office/drawing/2014/main" id="{18546696-D427-4A8C-BB72-207B56411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494" y="2427541"/>
            <a:ext cx="1073191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3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4ED0F-A8E0-45FE-996B-727516CB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538" y="1710"/>
            <a:ext cx="10515600" cy="1325563"/>
          </a:xfrm>
        </p:spPr>
        <p:txBody>
          <a:bodyPr/>
          <a:lstStyle/>
          <a:p>
            <a:pPr algn="ctr"/>
            <a:r>
              <a:rPr lang="pt-PT">
                <a:cs typeface="Calibri Light"/>
              </a:rPr>
              <a:t>Redes</a:t>
            </a:r>
            <a:br>
              <a:rPr lang="pt-PT" dirty="0">
                <a:cs typeface="Calibri Light"/>
              </a:rPr>
            </a:br>
            <a:r>
              <a:rPr lang="pt-PT" sz="3600">
                <a:cs typeface="Calibri Light"/>
              </a:rPr>
              <a:t>Topologia adotada  - Estrela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AE09049D-9B2F-4EAD-A0BD-F83966632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481" y="1535486"/>
            <a:ext cx="6318849" cy="4183991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2653D37-7BA3-4D8F-B867-5E9D4C04A98F}"/>
              </a:ext>
            </a:extLst>
          </p:cNvPr>
          <p:cNvSpPr txBox="1"/>
          <p:nvPr/>
        </p:nvSpPr>
        <p:spPr>
          <a:xfrm>
            <a:off x="6866627" y="1906438"/>
            <a:ext cx="5388630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>
                <a:cs typeface="Calibri"/>
              </a:rPr>
              <a:t>Vantagens:</a:t>
            </a:r>
            <a:endParaRPr lang="pt-PT" sz="2400" dirty="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pt-PT" sz="2400">
                <a:cs typeface="Calibri"/>
              </a:rPr>
              <a:t>Limita o impacto de falhas</a:t>
            </a:r>
            <a:endParaRPr lang="pt-PT" sz="2400" dirty="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pt-PT" sz="2400">
                <a:cs typeface="Calibri"/>
              </a:rPr>
              <a:t>Gestão centralizada</a:t>
            </a:r>
            <a:endParaRPr lang="pt-PT" sz="2400" dirty="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pt-PT" sz="2400">
                <a:cs typeface="Calibri"/>
              </a:rPr>
              <a:t>Maior desempenho e segurança</a:t>
            </a:r>
            <a:endParaRPr lang="pt-PT" sz="2400" dirty="0">
              <a:cs typeface="Calibri"/>
            </a:endParaRPr>
          </a:p>
          <a:p>
            <a:pPr marL="342900" indent="-342900">
              <a:buAutoNum type="arabicPeriod"/>
            </a:pPr>
            <a:endParaRPr lang="pt-PT" sz="2400" dirty="0">
              <a:cs typeface="Calibri"/>
            </a:endParaRPr>
          </a:p>
          <a:p>
            <a:r>
              <a:rPr lang="pt-PT" sz="2400">
                <a:cs typeface="Calibri"/>
              </a:rPr>
              <a:t>Desvantagens:</a:t>
            </a:r>
            <a:endParaRPr lang="pt-PT" sz="2400" dirty="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pt-PT" sz="2400">
                <a:cs typeface="Calibri"/>
              </a:rPr>
              <a:t>Maior custo</a:t>
            </a:r>
            <a:endParaRPr lang="pt-PT" sz="2400" dirty="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pt-PT" sz="2400">
                <a:cs typeface="Calibri"/>
              </a:rPr>
              <a:t>Dependencia do dispositivo central</a:t>
            </a:r>
          </a:p>
        </p:txBody>
      </p:sp>
    </p:spTree>
    <p:extLst>
      <p:ext uri="{BB962C8B-B14F-4D97-AF65-F5344CB8AC3E}">
        <p14:creationId xmlns:p14="http://schemas.microsoft.com/office/powerpoint/2010/main" val="70184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Uma imagem com mesa&#10;&#10;Descrição gerada automaticamente">
            <a:extLst>
              <a:ext uri="{FF2B5EF4-FFF2-40B4-BE49-F238E27FC236}">
                <a16:creationId xmlns:a16="http://schemas.microsoft.com/office/drawing/2014/main" id="{D8FC474C-825C-449C-8ED8-D0DBFD0A8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989" y="62559"/>
            <a:ext cx="5501059" cy="6686182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FA73F4-2DB0-4E6B-BCEE-CED57B99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120" y="2321847"/>
            <a:ext cx="3197660" cy="312574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kern="1200" dirty="0">
                <a:latin typeface="+mj-lt"/>
                <a:ea typeface="+mj-ea"/>
                <a:cs typeface="+mj-cs"/>
              </a:rPr>
              <a:t>Tabela de Ips</a:t>
            </a:r>
            <a:br>
              <a:rPr lang="en-US" sz="7200" dirty="0">
                <a:cs typeface="Calibri Light"/>
              </a:rPr>
            </a:br>
            <a:r>
              <a:rPr lang="en-US" sz="7200" dirty="0">
                <a:cs typeface="Calibri Light"/>
              </a:rPr>
              <a:t>Sta . </a:t>
            </a:r>
            <a:r>
              <a:rPr lang="en-US" sz="7200">
                <a:cs typeface="Calibri Light"/>
              </a:rPr>
              <a:t>Maria da Feira</a:t>
            </a:r>
            <a:endParaRPr lang="en-US" sz="7200" kern="1200" dirty="0"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62099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FA73F4-2DB0-4E6B-BCEE-CED57B99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5629" y="1257923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latin typeface="+mj-lt"/>
                <a:ea typeface="+mj-ea"/>
                <a:cs typeface="+mj-cs"/>
              </a:rPr>
              <a:t>Tabela de Ips</a:t>
            </a:r>
            <a:r>
              <a:rPr lang="en-US" sz="7200" dirty="0"/>
              <a:t> </a:t>
            </a:r>
            <a:r>
              <a:rPr lang="en-US" sz="7200"/>
              <a:t>Setúbal</a:t>
            </a:r>
            <a:endParaRPr lang="en-US" sz="7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magem 6" descr="Uma imagem com mesa&#10;&#10;Descrição gerada automaticamente">
            <a:extLst>
              <a:ext uri="{FF2B5EF4-FFF2-40B4-BE49-F238E27FC236}">
                <a16:creationId xmlns:a16="http://schemas.microsoft.com/office/drawing/2014/main" id="{D945ACFA-2380-47B7-BA9D-371FB70F8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925" y="617927"/>
            <a:ext cx="5840904" cy="5602168"/>
          </a:xfrm>
        </p:spPr>
      </p:pic>
    </p:spTree>
    <p:extLst>
      <p:ext uri="{BB962C8B-B14F-4D97-AF65-F5344CB8AC3E}">
        <p14:creationId xmlns:p14="http://schemas.microsoft.com/office/powerpoint/2010/main" val="271422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E015A5-4B85-4E78-BAB0-382EFEA9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Redes</a:t>
            </a:r>
            <a:r>
              <a:rPr lang="pt-PT" sz="3200" dirty="0">
                <a:solidFill>
                  <a:schemeClr val="bg1"/>
                </a:solidFill>
              </a:rPr>
              <a:t> – Mapeamento da delegação de Sta. Maria da Feira</a:t>
            </a:r>
            <a:endParaRPr lang="pt-PT" sz="3200" kern="1200" dirty="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pic>
        <p:nvPicPr>
          <p:cNvPr id="10" name="Imagem 11">
            <a:extLst>
              <a:ext uri="{FF2B5EF4-FFF2-40B4-BE49-F238E27FC236}">
                <a16:creationId xmlns:a16="http://schemas.microsoft.com/office/drawing/2014/main" id="{6A2CD0DB-0FD0-4C99-8CA3-074196BEE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7281" y="1536150"/>
            <a:ext cx="8656758" cy="5176470"/>
          </a:xfrm>
        </p:spPr>
      </p:pic>
    </p:spTree>
    <p:extLst>
      <p:ext uri="{BB962C8B-B14F-4D97-AF65-F5344CB8AC3E}">
        <p14:creationId xmlns:p14="http://schemas.microsoft.com/office/powerpoint/2010/main" val="32116379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Ecrã Panorâmico</PresentationFormat>
  <Slides>22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22</vt:i4>
      </vt:variant>
    </vt:vector>
  </HeadingPairs>
  <TitlesOfParts>
    <vt:vector size="23" baseType="lpstr">
      <vt:lpstr>Tema do Office</vt:lpstr>
      <vt:lpstr>Projeto interdisciplinar   Módulo 16 </vt:lpstr>
      <vt:lpstr>Estrutura de apresentação</vt:lpstr>
      <vt:lpstr>Introdução</vt:lpstr>
      <vt:lpstr>Objetivos</vt:lpstr>
      <vt:lpstr>Cronograma inicial </vt:lpstr>
      <vt:lpstr>Redes Topologia adotada  - Estrela</vt:lpstr>
      <vt:lpstr>Tabela de Ips Sta . Maria da Feira</vt:lpstr>
      <vt:lpstr>Tabela de Ips Setúbal</vt:lpstr>
      <vt:lpstr>Redes – Mapeamento da delegação de Sta. Maria da Feira</vt:lpstr>
      <vt:lpstr>Redes – Mapeamento da delegação de Setúbal</vt:lpstr>
      <vt:lpstr>SGBD</vt:lpstr>
      <vt:lpstr>Website</vt:lpstr>
      <vt:lpstr>Modal Login</vt:lpstr>
      <vt:lpstr>Modal Login (Source)</vt:lpstr>
      <vt:lpstr>Encriptação e desencriptação da password</vt:lpstr>
      <vt:lpstr>Apresentação do PowerPoint</vt:lpstr>
      <vt:lpstr>Demonstração do website  </vt:lpstr>
      <vt:lpstr>Aplicação do Funcionário</vt:lpstr>
      <vt:lpstr>Demonstração da aplicação do Funcionário </vt:lpstr>
      <vt:lpstr>Cronograma Final </vt:lpstr>
      <vt:lpstr>Recursos Utilizados 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263</cp:revision>
  <dcterms:created xsi:type="dcterms:W3CDTF">2021-06-13T15:46:37Z</dcterms:created>
  <dcterms:modified xsi:type="dcterms:W3CDTF">2021-06-16T07:55:45Z</dcterms:modified>
</cp:coreProperties>
</file>