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4" r:id="rId12"/>
  </p:sldIdLst>
  <p:sldSz cx="9001125" cy="5761038"/>
  <p:notesSz cx="6858000" cy="9144000"/>
  <p:defaultTextStyle>
    <a:defPPr>
      <a:defRPr lang="mk-MK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95BA23-5BCF-4A6E-97A7-0026C6804BBC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614" y="-72"/>
      </p:cViewPr>
      <p:guideLst>
        <p:guide orient="horz" pos="181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00150" y="3264588"/>
            <a:ext cx="6750844" cy="832151"/>
          </a:xfrm>
        </p:spPr>
        <p:txBody>
          <a:bodyPr anchor="t" anchorCtr="0"/>
          <a:lstStyle>
            <a:lvl1pPr algn="r">
              <a:defRPr sz="29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00150" y="4304776"/>
            <a:ext cx="6750844" cy="448081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11480" indent="0" algn="ctr">
              <a:buNone/>
            </a:lvl2pPr>
            <a:lvl3pPr marL="822960" indent="0" algn="ctr">
              <a:buNone/>
            </a:lvl3pPr>
            <a:lvl4pPr marL="1234440" indent="0" algn="ctr">
              <a:buNone/>
            </a:lvl4pPr>
            <a:lvl5pPr marL="1645920" indent="0" algn="ctr">
              <a:buNone/>
            </a:lvl5pPr>
            <a:lvl6pPr marL="2057400" indent="0" algn="ctr">
              <a:buNone/>
            </a:lvl6pPr>
            <a:lvl7pPr marL="2468880" indent="0" algn="ctr">
              <a:buNone/>
            </a:lvl7pPr>
            <a:lvl8pPr marL="2880360" indent="0" algn="ctr">
              <a:buNone/>
            </a:lvl8pPr>
            <a:lvl9pPr marL="32918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300790" y="5338563"/>
            <a:ext cx="2250281" cy="307256"/>
          </a:xfrm>
        </p:spPr>
        <p:txBody>
          <a:bodyPr/>
          <a:lstStyle>
            <a:lvl1pPr>
              <a:defRPr sz="1300"/>
            </a:lvl1pPr>
          </a:lstStyle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53356" y="5338563"/>
            <a:ext cx="3420428" cy="307256"/>
          </a:xfrm>
        </p:spPr>
        <p:txBody>
          <a:bodyPr/>
          <a:lstStyle/>
          <a:p>
            <a:endParaRPr lang="mk-M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97150" y="5338563"/>
            <a:ext cx="1200150" cy="307256"/>
          </a:xfrm>
        </p:spPr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21" name="Rectangle 20"/>
          <p:cNvSpPr/>
          <p:nvPr/>
        </p:nvSpPr>
        <p:spPr>
          <a:xfrm>
            <a:off x="890736" y="3064553"/>
            <a:ext cx="7200900" cy="107539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0113" y="4240764"/>
            <a:ext cx="7200900" cy="57610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890736" y="3064553"/>
            <a:ext cx="225028" cy="107539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0113" y="4240764"/>
            <a:ext cx="225028" cy="57610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230709"/>
            <a:ext cx="2025253" cy="491555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8" y="230709"/>
            <a:ext cx="5925741" cy="49155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0058" y="5336962"/>
            <a:ext cx="81010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26326" y="5424297"/>
            <a:ext cx="160323" cy="11843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995212" y="2689788"/>
            <a:ext cx="491608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0058" y="1024185"/>
            <a:ext cx="8101013" cy="414794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2496451"/>
            <a:ext cx="6750844" cy="896162"/>
          </a:xfrm>
        </p:spPr>
        <p:txBody>
          <a:bodyPr anchor="t" anchorCtr="0"/>
          <a:lstStyle>
            <a:lvl1pPr algn="r">
              <a:buNone/>
              <a:defRPr sz="29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5160" y="3584647"/>
            <a:ext cx="6675834" cy="960174"/>
          </a:xfrm>
        </p:spPr>
        <p:txBody>
          <a:bodyPr anchor="t" anchorCtr="0"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00790" y="5338563"/>
            <a:ext cx="2250281" cy="307256"/>
          </a:xfrm>
        </p:spPr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3356" y="5338563"/>
            <a:ext cx="3420428" cy="307256"/>
          </a:xfrm>
        </p:spPr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134" y="5338563"/>
            <a:ext cx="1497187" cy="307256"/>
          </a:xfrm>
        </p:spPr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7" name="Rectangle 6"/>
          <p:cNvSpPr/>
          <p:nvPr/>
        </p:nvSpPr>
        <p:spPr>
          <a:xfrm>
            <a:off x="900113" y="2368428"/>
            <a:ext cx="7200900" cy="107539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00113" y="2368428"/>
            <a:ext cx="225028" cy="107539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92035"/>
            <a:ext cx="8101013" cy="768139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0058" y="1024185"/>
            <a:ext cx="3978497" cy="414794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59821" y="1021625"/>
            <a:ext cx="3978497" cy="4147947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92035"/>
            <a:ext cx="8101013" cy="768139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1080194"/>
            <a:ext cx="3977060" cy="576105"/>
          </a:xfrm>
          <a:noFill/>
          <a:ln>
            <a:noFill/>
          </a:ln>
        </p:spPr>
        <p:txBody>
          <a:bodyPr lIns="82296" anchor="b" anchorCtr="0"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5573" y="1088196"/>
            <a:ext cx="3978622" cy="576105"/>
          </a:xfrm>
          <a:noFill/>
          <a:ln>
            <a:noFill/>
          </a:ln>
        </p:spPr>
        <p:txBody>
          <a:bodyPr lIns="82296" anchor="b" anchorCtr="0"/>
          <a:lstStyle>
            <a:lvl1pPr marL="0" indent="0">
              <a:buNone/>
              <a:defRPr sz="2200" b="1">
                <a:solidFill>
                  <a:schemeClr val="accent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0058" y="1792324"/>
            <a:ext cx="3975497" cy="33926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575574" y="1792324"/>
            <a:ext cx="3975497" cy="33926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92035"/>
            <a:ext cx="8101013" cy="768139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26326" y="5424297"/>
            <a:ext cx="160323" cy="11843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0058" y="5336962"/>
            <a:ext cx="81010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26326" y="5424297"/>
            <a:ext cx="160323" cy="11843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780" y="256047"/>
            <a:ext cx="2475309" cy="704128"/>
          </a:xfrm>
        </p:spPr>
        <p:txBody>
          <a:bodyPr anchor="b" anchorCtr="0">
            <a:noAutofit/>
          </a:bodyPr>
          <a:lstStyle>
            <a:lvl1pPr algn="l"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225780" y="1024185"/>
            <a:ext cx="2475309" cy="4068733"/>
          </a:xfrm>
        </p:spPr>
        <p:txBody>
          <a:bodyPr/>
          <a:lstStyle>
            <a:lvl1pPr marL="0" indent="0">
              <a:lnSpc>
                <a:spcPts val="1980"/>
              </a:lnSpc>
              <a:spcAft>
                <a:spcPts val="900"/>
              </a:spcAft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0058" y="5336962"/>
            <a:ext cx="81010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546775" y="2792503"/>
            <a:ext cx="50697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26326" y="5424297"/>
            <a:ext cx="160323" cy="11843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0040" y="256047"/>
            <a:ext cx="5625703" cy="4800865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20743"/>
            <a:ext cx="8101013" cy="566770"/>
          </a:xfrm>
          <a:ln>
            <a:solidFill>
              <a:schemeClr val="accent1"/>
            </a:solidFill>
          </a:ln>
        </p:spPr>
        <p:txBody>
          <a:bodyPr lIns="246888" anchor="ctr"/>
          <a:lstStyle>
            <a:lvl1pPr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0058" y="1600290"/>
            <a:ext cx="8101013" cy="358720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540"/>
              </a:spcBef>
              <a:buNone/>
              <a:defRPr sz="29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1024186"/>
            <a:ext cx="8101013" cy="448081"/>
          </a:xfrm>
        </p:spPr>
        <p:txBody>
          <a:bodyPr anchor="ctr" anchorCtr="0"/>
          <a:lstStyle>
            <a:lvl1pPr marL="0" indent="0" algn="l">
              <a:buFontTx/>
              <a:buNone/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0058" y="5336962"/>
            <a:ext cx="81010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26326" y="5424297"/>
            <a:ext cx="160323" cy="11843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0058" y="420742"/>
            <a:ext cx="180023" cy="57610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0058" y="128023"/>
            <a:ext cx="8101013" cy="832151"/>
          </a:xfrm>
          <a:prstGeom prst="rect">
            <a:avLst/>
          </a:prstGeom>
        </p:spPr>
        <p:txBody>
          <a:bodyPr vert="horz" lIns="82296" tIns="41148" rIns="82296" bIns="41148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0058" y="1024185"/>
            <a:ext cx="8101013" cy="4124903"/>
          </a:xfrm>
          <a:prstGeom prst="rect">
            <a:avLst/>
          </a:prstGeom>
        </p:spPr>
        <p:txBody>
          <a:bodyPr vert="horz" lIns="82296" tIns="41148" rIns="82296" bIns="4114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00787" y="5339629"/>
            <a:ext cx="2253282" cy="307256"/>
          </a:xfrm>
          <a:prstGeom prst="rect">
            <a:avLst/>
          </a:prstGeom>
        </p:spPr>
        <p:txBody>
          <a:bodyPr vert="horz" lIns="82296" tIns="41148" rIns="82296" bIns="41148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fld id="{E9295BDA-CBFD-4E81-B368-002395F6B27D}" type="datetimeFigureOut">
              <a:rPr lang="mk-MK" smtClean="0"/>
              <a:t>4.2.2025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53359" y="5339629"/>
            <a:ext cx="3450431" cy="307256"/>
          </a:xfrm>
          <a:prstGeom prst="rect">
            <a:avLst/>
          </a:prstGeom>
        </p:spPr>
        <p:txBody>
          <a:bodyPr vert="horz" lIns="82296" tIns="41148" rIns="82296" bIns="41148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endParaRPr lang="mk-M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3075" y="5339629"/>
            <a:ext cx="1950244" cy="307256"/>
          </a:xfrm>
          <a:prstGeom prst="rect">
            <a:avLst/>
          </a:prstGeom>
        </p:spPr>
        <p:txBody>
          <a:bodyPr vert="horz" lIns="82296" tIns="41148" rIns="82296" bIns="41148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fld id="{64344AF8-67EB-47C0-AD67-B22A1F961F15}" type="slidenum">
              <a:rPr lang="mk-MK" smtClean="0"/>
              <a:t>‹#›</a:t>
            </a:fld>
            <a:endParaRPr lang="mk-MK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0058" y="5336962"/>
            <a:ext cx="81010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0058" y="960174"/>
            <a:ext cx="810101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26326" y="5424297"/>
            <a:ext cx="160323" cy="11843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2296" tIns="41148" rIns="82296" bIns="41148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2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rtl="0" eaLnBrk="1" latinLnBrk="0" hangingPunct="1">
        <a:spcBef>
          <a:spcPts val="540"/>
        </a:spcBef>
        <a:buClr>
          <a:schemeClr val="accent1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46888" algn="l" rtl="0" eaLnBrk="1" latinLnBrk="0" hangingPunct="1">
        <a:spcBef>
          <a:spcPts val="450"/>
        </a:spcBef>
        <a:buClr>
          <a:schemeClr val="accent2"/>
        </a:buClr>
        <a:buSzPct val="76000"/>
        <a:buFont typeface="Wingdings 3"/>
        <a:buChar char="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740664" indent="-205740" algn="l" rtl="0" eaLnBrk="1" latinLnBrk="0" hangingPunct="1">
        <a:spcBef>
          <a:spcPts val="45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indent="-205740" algn="l" rtl="0" eaLnBrk="1" latinLnBrk="0" hangingPunct="1">
        <a:spcBef>
          <a:spcPts val="36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05740" algn="l" rtl="0" eaLnBrk="1" latinLnBrk="0" hangingPunct="1">
        <a:spcBef>
          <a:spcPts val="27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81328" indent="-164592" algn="l" rtl="0" eaLnBrk="1" latinLnBrk="0" hangingPunct="1">
        <a:spcBef>
          <a:spcPts val="27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64592" algn="l" rtl="0" eaLnBrk="1" latinLnBrk="0" hangingPunct="1">
        <a:spcBef>
          <a:spcPts val="27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810512" indent="-164592" algn="l" rtl="0" eaLnBrk="1" latinLnBrk="0" hangingPunct="1">
        <a:spcBef>
          <a:spcPts val="27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3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975104" indent="-164592" algn="l" rtl="0" eaLnBrk="1" latinLnBrk="0" hangingPunct="1">
        <a:spcBef>
          <a:spcPts val="270"/>
        </a:spcBef>
        <a:buClr>
          <a:srgbClr val="9FB8CD"/>
        </a:buClr>
        <a:buSzPct val="75000"/>
        <a:buFont typeface="Wingdings 3"/>
        <a:buChar char=""/>
        <a:defRPr kumimoji="0" lang="en-US" sz="11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8" y="1728391"/>
            <a:ext cx="8326041" cy="1234890"/>
          </a:xfrm>
        </p:spPr>
        <p:txBody>
          <a:bodyPr>
            <a:normAutofit/>
          </a:bodyPr>
          <a:lstStyle/>
          <a:p>
            <a:r>
              <a:rPr lang="en-US" dirty="0" smtClean="0"/>
              <a:t>Multiprocessing-Enhanced Parallelization for LSB Image-in-Image Steganography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15653" y="4392771"/>
            <a:ext cx="4890918" cy="466937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Andrea Stevanoska 226001</a:t>
            </a:r>
          </a:p>
          <a:p>
            <a:endParaRPr lang="mk-MK" dirty="0"/>
          </a:p>
        </p:txBody>
      </p:sp>
      <p:sp>
        <p:nvSpPr>
          <p:cNvPr id="9" name="Rectangle 8"/>
          <p:cNvSpPr/>
          <p:nvPr/>
        </p:nvSpPr>
        <p:spPr>
          <a:xfrm>
            <a:off x="1191863" y="3243461"/>
            <a:ext cx="4500563" cy="513987"/>
          </a:xfrm>
          <a:prstGeom prst="rect">
            <a:avLst/>
          </a:prstGeom>
        </p:spPr>
        <p:txBody>
          <a:bodyPr lIns="82296" tIns="41148" rIns="82296" bIns="41148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Faculty of Computer Sciences &amp; Engineering,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St Cyril and Methodius University, Skopje</a:t>
            </a:r>
          </a:p>
        </p:txBody>
      </p:sp>
    </p:spTree>
    <p:extLst>
      <p:ext uri="{BB962C8B-B14F-4D97-AF65-F5344CB8AC3E}">
        <p14:creationId xmlns:p14="http://schemas.microsoft.com/office/powerpoint/2010/main" val="393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106" y="1584375"/>
            <a:ext cx="8101013" cy="4147947"/>
          </a:xfrm>
        </p:spPr>
        <p:txBody>
          <a:bodyPr/>
          <a:lstStyle/>
          <a:p>
            <a:r>
              <a:rPr lang="en-US" sz="2200" b="1" dirty="0"/>
              <a:t>Conclusion:</a:t>
            </a:r>
            <a:r>
              <a:rPr lang="en-US" sz="2200" dirty="0"/>
              <a:t> Parallelization improves efficiency while maintaining image quality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Up to 17 times faster for encoding and 20 times for decoding.</a:t>
            </a:r>
            <a:endParaRPr lang="en-US" sz="2200" dirty="0"/>
          </a:p>
          <a:p>
            <a:r>
              <a:rPr lang="en-US" sz="2200" b="1" dirty="0"/>
              <a:t>Future Work:</a:t>
            </a:r>
            <a:endParaRPr lang="en-US" sz="2200" dirty="0"/>
          </a:p>
          <a:p>
            <a:pPr lvl="1"/>
            <a:r>
              <a:rPr lang="en-US" sz="2200" dirty="0" smtClean="0"/>
              <a:t>Explore </a:t>
            </a:r>
            <a:r>
              <a:rPr lang="en-US" sz="2200" dirty="0"/>
              <a:t>distributed computing frameworks for large-scale applications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08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2934" y="2304455"/>
            <a:ext cx="8101013" cy="414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  <a:endParaRPr lang="mk-MK" sz="4000" dirty="0"/>
          </a:p>
        </p:txBody>
      </p:sp>
    </p:spTree>
    <p:extLst>
      <p:ext uri="{BB962C8B-B14F-4D97-AF65-F5344CB8AC3E}">
        <p14:creationId xmlns:p14="http://schemas.microsoft.com/office/powerpoint/2010/main" val="2100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steganography?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9358" y="1126308"/>
            <a:ext cx="8101013" cy="4147947"/>
          </a:xfrm>
        </p:spPr>
        <p:txBody>
          <a:bodyPr/>
          <a:lstStyle/>
          <a:p>
            <a:r>
              <a:rPr lang="en-US" sz="1700" b="1" dirty="0"/>
              <a:t>Definition: </a:t>
            </a:r>
            <a:r>
              <a:rPr lang="en-US" sz="1700" dirty="0"/>
              <a:t>The practice of hiding information within other data (e.g., images, audio, video).</a:t>
            </a:r>
          </a:p>
          <a:p>
            <a:r>
              <a:rPr lang="en-US" sz="1700" dirty="0"/>
              <a:t>Used for secure communication and data protection.</a:t>
            </a:r>
          </a:p>
          <a:p>
            <a:r>
              <a:rPr lang="en-US" sz="1700" b="1" dirty="0"/>
              <a:t>Image Steganography: </a:t>
            </a:r>
            <a:r>
              <a:rPr lang="en-US" sz="1700" dirty="0"/>
              <a:t>Hiding data within images in a way that is imperceptible to the human eye.</a:t>
            </a:r>
          </a:p>
          <a:p>
            <a:r>
              <a:rPr lang="en-US" sz="1700" b="1" dirty="0"/>
              <a:t>LSB technique </a:t>
            </a:r>
            <a:r>
              <a:rPr lang="en-US" sz="1700" dirty="0"/>
              <a:t>replaces the least significant bits of an image’s pixel values with the most significant bits of </a:t>
            </a:r>
            <a:r>
              <a:rPr lang="en-US" sz="1700" dirty="0" smtClean="0"/>
              <a:t>the secret image’s pixels.</a:t>
            </a:r>
            <a:endParaRPr lang="en-US" sz="1700" dirty="0"/>
          </a:p>
          <a:p>
            <a:endParaRPr lang="en-US" sz="2200" dirty="0"/>
          </a:p>
          <a:p>
            <a:endParaRPr lang="en-US" sz="2200" dirty="0"/>
          </a:p>
          <a:p>
            <a:endParaRPr lang="mk-MK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16" y="3312567"/>
            <a:ext cx="3872537" cy="1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7" y="235092"/>
            <a:ext cx="4002794" cy="2561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3" y="2762258"/>
            <a:ext cx="4139966" cy="264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69" y="229449"/>
            <a:ext cx="4040324" cy="25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28" y="2781630"/>
            <a:ext cx="4059165" cy="26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114" y="1152327"/>
            <a:ext cx="8101013" cy="4147947"/>
          </a:xfrm>
        </p:spPr>
        <p:txBody>
          <a:bodyPr/>
          <a:lstStyle/>
          <a:p>
            <a:r>
              <a:rPr lang="en-US" dirty="0" smtClean="0"/>
              <a:t>Challenges with traditional sequential LSB</a:t>
            </a:r>
          </a:p>
          <a:p>
            <a:r>
              <a:rPr lang="en-US" dirty="0" smtClean="0"/>
              <a:t>Enabling faster </a:t>
            </a:r>
            <a:r>
              <a:rPr lang="en-US" dirty="0"/>
              <a:t>image steganography encoding and decoding.</a:t>
            </a:r>
          </a:p>
          <a:p>
            <a:r>
              <a:rPr lang="en-US" dirty="0" smtClean="0"/>
              <a:t>Starter </a:t>
            </a:r>
            <a:r>
              <a:rPr lang="en-US" dirty="0"/>
              <a:t>Questions:</a:t>
            </a:r>
          </a:p>
          <a:p>
            <a:pPr lvl="1"/>
            <a:r>
              <a:rPr lang="en-US" dirty="0"/>
              <a:t>Does a parallelized approach significantly reduce encoding and decoding time compared to sequential processing?</a:t>
            </a:r>
          </a:p>
          <a:p>
            <a:pPr lvl="1"/>
            <a:r>
              <a:rPr lang="en-US" dirty="0" smtClean="0"/>
              <a:t>Do the final images have the same quality as in the non-parallel approach?</a:t>
            </a:r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06" y="3600599"/>
            <a:ext cx="4464496" cy="14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 1.0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8475" y="1791699"/>
            <a:ext cx="4111207" cy="2782543"/>
          </a:xfrm>
        </p:spPr>
        <p:txBody>
          <a:bodyPr>
            <a:normAutofit/>
          </a:bodyPr>
          <a:lstStyle/>
          <a:p>
            <a:r>
              <a:rPr lang="en-US" sz="1800" i="1" dirty="0"/>
              <a:t>Sequential Approach – one pixel at a time</a:t>
            </a:r>
          </a:p>
          <a:p>
            <a:r>
              <a:rPr lang="en-US" sz="1800" dirty="0"/>
              <a:t>Parallel Approach: </a:t>
            </a:r>
            <a:r>
              <a:rPr lang="en-US" sz="1800" b="1" dirty="0"/>
              <a:t>Encoding</a:t>
            </a:r>
          </a:p>
          <a:p>
            <a:r>
              <a:rPr lang="en-US" sz="1800" dirty="0"/>
              <a:t>Preprocessing</a:t>
            </a:r>
          </a:p>
          <a:p>
            <a:r>
              <a:rPr lang="en-US" sz="1800" dirty="0"/>
              <a:t>Chunk division</a:t>
            </a:r>
          </a:p>
          <a:p>
            <a:r>
              <a:rPr lang="en-US" sz="1800" dirty="0"/>
              <a:t>Encoding each pair of chunks</a:t>
            </a:r>
          </a:p>
          <a:p>
            <a:r>
              <a:rPr lang="en-US" sz="1800" dirty="0"/>
              <a:t>Reconstruction</a:t>
            </a:r>
          </a:p>
          <a:p>
            <a:endParaRPr lang="en-US" sz="1800" dirty="0"/>
          </a:p>
          <a:p>
            <a:endParaRPr lang="mk-MK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60" y="1126308"/>
            <a:ext cx="4216323" cy="40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Architecture 2.0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8473" y="1973169"/>
            <a:ext cx="3898558" cy="2998636"/>
          </a:xfrm>
        </p:spPr>
        <p:txBody>
          <a:bodyPr/>
          <a:lstStyle/>
          <a:p>
            <a:r>
              <a:rPr lang="en-US" sz="2000" dirty="0"/>
              <a:t>Parallel Approach: </a:t>
            </a:r>
            <a:r>
              <a:rPr lang="en-US" sz="2000" b="1" dirty="0"/>
              <a:t>Decoding</a:t>
            </a:r>
            <a:endParaRPr lang="en-US" sz="2000" dirty="0"/>
          </a:p>
          <a:p>
            <a:r>
              <a:rPr lang="en-US" sz="2000" dirty="0"/>
              <a:t>Chunk division</a:t>
            </a:r>
          </a:p>
          <a:p>
            <a:r>
              <a:rPr lang="en-US" sz="2000" dirty="0"/>
              <a:t>Decoding each chunk</a:t>
            </a:r>
          </a:p>
          <a:p>
            <a:r>
              <a:rPr lang="en-US" sz="2000" dirty="0"/>
              <a:t>Reconstruction</a:t>
            </a:r>
          </a:p>
          <a:p>
            <a:endParaRPr lang="mk-M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99" y="1307778"/>
            <a:ext cx="4302379" cy="36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1.0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106" y="1162361"/>
            <a:ext cx="8101013" cy="4147947"/>
          </a:xfrm>
        </p:spPr>
        <p:txBody>
          <a:bodyPr/>
          <a:lstStyle/>
          <a:p>
            <a:r>
              <a:rPr lang="en-US" sz="2000" dirty="0"/>
              <a:t>Encoding Performance </a:t>
            </a:r>
            <a:r>
              <a:rPr lang="en-US" sz="2000" dirty="0" smtClean="0"/>
              <a:t>Analysis</a:t>
            </a:r>
          </a:p>
          <a:p>
            <a:r>
              <a:rPr lang="en-US" sz="2000" dirty="0" smtClean="0"/>
              <a:t>Speedup = Sequential Time / Parallel Time</a:t>
            </a:r>
          </a:p>
          <a:p>
            <a:endParaRPr lang="en-US" dirty="0" smtClean="0"/>
          </a:p>
          <a:p>
            <a:endParaRPr lang="mk-M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70" y="2736503"/>
            <a:ext cx="4013577" cy="999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" y="2304455"/>
            <a:ext cx="432048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2.0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114" y="1152327"/>
            <a:ext cx="8101013" cy="4147947"/>
          </a:xfrm>
        </p:spPr>
        <p:txBody>
          <a:bodyPr/>
          <a:lstStyle/>
          <a:p>
            <a:r>
              <a:rPr lang="en-US" sz="2000" dirty="0" smtClean="0"/>
              <a:t>Decoding Performance </a:t>
            </a:r>
            <a:r>
              <a:rPr lang="en-US" sz="2000" dirty="0"/>
              <a:t>Analysis</a:t>
            </a:r>
          </a:p>
          <a:p>
            <a:r>
              <a:rPr lang="en-US" sz="2000" dirty="0"/>
              <a:t>Speedup = Sequential Time / Parallel Time</a:t>
            </a:r>
          </a:p>
          <a:p>
            <a:endParaRPr lang="mk-M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26" y="2772029"/>
            <a:ext cx="3615626" cy="1094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8" y="2232447"/>
            <a:ext cx="4263146" cy="25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3.0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Speedup plots side by side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82" y="1800398"/>
            <a:ext cx="4392488" cy="26354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738" y="4435891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Decoding Speedup</a:t>
            </a:r>
            <a:endParaRPr lang="mk-MK" dirty="0"/>
          </a:p>
        </p:txBody>
      </p:sp>
      <p:sp>
        <p:nvSpPr>
          <p:cNvPr id="7" name="Rectangle 6"/>
          <p:cNvSpPr/>
          <p:nvPr/>
        </p:nvSpPr>
        <p:spPr>
          <a:xfrm>
            <a:off x="1404218" y="453670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Encoding Speedup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34" y="1728391"/>
            <a:ext cx="4136306" cy="24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457</TotalTime>
  <Words>247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Multiprocessing-Enhanced Parallelization for LSB Image-in-Image Steganography</vt:lpstr>
      <vt:lpstr>What is steganography?</vt:lpstr>
      <vt:lpstr>PowerPoint Presentation</vt:lpstr>
      <vt:lpstr>Motivation</vt:lpstr>
      <vt:lpstr>Solution Architecture 1.0</vt:lpstr>
      <vt:lpstr>Solution Architecture 2.0</vt:lpstr>
      <vt:lpstr>Results 1.0</vt:lpstr>
      <vt:lpstr>Results 2.0</vt:lpstr>
      <vt:lpstr>Results 3.0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19</cp:revision>
  <dcterms:created xsi:type="dcterms:W3CDTF">2025-02-03T15:45:20Z</dcterms:created>
  <dcterms:modified xsi:type="dcterms:W3CDTF">2025-02-04T02:40:29Z</dcterms:modified>
</cp:coreProperties>
</file>