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837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94" r:id="rId4"/>
    <p:sldId id="273" r:id="rId5"/>
    <p:sldId id="258" r:id="rId6"/>
    <p:sldId id="274" r:id="rId7"/>
    <p:sldId id="260" r:id="rId8"/>
    <p:sldId id="261" r:id="rId9"/>
    <p:sldId id="287" r:id="rId10"/>
    <p:sldId id="288" r:id="rId11"/>
    <p:sldId id="289" r:id="rId12"/>
    <p:sldId id="290" r:id="rId13"/>
    <p:sldId id="262" r:id="rId14"/>
    <p:sldId id="263" r:id="rId15"/>
    <p:sldId id="299" r:id="rId16"/>
    <p:sldId id="291" r:id="rId17"/>
    <p:sldId id="297" r:id="rId18"/>
    <p:sldId id="292" r:id="rId19"/>
    <p:sldId id="296" r:id="rId20"/>
    <p:sldId id="298" r:id="rId21"/>
    <p:sldId id="295" r:id="rId22"/>
    <p:sldId id="275" r:id="rId23"/>
    <p:sldId id="269" r:id="rId24"/>
    <p:sldId id="270" r:id="rId25"/>
    <p:sldId id="271" r:id="rId26"/>
    <p:sldId id="272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76" r:id="rId35"/>
    <p:sldId id="300" r:id="rId36"/>
    <p:sldId id="286" r:id="rId37"/>
    <p:sldId id="285" r:id="rId38"/>
    <p:sldId id="267" r:id="rId39"/>
  </p:sldIdLst>
  <p:sldSz cx="9144000" cy="6858000" type="screen4x3"/>
  <p:notesSz cx="6797675" cy="9926638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12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2976">
          <p15:clr>
            <a:srgbClr val="A4A3A4"/>
          </p15:clr>
        </p15:guide>
        <p15:guide id="5" orient="horz" pos="1616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572">
          <p15:clr>
            <a:srgbClr val="A4A3A4"/>
          </p15:clr>
        </p15:guide>
        <p15:guide id="8" pos="158">
          <p15:clr>
            <a:srgbClr val="A4A3A4"/>
          </p15:clr>
        </p15:guide>
        <p15:guide id="9" pos="4921">
          <p15:clr>
            <a:srgbClr val="A4A3A4"/>
          </p15:clr>
        </p15:guide>
        <p15:guide id="10" pos="3515">
          <p15:clr>
            <a:srgbClr val="A4A3A4"/>
          </p15:clr>
        </p15:guide>
        <p15:guide id="11" pos="2472">
          <p15:clr>
            <a:srgbClr val="A4A3A4"/>
          </p15:clr>
        </p15:guide>
        <p15:guide id="12" pos="204">
          <p15:clr>
            <a:srgbClr val="A4A3A4"/>
          </p15:clr>
        </p15:guide>
        <p15:guide id="13" pos="2880">
          <p15:clr>
            <a:srgbClr val="A4A3A4"/>
          </p15:clr>
        </p15:guide>
        <p15:guide id="14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5BD"/>
    <a:srgbClr val="FFC000"/>
    <a:srgbClr val="FFFFFF"/>
    <a:srgbClr val="A2AD00"/>
    <a:srgbClr val="CFE5F5"/>
    <a:srgbClr val="C7D600"/>
    <a:srgbClr val="F2F2F2"/>
    <a:srgbClr val="B67B4E"/>
    <a:srgbClr val="BE7F00"/>
    <a:srgbClr val="D0D6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5379" autoAdjust="0"/>
  </p:normalViewPr>
  <p:slideViewPr>
    <p:cSldViewPr snapToObjects="1">
      <p:cViewPr varScale="1">
        <p:scale>
          <a:sx n="66" d="100"/>
          <a:sy n="66" d="100"/>
        </p:scale>
        <p:origin x="-1248" y="-96"/>
      </p:cViewPr>
      <p:guideLst>
        <p:guide orient="horz" pos="3612"/>
        <p:guide orient="horz" pos="119"/>
        <p:guide orient="horz" pos="3657"/>
        <p:guide orient="horz" pos="2976"/>
        <p:guide orient="horz" pos="1616"/>
        <p:guide orient="horz" pos="1480"/>
        <p:guide orient="horz" pos="572"/>
        <p:guide pos="158"/>
        <p:guide pos="4921"/>
        <p:guide pos="3515"/>
        <p:guide pos="2472"/>
        <p:guide pos="204"/>
        <p:guide pos="2880"/>
        <p:guide pos="3152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3726" y="-114"/>
      </p:cViewPr>
      <p:guideLst>
        <p:guide orient="horz" pos="3128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E6EF69A-4E5C-4B03-A0A7-1AB6D35F75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448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94" y="0"/>
            <a:ext cx="2945181" cy="49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331788"/>
            <a:ext cx="6064250" cy="4548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20" y="4880597"/>
            <a:ext cx="4986237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l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94" y="9431897"/>
            <a:ext cx="2945181" cy="4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11" tIns="45757" rIns="91511" bIns="45757" numCol="1" anchor="b" anchorCtr="0" compatLnSpc="1">
            <a:prstTxWarp prst="textNoShape">
              <a:avLst/>
            </a:prstTxWarp>
          </a:bodyPr>
          <a:lstStyle>
            <a:lvl1pPr algn="r" defTabSz="917182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D4D3AE2-379F-42E4-8D9A-7FC6B448AC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0946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Standardtechnologien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verbreitete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Akzeptanz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Erfahrung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Entwickler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D3AE2-379F-42E4-8D9A-7FC6B448ACB2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288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1058863" y="357188"/>
            <a:ext cx="701357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algn="ctr">
              <a:defRPr sz="3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 eaLnBrk="0" hangingPunct="0">
              <a:defRPr/>
            </a:pPr>
            <a:r>
              <a:rPr lang="de-DE" sz="2400" b="1" kern="0" dirty="0" err="1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Zyklenmanagement</a:t>
            </a: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 </a:t>
            </a:r>
            <a:b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</a:br>
            <a:r>
              <a:rPr lang="de-DE" sz="2400" b="1" kern="0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von Innovationsprozessen</a:t>
            </a:r>
          </a:p>
          <a:p>
            <a:pPr eaLnBrk="0" hangingPunct="0">
              <a:defRPr/>
            </a:pPr>
            <a:endParaRPr lang="de-DE" sz="5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  <a:p>
            <a:pPr eaLnBrk="0" hangingPunct="0">
              <a:defRPr/>
            </a:pPr>
            <a:r>
              <a:rPr lang="de-DE" sz="2000" dirty="0">
                <a:solidFill>
                  <a:srgbClr val="000000"/>
                </a:solidFill>
              </a:rPr>
              <a:t>Verzahnte Entwicklung von Leistungsbündeln 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</a:rPr>
              <a:t>auf Basis technischer Produkte</a:t>
            </a:r>
          </a:p>
          <a:p>
            <a:pPr eaLnBrk="0" hangingPunct="0">
              <a:defRPr/>
            </a:pPr>
            <a:endParaRPr lang="de-DE" sz="2000" b="1" kern="0" dirty="0">
              <a:solidFill>
                <a:schemeClr val="bg1">
                  <a:lumMod val="6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86323"/>
            <a:ext cx="6400800" cy="1285866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charset="0"/>
              <a:buNone/>
              <a:defRPr sz="2000" smtClean="0">
                <a:latin typeface="Arial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33" name="Rectangle 1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6525" y="3467089"/>
            <a:ext cx="8870950" cy="13192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26" name="Picture 8" descr="M:\Forschungsprojekte\SFB_768\0_Orga\9_Logos\SFB_Logos\SFB_Logo_bla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1988" y="195527"/>
            <a:ext cx="5445" cy="7399"/>
          </a:xfrm>
          <a:prstGeom prst="rect">
            <a:avLst/>
          </a:prstGeom>
          <a:noFill/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8344" y="2060848"/>
            <a:ext cx="1036931" cy="14072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332656"/>
            <a:ext cx="1010566" cy="3532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661" y="6243399"/>
            <a:ext cx="8823978" cy="5699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8"/>
          <p:cNvSpPr>
            <a:spLocks noChangeShapeType="1"/>
          </p:cNvSpPr>
          <p:nvPr userDrawn="1"/>
        </p:nvSpPr>
        <p:spPr bwMode="auto">
          <a:xfrm>
            <a:off x="319088" y="6093296"/>
            <a:ext cx="85058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gray">
          <a:xfrm>
            <a:off x="8264890" y="6633772"/>
            <a:ext cx="626698" cy="20557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81718" tIns="40831" rIns="81718" bIns="40831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kern="0" baseline="0" dirty="0" smtClean="0">
                <a:solidFill>
                  <a:srgbClr val="000000"/>
                </a:solidFill>
              </a:rPr>
              <a:t>Slide </a:t>
            </a:r>
            <a:fld id="{F3387CEC-710D-47C3-901A-3AFC87DE5743}" type="slidenum">
              <a:rPr lang="de-DE" sz="800" kern="0" smtClean="0">
                <a:solidFill>
                  <a:srgbClr val="000000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800" kern="0" dirty="0">
              <a:solidFill>
                <a:srgbClr val="000000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4" y="933450"/>
            <a:ext cx="5329239" cy="44958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538163" indent="-268288">
              <a:buFont typeface="Symbol" pitchFamily="18" charset="2"/>
              <a:buChar char="-"/>
              <a:defRPr sz="1800"/>
            </a:lvl2pPr>
            <a:lvl3pPr marL="798513" indent="-268288">
              <a:buFont typeface="Courier New" pitchFamily="49" charset="0"/>
              <a:buChar char="o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de-DE" sz="1900" dirty="0"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4489" y="188640"/>
            <a:ext cx="518466" cy="70363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088" y="6171391"/>
            <a:ext cx="4245873" cy="5699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9621" y="6165304"/>
            <a:ext cx="1450851" cy="469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4000" b="1" kern="1200" dirty="0" smtClean="0">
          <a:solidFill>
            <a:srgbClr val="FF0000"/>
          </a:solidFill>
          <a:latin typeface="Arial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  <a:ea typeface="+mn-ea"/>
          <a:cs typeface="+mn-cs"/>
        </a:defRPr>
      </a:lvl1pPr>
      <a:lvl2pPr marL="71437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2pPr>
      <a:lvl3pPr marL="1162050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3pPr>
      <a:lvl4pPr marL="1619250" indent="-277813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4pPr>
      <a:lvl5pPr marL="2066925" indent="-268288" algn="l" rtl="0" eaLnBrk="1" fontAlgn="base" hangingPunct="1">
        <a:spcBef>
          <a:spcPct val="20000"/>
        </a:spcBef>
        <a:spcAft>
          <a:spcPct val="0"/>
        </a:spcAft>
        <a:buClr>
          <a:srgbClr val="0065BD"/>
        </a:buClr>
        <a:buFont typeface="Arial" charset="0"/>
        <a:buChar char="●"/>
        <a:defRPr sz="1800">
          <a:solidFill>
            <a:schemeClr val="tx1"/>
          </a:solidFill>
          <a:latin typeface="Arial" charset="0"/>
        </a:defRPr>
      </a:lvl5pPr>
      <a:lvl6pPr marL="24368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8940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3512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08413" indent="-2270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Visio-Zeichnung9.vsd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0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Visio-Zeichnung12.vsd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Visio-Zeichnung17.vsdx"/><Relationship Id="rId5" Type="http://schemas.openxmlformats.org/officeDocument/2006/relationships/package" Target="../embeddings/Microsoft_Visio-Zeichnung16.vsdx"/><Relationship Id="rId4" Type="http://schemas.openxmlformats.org/officeDocument/2006/relationships/package" Target="../embeddings/Microsoft_Visio-Zeichnung15.vsd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 smtClean="0"/>
              <a:t>Konstantin Govedarski</a:t>
            </a:r>
          </a:p>
          <a:p>
            <a:r>
              <a:rPr lang="de-DE" sz="1800" dirty="0" smtClean="0"/>
              <a:t>Bernhard Radke</a:t>
            </a:r>
          </a:p>
          <a:p>
            <a:r>
              <a:rPr lang="de-DE" sz="1800" dirty="0" smtClean="0"/>
              <a:t>Luc Weiler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2000" dirty="0" smtClean="0"/>
              <a:t>1. Modellbasierte Transformationen für PSS</a:t>
            </a:r>
            <a:br>
              <a:rPr lang="de-DE" sz="2000" dirty="0" smtClean="0"/>
            </a:br>
            <a:r>
              <a:rPr lang="de-DE" sz="2000" dirty="0" smtClean="0"/>
              <a:t>2. Interdisziplinäre Nutzung von Modellinformationen in der Entwicklung von PSS</a:t>
            </a:r>
            <a:endParaRPr lang="de-DE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Direkte Überführung von Quellsprache A nach Zielsprache B über eigenes abstraktes Datenmodell</a:t>
            </a:r>
          </a:p>
          <a:p>
            <a:r>
              <a:rPr lang="de-DE" dirty="0" smtClean="0"/>
              <a:t>Vorteil: Abstraktion der konkreten Syntax</a:t>
            </a:r>
          </a:p>
          <a:p>
            <a:r>
              <a:rPr lang="de-DE" dirty="0" smtClean="0"/>
              <a:t>Nachteil: Aufwand steigt exponentiell in der Anzahl an Sprachen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2</a:t>
            </a:r>
            <a:br>
              <a:rPr lang="de-DE" dirty="0" smtClean="0"/>
            </a:br>
            <a:r>
              <a:rPr lang="de-DE" sz="1400" dirty="0" smtClean="0"/>
              <a:t>Direkte syntax-unabhängigte Transformation</a:t>
            </a:r>
            <a:endParaRPr lang="bg-BG" sz="1400" dirty="0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642909" y="2428868"/>
          <a:ext cx="7772407" cy="3429003"/>
        </p:xfrm>
        <a:graphic>
          <a:graphicData uri="http://schemas.openxmlformats.org/presentationml/2006/ole">
            <p:oleObj spid="_x0000_s25608" name="Visio" r:id="rId3" imgW="6800715" imgH="3000375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Transformation von der Quellsprache in ein fixes Zwischenschema</a:t>
            </a:r>
          </a:p>
          <a:p>
            <a:r>
              <a:rPr lang="de-DE" dirty="0" smtClean="0"/>
              <a:t>Darauf folgende Transformation vom Zwischenschema in die Zielsprache</a:t>
            </a:r>
          </a:p>
          <a:p>
            <a:r>
              <a:rPr lang="de-DE" dirty="0" smtClean="0"/>
              <a:t>Vorteil: Abstraktion von der Syntax der Sprachen, geringer Aufwand für neue Sprache</a:t>
            </a:r>
          </a:p>
          <a:p>
            <a:r>
              <a:rPr lang="de-DE" dirty="0" smtClean="0"/>
              <a:t>Nachteil: Großer Aufwand bei Änderung am Zwischenschema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3</a:t>
            </a:r>
            <a:br>
              <a:rPr lang="de-DE" dirty="0" smtClean="0"/>
            </a:br>
            <a:r>
              <a:rPr lang="de-DE" sz="1400" dirty="0" smtClean="0"/>
              <a:t>Indirekte Transformation mit fixem Schema</a:t>
            </a:r>
            <a:endParaRPr lang="bg-BG" sz="1400" dirty="0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1187624" y="2805318"/>
          <a:ext cx="6768752" cy="3052574"/>
        </p:xfrm>
        <a:graphic>
          <a:graphicData uri="http://schemas.openxmlformats.org/presentationml/2006/ole">
            <p:oleObj spid="_x0000_s24584" name="Visio" r:id="rId3" imgW="6800715" imgH="3067140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de-DE" dirty="0" smtClean="0"/>
              <a:t>Transformation über Zwischenformat, definiert über ein flexibles Schema</a:t>
            </a:r>
          </a:p>
          <a:p>
            <a:r>
              <a:rPr lang="de-DE" dirty="0" smtClean="0"/>
              <a:t>Vorteil: Änderungen durch Konfiguration</a:t>
            </a:r>
          </a:p>
          <a:p>
            <a:r>
              <a:rPr lang="de-DE" dirty="0" smtClean="0"/>
              <a:t>Nachteil: Größerer initialer Aufwand für die Umsetzung</a:t>
            </a:r>
          </a:p>
          <a:p>
            <a:r>
              <a:rPr lang="de-DE" dirty="0" smtClean="0"/>
              <a:t>Beispiel: EMF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4</a:t>
            </a:r>
            <a:br>
              <a:rPr lang="de-DE" dirty="0" smtClean="0"/>
            </a:br>
            <a:r>
              <a:rPr lang="de-DE" sz="1400" dirty="0" smtClean="0"/>
              <a:t>Indirekte Transformation mit variablem Schema</a:t>
            </a:r>
            <a:endParaRPr lang="bg-BG" sz="1400" dirty="0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500034" y="2857496"/>
          <a:ext cx="8166314" cy="2500330"/>
        </p:xfrm>
        <a:graphic>
          <a:graphicData uri="http://schemas.openxmlformats.org/presentationml/2006/ole">
            <p:oleObj spid="_x0000_s23560" name="Visio" r:id="rId3" imgW="7248393" imgH="2219196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Annahmen: </a:t>
            </a:r>
          </a:p>
          <a:p>
            <a:pPr lvl="1"/>
            <a:r>
              <a:rPr lang="de-DE" dirty="0" smtClean="0"/>
              <a:t>Weitere Sprachen werden dazu kommen</a:t>
            </a:r>
          </a:p>
          <a:p>
            <a:pPr lvl="1"/>
            <a:r>
              <a:rPr lang="de-DE" dirty="0" smtClean="0"/>
              <a:t>Weitere Transformationen werden benötigt werden</a:t>
            </a:r>
            <a:endParaRPr lang="de-DE" dirty="0"/>
          </a:p>
          <a:p>
            <a:r>
              <a:rPr lang="de-DE" dirty="0" smtClean="0"/>
              <a:t>Vergleich der Ansätze (erwartete Komplexität der notwendigen Anpassung):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(IDP 1) – Diskussion &amp; Entscheidung</a:t>
            </a:r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2656570"/>
          <a:ext cx="7929620" cy="3364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5924"/>
                <a:gridCol w="1585924"/>
                <a:gridCol w="1585924"/>
                <a:gridCol w="1585924"/>
                <a:gridCol w="1585924"/>
              </a:tblGrid>
              <a:tr h="767959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Direkt, syntax-unabhängig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festes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Indirekt,</a:t>
                      </a:r>
                    </a:p>
                    <a:p>
                      <a:r>
                        <a:rPr lang="de-DE" dirty="0" smtClean="0"/>
                        <a:t>flexibles</a:t>
                      </a:r>
                      <a:r>
                        <a:rPr lang="de-DE" baseline="0" dirty="0" smtClean="0"/>
                        <a:t> Schema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Neue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 bestehender</a:t>
                      </a:r>
                      <a:r>
                        <a:rPr lang="de-DE" baseline="0" dirty="0" smtClean="0"/>
                        <a:t> Sprache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  <a:tr h="767959">
                <a:tc>
                  <a:txBody>
                    <a:bodyPr/>
                    <a:lstStyle/>
                    <a:p>
                      <a:r>
                        <a:rPr lang="de-DE" dirty="0" smtClean="0"/>
                        <a:t>PSS-IF</a:t>
                      </a:r>
                      <a:r>
                        <a:rPr lang="de-DE" baseline="0" dirty="0" smtClean="0"/>
                        <a:t> Erweiterung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 bis</a:t>
                      </a:r>
                      <a:r>
                        <a:rPr lang="de-DE" baseline="0" dirty="0" smtClean="0"/>
                        <a:t> N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Konzept</a:t>
            </a:r>
            <a:endParaRPr lang="de-DE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9275" y="1160748"/>
          <a:ext cx="5505450" cy="4162425"/>
        </p:xfrm>
        <a:graphic>
          <a:graphicData uri="http://schemas.openxmlformats.org/presentationml/2006/ole">
            <p:oleObj spid="_x0000_s1039" name="Visio" r:id="rId3" imgW="5505444" imgH="4162376" progId="Visio.Drawing.15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819275" y="1160748"/>
          <a:ext cx="5505450" cy="4162425"/>
        </p:xfrm>
        <a:graphic>
          <a:graphicData uri="http://schemas.openxmlformats.org/presentationml/2006/ole">
            <p:oleObj spid="_x0000_s1040" name="Visio" r:id="rId4" imgW="5505444" imgH="4162376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r>
              <a:rPr lang="de-DE" dirty="0" smtClean="0"/>
              <a:t>SFB 768: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en-US" dirty="0" smtClean="0"/>
              <a:t>Concept for an Integration-framework to enable the </a:t>
            </a:r>
            <a:r>
              <a:rPr lang="en-US" dirty="0" err="1" smtClean="0"/>
              <a:t>crossdisciplinary</a:t>
            </a:r>
            <a:r>
              <a:rPr lang="en-US" dirty="0" smtClean="0"/>
              <a:t> development of product-service-systems”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 – Das PSS-Integrationsframework (PSS-IF)</a:t>
            </a:r>
            <a:endParaRPr lang="bg-BG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225" y="2119089"/>
            <a:ext cx="40195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r>
              <a:rPr lang="de-DE" dirty="0" smtClean="0"/>
              <a:t>Beschreibungssprache in Anlehnung an PSS-IF Meta-Meta-Level</a:t>
            </a:r>
          </a:p>
          <a:p>
            <a:r>
              <a:rPr lang="de-DE" dirty="0" smtClean="0"/>
              <a:t>Zugriff auf Daten nur über ein Metamodel (Instanz des Meta-Meta-Levels)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Metamodel und Model</a:t>
            </a:r>
            <a:endParaRPr lang="bg-BG" sz="14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56756" y="2204864"/>
          <a:ext cx="8275544" cy="3600399"/>
        </p:xfrm>
        <a:graphic>
          <a:graphicData uri="http://schemas.openxmlformats.org/presentationml/2006/ole">
            <p:oleObj spid="_x0000_s2062" name="Visio" r:id="rId3" imgW="7334205" imgH="3190939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Konzept</a:t>
            </a:r>
            <a:endParaRPr lang="de-DE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9275" y="1347788"/>
          <a:ext cx="5505450" cy="4162425"/>
        </p:xfrm>
        <a:graphic>
          <a:graphicData uri="http://schemas.openxmlformats.org/presentationml/2006/ole">
            <p:oleObj spid="_x0000_s27659" name="Visio" r:id="rId3" imgW="5505444" imgH="4162412" progId="Visio.Drawing.15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819275" y="1347788"/>
          <a:ext cx="5505450" cy="4162425"/>
        </p:xfrm>
        <a:graphic>
          <a:graphicData uri="http://schemas.openxmlformats.org/presentationml/2006/ole">
            <p:oleObj spid="_x0000_s27660" name="Visio" r:id="rId4" imgW="5505444" imgH="4162376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641656" cy="4495813"/>
          </a:xfrm>
        </p:spPr>
        <p:txBody>
          <a:bodyPr/>
          <a:lstStyle/>
          <a:p>
            <a:r>
              <a:rPr lang="de-DE" dirty="0" smtClean="0"/>
              <a:t>Aufbau von </a:t>
            </a:r>
            <a:r>
              <a:rPr lang="de-DE" dirty="0" err="1" smtClean="0"/>
              <a:t>Viewpoint</a:t>
            </a:r>
            <a:r>
              <a:rPr lang="de-DE" dirty="0" smtClean="0"/>
              <a:t> und View</a:t>
            </a:r>
          </a:p>
          <a:p>
            <a:pPr lvl="1"/>
            <a:r>
              <a:rPr lang="de-DE" dirty="0" smtClean="0"/>
              <a:t>Sukzessive durch Anwendung atomarer Transformationen auf ein Metamodel</a:t>
            </a:r>
          </a:p>
          <a:p>
            <a:pPr lvl="1"/>
            <a:r>
              <a:rPr lang="de-DE" dirty="0" smtClean="0"/>
              <a:t>Ein </a:t>
            </a:r>
            <a:r>
              <a:rPr lang="de-DE" dirty="0" err="1" smtClean="0"/>
              <a:t>Viewpoint</a:t>
            </a:r>
            <a:r>
              <a:rPr lang="de-DE" dirty="0" smtClean="0"/>
              <a:t> ist ein Metamodel</a:t>
            </a:r>
          </a:p>
          <a:p>
            <a:pPr lvl="1"/>
            <a:r>
              <a:rPr lang="de-DE" dirty="0" smtClean="0"/>
              <a:t>View implizit mittels Operatoren im </a:t>
            </a:r>
            <a:r>
              <a:rPr lang="de-DE" dirty="0" err="1" smtClean="0"/>
              <a:t>Viewpoint</a:t>
            </a:r>
            <a:r>
              <a:rPr lang="de-DE" dirty="0" smtClean="0"/>
              <a:t> beschrieben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Atomare Transformationen</a:t>
            </a:r>
          </a:p>
          <a:p>
            <a:pPr lvl="1"/>
            <a:r>
              <a:rPr lang="de-DE" dirty="0" err="1" smtClean="0"/>
              <a:t>Rename</a:t>
            </a:r>
            <a:endParaRPr lang="de-DE" dirty="0" smtClean="0"/>
          </a:p>
          <a:p>
            <a:pPr lvl="1"/>
            <a:r>
              <a:rPr lang="de-DE" dirty="0" smtClean="0"/>
              <a:t>Alias</a:t>
            </a:r>
          </a:p>
          <a:p>
            <a:pPr lvl="1"/>
            <a:r>
              <a:rPr lang="de-DE" dirty="0" err="1" smtClean="0"/>
              <a:t>Artificialize</a:t>
            </a:r>
            <a:endParaRPr lang="de-DE" dirty="0" smtClean="0"/>
          </a:p>
          <a:p>
            <a:pPr lvl="1"/>
            <a:r>
              <a:rPr lang="de-DE" dirty="0" err="1" smtClean="0"/>
              <a:t>Hide</a:t>
            </a:r>
            <a:endParaRPr lang="de-DE" dirty="0" smtClean="0"/>
          </a:p>
          <a:p>
            <a:pPr lvl="1"/>
            <a:r>
              <a:rPr lang="de-DE" dirty="0" err="1" smtClean="0"/>
              <a:t>Deinstantify</a:t>
            </a:r>
            <a:endParaRPr lang="de-DE" dirty="0" smtClean="0"/>
          </a:p>
          <a:p>
            <a:pPr lvl="1"/>
            <a:r>
              <a:rPr lang="de-DE" dirty="0" err="1" smtClean="0"/>
              <a:t>Join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Realisierung der (Modell)Transformationen</a:t>
            </a:r>
            <a:endParaRPr lang="bg-B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pPr marL="342900" indent="-342900">
              <a:buNone/>
            </a:pPr>
            <a:r>
              <a:rPr lang="en-US" dirty="0" err="1" smtClean="0"/>
              <a:t>Anforderung</a:t>
            </a:r>
            <a:r>
              <a:rPr lang="en-US" dirty="0" smtClean="0"/>
              <a:t> an den Viewpoint </a:t>
            </a:r>
            <a:r>
              <a:rPr lang="en-US" dirty="0" err="1" smtClean="0"/>
              <a:t>der</a:t>
            </a:r>
            <a:r>
              <a:rPr lang="en-US" dirty="0" smtClean="0"/>
              <a:t> UFM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Beispiel Umsatzorientierte Funktionsmodellierung (UFM)</a:t>
            </a:r>
            <a:endParaRPr lang="bg-BG" sz="1400" dirty="0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p:oleObj spid="_x0000_s29704" name="Visio" r:id="rId3" imgW="8029661" imgH="2504984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321704" cy="4495813"/>
          </a:xfrm>
        </p:spPr>
        <p:txBody>
          <a:bodyPr/>
          <a:lstStyle/>
          <a:p>
            <a:r>
              <a:rPr lang="en-US" dirty="0" err="1" smtClean="0"/>
              <a:t>Wissen</a:t>
            </a:r>
            <a:r>
              <a:rPr lang="en-US" dirty="0" smtClean="0"/>
              <a:t> in </a:t>
            </a:r>
            <a:r>
              <a:rPr lang="en-US" dirty="0" err="1" smtClean="0"/>
              <a:t>fachspezifischen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</a:t>
            </a:r>
            <a:r>
              <a:rPr lang="en-US" dirty="0" err="1" smtClean="0"/>
              <a:t>verteilt</a:t>
            </a:r>
            <a:endParaRPr lang="en-US" dirty="0" smtClean="0"/>
          </a:p>
          <a:p>
            <a:r>
              <a:rPr lang="en-US" dirty="0" err="1" smtClean="0"/>
              <a:t>Kollaboration</a:t>
            </a:r>
            <a:r>
              <a:rPr lang="en-US" dirty="0" smtClean="0"/>
              <a:t> </a:t>
            </a:r>
            <a:r>
              <a:rPr lang="en-US" dirty="0" err="1" smtClean="0"/>
              <a:t>erforderlich</a:t>
            </a:r>
            <a:endParaRPr lang="en-US" dirty="0" smtClean="0"/>
          </a:p>
          <a:p>
            <a:r>
              <a:rPr lang="en-US" dirty="0" err="1" smtClean="0"/>
              <a:t>Konsistentes</a:t>
            </a:r>
            <a:r>
              <a:rPr lang="en-US" dirty="0" smtClean="0"/>
              <a:t> </a:t>
            </a:r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schaffen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979712" y="1484784"/>
          <a:ext cx="6830900" cy="4534366"/>
        </p:xfrm>
        <a:graphic>
          <a:graphicData uri="http://schemas.openxmlformats.org/presentationml/2006/ole">
            <p:oleObj spid="_x0000_s9226" name="Visio" r:id="rId3" imgW="10363200" imgH="6886545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7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p:oleObj spid="_x0000_s30731" name="Visio" r:id="rId3" imgW="8029661" imgH="2504984" progId="Visio.Drawing.15">
              <p:embed/>
            </p:oleObj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p:oleObj spid="_x0000_s30732" name="Visio" r:id="rId4" imgW="8029661" imgH="2504984" progId="Visio.Drawing.15">
              <p:embed/>
            </p:oleObj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p:oleObj spid="_x0000_s30733" name="Visio" r:id="rId5" imgW="8029661" imgH="2504984" progId="Visio.Drawing.15">
              <p:embed/>
            </p:oleObj>
          </a:graphicData>
        </a:graphic>
      </p:graphicFrame>
      <p:sp>
        <p:nvSpPr>
          <p:cNvPr id="19" name="Textplatzhalter 18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pPr marL="342900" indent="-342900">
              <a:buNone/>
            </a:pPr>
            <a:r>
              <a:rPr lang="en-US" dirty="0" err="1" smtClean="0"/>
              <a:t>Erzeugung</a:t>
            </a:r>
            <a:r>
              <a:rPr lang="en-US" dirty="0" smtClean="0"/>
              <a:t> des Viewpoints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Transformationen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Erzeugen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künstlichen</a:t>
            </a:r>
            <a:r>
              <a:rPr lang="en-US" dirty="0" smtClean="0"/>
              <a:t> </a:t>
            </a:r>
            <a:r>
              <a:rPr lang="en-US" dirty="0" err="1" smtClean="0"/>
              <a:t>Blöcke</a:t>
            </a:r>
            <a:r>
              <a:rPr lang="en-US" dirty="0" smtClean="0"/>
              <a:t> (</a:t>
            </a:r>
            <a:r>
              <a:rPr lang="en-US" dirty="0" err="1" smtClean="0"/>
              <a:t>Artificialize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Erzeugen</a:t>
            </a:r>
            <a:r>
              <a:rPr lang="en-US" dirty="0" smtClean="0"/>
              <a:t> des </a:t>
            </a:r>
            <a:r>
              <a:rPr lang="en-US" dirty="0" err="1" smtClean="0"/>
              <a:t>künstlichen</a:t>
            </a:r>
            <a:r>
              <a:rPr lang="en-US" dirty="0" smtClean="0"/>
              <a:t> </a:t>
            </a:r>
            <a:r>
              <a:rPr lang="en-US" dirty="0" err="1" smtClean="0"/>
              <a:t>Kontrollflusses</a:t>
            </a:r>
            <a:r>
              <a:rPr lang="en-US" dirty="0" smtClean="0"/>
              <a:t> (</a:t>
            </a:r>
            <a:r>
              <a:rPr lang="en-US" dirty="0" err="1" smtClean="0"/>
              <a:t>Artificialize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Zusammenführen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Beziehung</a:t>
            </a:r>
            <a:r>
              <a:rPr lang="en-US" dirty="0" smtClean="0"/>
              <a:t> Block-State-Function-Block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Informationsflüsse</a:t>
            </a:r>
            <a:r>
              <a:rPr lang="en-US" dirty="0" smtClean="0"/>
              <a:t> (Join)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Implementierung</a:t>
            </a:r>
            <a:br>
              <a:rPr lang="de-DE" dirty="0" smtClean="0"/>
            </a:br>
            <a:r>
              <a:rPr lang="de-DE" sz="1400" dirty="0" smtClean="0"/>
              <a:t>Beispiel Umsatzorientierte Funktionsmodellierung (UFM)</a:t>
            </a:r>
            <a:endParaRPr lang="bg-BG" sz="1400" dirty="0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557213" y="2924944"/>
          <a:ext cx="8029575" cy="2505075"/>
        </p:xfrm>
        <a:graphic>
          <a:graphicData uri="http://schemas.openxmlformats.org/presentationml/2006/ole">
            <p:oleObj spid="_x0000_s30734" name="Visio" r:id="rId6" imgW="8029661" imgH="2504984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5087838"/>
          </a:xfrm>
        </p:spPr>
        <p:txBody>
          <a:bodyPr/>
          <a:lstStyle/>
          <a:p>
            <a:r>
              <a:rPr lang="de-DE" dirty="0" smtClean="0"/>
              <a:t>Technische Ziele der Architektur</a:t>
            </a:r>
          </a:p>
          <a:p>
            <a:pPr lvl="1"/>
            <a:r>
              <a:rPr lang="de-DE" dirty="0" smtClean="0"/>
              <a:t>Hohe Wiederverwendbarkeit</a:t>
            </a:r>
          </a:p>
          <a:p>
            <a:pPr lvl="1"/>
            <a:r>
              <a:rPr lang="de-DE" dirty="0" smtClean="0"/>
              <a:t>Hohe Flexibilität (</a:t>
            </a:r>
            <a:r>
              <a:rPr lang="de-DE" dirty="0" err="1" smtClean="0"/>
              <a:t>loose</a:t>
            </a:r>
            <a:r>
              <a:rPr lang="de-DE" dirty="0" smtClean="0"/>
              <a:t> </a:t>
            </a:r>
            <a:r>
              <a:rPr lang="de-DE" dirty="0" err="1" smtClean="0"/>
              <a:t>coupling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Geringer Wartungsaufwand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Technologien</a:t>
            </a:r>
          </a:p>
          <a:p>
            <a:pPr lvl="1"/>
            <a:r>
              <a:rPr lang="de-DE" dirty="0" smtClean="0"/>
              <a:t>Java</a:t>
            </a:r>
          </a:p>
          <a:p>
            <a:pPr lvl="1"/>
            <a:r>
              <a:rPr lang="de-DE" dirty="0" err="1" smtClean="0"/>
              <a:t>git</a:t>
            </a:r>
            <a:endParaRPr lang="de-DE" dirty="0" smtClean="0"/>
          </a:p>
          <a:p>
            <a:pPr lvl="1"/>
            <a:r>
              <a:rPr lang="de-DE" dirty="0" smtClean="0"/>
              <a:t>Apache </a:t>
            </a:r>
            <a:r>
              <a:rPr lang="de-DE" dirty="0" err="1" smtClean="0"/>
              <a:t>Maven</a:t>
            </a:r>
            <a:endParaRPr lang="de-DE" dirty="0" smtClean="0"/>
          </a:p>
          <a:p>
            <a:pPr lvl="1"/>
            <a:r>
              <a:rPr lang="de-DE" dirty="0" err="1" smtClean="0"/>
              <a:t>Junit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Apache </a:t>
            </a:r>
            <a:r>
              <a:rPr lang="de-DE" dirty="0" err="1" smtClean="0"/>
              <a:t>Compress</a:t>
            </a:r>
            <a:endParaRPr lang="de-DE" dirty="0" smtClean="0"/>
          </a:p>
          <a:p>
            <a:pPr lvl="1"/>
            <a:r>
              <a:rPr lang="de-DE" dirty="0" err="1" smtClean="0"/>
              <a:t>Guava</a:t>
            </a:r>
            <a:endParaRPr lang="de-DE" dirty="0" smtClean="0"/>
          </a:p>
          <a:p>
            <a:pPr lvl="1"/>
            <a:r>
              <a:rPr lang="de-DE" dirty="0" smtClean="0"/>
              <a:t>EMF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 (IDP 1) – Implementierung</a:t>
            </a:r>
            <a:br>
              <a:rPr lang="de-DE" dirty="0" smtClean="0"/>
            </a:br>
            <a:r>
              <a:rPr lang="de-DE" sz="1400" dirty="0" smtClean="0"/>
              <a:t>Technische Aspekte</a:t>
            </a:r>
            <a:endParaRPr lang="bg-B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kern="0" noProof="0" dirty="0" smtClean="0">
              <a:solidFill>
                <a:schemeClr val="tx1"/>
              </a:solidFill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Realisierung der 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Technische Grundlagen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Implementierung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Ziele</a:t>
            </a:r>
          </a:p>
          <a:p>
            <a:pPr lvl="1"/>
            <a:r>
              <a:rPr lang="de-DE" dirty="0" smtClean="0"/>
              <a:t>Import </a:t>
            </a:r>
            <a:r>
              <a:rPr lang="de-DE" dirty="0"/>
              <a:t>und Export aus verschiedenen Quellformaten</a:t>
            </a:r>
          </a:p>
          <a:p>
            <a:pPr lvl="1"/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Analysen auf dem </a:t>
            </a:r>
            <a:r>
              <a:rPr lang="de-DE" dirty="0" smtClean="0"/>
              <a:t>Gesamtmodell</a:t>
            </a:r>
          </a:p>
          <a:p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Benutzerfreundlichkeit</a:t>
            </a:r>
          </a:p>
          <a:p>
            <a:pPr lvl="1"/>
            <a:r>
              <a:rPr lang="de-DE" dirty="0" smtClean="0"/>
              <a:t>Ohne Mehraufwand nutzbar</a:t>
            </a:r>
          </a:p>
          <a:p>
            <a:pPr lvl="1"/>
            <a:r>
              <a:rPr lang="de-DE" dirty="0" smtClean="0"/>
              <a:t>Mehrnutzen generieren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Ziele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2705491"/>
            <a:ext cx="4829445" cy="3099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Import und Export aus verschiedenen Quellformaten</a:t>
            </a:r>
          </a:p>
          <a:p>
            <a:pPr lvl="1"/>
            <a:r>
              <a:rPr lang="de-DE" dirty="0"/>
              <a:t>Automatischer Import </a:t>
            </a:r>
            <a:r>
              <a:rPr lang="de-DE" dirty="0" smtClean="0"/>
              <a:t>mit </a:t>
            </a:r>
            <a:r>
              <a:rPr lang="de-DE" dirty="0"/>
              <a:t>PSS-IF </a:t>
            </a:r>
            <a:r>
              <a:rPr lang="de-DE" dirty="0" smtClean="0"/>
              <a:t>Transform</a:t>
            </a:r>
          </a:p>
          <a:p>
            <a:pPr lvl="1"/>
            <a:r>
              <a:rPr lang="de-DE" dirty="0" smtClean="0"/>
              <a:t>Export in verschiedene Zielsprachen mit </a:t>
            </a:r>
            <a:r>
              <a:rPr lang="de-DE" dirty="0"/>
              <a:t>PSS-IF </a:t>
            </a:r>
            <a:r>
              <a:rPr lang="de-DE" dirty="0" smtClean="0"/>
              <a:t>Transform</a:t>
            </a:r>
            <a:endParaRPr lang="de-DE" dirty="0"/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Unterschiedliche Visualisierungen der </a:t>
            </a:r>
            <a:r>
              <a:rPr lang="de-DE" dirty="0" smtClean="0"/>
              <a:t>Elemente </a:t>
            </a:r>
            <a:r>
              <a:rPr lang="de-DE" dirty="0"/>
              <a:t>(Farbe, Form, Inhalt)</a:t>
            </a:r>
          </a:p>
          <a:p>
            <a:pPr lvl="1"/>
            <a:r>
              <a:rPr lang="de-DE" dirty="0"/>
              <a:t>Verschiedene Ansichten auf das Modell (Graph, Matrix)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Modifikation der Element Attribute</a:t>
            </a:r>
          </a:p>
          <a:p>
            <a:pPr lvl="1"/>
            <a:r>
              <a:rPr lang="de-DE" dirty="0"/>
              <a:t>Einfaches Einfügen und Löschen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</a:t>
            </a:r>
            <a:r>
              <a:rPr lang="de-DE" dirty="0" smtClean="0"/>
              <a:t>über Attribute </a:t>
            </a:r>
            <a:r>
              <a:rPr lang="de-DE" dirty="0"/>
              <a:t>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Realisierung der Ziele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PSS-IF </a:t>
            </a:r>
            <a:r>
              <a:rPr lang="de-DE" dirty="0" smtClean="0"/>
              <a:t>Core</a:t>
            </a:r>
          </a:p>
          <a:p>
            <a:pPr lvl="1"/>
            <a:r>
              <a:rPr lang="de-DE" dirty="0" smtClean="0"/>
              <a:t>Modellierungssprache des PSS-IF Modells</a:t>
            </a:r>
            <a:endParaRPr lang="de-DE" dirty="0"/>
          </a:p>
          <a:p>
            <a:r>
              <a:rPr lang="de-DE" dirty="0" smtClean="0"/>
              <a:t>PSS-IF Transform</a:t>
            </a:r>
          </a:p>
          <a:p>
            <a:pPr lvl="1"/>
            <a:r>
              <a:rPr lang="de-DE" dirty="0" smtClean="0"/>
              <a:t>Transformationen aus Quellsprache zu PSS-IF</a:t>
            </a:r>
          </a:p>
          <a:p>
            <a:pPr lvl="1"/>
            <a:r>
              <a:rPr lang="de-DE" dirty="0" smtClean="0"/>
              <a:t>Transformationen </a:t>
            </a:r>
            <a:r>
              <a:rPr lang="de-DE" dirty="0"/>
              <a:t>aus </a:t>
            </a:r>
            <a:r>
              <a:rPr lang="de-DE" dirty="0" smtClean="0"/>
              <a:t>PSS-IF zur Ausgabesprache</a:t>
            </a:r>
            <a:endParaRPr lang="de-DE" dirty="0"/>
          </a:p>
          <a:p>
            <a:r>
              <a:rPr lang="de-DE" dirty="0" smtClean="0"/>
              <a:t>Jung2 Framework</a:t>
            </a:r>
          </a:p>
          <a:p>
            <a:pPr lvl="1"/>
            <a:r>
              <a:rPr lang="de-DE" dirty="0"/>
              <a:t>Framework zur Visualisierung von Graphen und </a:t>
            </a:r>
            <a:r>
              <a:rPr lang="de-DE" dirty="0" smtClean="0"/>
              <a:t>Netzwerken</a:t>
            </a:r>
          </a:p>
          <a:p>
            <a:pPr lvl="1"/>
            <a:r>
              <a:rPr lang="de-DE" dirty="0" smtClean="0"/>
              <a:t>Vorteile</a:t>
            </a:r>
            <a:endParaRPr lang="de-DE" dirty="0"/>
          </a:p>
          <a:p>
            <a:pPr lvl="2"/>
            <a:r>
              <a:rPr lang="de-DE" dirty="0" smtClean="0"/>
              <a:t>Open Source</a:t>
            </a:r>
          </a:p>
          <a:p>
            <a:pPr lvl="2"/>
            <a:r>
              <a:rPr lang="de-DE" dirty="0" smtClean="0"/>
              <a:t>Leicht anpassbar und erweiterbar</a:t>
            </a:r>
            <a:endParaRPr lang="de-DE" dirty="0"/>
          </a:p>
          <a:p>
            <a:pPr lvl="2"/>
            <a:r>
              <a:rPr lang="de-DE" dirty="0" smtClean="0"/>
              <a:t>Java API</a:t>
            </a:r>
          </a:p>
          <a:p>
            <a:pPr lvl="1"/>
            <a:r>
              <a:rPr lang="de-DE" dirty="0" smtClean="0"/>
              <a:t>Nachteil</a:t>
            </a:r>
          </a:p>
          <a:p>
            <a:pPr lvl="2"/>
            <a:r>
              <a:rPr lang="de-DE" dirty="0" smtClean="0"/>
              <a:t>Benötigt festgelegte Datenstruktur (</a:t>
            </a:r>
            <a:r>
              <a:rPr lang="de-DE" dirty="0" err="1" smtClean="0"/>
              <a:t>Viz</a:t>
            </a:r>
            <a:r>
              <a:rPr lang="de-DE" dirty="0" smtClean="0"/>
              <a:t>-Modell)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 (IDP 2) – Technische Grundlagen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Implementierung</a:t>
            </a:r>
            <a:br>
              <a:rPr lang="de-DE" dirty="0" smtClean="0"/>
            </a:br>
            <a:r>
              <a:rPr lang="de-DE" sz="1400" dirty="0" smtClean="0"/>
              <a:t>Aufbau des Viz-Modells</a:t>
            </a:r>
            <a:endParaRPr lang="de-DE" sz="1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1938" y="692696"/>
            <a:ext cx="4400125" cy="5358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Implementierung</a:t>
            </a:r>
            <a:r>
              <a:rPr lang="de-DE" dirty="0"/>
              <a:t/>
            </a:r>
            <a:br>
              <a:rPr lang="de-DE" dirty="0"/>
            </a:br>
            <a:r>
              <a:rPr lang="de-DE" sz="1400" dirty="0" smtClean="0"/>
              <a:t>Einlesen von Daten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2000" y="993579"/>
            <a:ext cx="5400000" cy="48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9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Visualisierung 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4" y="1120125"/>
            <a:ext cx="8031163" cy="4515943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 bwMode="auto">
          <a:xfrm>
            <a:off x="250825" y="1412776"/>
            <a:ext cx="8031162" cy="30243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4266405" y="1428745"/>
            <a:ext cx="4117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Visualisierung des PSS-IF Modells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50825" y="4437112"/>
            <a:ext cx="6913463" cy="115212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1403648" y="5212544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Informationen über das selektierte Element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250825" y="1268760"/>
            <a:ext cx="2736999" cy="1440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7164288" y="4437112"/>
            <a:ext cx="1117699" cy="113865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899326" y="5605230"/>
            <a:ext cx="7382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Einstellungen der Ansicht / Modifikationsoperationen / Analysen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17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/>
      <p:bldP spid="5" grpId="1"/>
      <p:bldP spid="6" grpId="0" animBg="1"/>
      <p:bldP spid="6" grpId="1" animBg="1"/>
      <p:bldP spid="7" grpId="0"/>
      <p:bldP spid="7" grpId="1"/>
      <p:bldP spid="8" grpId="0" animBg="1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Modifikationen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556792"/>
            <a:ext cx="2520420" cy="24769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5" y="1484784"/>
            <a:ext cx="2369190" cy="23042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1627" y="1484784"/>
            <a:ext cx="2520361" cy="2909164"/>
          </a:xfrm>
          <a:prstGeom prst="rect">
            <a:avLst/>
          </a:prstGeom>
        </p:spPr>
      </p:pic>
      <p:sp>
        <p:nvSpPr>
          <p:cNvPr id="8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1"/>
            <a:ext cx="2520421" cy="40731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Einfügen von Knoten</a:t>
            </a:r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3347865" y="3830101"/>
            <a:ext cx="2413762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de-DE" kern="0" dirty="0" smtClean="0"/>
              <a:t>(1) Startknoten und Endknoten der Kante festlegen</a:t>
            </a:r>
            <a:endParaRPr lang="de-DE" kern="0" dirty="0"/>
          </a:p>
        </p:txBody>
      </p:sp>
      <p:sp>
        <p:nvSpPr>
          <p:cNvPr id="10" name="Textplatzhalter 1"/>
          <p:cNvSpPr txBox="1">
            <a:spLocks/>
          </p:cNvSpPr>
          <p:nvPr/>
        </p:nvSpPr>
        <p:spPr>
          <a:xfrm>
            <a:off x="5762824" y="4537963"/>
            <a:ext cx="2519163" cy="407318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3816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Symbol" pitchFamily="18" charset="2"/>
              <a:buChar char="-"/>
              <a:defRPr sz="1800">
                <a:solidFill>
                  <a:schemeClr val="tx1"/>
                </a:solidFill>
                <a:latin typeface="Arial" charset="0"/>
              </a:defRPr>
            </a:lvl2pPr>
            <a:lvl3pPr marL="7985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Arial" charset="0"/>
              </a:defRPr>
            </a:lvl3pPr>
            <a:lvl4pPr marL="161925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66925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Font typeface="Arial" charset="0"/>
              <a:buChar char="●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436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8940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3512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08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dirty="0" smtClean="0"/>
              <a:t>(2) Kantentyp und </a:t>
            </a:r>
            <a:r>
              <a:rPr lang="de-DE" dirty="0"/>
              <a:t>Kantenarten </a:t>
            </a:r>
            <a:r>
              <a:rPr lang="de-DE" kern="0" dirty="0" smtClean="0"/>
              <a:t>festlegen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434492" y="928642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von Kanten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924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r>
              <a:rPr lang="de-DE" dirty="0" smtClean="0"/>
              <a:t>SFB 768: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en-US" dirty="0" smtClean="0"/>
              <a:t>Concept for an Integration-framework to enable the </a:t>
            </a:r>
            <a:r>
              <a:rPr lang="en-US" dirty="0" err="1" smtClean="0"/>
              <a:t>crossdisciplinary</a:t>
            </a:r>
            <a:r>
              <a:rPr lang="en-US" dirty="0" smtClean="0"/>
              <a:t> development of product-service-systems”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 – Das PSS-Integrationsframework (PSS-IF)</a:t>
            </a:r>
            <a:endParaRPr lang="bg-BG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225" y="2119089"/>
            <a:ext cx="40195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Analysen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412776"/>
            <a:ext cx="7987706" cy="386153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50825" y="904178"/>
            <a:ext cx="6168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Hervorheben von Zusammenhängen (</a:t>
            </a:r>
            <a:r>
              <a:rPr lang="de-DE" dirty="0" err="1"/>
              <a:t>Depth</a:t>
            </a:r>
            <a:r>
              <a:rPr lang="de-DE" dirty="0"/>
              <a:t> Search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832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/>
              <a:t>Filtern nach Elementtyp</a:t>
            </a:r>
          </a:p>
          <a:p>
            <a:pPr lvl="1"/>
            <a:r>
              <a:rPr lang="de-DE" dirty="0"/>
              <a:t>Der Nutzer kann nach Knotentyp und/oder Kantentyp filtern</a:t>
            </a:r>
          </a:p>
          <a:p>
            <a:pPr lvl="1"/>
            <a:r>
              <a:rPr lang="de-DE" dirty="0"/>
              <a:t>Der Filter wird automatisch abgespeichert</a:t>
            </a:r>
          </a:p>
          <a:p>
            <a:r>
              <a:rPr lang="de-DE" dirty="0"/>
              <a:t>Filtern nach Attribut Eigenschaften</a:t>
            </a:r>
          </a:p>
          <a:p>
            <a:pPr lvl="1"/>
            <a:r>
              <a:rPr lang="de-DE" dirty="0"/>
              <a:t>Auf Knoten oder Kanten definierbar</a:t>
            </a:r>
          </a:p>
          <a:p>
            <a:pPr lvl="1"/>
            <a:r>
              <a:rPr lang="de-DE" dirty="0" smtClean="0"/>
              <a:t>Vergleich vom Attribut </a:t>
            </a:r>
            <a:r>
              <a:rPr lang="de-DE" dirty="0"/>
              <a:t>Wert </a:t>
            </a:r>
            <a:r>
              <a:rPr lang="de-DE" dirty="0" smtClean="0"/>
              <a:t>mit benutzerdefinierten </a:t>
            </a:r>
            <a:r>
              <a:rPr lang="de-DE" dirty="0"/>
              <a:t>Wert </a:t>
            </a:r>
            <a:r>
              <a:rPr lang="de-DE" dirty="0" smtClean="0"/>
              <a:t>(Bedingung)</a:t>
            </a:r>
            <a:endParaRPr lang="de-DE" dirty="0"/>
          </a:p>
          <a:p>
            <a:pPr lvl="1"/>
            <a:r>
              <a:rPr lang="de-DE" dirty="0"/>
              <a:t>Alle </a:t>
            </a:r>
            <a:r>
              <a:rPr lang="de-DE" dirty="0" smtClean="0"/>
              <a:t>Elemente, die die </a:t>
            </a:r>
            <a:r>
              <a:rPr lang="de-DE" dirty="0"/>
              <a:t>Bedingung </a:t>
            </a:r>
            <a:r>
              <a:rPr lang="de-DE" dirty="0" smtClean="0"/>
              <a:t>erfüllen, </a:t>
            </a:r>
            <a:r>
              <a:rPr lang="de-DE" dirty="0"/>
              <a:t>bleiben </a:t>
            </a:r>
            <a:r>
              <a:rPr lang="de-DE" dirty="0" smtClean="0"/>
              <a:t>sichtbar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Analysen</a:t>
            </a:r>
            <a:endParaRPr lang="de-DE" sz="1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744" y="3750565"/>
            <a:ext cx="3686689" cy="205768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 bwMode="auto">
          <a:xfrm>
            <a:off x="539552" y="3750565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1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2123728" y="3434857"/>
            <a:ext cx="1008112" cy="504056"/>
          </a:xfrm>
          <a:prstGeom prst="rect">
            <a:avLst/>
          </a:prstGeom>
          <a:ln>
            <a:solidFill>
              <a:srgbClr val="0065BD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2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2123728" y="4016778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3</a:t>
            </a:r>
          </a:p>
        </p:txBody>
      </p:sp>
      <p:cxnSp>
        <p:nvCxnSpPr>
          <p:cNvPr id="11" name="Gerade Verbindung mit Pfeil 10"/>
          <p:cNvCxnSpPr>
            <a:stCxn id="5" idx="3"/>
            <a:endCxn id="8" idx="1"/>
          </p:cNvCxnSpPr>
          <p:nvPr/>
        </p:nvCxnSpPr>
        <p:spPr>
          <a:xfrm flipV="1">
            <a:off x="1547664" y="3686885"/>
            <a:ext cx="576064" cy="31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9" idx="1"/>
          </p:cNvCxnSpPr>
          <p:nvPr/>
        </p:nvCxnSpPr>
        <p:spPr>
          <a:xfrm>
            <a:off x="1547664" y="4002593"/>
            <a:ext cx="576064" cy="26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auto">
          <a:xfrm>
            <a:off x="554033" y="5368969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1</a:t>
            </a:r>
          </a:p>
        </p:txBody>
      </p:sp>
      <p:sp>
        <p:nvSpPr>
          <p:cNvPr id="21" name="Rechteck 20"/>
          <p:cNvSpPr/>
          <p:nvPr/>
        </p:nvSpPr>
        <p:spPr bwMode="auto">
          <a:xfrm>
            <a:off x="2123728" y="5365223"/>
            <a:ext cx="1008112" cy="504056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r>
              <a:rPr lang="de-DE" sz="1400" dirty="0" smtClean="0"/>
              <a:t>Knoten 3</a:t>
            </a:r>
          </a:p>
        </p:txBody>
      </p:sp>
      <p:cxnSp>
        <p:nvCxnSpPr>
          <p:cNvPr id="23" name="Gerade Verbindung mit Pfeil 22"/>
          <p:cNvCxnSpPr>
            <a:stCxn id="19" idx="3"/>
            <a:endCxn id="21" idx="1"/>
          </p:cNvCxnSpPr>
          <p:nvPr/>
        </p:nvCxnSpPr>
        <p:spPr>
          <a:xfrm flipV="1">
            <a:off x="1562145" y="5617251"/>
            <a:ext cx="561583" cy="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feil nach unten 24"/>
          <p:cNvSpPr/>
          <p:nvPr/>
        </p:nvSpPr>
        <p:spPr bwMode="auto">
          <a:xfrm>
            <a:off x="1691680" y="4542653"/>
            <a:ext cx="360040" cy="576064"/>
          </a:xfrm>
          <a:prstGeom prst="downArrow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15" name="Rechteck 14"/>
          <p:cNvSpPr/>
          <p:nvPr/>
        </p:nvSpPr>
        <p:spPr bwMode="auto">
          <a:xfrm>
            <a:off x="3445087" y="4669430"/>
            <a:ext cx="352900" cy="102112"/>
          </a:xfrm>
          <a:prstGeom prst="rect">
            <a:avLst/>
          </a:prstGeom>
          <a:solidFill>
            <a:srgbClr val="0070C0"/>
          </a:solidFill>
          <a:ln>
            <a:solidFill>
              <a:srgbClr val="0065BD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>
              <a:solidFill>
                <a:srgbClr val="0070C0"/>
              </a:solidFill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3434784" y="5122994"/>
            <a:ext cx="352900" cy="102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>
              <a:solidFill>
                <a:srgbClr val="0070C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870691" y="4520431"/>
            <a:ext cx="811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70C0"/>
                </a:solidFill>
              </a:rPr>
              <a:t>Typ 1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870691" y="4973995"/>
            <a:ext cx="811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Typ 2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77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892552"/>
          </a:xfrm>
        </p:spPr>
        <p:txBody>
          <a:bodyPr/>
          <a:lstStyle/>
          <a:p>
            <a:r>
              <a:rPr lang="de-DE" dirty="0" smtClean="0"/>
              <a:t>Visualisierung (IDP 2) – GraphView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sz="1400" dirty="0" smtClean="0"/>
              <a:t>Aufbau Filter</a:t>
            </a:r>
            <a:r>
              <a:rPr lang="de-DE" b="0" dirty="0"/>
              <a:t/>
            </a:r>
            <a:br>
              <a:rPr lang="de-DE" b="0" dirty="0"/>
            </a:b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095" y="1772816"/>
            <a:ext cx="8231810" cy="27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395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852936"/>
            <a:ext cx="8066677" cy="2393199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347864" y="933451"/>
            <a:ext cx="4828411" cy="695350"/>
          </a:xfrm>
        </p:spPr>
        <p:txBody>
          <a:bodyPr/>
          <a:lstStyle/>
          <a:p>
            <a:r>
              <a:rPr lang="de-DE" dirty="0"/>
              <a:t>Filtern nach Knotentypen und Kantentypen</a:t>
            </a:r>
          </a:p>
          <a:p>
            <a:r>
              <a:rPr lang="de-DE" dirty="0"/>
              <a:t>Excel Export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Visualisierung (IDP 2) – MatrixView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689" y="933451"/>
            <a:ext cx="2604718" cy="344128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 bwMode="auto">
          <a:xfrm>
            <a:off x="250825" y="836713"/>
            <a:ext cx="2736999" cy="353802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9" name="Freihandform 8"/>
          <p:cNvSpPr/>
          <p:nvPr/>
        </p:nvSpPr>
        <p:spPr bwMode="auto">
          <a:xfrm>
            <a:off x="708212" y="2859741"/>
            <a:ext cx="7386917" cy="2420471"/>
          </a:xfrm>
          <a:custGeom>
            <a:avLst/>
            <a:gdLst>
              <a:gd name="connsiteX0" fmla="*/ 2259106 w 7386917"/>
              <a:gd name="connsiteY0" fmla="*/ 0 h 2420471"/>
              <a:gd name="connsiteX1" fmla="*/ 7377953 w 7386917"/>
              <a:gd name="connsiteY1" fmla="*/ 0 h 2420471"/>
              <a:gd name="connsiteX2" fmla="*/ 7386917 w 7386917"/>
              <a:gd name="connsiteY2" fmla="*/ 2420471 h 2420471"/>
              <a:gd name="connsiteX3" fmla="*/ 0 w 7386917"/>
              <a:gd name="connsiteY3" fmla="*/ 2420471 h 2420471"/>
              <a:gd name="connsiteX4" fmla="*/ 8964 w 7386917"/>
              <a:gd name="connsiteY4" fmla="*/ 1488141 h 2420471"/>
              <a:gd name="connsiteX5" fmla="*/ 2321859 w 7386917"/>
              <a:gd name="connsiteY5" fmla="*/ 1506071 h 2420471"/>
              <a:gd name="connsiteX6" fmla="*/ 2259106 w 7386917"/>
              <a:gd name="connsiteY6" fmla="*/ 0 h 242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86917" h="2420471">
                <a:moveTo>
                  <a:pt x="2259106" y="0"/>
                </a:moveTo>
                <a:lnTo>
                  <a:pt x="7377953" y="0"/>
                </a:lnTo>
                <a:lnTo>
                  <a:pt x="7386917" y="2420471"/>
                </a:lnTo>
                <a:lnTo>
                  <a:pt x="0" y="2420471"/>
                </a:lnTo>
                <a:lnTo>
                  <a:pt x="8964" y="1488141"/>
                </a:lnTo>
                <a:lnTo>
                  <a:pt x="2321859" y="1506071"/>
                </a:lnTo>
                <a:lnTo>
                  <a:pt x="2259106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  <p:sp>
        <p:nvSpPr>
          <p:cNvPr id="10" name="Rechteck 9"/>
          <p:cNvSpPr/>
          <p:nvPr/>
        </p:nvSpPr>
        <p:spPr bwMode="auto">
          <a:xfrm>
            <a:off x="7956376" y="2780928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 rtlCol="0" anchor="ctr">
            <a:noAutofit/>
          </a:bodyPr>
          <a:lstStyle/>
          <a:p>
            <a:pPr algn="ctr" eaLnBrk="0" hangingPunct="0"/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83433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kern="0" noProof="0" dirty="0" smtClean="0">
              <a:solidFill>
                <a:schemeClr val="tx1"/>
              </a:solidFill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kern="0" dirty="0" smtClean="0">
                <a:solidFill>
                  <a:schemeClr val="tx1"/>
                </a:solidFill>
              </a:rPr>
              <a:t>Transformationen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641656" cy="44958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Framework sowie Transformationen im </a:t>
            </a:r>
            <a:r>
              <a:rPr lang="de-DE" dirty="0" err="1" smtClean="0"/>
              <a:t>PoC</a:t>
            </a:r>
            <a:r>
              <a:rPr lang="de-DE" dirty="0" smtClean="0"/>
              <a:t> erfolgreich umgesetzt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Atomare Transformationen ermöglichen einen hohen Wiederverwendungsgrad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6 Atomare Transformationen für die Umsetzung der 3 Sprachen ausreichend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Eigenes Framework für die Verarbeitung von Visio 2013 (VSDX) Dateien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3 von 4 Sprachen unterstützt</a:t>
            </a:r>
          </a:p>
          <a:p>
            <a:pPr lvl="1"/>
            <a:r>
              <a:rPr lang="de-DE" dirty="0" smtClean="0"/>
              <a:t>BPMN aufgrund spezieller Visio-</a:t>
            </a:r>
            <a:r>
              <a:rPr lang="de-DE" dirty="0" err="1" smtClean="0"/>
              <a:t>Serialisierung</a:t>
            </a:r>
            <a:r>
              <a:rPr lang="de-DE" dirty="0" smtClean="0"/>
              <a:t> nicht unterstützt</a:t>
            </a:r>
          </a:p>
          <a:p>
            <a:pPr lvl="1"/>
            <a:r>
              <a:rPr lang="de-DE" dirty="0" smtClean="0"/>
              <a:t>SysML4Mechatronics</a:t>
            </a:r>
          </a:p>
          <a:p>
            <a:pPr lvl="2"/>
            <a:r>
              <a:rPr lang="de-DE" dirty="0" smtClean="0"/>
              <a:t>Erster Ansatz mit UML-</a:t>
            </a:r>
            <a:r>
              <a:rPr lang="de-DE" dirty="0" err="1" smtClean="0"/>
              <a:t>Serialisierung</a:t>
            </a:r>
            <a:r>
              <a:rPr lang="de-DE" dirty="0" smtClean="0"/>
              <a:t> gescheitert</a:t>
            </a:r>
          </a:p>
          <a:p>
            <a:pPr lvl="2"/>
            <a:r>
              <a:rPr lang="de-DE" dirty="0" smtClean="0"/>
              <a:t>Zweiter Ansatz mit SFB 768 </a:t>
            </a:r>
            <a:r>
              <a:rPr lang="de-DE" dirty="0" err="1" smtClean="0"/>
              <a:t>eCore</a:t>
            </a:r>
            <a:r>
              <a:rPr lang="de-DE" dirty="0" smtClean="0"/>
              <a:t> erfolgreich</a:t>
            </a:r>
          </a:p>
          <a:p>
            <a:pPr lvl="1"/>
            <a:r>
              <a:rPr lang="de-DE" dirty="0" smtClean="0"/>
              <a:t>EPK: Nativ durch Visio VSDX Bibliothek</a:t>
            </a:r>
          </a:p>
          <a:p>
            <a:pPr lvl="1"/>
            <a:r>
              <a:rPr lang="de-DE" dirty="0" smtClean="0"/>
              <a:t>UFM als </a:t>
            </a:r>
            <a:r>
              <a:rPr lang="de-DE" dirty="0" err="1" smtClean="0"/>
              <a:t>GraphML</a:t>
            </a:r>
            <a:r>
              <a:rPr lang="de-DE" dirty="0" smtClean="0"/>
              <a:t> Export von </a:t>
            </a:r>
            <a:r>
              <a:rPr lang="de-DE" dirty="0" err="1" smtClean="0"/>
              <a:t>Soley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Ergebnisse</a:t>
            </a:r>
            <a:br>
              <a:rPr lang="de-DE" dirty="0" smtClean="0"/>
            </a:br>
            <a:r>
              <a:rPr lang="de-DE" sz="1400" dirty="0" smtClean="0"/>
              <a:t>Transformationen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031164" cy="4495813"/>
          </a:xfrm>
        </p:spPr>
        <p:txBody>
          <a:bodyPr/>
          <a:lstStyle/>
          <a:p>
            <a:r>
              <a:rPr lang="de-DE" dirty="0" smtClean="0"/>
              <a:t>Import </a:t>
            </a:r>
            <a:r>
              <a:rPr lang="de-DE" dirty="0"/>
              <a:t>und Export aus verschiedenen Quellformaten</a:t>
            </a:r>
          </a:p>
          <a:p>
            <a:pPr lvl="1"/>
            <a:r>
              <a:rPr lang="de-DE" dirty="0"/>
              <a:t>Automatischer Import </a:t>
            </a:r>
            <a:r>
              <a:rPr lang="de-DE" dirty="0" smtClean="0"/>
              <a:t>mit </a:t>
            </a:r>
            <a:r>
              <a:rPr lang="de-DE" dirty="0"/>
              <a:t>sofortige </a:t>
            </a:r>
            <a:r>
              <a:rPr lang="de-DE" dirty="0" smtClean="0"/>
              <a:t>Visualisierung</a:t>
            </a:r>
          </a:p>
          <a:p>
            <a:pPr lvl="1"/>
            <a:r>
              <a:rPr lang="de-DE" dirty="0" smtClean="0"/>
              <a:t>Einfacher Export</a:t>
            </a:r>
            <a:endParaRPr lang="de-DE" dirty="0"/>
          </a:p>
          <a:p>
            <a:r>
              <a:rPr lang="de-DE" dirty="0"/>
              <a:t>Visualisierung des Gesamtmodells</a:t>
            </a:r>
          </a:p>
          <a:p>
            <a:pPr lvl="1"/>
            <a:r>
              <a:rPr lang="de-DE" dirty="0"/>
              <a:t>Matrix und Graphen Darstellung</a:t>
            </a:r>
          </a:p>
          <a:p>
            <a:r>
              <a:rPr lang="de-DE" dirty="0"/>
              <a:t>Bearbeitung des Gesamtmodells</a:t>
            </a:r>
          </a:p>
          <a:p>
            <a:pPr lvl="1"/>
            <a:r>
              <a:rPr lang="de-DE" dirty="0"/>
              <a:t>Einfügen von Knoten und Kanten</a:t>
            </a:r>
          </a:p>
          <a:p>
            <a:pPr lvl="1"/>
            <a:r>
              <a:rPr lang="de-DE" dirty="0"/>
              <a:t>Modifizieren der Attribute von Elementen</a:t>
            </a:r>
          </a:p>
          <a:p>
            <a:r>
              <a:rPr lang="de-DE" dirty="0"/>
              <a:t>Analysen auf dem Gesamtmodell</a:t>
            </a:r>
          </a:p>
          <a:p>
            <a:pPr lvl="1"/>
            <a:r>
              <a:rPr lang="de-DE" dirty="0"/>
              <a:t>Hervorheben von Zusammenhängen</a:t>
            </a:r>
          </a:p>
          <a:p>
            <a:pPr lvl="1"/>
            <a:r>
              <a:rPr lang="de-DE" dirty="0"/>
              <a:t>Filtern über Attribute und Elementtypen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Ergebnisse</a:t>
            </a:r>
            <a:br>
              <a:rPr lang="de-DE" dirty="0" smtClean="0"/>
            </a:br>
            <a:r>
              <a:rPr lang="de-DE" sz="1400" dirty="0" smtClean="0"/>
              <a:t>Visualisierung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30153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r>
              <a:rPr lang="de-DE" dirty="0" smtClean="0"/>
              <a:t>Repository</a:t>
            </a:r>
          </a:p>
          <a:p>
            <a:pPr lvl="1"/>
            <a:r>
              <a:rPr lang="de-DE" dirty="0" smtClean="0"/>
              <a:t>Zentrale </a:t>
            </a:r>
            <a:r>
              <a:rPr lang="de-DE" dirty="0" smtClean="0"/>
              <a:t>Verwaltung </a:t>
            </a:r>
            <a:r>
              <a:rPr lang="de-DE" dirty="0" smtClean="0"/>
              <a:t>eines </a:t>
            </a:r>
            <a:r>
              <a:rPr lang="de-DE" dirty="0" smtClean="0"/>
              <a:t>Models</a:t>
            </a:r>
            <a:endParaRPr lang="de-DE" dirty="0" smtClean="0"/>
          </a:p>
          <a:p>
            <a:pPr lvl="1"/>
            <a:r>
              <a:rPr lang="de-DE" dirty="0" smtClean="0"/>
              <a:t>Alle Rollen arbeiten durch geeignete Viewpoints auf </a:t>
            </a:r>
            <a:r>
              <a:rPr lang="de-DE" dirty="0" smtClean="0"/>
              <a:t>dem selben Model</a:t>
            </a:r>
            <a:endParaRPr lang="de-DE" dirty="0" smtClean="0"/>
          </a:p>
          <a:p>
            <a:pPr lvl="1"/>
            <a:r>
              <a:rPr lang="de-DE" dirty="0" smtClean="0"/>
              <a:t>Konsistenz und </a:t>
            </a:r>
            <a:r>
              <a:rPr lang="de-DE" dirty="0" smtClean="0"/>
              <a:t>Kollaboration </a:t>
            </a:r>
            <a:r>
              <a:rPr lang="de-DE" dirty="0" smtClean="0"/>
              <a:t>dadurch transparent möglich</a:t>
            </a:r>
          </a:p>
          <a:p>
            <a:r>
              <a:rPr lang="de-DE" dirty="0" smtClean="0"/>
              <a:t>Mögliche Verbesserungen der Visualisierung</a:t>
            </a:r>
            <a:endParaRPr lang="de-DE" dirty="0"/>
          </a:p>
          <a:p>
            <a:pPr lvl="1"/>
            <a:r>
              <a:rPr lang="de-DE" dirty="0"/>
              <a:t>Intelligenter Model Merger</a:t>
            </a:r>
          </a:p>
          <a:p>
            <a:pPr lvl="1"/>
            <a:r>
              <a:rPr lang="de-DE" dirty="0"/>
              <a:t>JUNG2 Layouts für große Knoten optimieren</a:t>
            </a:r>
          </a:p>
          <a:p>
            <a:pPr lvl="1"/>
            <a:r>
              <a:rPr lang="de-DE" dirty="0"/>
              <a:t>Mehrere „Kontaktpunkte“ für Elemente des Graphen definieren</a:t>
            </a:r>
          </a:p>
          <a:p>
            <a:r>
              <a:rPr lang="de-DE" dirty="0"/>
              <a:t>Mögliche </a:t>
            </a:r>
            <a:r>
              <a:rPr lang="de-DE" dirty="0" smtClean="0"/>
              <a:t>Erweiterungen der Visualisierung</a:t>
            </a:r>
            <a:endParaRPr lang="de-DE" dirty="0"/>
          </a:p>
          <a:p>
            <a:pPr lvl="1"/>
            <a:r>
              <a:rPr lang="de-DE" dirty="0"/>
              <a:t>Weitere Filter einbinden (z.B. Filter über aggregierte Attribut Werte)</a:t>
            </a:r>
          </a:p>
          <a:p>
            <a:pPr lvl="1"/>
            <a:r>
              <a:rPr lang="de-DE" dirty="0"/>
              <a:t>Modifikation des Gesamtmodells in der Matrix View erlauben</a:t>
            </a:r>
          </a:p>
          <a:p>
            <a:pPr lvl="1"/>
            <a:r>
              <a:rPr lang="de-DE" dirty="0"/>
              <a:t>Lösch und </a:t>
            </a:r>
            <a:r>
              <a:rPr lang="de-DE" dirty="0" err="1"/>
              <a:t>Merge</a:t>
            </a:r>
            <a:r>
              <a:rPr lang="de-DE" dirty="0"/>
              <a:t> Operationen implementieren (PSS-IF Core muss erweitert werden)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Ausblick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22048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195736" y="2420888"/>
            <a:ext cx="475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Vielen Dank für Ihre Aufmerksamkeit!</a:t>
            </a:r>
          </a:p>
          <a:p>
            <a:pPr algn="ctr"/>
            <a:endParaRPr lang="de-DE" sz="2800" b="1" dirty="0" smtClean="0"/>
          </a:p>
          <a:p>
            <a:pPr algn="ctr"/>
            <a:r>
              <a:rPr lang="de-DE" sz="2800" b="1" dirty="0" smtClean="0"/>
              <a:t>Ihre Fragen?</a:t>
            </a:r>
            <a:endParaRPr lang="de-D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smtClean="0"/>
              <a:t>Motivation</a:t>
            </a:r>
          </a:p>
          <a:p>
            <a:pPr>
              <a:lnSpc>
                <a:spcPct val="150000"/>
              </a:lnSpc>
            </a:pPr>
            <a:r>
              <a:rPr lang="de-DE" sz="2000" b="1" dirty="0" smtClean="0"/>
              <a:t>Forschungsrichtungen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Transformationen (IDP 1)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Visualisierung (IDP 2)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Ergebnisse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Ausblick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Forschungsrichtungen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1325" y="3929066"/>
            <a:ext cx="4541350" cy="1656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0119" y="1052936"/>
            <a:ext cx="45496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642918"/>
            <a:ext cx="7100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IDP 1: Modellbasierte Transformationen für PSS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3214686"/>
            <a:ext cx="7100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IDP 2: Interdisziplinäre Nutzung von Modellinformationen in der Entwicklung von PSS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403224" y="1085850"/>
            <a:ext cx="5329239" cy="4495813"/>
          </a:xfrm>
          <a:prstGeom prst="rect">
            <a:avLst/>
          </a:prstGeom>
        </p:spPr>
        <p:txBody>
          <a:bodyPr/>
          <a:lstStyle/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Motivation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Forschungsrichtungen</a:t>
            </a:r>
            <a:endParaRPr kumimoji="0" lang="de-DE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Transformationen (IDP 1)</a:t>
            </a:r>
            <a:endParaRPr lang="de-DE" b="1" kern="0" noProof="0" dirty="0" smtClean="0">
              <a:solidFill>
                <a:schemeClr val="tx1"/>
              </a:solidFill>
            </a:endParaRP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Ziele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Lösungsalternativen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Diskussion &amp; Entscheidung</a:t>
            </a:r>
          </a:p>
          <a:p>
            <a:pPr marL="723900" lvl="1" indent="-266700">
              <a:spcBef>
                <a:spcPct val="20000"/>
              </a:spcBef>
              <a:buClr>
                <a:srgbClr val="0065BD"/>
              </a:buClr>
              <a:buFont typeface="Arial" charset="0"/>
              <a:buChar char="●"/>
            </a:pPr>
            <a:r>
              <a:rPr lang="de-DE" sz="1800" dirty="0" smtClean="0"/>
              <a:t>Implementierung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Visualisierung (IDP 2)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Ergebnisse</a:t>
            </a:r>
          </a:p>
          <a:p>
            <a:pPr marL="266700" marR="0" lvl="0" indent="-2667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5BD"/>
              </a:buClr>
              <a:buSzTx/>
              <a:buFont typeface="Arial" charset="0"/>
              <a:buChar char="●"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Ausblick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3290905"/>
            <a:ext cx="8031164" cy="4495813"/>
          </a:xfrm>
        </p:spPr>
        <p:txBody>
          <a:bodyPr/>
          <a:lstStyle/>
          <a:p>
            <a:r>
              <a:rPr lang="de-DE" dirty="0" smtClean="0"/>
              <a:t>Transformation von Modellen zwischen jeweils zwei Sprachen</a:t>
            </a:r>
          </a:p>
          <a:p>
            <a:r>
              <a:rPr lang="de-DE" dirty="0" smtClean="0"/>
              <a:t>Möglichst ohne Informationsverluste</a:t>
            </a:r>
          </a:p>
          <a:p>
            <a:r>
              <a:rPr lang="de-DE" dirty="0" smtClean="0"/>
              <a:t>Proof-of-Concept (PoC) Implementierung</a:t>
            </a:r>
          </a:p>
          <a:p>
            <a:r>
              <a:rPr lang="de-DE" dirty="0" smtClean="0"/>
              <a:t>4 Beispielsprachen:</a:t>
            </a:r>
          </a:p>
          <a:p>
            <a:pPr lvl="1"/>
            <a:r>
              <a:rPr lang="de-DE" dirty="0" smtClean="0"/>
              <a:t>Ereignisgesteuerte Prozess-Ketten (EPK)</a:t>
            </a:r>
          </a:p>
          <a:p>
            <a:pPr lvl="1"/>
            <a:r>
              <a:rPr lang="de-DE" dirty="0" smtClean="0"/>
              <a:t>Business Process Modelling Notation (BPMN)</a:t>
            </a:r>
          </a:p>
          <a:p>
            <a:pPr lvl="1"/>
            <a:r>
              <a:rPr lang="de-DE" dirty="0" smtClean="0"/>
              <a:t>Umsatzorientierte Funktions-Modellierung (UFM)</a:t>
            </a:r>
          </a:p>
          <a:p>
            <a:pPr lvl="1"/>
            <a:r>
              <a:rPr lang="de-DE" dirty="0" smtClean="0"/>
              <a:t>Systems Modelling Language for Mechatronics (SysML4Mechatronics)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(IDP 1) – Ziele</a:t>
            </a:r>
            <a:endParaRPr lang="de-DE" dirty="0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428728" y="928670"/>
          <a:ext cx="6379312" cy="2109792"/>
        </p:xfrm>
        <a:graphic>
          <a:graphicData uri="http://schemas.openxmlformats.org/presentationml/2006/ole">
            <p:oleObj spid="_x0000_s3085" name="Visio" r:id="rId3" imgW="4867253" imgH="1609661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0824" y="3505219"/>
            <a:ext cx="8031164" cy="4495813"/>
          </a:xfrm>
        </p:spPr>
        <p:txBody>
          <a:bodyPr/>
          <a:lstStyle/>
          <a:p>
            <a:r>
              <a:rPr lang="de-DE" dirty="0" smtClean="0"/>
              <a:t>Direkten Transformationen (kein Zwischenformat)</a:t>
            </a:r>
          </a:p>
          <a:p>
            <a:pPr lvl="1"/>
            <a:r>
              <a:rPr lang="de-DE" dirty="0" smtClean="0"/>
              <a:t>Syntax-abhängig</a:t>
            </a:r>
          </a:p>
          <a:p>
            <a:pPr lvl="1"/>
            <a:r>
              <a:rPr lang="de-DE" dirty="0" smtClean="0"/>
              <a:t>Syntax-unabhängig</a:t>
            </a:r>
          </a:p>
          <a:p>
            <a:r>
              <a:rPr lang="de-DE" dirty="0" smtClean="0"/>
              <a:t>Indirekten Transformationen (mit Zwischenformat)</a:t>
            </a:r>
          </a:p>
          <a:p>
            <a:pPr lvl="1"/>
            <a:r>
              <a:rPr lang="de-DE" dirty="0" smtClean="0"/>
              <a:t>Fixes Schema für das Zwischenformat</a:t>
            </a:r>
          </a:p>
          <a:p>
            <a:pPr lvl="1"/>
            <a:r>
              <a:rPr lang="de-DE" dirty="0" smtClean="0"/>
              <a:t>Variables Schema für das Zwischenformat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384721"/>
          </a:xfrm>
        </p:spPr>
        <p:txBody>
          <a:bodyPr/>
          <a:lstStyle/>
          <a:p>
            <a:r>
              <a:rPr lang="de-DE" dirty="0" smtClean="0"/>
              <a:t>Transformationen (IDP 1) – Lösungsmöglichkeiten</a:t>
            </a:r>
            <a:endParaRPr lang="de-DE" dirty="0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785786" y="714356"/>
          <a:ext cx="7711298" cy="2500330"/>
        </p:xfrm>
        <a:graphic>
          <a:graphicData uri="http://schemas.openxmlformats.org/presentationml/2006/ole">
            <p:oleObj spid="_x0000_s21512" name="Visio" r:id="rId3" imgW="6286384" imgH="2038363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824" y="933450"/>
            <a:ext cx="8569648" cy="4495813"/>
          </a:xfrm>
        </p:spPr>
        <p:txBody>
          <a:bodyPr/>
          <a:lstStyle/>
          <a:p>
            <a:pPr marL="0">
              <a:buNone/>
            </a:pPr>
            <a:r>
              <a:rPr lang="de-DE" dirty="0" smtClean="0"/>
              <a:t>Direkte Überführung eines Modells in der Quellsprache A in ein Modell in der Zielsprache B, auf Ebene der konkreten Syntax der jeweiligen Sprachen</a:t>
            </a:r>
          </a:p>
          <a:p>
            <a:r>
              <a:rPr lang="de-DE" dirty="0" smtClean="0"/>
              <a:t>Vorteil: Sehr nahe an den Sprachen</a:t>
            </a:r>
          </a:p>
          <a:p>
            <a:r>
              <a:rPr lang="de-DE" dirty="0" smtClean="0"/>
              <a:t>Nachteil: Aufwand steigt exponentiell in der Anzahl der Sprachen und Formate</a:t>
            </a:r>
          </a:p>
          <a:p>
            <a:r>
              <a:rPr lang="de-DE" dirty="0" smtClean="0"/>
              <a:t>Beispiel: XSLT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195526"/>
            <a:ext cx="8031163" cy="600164"/>
          </a:xfrm>
        </p:spPr>
        <p:txBody>
          <a:bodyPr/>
          <a:lstStyle/>
          <a:p>
            <a:r>
              <a:rPr lang="de-DE" dirty="0" smtClean="0"/>
              <a:t>Transformationen (IDP 1) – Lösungsmöglichkeit 1</a:t>
            </a:r>
            <a:br>
              <a:rPr lang="de-DE" dirty="0" smtClean="0"/>
            </a:br>
            <a:r>
              <a:rPr lang="de-DE" sz="1400" dirty="0" smtClean="0"/>
              <a:t>Direkte syntax-abhängigte Transformation </a:t>
            </a:r>
            <a:endParaRPr lang="bg-BG" sz="1400" dirty="0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85813" y="2786058"/>
          <a:ext cx="7496175" cy="3209925"/>
        </p:xfrm>
        <a:graphic>
          <a:graphicData uri="http://schemas.openxmlformats.org/presentationml/2006/ole">
            <p:oleObj spid="_x0000_s4109" name="Visio" r:id="rId3" imgW="7496114" imgH="3209861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heme/theme1.xml><?xml version="1.0" encoding="utf-8"?>
<a:theme xmlns:a="http://schemas.openxmlformats.org/drawingml/2006/main" name="SFB768_Präsentationsvorlage">
  <a:themeElements>
    <a:clrScheme name="Praesentationsvorlage_farbe_neu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8184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7477"/>
      </a:accent6>
      <a:hlink>
        <a:srgbClr val="00A4A8"/>
      </a:hlink>
      <a:folHlink>
        <a:srgbClr val="79D1D5"/>
      </a:folHlink>
    </a:clrScheme>
    <a:fontScheme name="2_Praesentationsvorlage_farbe_neu1">
      <a:majorFont>
        <a:latin typeface="Arial Narrow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</a:spPr>
      <a:bodyPr wrap="square" lIns="90000" tIns="46800" rIns="90000" bIns="46800" rtlCol="0" anchor="ctr">
        <a:noAutofit/>
      </a:bodyPr>
      <a:lstStyle>
        <a:defPPr algn="ctr" eaLnBrk="0" hangingPunct="0">
          <a:defRPr sz="14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aesentationsvorlage_farbe_neu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8184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7477"/>
        </a:accent6>
        <a:hlink>
          <a:srgbClr val="00A4A8"/>
        </a:hlink>
        <a:folHlink>
          <a:srgbClr val="79D1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SFB768_Präsentationsvorlage</Template>
  <TotalTime>0</TotalTime>
  <Words>1160</Words>
  <Application>Microsoft Office PowerPoint</Application>
  <PresentationFormat>Bildschirmpräsentation (4:3)</PresentationFormat>
  <Paragraphs>268</Paragraphs>
  <Slides>38</Slides>
  <Notes>1</Notes>
  <HiddenSlides>1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38</vt:i4>
      </vt:variant>
    </vt:vector>
  </HeadingPairs>
  <TitlesOfParts>
    <vt:vector size="41" baseType="lpstr">
      <vt:lpstr>SFB768_Präsentationsvorlage</vt:lpstr>
      <vt:lpstr>Microsoft Visio-Zeichnung</vt:lpstr>
      <vt:lpstr>Visio</vt:lpstr>
      <vt:lpstr>1. Modellbasierte Transformationen für PSS 2. Interdisziplinäre Nutzung von Modellinformationen in der Entwicklung von PSS</vt:lpstr>
      <vt:lpstr>Motivation</vt:lpstr>
      <vt:lpstr>Grundlage – Das PSS-Integrationsframework (PSS-IF)</vt:lpstr>
      <vt:lpstr>Agenda</vt:lpstr>
      <vt:lpstr>Forschungsrichtungen</vt:lpstr>
      <vt:lpstr>Agenda</vt:lpstr>
      <vt:lpstr>Transformationen (IDP 1) – Ziele</vt:lpstr>
      <vt:lpstr>Transformationen (IDP 1) – Lösungsmöglichkeiten</vt:lpstr>
      <vt:lpstr>Transformationen (IDP 1) – Lösungsmöglichkeit 1 Direkte syntax-abhängigte Transformation </vt:lpstr>
      <vt:lpstr>Transformationen (IDP 1) – Lösungsmöglichkeit 2 Direkte syntax-unabhängigte Transformation</vt:lpstr>
      <vt:lpstr>Transformationen (IDP 1) – Lösungsmöglichkeit 3 Indirekte Transformation mit fixem Schema</vt:lpstr>
      <vt:lpstr>Transformationen (IDP 1) – Lösungsmöglichkeit 4 Indirekte Transformation mit variablem Schema</vt:lpstr>
      <vt:lpstr>Transformationen (IDP 1) – Diskussion &amp; Entscheidung</vt:lpstr>
      <vt:lpstr>Transformationen (IDP 1) – Implementierung Konzept</vt:lpstr>
      <vt:lpstr>Grundlage – Das PSS-Integrationsframework (PSS-IF)</vt:lpstr>
      <vt:lpstr>Transformationen (IDP 1) – Implementierung Metamodel und Model</vt:lpstr>
      <vt:lpstr>Transformationen (IDP 1) – Implementierung Konzept</vt:lpstr>
      <vt:lpstr>Transformationen (IDP 1) – Implementierung Realisierung der (Modell)Transformationen</vt:lpstr>
      <vt:lpstr>Transformationen (IDP 1) – Implementierung Beispiel Umsatzorientierte Funktionsmodellierung (UFM)</vt:lpstr>
      <vt:lpstr>Transformationen (IDP 1) – Implementierung Beispiel Umsatzorientierte Funktionsmodellierung (UFM)</vt:lpstr>
      <vt:lpstr>Transformationen  (IDP 1) – Implementierung Technische Aspekte</vt:lpstr>
      <vt:lpstr>Agenda</vt:lpstr>
      <vt:lpstr>Visualisierung (IDP 2) – Ziele</vt:lpstr>
      <vt:lpstr>Visualisierung (IDP 2) – Realisierung der Ziele</vt:lpstr>
      <vt:lpstr>Visualisierung (IDP 2) – Technische Grundlagen</vt:lpstr>
      <vt:lpstr>Visualisierung (IDP 2) – Implementierung Aufbau des Viz-Modells</vt:lpstr>
      <vt:lpstr>Visualisierung (IDP 2) – Implementierung Einlesen von Daten</vt:lpstr>
      <vt:lpstr>Visualisierung (IDP 2) – GraphView Visualisierung </vt:lpstr>
      <vt:lpstr>Visualisierung (IDP 2) – GraphView Modifikationen</vt:lpstr>
      <vt:lpstr>Visualisierung (IDP 2) – GraphView Analysen</vt:lpstr>
      <vt:lpstr>Visualisierung (IDP 2) – GraphView Analysen</vt:lpstr>
      <vt:lpstr>Visualisierung (IDP 2) – GraphView Aufbau Filter </vt:lpstr>
      <vt:lpstr>Visualisierung (IDP 2) – MatrixView</vt:lpstr>
      <vt:lpstr>Agenda</vt:lpstr>
      <vt:lpstr>Ergebnisse Transformationen</vt:lpstr>
      <vt:lpstr>Ergebnisse Visualisierung</vt:lpstr>
      <vt:lpstr>Ausblick</vt:lpstr>
      <vt:lpstr>Folie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2013-05-24T10:27:15Z</dcterms:created>
  <dcterms:modified xsi:type="dcterms:W3CDTF">2014-06-04T07:58:38Z</dcterms:modified>
</cp:coreProperties>
</file>