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837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94" r:id="rId4"/>
    <p:sldId id="273" r:id="rId5"/>
    <p:sldId id="258" r:id="rId6"/>
    <p:sldId id="274" r:id="rId7"/>
    <p:sldId id="259" r:id="rId8"/>
    <p:sldId id="260" r:id="rId9"/>
    <p:sldId id="261" r:id="rId10"/>
    <p:sldId id="287" r:id="rId11"/>
    <p:sldId id="288" r:id="rId12"/>
    <p:sldId id="289" r:id="rId13"/>
    <p:sldId id="290" r:id="rId14"/>
    <p:sldId id="262" r:id="rId15"/>
    <p:sldId id="263" r:id="rId16"/>
    <p:sldId id="291" r:id="rId17"/>
    <p:sldId id="292" r:id="rId18"/>
    <p:sldId id="293" r:id="rId19"/>
    <p:sldId id="295" r:id="rId20"/>
    <p:sldId id="275" r:id="rId21"/>
    <p:sldId id="264" r:id="rId22"/>
    <p:sldId id="269" r:id="rId23"/>
    <p:sldId id="270" r:id="rId24"/>
    <p:sldId id="271" r:id="rId25"/>
    <p:sldId id="272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76" r:id="rId34"/>
    <p:sldId id="265" r:id="rId35"/>
    <p:sldId id="286" r:id="rId36"/>
    <p:sldId id="266" r:id="rId37"/>
    <p:sldId id="268" r:id="rId38"/>
    <p:sldId id="285" r:id="rId39"/>
    <p:sldId id="267" r:id="rId40"/>
  </p:sldIdLst>
  <p:sldSz cx="9144000" cy="6858000" type="screen4x3"/>
  <p:notesSz cx="6797675" cy="9926638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1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976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158">
          <p15:clr>
            <a:srgbClr val="A4A3A4"/>
          </p15:clr>
        </p15:guide>
        <p15:guide id="9" pos="4921">
          <p15:clr>
            <a:srgbClr val="A4A3A4"/>
          </p15:clr>
        </p15:guide>
        <p15:guide id="10" pos="3515">
          <p15:clr>
            <a:srgbClr val="A4A3A4"/>
          </p15:clr>
        </p15:guide>
        <p15:guide id="11" pos="2472">
          <p15:clr>
            <a:srgbClr val="A4A3A4"/>
          </p15:clr>
        </p15:guide>
        <p15:guide id="12" pos="204">
          <p15:clr>
            <a:srgbClr val="A4A3A4"/>
          </p15:clr>
        </p15:guide>
        <p15:guide id="13" pos="2880">
          <p15:clr>
            <a:srgbClr val="A4A3A4"/>
          </p15:clr>
        </p15:guide>
        <p15:guide id="14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5BD"/>
    <a:srgbClr val="FFC000"/>
    <a:srgbClr val="FFFFFF"/>
    <a:srgbClr val="A2AD00"/>
    <a:srgbClr val="CFE5F5"/>
    <a:srgbClr val="C7D600"/>
    <a:srgbClr val="F2F2F2"/>
    <a:srgbClr val="B67B4E"/>
    <a:srgbClr val="BE7F00"/>
    <a:srgbClr val="D0D6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379" autoAdjust="0"/>
  </p:normalViewPr>
  <p:slideViewPr>
    <p:cSldViewPr snapToObjects="1">
      <p:cViewPr varScale="1">
        <p:scale>
          <a:sx n="107" d="100"/>
          <a:sy n="107" d="100"/>
        </p:scale>
        <p:origin x="-1170" y="-84"/>
      </p:cViewPr>
      <p:guideLst>
        <p:guide orient="horz" pos="3612"/>
        <p:guide orient="horz" pos="119"/>
        <p:guide orient="horz" pos="3657"/>
        <p:guide orient="horz" pos="2976"/>
        <p:guide orient="horz" pos="1616"/>
        <p:guide orient="horz" pos="1480"/>
        <p:guide orient="horz" pos="572"/>
        <p:guide pos="158"/>
        <p:guide pos="4921"/>
        <p:guide pos="3515"/>
        <p:guide pos="2472"/>
        <p:guide pos="204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3726" y="-114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E6EF69A-4E5C-4B03-A0A7-1AB6D35F75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448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331788"/>
            <a:ext cx="6064250" cy="4548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0" y="4880597"/>
            <a:ext cx="4986237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4D3AE2-379F-42E4-8D9A-7FC6B448AC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9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1058863" y="357188"/>
            <a:ext cx="701357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3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de-DE" sz="2400" b="1" kern="0" dirty="0" err="1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Zyklenmanagement</a:t>
            </a: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 </a:t>
            </a:r>
            <a:b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</a:b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von Innovationsprozessen</a:t>
            </a:r>
          </a:p>
          <a:p>
            <a:pPr eaLnBrk="0" hangingPunct="0">
              <a:defRPr/>
            </a:pPr>
            <a:endParaRPr lang="de-DE" sz="5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de-DE" sz="2000" dirty="0">
                <a:solidFill>
                  <a:srgbClr val="000000"/>
                </a:solidFill>
              </a:rPr>
              <a:t>Verzahnte Entwicklung von Leistungsbündeln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auf Basis technischer Produkte</a:t>
            </a:r>
          </a:p>
          <a:p>
            <a:pPr eaLnBrk="0" hangingPunct="0">
              <a:defRPr/>
            </a:pPr>
            <a:endParaRPr lang="de-DE" sz="20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86323"/>
            <a:ext cx="6400800" cy="128586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charset="0"/>
              <a:buNone/>
              <a:defRPr sz="2000" smtClean="0">
                <a:latin typeface="Arial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3" name="Rectangle 1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6525" y="3467089"/>
            <a:ext cx="8870950" cy="1319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26" name="Picture 8" descr="M:\Forschungsprojekte\SFB_768\0_Orga\9_Logos\SFB_Logos\SFB_Logo_bla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8" y="195527"/>
            <a:ext cx="5445" cy="7399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8344" y="2060848"/>
            <a:ext cx="1036931" cy="1407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332656"/>
            <a:ext cx="1010566" cy="3532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661" y="6243399"/>
            <a:ext cx="8823978" cy="5699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319088" y="6093296"/>
            <a:ext cx="85058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gray">
          <a:xfrm>
            <a:off x="8264890" y="6633772"/>
            <a:ext cx="626698" cy="20557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1718" tIns="40831" rIns="81718" bIns="40831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kern="0" baseline="0" dirty="0" smtClean="0">
                <a:solidFill>
                  <a:srgbClr val="000000"/>
                </a:solidFill>
              </a:rPr>
              <a:t>Slide </a:t>
            </a:r>
            <a:fld id="{F3387CEC-710D-47C3-901A-3AFC87DE5743}" type="slidenum">
              <a:rPr lang="de-DE" sz="800" kern="0" smtClean="0">
                <a:solidFill>
                  <a:srgbClr val="00000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800" kern="0" dirty="0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4" y="933450"/>
            <a:ext cx="5329239" cy="44958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538163" indent="-268288">
              <a:buFont typeface="Symbol" pitchFamily="18" charset="2"/>
              <a:buChar char="-"/>
              <a:defRPr sz="1800"/>
            </a:lvl2pPr>
            <a:lvl3pPr marL="798513" indent="-268288">
              <a:buFont typeface="Courier New" pitchFamily="49" charset="0"/>
              <a:buChar char="o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de-DE" sz="1900" dirty="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4489" y="188640"/>
            <a:ext cx="518466" cy="7036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088" y="6171391"/>
            <a:ext cx="42458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9621" y="6165304"/>
            <a:ext cx="1450851" cy="46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 smtClean="0">
          <a:solidFill>
            <a:srgbClr val="FF0000"/>
          </a:solidFill>
          <a:latin typeface="Arial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  <a:ea typeface="+mn-ea"/>
          <a:cs typeface="+mn-cs"/>
        </a:defRPr>
      </a:lvl1pPr>
      <a:lvl2pPr marL="71437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2pPr>
      <a:lvl3pPr marL="1162050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3pPr>
      <a:lvl4pPr marL="1619250" indent="-277813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4pPr>
      <a:lvl5pPr marL="206692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5pPr>
      <a:lvl6pPr marL="24368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940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3512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084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Visio_Drawing5.vsd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 smtClean="0"/>
              <a:t>Konstantin Govedarski</a:t>
            </a:r>
          </a:p>
          <a:p>
            <a:r>
              <a:rPr lang="de-DE" sz="1800" dirty="0" smtClean="0"/>
              <a:t>Bernhard Radke</a:t>
            </a:r>
          </a:p>
          <a:p>
            <a:r>
              <a:rPr lang="de-DE" sz="1800" dirty="0" smtClean="0"/>
              <a:t>Luc Weiler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2000" dirty="0" smtClean="0"/>
              <a:t>1. Modellbasierte Transformationen für PSS</a:t>
            </a:r>
            <a:br>
              <a:rPr lang="de-DE" sz="2000" dirty="0" smtClean="0"/>
            </a:br>
            <a:r>
              <a:rPr lang="de-DE" sz="2000" dirty="0" smtClean="0"/>
              <a:t>2. Interdisziplinäre Nutzung von Modellinformationen in der Entwicklung von PSS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Direkte Überführung eines Modells in der Quellsprache A zu einem Modell in der Zielsprache B</a:t>
            </a:r>
          </a:p>
          <a:p>
            <a:r>
              <a:rPr lang="de-DE" dirty="0" smtClean="0"/>
              <a:t>Auf Ebene der konkreten Syntax der jeweiligen Sprachen</a:t>
            </a:r>
          </a:p>
          <a:p>
            <a:r>
              <a:rPr lang="de-DE" dirty="0" smtClean="0"/>
              <a:t>Sehr konkret – keine Abstraktion</a:t>
            </a:r>
          </a:p>
          <a:p>
            <a:r>
              <a:rPr lang="de-DE" dirty="0" smtClean="0"/>
              <a:t>Beispiel: XSLT bei XML-basierten Serializierung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Direkte syntax-abhängigte Transformation </a:t>
            </a:r>
            <a:endParaRPr lang="bg-BG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28728" y="3214686"/>
          <a:ext cx="6143625" cy="2533650"/>
        </p:xfrm>
        <a:graphic>
          <a:graphicData uri="http://schemas.openxmlformats.org/presentationml/2006/ole">
            <p:oleObj spid="_x0000_s4098" name="Visio" r:id="rId3" imgW="6143635" imgH="2533560" progId="Visio.Drawing.15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Direkte Überführung von Quellsprache A nach Zielsprache B über eigenes abstraktes Datenmodell</a:t>
            </a:r>
          </a:p>
          <a:p>
            <a:r>
              <a:rPr lang="de-DE" dirty="0" smtClean="0"/>
              <a:t>Auf Ebene der abstrakten Syntax der jeweiligen Sprachen</a:t>
            </a:r>
          </a:p>
          <a:p>
            <a:r>
              <a:rPr lang="de-DE" dirty="0" smtClean="0"/>
              <a:t>Abstraktion von der konkreten 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Direkte syntax-unabhängigte Transformation</a:t>
            </a:r>
            <a:endParaRPr lang="bg-B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Transformation von der Quellsprache in ein eigenes fixes Schema</a:t>
            </a:r>
          </a:p>
          <a:p>
            <a:r>
              <a:rPr lang="de-DE" dirty="0" smtClean="0"/>
              <a:t>Darauf folgende Transformation von den eigenen Schema in der Zielsprache</a:t>
            </a:r>
          </a:p>
          <a:p>
            <a:r>
              <a:rPr lang="de-DE" dirty="0" smtClean="0"/>
              <a:t>Durch das eigene Schema:</a:t>
            </a:r>
          </a:p>
          <a:p>
            <a:pPr lvl="1"/>
            <a:r>
              <a:rPr lang="de-DE" dirty="0" smtClean="0"/>
              <a:t>Abstraktion von der konkreten Syntax</a:t>
            </a:r>
          </a:p>
          <a:p>
            <a:pPr lvl="1"/>
            <a:r>
              <a:rPr lang="de-DE" dirty="0" smtClean="0"/>
              <a:t>Abstration von der abstrakten Syntax</a:t>
            </a:r>
          </a:p>
          <a:p>
            <a:r>
              <a:rPr lang="de-DE" dirty="0" smtClean="0"/>
              <a:t>Fest-ausimplementierte Transformationsregeln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Indirekte Transformation mit fixem Schema</a:t>
            </a:r>
            <a:endParaRPr lang="bg-B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Transformation über Zwischenformat, definiert über ein flexibles Schema</a:t>
            </a:r>
          </a:p>
          <a:p>
            <a:r>
              <a:rPr lang="de-DE" dirty="0" smtClean="0"/>
              <a:t>Abstraktion vom konkreten und abstrakten Syntax</a:t>
            </a:r>
          </a:p>
          <a:p>
            <a:r>
              <a:rPr lang="de-DE" dirty="0" smtClean="0"/>
              <a:t>Ist an sich eine Sprache zur Beschreibung von:</a:t>
            </a:r>
          </a:p>
          <a:p>
            <a:pPr lvl="1"/>
            <a:r>
              <a:rPr lang="de-DE" dirty="0" smtClean="0"/>
              <a:t>Schemata</a:t>
            </a:r>
          </a:p>
          <a:p>
            <a:pPr lvl="1"/>
            <a:r>
              <a:rPr lang="de-DE" dirty="0" smtClean="0"/>
              <a:t>Transformationen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Indirekte Transformation mit variablem Schema</a:t>
            </a:r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Annahme: Weitere Sprachen werden dazu kommen</a:t>
            </a:r>
          </a:p>
          <a:p>
            <a:r>
              <a:rPr lang="de-DE" dirty="0" smtClean="0"/>
              <a:t>Weitere Transformationen werden bekannt werden</a:t>
            </a:r>
            <a:endParaRPr lang="de-DE" dirty="0"/>
          </a:p>
          <a:p>
            <a:r>
              <a:rPr lang="de-DE" dirty="0" smtClean="0"/>
              <a:t>Vergleich der Ansätze (erwartete Komplexität der notwendigen Anpassung):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&amp; Entscheidung</a:t>
            </a:r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2428868"/>
          <a:ext cx="7929620" cy="3364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767959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syntax-unabhängig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festes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flexibles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Neue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 bestehender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PSS-IF</a:t>
                      </a:r>
                      <a:r>
                        <a:rPr lang="de-DE" baseline="0" dirty="0" smtClean="0"/>
                        <a:t> Erweiterung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- Konzept</a:t>
            </a:r>
            <a:endParaRPr lang="de-D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p:oleObj spid="_x0000_s1026" name="Visio" r:id="rId3" imgW="5505444" imgH="4162412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Metamodel und Model</a:t>
            </a:r>
          </a:p>
          <a:p>
            <a:r>
              <a:rPr lang="de-DE" dirty="0" smtClean="0"/>
              <a:t>Viewpoint is auch Metamodel</a:t>
            </a:r>
          </a:p>
          <a:p>
            <a:r>
              <a:rPr lang="de-DE" dirty="0" smtClean="0"/>
              <a:t>Model ist implizit eine View mit dem entspr. Viewpoint</a:t>
            </a:r>
          </a:p>
          <a:p>
            <a:pPr>
              <a:buNone/>
            </a:pPr>
            <a:endParaRPr lang="de-DE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Metamodel und Model</a:t>
            </a:r>
            <a:endParaRPr lang="bg-BG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580063" y="785794"/>
          <a:ext cx="3398522" cy="2071702"/>
        </p:xfrm>
        <a:graphic>
          <a:graphicData uri="http://schemas.openxmlformats.org/presentationml/2006/ole">
            <p:oleObj spid="_x0000_s2050" name="Visio" r:id="rId3" imgW="4171854" imgH="2543291" progId="Visio.Drawing.15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50824" y="2500306"/>
          <a:ext cx="6334473" cy="2755907"/>
        </p:xfrm>
        <a:graphic>
          <a:graphicData uri="http://schemas.openxmlformats.org/presentationml/2006/ole">
            <p:oleObj spid="_x0000_s2051" name="Visio" r:id="rId4" imgW="7334205" imgH="3190939" progId="Visio.Drawing.15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Implizit durch:</a:t>
            </a:r>
          </a:p>
          <a:p>
            <a:pPr lvl="1"/>
            <a:r>
              <a:rPr lang="de-DE" dirty="0" smtClean="0"/>
              <a:t>Menge an vordefinierten atomarer Transformationen</a:t>
            </a:r>
          </a:p>
          <a:p>
            <a:pPr lvl="1"/>
            <a:r>
              <a:rPr lang="de-DE" dirty="0" smtClean="0"/>
              <a:t>Sukzessiver Aufbau des Viewpoints durch Anwendung atomarer Transformationsregeln auf ein Metamodel</a:t>
            </a:r>
          </a:p>
          <a:p>
            <a:r>
              <a:rPr lang="de-DE" dirty="0" smtClean="0"/>
              <a:t>Atomare Transformationen:</a:t>
            </a:r>
          </a:p>
          <a:p>
            <a:pPr lvl="1"/>
            <a:r>
              <a:rPr lang="de-DE" dirty="0" smtClean="0"/>
              <a:t>Alle 6 Stück, TODO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- Transformationen</a:t>
            </a:r>
            <a:endParaRPr lang="bg-B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BILD UFM and PSS-IF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Beispiel UFM</a:t>
            </a:r>
            <a:endParaRPr lang="bg-BG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71472" y="2000240"/>
          <a:ext cx="8029575" cy="2505075"/>
        </p:xfrm>
        <a:graphic>
          <a:graphicData uri="http://schemas.openxmlformats.org/presentationml/2006/ole">
            <p:oleObj spid="_x0000_s5122" name="Visio" r:id="rId3" imgW="8029604" imgH="2505178" progId="Visio.Drawing.15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Java, Maven, Junit, EMF, Guava</a:t>
            </a:r>
          </a:p>
          <a:p>
            <a:r>
              <a:rPr lang="de-DE" dirty="0" smtClean="0"/>
              <a:t>Warum?</a:t>
            </a:r>
          </a:p>
          <a:p>
            <a:pPr lvl="1"/>
            <a:r>
              <a:rPr lang="de-DE" dirty="0" smtClean="0"/>
              <a:t>Standardtechnologien</a:t>
            </a:r>
          </a:p>
          <a:p>
            <a:pPr lvl="1"/>
            <a:r>
              <a:rPr lang="de-DE" dirty="0" smtClean="0"/>
              <a:t>Verbreitete Akzeptanz</a:t>
            </a:r>
          </a:p>
          <a:p>
            <a:pPr lvl="1"/>
            <a:r>
              <a:rPr lang="de-DE" dirty="0" smtClean="0"/>
              <a:t>Erfahrung</a:t>
            </a:r>
          </a:p>
          <a:p>
            <a:r>
              <a:rPr lang="de-DE" dirty="0" smtClean="0"/>
              <a:t>Zielarchitektur:</a:t>
            </a:r>
          </a:p>
          <a:p>
            <a:pPr lvl="1"/>
            <a:r>
              <a:rPr lang="de-DE" dirty="0" smtClean="0"/>
              <a:t>Max reusability</a:t>
            </a:r>
          </a:p>
          <a:p>
            <a:pPr lvl="1"/>
            <a:r>
              <a:rPr lang="de-DE" dirty="0" smtClean="0"/>
              <a:t>Max flexibility (loose coupling)</a:t>
            </a:r>
          </a:p>
          <a:p>
            <a:pPr lvl="1"/>
            <a:r>
              <a:rPr lang="de-DE" dirty="0" smtClean="0"/>
              <a:t>Min maintenance effort</a:t>
            </a:r>
          </a:p>
          <a:p>
            <a:pPr lvl="1"/>
            <a:r>
              <a:rPr lang="de-DE" dirty="0" smtClean="0"/>
              <a:t>Patterns!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Technische Aspekte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000108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BR macht schon. PSSycle Example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b="1" dirty="0" smtClean="0"/>
              <a:t>Visualisierung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Realisierung der Ziele</a:t>
            </a:r>
          </a:p>
          <a:p>
            <a:r>
              <a:rPr lang="de-DE" dirty="0" smtClean="0"/>
              <a:t>Technische Grundlagen</a:t>
            </a:r>
          </a:p>
          <a:p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Architektur </a:t>
            </a:r>
            <a:r>
              <a:rPr lang="de-DE" dirty="0" err="1" smtClean="0"/>
              <a:t>Viz</a:t>
            </a:r>
            <a:r>
              <a:rPr lang="de-DE" dirty="0" smtClean="0"/>
              <a:t>-Modell</a:t>
            </a:r>
          </a:p>
          <a:p>
            <a:pPr lvl="1"/>
            <a:r>
              <a:rPr lang="de-DE" dirty="0"/>
              <a:t>Einlesen von </a:t>
            </a:r>
            <a:r>
              <a:rPr lang="de-DE" dirty="0" smtClean="0"/>
              <a:t>Daten</a:t>
            </a:r>
            <a:endParaRPr lang="de-DE" dirty="0"/>
          </a:p>
          <a:p>
            <a:pPr lvl="1"/>
            <a:r>
              <a:rPr lang="de-DE" dirty="0"/>
              <a:t>Grafische </a:t>
            </a:r>
            <a:r>
              <a:rPr lang="de-DE" dirty="0" smtClean="0"/>
              <a:t>Darstellung</a:t>
            </a:r>
          </a:p>
          <a:p>
            <a:pPr lvl="1"/>
            <a:r>
              <a:rPr lang="de-DE" dirty="0" err="1" smtClean="0"/>
              <a:t>GraphView</a:t>
            </a:r>
            <a:endParaRPr lang="de-DE" dirty="0"/>
          </a:p>
          <a:p>
            <a:pPr lvl="1"/>
            <a:r>
              <a:rPr lang="de-DE" dirty="0" err="1" smtClean="0"/>
              <a:t>MatrixView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r>
              <a:rPr lang="de-DE" dirty="0"/>
              <a:t>Visualisierung des Gesamtmodells</a:t>
            </a:r>
          </a:p>
          <a:p>
            <a:r>
              <a:rPr lang="de-DE" dirty="0"/>
              <a:t>Bearbeitung des Gesamtmodells</a:t>
            </a:r>
          </a:p>
          <a:p>
            <a:r>
              <a:rPr lang="de-DE" dirty="0"/>
              <a:t>Analysen auf dem Gesamtmodell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412198"/>
            <a:ext cx="5291738" cy="339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pPr lvl="1"/>
            <a:r>
              <a:rPr lang="de-DE" dirty="0"/>
              <a:t>Automatischer Import &amp; Export mit PSS-IF Transform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Unterschiedliche Visualisierungen der Elemente  (Farbe, Form, Inhalt)</a:t>
            </a:r>
          </a:p>
          <a:p>
            <a:pPr lvl="1"/>
            <a:r>
              <a:rPr lang="de-DE" dirty="0"/>
              <a:t>Verschiedene Ansichten auf das Modell (Graph, Matrix)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Modifikation der Element Attribute</a:t>
            </a:r>
          </a:p>
          <a:p>
            <a:pPr lvl="1"/>
            <a:r>
              <a:rPr lang="de-DE" dirty="0"/>
              <a:t>Einfaches Einfügen und Löschen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</a:t>
            </a:r>
            <a:r>
              <a:rPr lang="de-DE" dirty="0" smtClean="0"/>
              <a:t>mittels </a:t>
            </a:r>
            <a:r>
              <a:rPr lang="de-DE" dirty="0"/>
              <a:t>Attribute 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 der 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PSS-IF Core</a:t>
            </a:r>
          </a:p>
          <a:p>
            <a:pPr lvl="1"/>
            <a:r>
              <a:rPr lang="de-DE" dirty="0"/>
              <a:t>Modellierungssprache des Gesamtmodells</a:t>
            </a:r>
          </a:p>
          <a:p>
            <a:pPr lvl="1"/>
            <a:r>
              <a:rPr lang="de-DE" dirty="0"/>
              <a:t>Stellt Metamodell und Modell bereit</a:t>
            </a:r>
          </a:p>
          <a:p>
            <a:r>
              <a:rPr lang="de-DE" dirty="0"/>
              <a:t>PSS-IF Transform</a:t>
            </a:r>
          </a:p>
          <a:p>
            <a:pPr lvl="1"/>
            <a:r>
              <a:rPr lang="de-DE" dirty="0"/>
              <a:t>Transformiert das Eingabeformat zu einem PSS-IF Modell</a:t>
            </a:r>
          </a:p>
          <a:p>
            <a:pPr lvl="1"/>
            <a:r>
              <a:rPr lang="de-DE" dirty="0"/>
              <a:t>Transformiert das PSS-IF Modell in ein Ausgabemodell</a:t>
            </a:r>
          </a:p>
          <a:p>
            <a:r>
              <a:rPr lang="de-DE" dirty="0"/>
              <a:t>Jung2 Framework</a:t>
            </a:r>
          </a:p>
          <a:p>
            <a:pPr lvl="1"/>
            <a:r>
              <a:rPr lang="de-DE" dirty="0"/>
              <a:t>Framework zur Visualisierung von Graphen und Netzwerken</a:t>
            </a:r>
          </a:p>
          <a:p>
            <a:pPr lvl="1"/>
            <a:r>
              <a:rPr lang="de-DE" dirty="0"/>
              <a:t>Open Source</a:t>
            </a:r>
          </a:p>
          <a:p>
            <a:endParaRPr lang="de-DE" dirty="0" smtClean="0"/>
          </a:p>
          <a:p>
            <a:r>
              <a:rPr lang="de-DE" dirty="0" smtClean="0"/>
              <a:t>? Kann wohl gestrichen 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Grundlagen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Implementierung</a:t>
            </a:r>
            <a:br>
              <a:rPr lang="de-DE" dirty="0" smtClean="0"/>
            </a:br>
            <a:r>
              <a:rPr lang="de-DE" sz="1400" b="0" dirty="0" smtClean="0"/>
              <a:t>Architektur </a:t>
            </a:r>
            <a:r>
              <a:rPr lang="de-DE" sz="1400" b="0" dirty="0" err="1" smtClean="0"/>
              <a:t>Viz</a:t>
            </a:r>
            <a:r>
              <a:rPr lang="de-DE" sz="1400" b="0" dirty="0" smtClean="0"/>
              <a:t>-Modell</a:t>
            </a:r>
            <a:endParaRPr lang="de-DE" sz="1400" b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908720"/>
            <a:ext cx="4288551" cy="4883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/>
              <a:t>Implementierung</a:t>
            </a:r>
            <a:br>
              <a:rPr lang="de-DE" dirty="0"/>
            </a:br>
            <a:r>
              <a:rPr lang="de-DE" sz="1400" b="0" dirty="0" smtClean="0"/>
              <a:t>Einlesen von Daten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993579"/>
            <a:ext cx="5400000" cy="4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Visualisierung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4" y="1120125"/>
            <a:ext cx="8031163" cy="45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17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Modifikation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556792"/>
            <a:ext cx="2520420" cy="2476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5" y="1484784"/>
            <a:ext cx="2369190" cy="23042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627" y="2492896"/>
            <a:ext cx="2520361" cy="2909164"/>
          </a:xfrm>
          <a:prstGeom prst="rect">
            <a:avLst/>
          </a:prstGeom>
        </p:spPr>
      </p:pic>
      <p:sp>
        <p:nvSpPr>
          <p:cNvPr id="8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1"/>
            <a:ext cx="8031164" cy="40731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Einfügen von Knoten				Einfügen von Kanten</a:t>
            </a:r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4292611" y="3830101"/>
            <a:ext cx="479698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(1)</a:t>
            </a:r>
            <a:endParaRPr lang="de-DE" kern="0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6781958" y="5517232"/>
            <a:ext cx="479698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(2)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xmlns="" val="49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Analysen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412776"/>
            <a:ext cx="7987706" cy="38615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0825" y="904178"/>
            <a:ext cx="6168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Hervorheben von Zusammenhängen (</a:t>
            </a:r>
            <a:r>
              <a:rPr lang="de-DE" dirty="0" err="1"/>
              <a:t>Depth</a:t>
            </a:r>
            <a:r>
              <a:rPr lang="de-DE" dirty="0"/>
              <a:t> Search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83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PSS-IF Paper mit Meta-Ebenen und Canonic Metamodel</a:t>
            </a:r>
          </a:p>
          <a:p>
            <a:r>
              <a:rPr lang="de-DE" dirty="0" smtClean="0"/>
              <a:t>Darum gehts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Grundlage</a:t>
            </a:r>
            <a:endParaRPr lang="bg-BG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Filtern nach Elementtyp</a:t>
            </a:r>
          </a:p>
          <a:p>
            <a:pPr lvl="1"/>
            <a:r>
              <a:rPr lang="de-DE" dirty="0"/>
              <a:t>Der Nutzer kann nach Knotentyp und/oder Kantentyp filtern</a:t>
            </a:r>
          </a:p>
          <a:p>
            <a:pPr lvl="1"/>
            <a:r>
              <a:rPr lang="de-DE" dirty="0"/>
              <a:t>Der Filter wird automatisch abgespeichert</a:t>
            </a:r>
          </a:p>
          <a:p>
            <a:r>
              <a:rPr lang="de-DE" dirty="0"/>
              <a:t>Filtern nach Attribut Eigenschaften</a:t>
            </a:r>
          </a:p>
          <a:p>
            <a:pPr lvl="1"/>
            <a:r>
              <a:rPr lang="de-DE" dirty="0"/>
              <a:t>Auf Knoten oder Kanten definierbar</a:t>
            </a:r>
          </a:p>
          <a:p>
            <a:pPr lvl="1"/>
            <a:r>
              <a:rPr lang="de-DE" dirty="0" smtClean="0"/>
              <a:t>Vergleich vom Attribut </a:t>
            </a:r>
            <a:r>
              <a:rPr lang="de-DE" dirty="0"/>
              <a:t>Wert </a:t>
            </a:r>
            <a:r>
              <a:rPr lang="de-DE" dirty="0" smtClean="0"/>
              <a:t>mit benutzerdefinierten </a:t>
            </a:r>
            <a:r>
              <a:rPr lang="de-DE" dirty="0"/>
              <a:t>Wert </a:t>
            </a:r>
            <a:r>
              <a:rPr lang="de-DE" dirty="0" smtClean="0"/>
              <a:t>(</a:t>
            </a:r>
            <a:r>
              <a:rPr lang="de-DE" dirty="0"/>
              <a:t>Kondition)</a:t>
            </a:r>
          </a:p>
          <a:p>
            <a:pPr lvl="1"/>
            <a:r>
              <a:rPr lang="de-DE" dirty="0"/>
              <a:t>Alle Elemente welche die Kondition erfüllen bleiben sichtbar</a:t>
            </a:r>
          </a:p>
          <a:p>
            <a:endParaRPr lang="de-DE" dirty="0"/>
          </a:p>
          <a:p>
            <a:r>
              <a:rPr lang="de-DE" dirty="0" smtClean="0"/>
              <a:t>Screenshot Filter an und ausschalten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Analysen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23077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892552"/>
          </a:xfrm>
        </p:spPr>
        <p:txBody>
          <a:bodyPr/>
          <a:lstStyle/>
          <a:p>
            <a:r>
              <a:rPr lang="de-DE" dirty="0" err="1" smtClean="0"/>
              <a:t>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b="0" dirty="0" smtClean="0"/>
              <a:t>Aufbau Filter</a:t>
            </a:r>
            <a:r>
              <a:rPr lang="de-DE" b="0" dirty="0"/>
              <a:t/>
            </a:r>
            <a:br>
              <a:rPr lang="de-DE" b="0" dirty="0"/>
            </a:b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855" y="1532638"/>
            <a:ext cx="7853102" cy="29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39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852936"/>
            <a:ext cx="8066677" cy="239319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347864" y="933451"/>
            <a:ext cx="4828411" cy="695350"/>
          </a:xfrm>
        </p:spPr>
        <p:txBody>
          <a:bodyPr/>
          <a:lstStyle/>
          <a:p>
            <a:r>
              <a:rPr lang="de-DE" dirty="0"/>
              <a:t>Filtern nach Knotentypen und Kantentypen</a:t>
            </a:r>
          </a:p>
          <a:p>
            <a:r>
              <a:rPr lang="de-DE" dirty="0"/>
              <a:t>Excel Export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err="1" smtClean="0"/>
              <a:t>MatrixView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689" y="933451"/>
            <a:ext cx="2604718" cy="34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43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b="1" dirty="0" smtClean="0"/>
              <a:t>Ergebnisse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pPr marL="0" indent="0"/>
            <a:r>
              <a:rPr lang="de-DE" dirty="0" smtClean="0"/>
              <a:t> Framework sowie Transformationen in der PoC erfolgreich umgestezt</a:t>
            </a:r>
          </a:p>
          <a:p>
            <a:pPr marL="0" indent="0"/>
            <a:r>
              <a:rPr lang="de-DE" dirty="0" smtClean="0"/>
              <a:t> </a:t>
            </a:r>
            <a:r>
              <a:rPr lang="de-DE" dirty="0" smtClean="0"/>
              <a:t>Atomare Transformationen ermöglichen einen hohen Wiederverwendungsgrad</a:t>
            </a:r>
          </a:p>
          <a:p>
            <a:pPr marL="0" indent="0"/>
            <a:r>
              <a:rPr lang="de-DE" dirty="0" smtClean="0"/>
              <a:t> </a:t>
            </a:r>
            <a:r>
              <a:rPr lang="de-DE" dirty="0" smtClean="0"/>
              <a:t>6 Atomare Transformationen für die Umsetzung der 3 Sprachen ausreichend</a:t>
            </a:r>
          </a:p>
          <a:p>
            <a:pPr marL="0" indent="0"/>
            <a:r>
              <a:rPr lang="de-DE" dirty="0" smtClean="0"/>
              <a:t> </a:t>
            </a:r>
            <a:r>
              <a:rPr lang="de-DE" dirty="0" smtClean="0"/>
              <a:t>Eigenges Framework für die Verarbeitung von Visio 2013 (VSDX) Dateien</a:t>
            </a:r>
          </a:p>
          <a:p>
            <a:pPr marL="0" indent="0"/>
            <a:r>
              <a:rPr lang="de-DE" dirty="0" smtClean="0"/>
              <a:t> </a:t>
            </a:r>
            <a:r>
              <a:rPr lang="de-DE" dirty="0" smtClean="0"/>
              <a:t>3 aus 4 Sprachen unterstützt</a:t>
            </a:r>
          </a:p>
          <a:p>
            <a:pPr marL="271463" lvl="1" indent="0"/>
            <a:r>
              <a:rPr lang="de-DE" dirty="0" smtClean="0"/>
              <a:t> </a:t>
            </a:r>
            <a:r>
              <a:rPr lang="de-DE" dirty="0" smtClean="0"/>
              <a:t>BPMN aufgrund spezielle Visio-Serialisierung nicht unterstützt</a:t>
            </a:r>
          </a:p>
          <a:p>
            <a:pPr marL="271463" lvl="1" indent="0"/>
            <a:r>
              <a:rPr lang="de-DE" dirty="0" smtClean="0"/>
              <a:t> </a:t>
            </a:r>
            <a:r>
              <a:rPr lang="de-DE" dirty="0" smtClean="0"/>
              <a:t>SysML4Mechatronics</a:t>
            </a:r>
          </a:p>
          <a:p>
            <a:pPr marL="531813" lvl="2" indent="0"/>
            <a:r>
              <a:rPr lang="de-DE" dirty="0" smtClean="0"/>
              <a:t> </a:t>
            </a:r>
            <a:r>
              <a:rPr lang="de-DE" dirty="0" smtClean="0"/>
              <a:t>Erster Ansatz mit UML-Serialisierung gescheitert</a:t>
            </a:r>
          </a:p>
          <a:p>
            <a:pPr marL="531813" lvl="2" indent="0"/>
            <a:r>
              <a:rPr lang="de-DE" dirty="0" smtClean="0"/>
              <a:t> </a:t>
            </a:r>
            <a:r>
              <a:rPr lang="de-DE" dirty="0" smtClean="0"/>
              <a:t>Zweiter Ansatz mit SFB 768 eCore erfolgreich</a:t>
            </a:r>
          </a:p>
          <a:p>
            <a:pPr marL="271463" lvl="1" indent="0"/>
            <a:r>
              <a:rPr lang="de-DE" dirty="0" smtClean="0"/>
              <a:t> EPK: Nativ durch Visio VSDX Bibliothek</a:t>
            </a:r>
          </a:p>
          <a:p>
            <a:pPr marL="271463" lvl="1" indent="0"/>
            <a:r>
              <a:rPr lang="de-DE" dirty="0" smtClean="0"/>
              <a:t> UFM als GraphML Export von Soley (check name!)</a:t>
            </a:r>
          </a:p>
          <a:p>
            <a:pPr marL="0" indent="0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/>
              <a:t>Ergebnisse</a:t>
            </a:r>
            <a:br>
              <a:rPr lang="de-DE" dirty="0"/>
            </a:br>
            <a:r>
              <a:rPr lang="de-DE" sz="1400" b="0" dirty="0" smtClean="0"/>
              <a:t>Transformationen</a:t>
            </a:r>
            <a:endParaRPr lang="de-DE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Automatischer Import und sofortige Anzeige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Matrix und Graphen Darstellung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Einfügen von Knoten und Kanten</a:t>
            </a:r>
          </a:p>
          <a:p>
            <a:pPr lvl="1"/>
            <a:r>
              <a:rPr lang="de-DE" dirty="0"/>
              <a:t>Modifizieren der Attribute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über Attribute 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b="0" dirty="0" smtClean="0"/>
              <a:t>Visualisierung</a:t>
            </a:r>
            <a:endParaRPr lang="de-DE" sz="1400" b="0" dirty="0"/>
          </a:p>
        </p:txBody>
      </p:sp>
    </p:spTree>
    <p:extLst>
      <p:ext uri="{BB962C8B-B14F-4D97-AF65-F5344CB8AC3E}">
        <p14:creationId xmlns:p14="http://schemas.microsoft.com/office/powerpoint/2010/main" xmlns="" val="30153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DEMO</a:t>
            </a:r>
            <a:endParaRPr lang="de-DE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Repository etc.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r>
              <a:rPr lang="de-DE" sz="1400" dirty="0" smtClean="0"/>
              <a:t>Transformationen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Mögliche </a:t>
            </a:r>
            <a:r>
              <a:rPr lang="de-DE" dirty="0"/>
              <a:t>Verbesserungen</a:t>
            </a:r>
          </a:p>
          <a:p>
            <a:pPr lvl="1"/>
            <a:r>
              <a:rPr lang="de-DE" dirty="0"/>
              <a:t>Intelligenter Model Merger</a:t>
            </a:r>
          </a:p>
          <a:p>
            <a:pPr lvl="1"/>
            <a:r>
              <a:rPr lang="de-DE" dirty="0"/>
              <a:t>JUNG2 Layouts für große Knoten optimieren</a:t>
            </a:r>
          </a:p>
          <a:p>
            <a:pPr lvl="1"/>
            <a:r>
              <a:rPr lang="de-DE" dirty="0"/>
              <a:t>Mehrere „Kontaktpunkte“ für Elemente des Graphen definieren</a:t>
            </a:r>
          </a:p>
          <a:p>
            <a:r>
              <a:rPr lang="de-DE" dirty="0"/>
              <a:t>Mögliche Erweiterungen</a:t>
            </a:r>
          </a:p>
          <a:p>
            <a:pPr lvl="1"/>
            <a:r>
              <a:rPr lang="de-DE" dirty="0"/>
              <a:t>Weitere Filter einbinden (z.B. Filter über aggregierte Attribut Werte)</a:t>
            </a:r>
          </a:p>
          <a:p>
            <a:pPr lvl="1"/>
            <a:r>
              <a:rPr lang="de-DE" dirty="0"/>
              <a:t>Modifikation des Gesamtmodells in der Matrix View erlauben</a:t>
            </a:r>
          </a:p>
          <a:p>
            <a:pPr lvl="1"/>
            <a:r>
              <a:rPr lang="de-DE" dirty="0"/>
              <a:t>Lösch und </a:t>
            </a:r>
            <a:r>
              <a:rPr lang="de-DE" dirty="0" err="1"/>
              <a:t>Merge</a:t>
            </a:r>
            <a:r>
              <a:rPr lang="de-DE" dirty="0"/>
              <a:t> Operationen implementieren (PSS-IF Core muss erweitert werden)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r>
              <a:rPr lang="de-DE" sz="1400" dirty="0" smtClean="0"/>
              <a:t>Visualisierung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22048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THX</a:t>
            </a:r>
            <a:endParaRPr lang="de-DE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b="1" dirty="0" smtClean="0"/>
              <a:t>Forschungsrichtungen</a:t>
            </a:r>
          </a:p>
          <a:p>
            <a:r>
              <a:rPr lang="de-DE" dirty="0" smtClean="0"/>
              <a:t>Transformationen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Forschungsrichtungen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566822"/>
            <a:ext cx="5760000" cy="210037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124744"/>
            <a:ext cx="5760000" cy="2278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Forschungsrichtungen</a:t>
            </a:r>
          </a:p>
          <a:p>
            <a:r>
              <a:rPr lang="de-DE" b="1" dirty="0" smtClean="0"/>
              <a:t>Transformationen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Lösungsalternativen</a:t>
            </a:r>
          </a:p>
          <a:p>
            <a:r>
              <a:rPr lang="de-DE" dirty="0" smtClean="0"/>
              <a:t>Diskussion &amp; Entscheidung</a:t>
            </a:r>
          </a:p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Transformation von Modellen zwischen jeweils zwei Sprachen</a:t>
            </a:r>
          </a:p>
          <a:p>
            <a:r>
              <a:rPr lang="de-DE" dirty="0" smtClean="0"/>
              <a:t>Proof-of-Concept (PoC) Implementierung</a:t>
            </a:r>
          </a:p>
          <a:p>
            <a:r>
              <a:rPr lang="de-DE" dirty="0" smtClean="0"/>
              <a:t>4 Beispielsprachen:</a:t>
            </a:r>
          </a:p>
          <a:p>
            <a:pPr lvl="1"/>
            <a:r>
              <a:rPr lang="de-DE" dirty="0" smtClean="0"/>
              <a:t>EPK</a:t>
            </a:r>
          </a:p>
          <a:p>
            <a:pPr lvl="1"/>
            <a:r>
              <a:rPr lang="de-DE" dirty="0" smtClean="0"/>
              <a:t>BPMN</a:t>
            </a:r>
          </a:p>
          <a:p>
            <a:pPr lvl="1"/>
            <a:r>
              <a:rPr lang="de-DE" dirty="0" smtClean="0"/>
              <a:t>UFM</a:t>
            </a:r>
          </a:p>
          <a:p>
            <a:pPr lvl="1"/>
            <a:r>
              <a:rPr lang="de-DE" dirty="0" smtClean="0"/>
              <a:t>SysML4Mechatronics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357290" y="3786190"/>
          <a:ext cx="6324600" cy="2009775"/>
        </p:xfrm>
        <a:graphic>
          <a:graphicData uri="http://schemas.openxmlformats.org/presentationml/2006/ole">
            <p:oleObj spid="_x0000_s3074" name="Visio" r:id="rId3" imgW="6324703" imgH="2009711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Allgemein: 4 Lösungsmöglichkeiten</a:t>
            </a:r>
            <a:endParaRPr lang="de-DE" dirty="0"/>
          </a:p>
          <a:p>
            <a:r>
              <a:rPr lang="de-DE" dirty="0" smtClean="0"/>
              <a:t>Ergeben sich aus zwei Dimensionen</a:t>
            </a:r>
          </a:p>
          <a:p>
            <a:pPr lvl="1"/>
            <a:r>
              <a:rPr lang="de-DE" dirty="0" smtClean="0"/>
              <a:t>Direkte Transformation</a:t>
            </a:r>
          </a:p>
          <a:p>
            <a:pPr lvl="1"/>
            <a:r>
              <a:rPr lang="de-DE" dirty="0" smtClean="0"/>
              <a:t>Indirekte Transformation</a:t>
            </a:r>
          </a:p>
          <a:p>
            <a:r>
              <a:rPr lang="de-DE" dirty="0" smtClean="0"/>
              <a:t>Bei direkten Transformationen</a:t>
            </a:r>
          </a:p>
          <a:p>
            <a:pPr lvl="1"/>
            <a:r>
              <a:rPr lang="de-DE" dirty="0" smtClean="0"/>
              <a:t>Syntax-abhängig</a:t>
            </a:r>
          </a:p>
          <a:p>
            <a:pPr lvl="1"/>
            <a:r>
              <a:rPr lang="de-DE" dirty="0" smtClean="0"/>
              <a:t>Syntax-unabhängig</a:t>
            </a:r>
          </a:p>
          <a:p>
            <a:r>
              <a:rPr lang="de-DE" dirty="0" smtClean="0"/>
              <a:t>Bei indirekte Transformationen</a:t>
            </a:r>
          </a:p>
          <a:p>
            <a:pPr lvl="1"/>
            <a:r>
              <a:rPr lang="de-DE" dirty="0" smtClean="0"/>
              <a:t>Fixes Schema für das Zwischenformat</a:t>
            </a:r>
          </a:p>
          <a:p>
            <a:pPr lvl="1"/>
            <a:r>
              <a:rPr lang="de-DE" dirty="0" smtClean="0"/>
              <a:t>Variables Schema für das Zwischenformat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Lösungsmöglichkeiten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SFB768_Präsentationsvorlage">
  <a:themeElements>
    <a:clrScheme name="Praesentationsvorlage_farbe_neu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8184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7477"/>
      </a:accent6>
      <a:hlink>
        <a:srgbClr val="00A4A8"/>
      </a:hlink>
      <a:folHlink>
        <a:srgbClr val="79D1D5"/>
      </a:folHlink>
    </a:clrScheme>
    <a:fontScheme name="2_Praesentationsvorlage_farbe_neu1">
      <a:majorFont>
        <a:latin typeface="Arial Narrow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wrap="square" lIns="90000" tIns="46800" rIns="90000" bIns="46800" rtlCol="0" anchor="ctr">
        <a:noAutofit/>
      </a:bodyPr>
      <a:lstStyle>
        <a:defPPr algn="ctr" eaLnBrk="0" hangingPunct="0">
          <a:defRPr sz="14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aesentationsvorlage_farbe_neu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8184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7477"/>
        </a:accent6>
        <a:hlink>
          <a:srgbClr val="00A4A8"/>
        </a:hlink>
        <a:folHlink>
          <a:srgbClr val="79D1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SFB768_Präsentationsvorlage</Template>
  <TotalTime>0</TotalTime>
  <Words>833</Words>
  <Application>Microsoft Office PowerPoint</Application>
  <PresentationFormat>On-screen Show (4:3)</PresentationFormat>
  <Paragraphs>235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SFB768_Präsentationsvorlage</vt:lpstr>
      <vt:lpstr>Microsoft Visio Drawing</vt:lpstr>
      <vt:lpstr>1. Modellbasierte Transformationen für PSS 2. Interdisziplinäre Nutzung von Modellinformationen in der Entwicklung von PSS</vt:lpstr>
      <vt:lpstr>Motivation</vt:lpstr>
      <vt:lpstr>Grundlage</vt:lpstr>
      <vt:lpstr>Agenda</vt:lpstr>
      <vt:lpstr>Forschungsrichtungen</vt:lpstr>
      <vt:lpstr>Agenda</vt:lpstr>
      <vt:lpstr>Transformationen</vt:lpstr>
      <vt:lpstr>Ziele</vt:lpstr>
      <vt:lpstr>Lösungsmöglichkeiten</vt:lpstr>
      <vt:lpstr>Direkte syntax-abhängigte Transformation </vt:lpstr>
      <vt:lpstr>Direkte syntax-unabhängigte Transformation</vt:lpstr>
      <vt:lpstr>Indirekte Transformation mit fixem Schema</vt:lpstr>
      <vt:lpstr>Indirekte Transformation mit variablem Schema</vt:lpstr>
      <vt:lpstr>Diskussion &amp; Entscheidung</vt:lpstr>
      <vt:lpstr>Implementierung - Konzept</vt:lpstr>
      <vt:lpstr>Implementierung – Metamodel und Model</vt:lpstr>
      <vt:lpstr>Implementierung - Transformationen</vt:lpstr>
      <vt:lpstr>Implementierung – Beispiel UFM</vt:lpstr>
      <vt:lpstr>Implementierung – Technische Aspekte</vt:lpstr>
      <vt:lpstr>Agenda</vt:lpstr>
      <vt:lpstr>Visualisierung</vt:lpstr>
      <vt:lpstr>Ziele</vt:lpstr>
      <vt:lpstr>Realisierung der Ziele</vt:lpstr>
      <vt:lpstr>Technische Grundlagen</vt:lpstr>
      <vt:lpstr>Implementierung Architektur Viz-Modell</vt:lpstr>
      <vt:lpstr>Implementierung Einlesen von Daten</vt:lpstr>
      <vt:lpstr>GraphView Visualisierung</vt:lpstr>
      <vt:lpstr>GraphView Modifikation</vt:lpstr>
      <vt:lpstr>GraphView Analysen</vt:lpstr>
      <vt:lpstr>GraphView Analysen</vt:lpstr>
      <vt:lpstr>GraphView Aufbau Filter </vt:lpstr>
      <vt:lpstr>MatrixView</vt:lpstr>
      <vt:lpstr>Agenda</vt:lpstr>
      <vt:lpstr>Ergebnisse Transformationen</vt:lpstr>
      <vt:lpstr>Ergebnisse Visualisierung</vt:lpstr>
      <vt:lpstr>Slide 36</vt:lpstr>
      <vt:lpstr>Ausblick Transformationen</vt:lpstr>
      <vt:lpstr>Ausblick Visualisierung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2013-05-24T10:27:15Z</dcterms:created>
  <dcterms:modified xsi:type="dcterms:W3CDTF">2014-05-30T12:44:23Z</dcterms:modified>
</cp:coreProperties>
</file>