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Default Extension="vsdx" ContentType="application/vnd.ms-visio.drawing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837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94" r:id="rId4"/>
    <p:sldId id="273" r:id="rId5"/>
    <p:sldId id="258" r:id="rId6"/>
    <p:sldId id="274" r:id="rId7"/>
    <p:sldId id="259" r:id="rId8"/>
    <p:sldId id="260" r:id="rId9"/>
    <p:sldId id="261" r:id="rId10"/>
    <p:sldId id="287" r:id="rId11"/>
    <p:sldId id="288" r:id="rId12"/>
    <p:sldId id="289" r:id="rId13"/>
    <p:sldId id="290" r:id="rId14"/>
    <p:sldId id="262" r:id="rId15"/>
    <p:sldId id="263" r:id="rId16"/>
    <p:sldId id="291" r:id="rId17"/>
    <p:sldId id="292" r:id="rId18"/>
    <p:sldId id="293" r:id="rId19"/>
    <p:sldId id="296" r:id="rId20"/>
    <p:sldId id="295" r:id="rId21"/>
    <p:sldId id="275" r:id="rId22"/>
    <p:sldId id="264" r:id="rId23"/>
    <p:sldId id="269" r:id="rId24"/>
    <p:sldId id="270" r:id="rId25"/>
    <p:sldId id="271" r:id="rId26"/>
    <p:sldId id="272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76" r:id="rId35"/>
    <p:sldId id="265" r:id="rId36"/>
    <p:sldId id="286" r:id="rId37"/>
    <p:sldId id="266" r:id="rId38"/>
    <p:sldId id="268" r:id="rId39"/>
    <p:sldId id="285" r:id="rId40"/>
    <p:sldId id="267" r:id="rId41"/>
  </p:sldIdLst>
  <p:sldSz cx="9144000" cy="6858000" type="screen4x3"/>
  <p:notesSz cx="6797675" cy="9926638"/>
  <p:custDataLst>
    <p:tags r:id="rId4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612">
          <p15:clr>
            <a:srgbClr val="A4A3A4"/>
          </p15:clr>
        </p15:guide>
        <p15:guide id="2" orient="horz" pos="119">
          <p15:clr>
            <a:srgbClr val="A4A3A4"/>
          </p15:clr>
        </p15:guide>
        <p15:guide id="3" orient="horz" pos="3657">
          <p15:clr>
            <a:srgbClr val="A4A3A4"/>
          </p15:clr>
        </p15:guide>
        <p15:guide id="4" orient="horz" pos="2976">
          <p15:clr>
            <a:srgbClr val="A4A3A4"/>
          </p15:clr>
        </p15:guide>
        <p15:guide id="5" orient="horz" pos="1616">
          <p15:clr>
            <a:srgbClr val="A4A3A4"/>
          </p15:clr>
        </p15:guide>
        <p15:guide id="6" orient="horz" pos="1480">
          <p15:clr>
            <a:srgbClr val="A4A3A4"/>
          </p15:clr>
        </p15:guide>
        <p15:guide id="7" orient="horz" pos="572">
          <p15:clr>
            <a:srgbClr val="A4A3A4"/>
          </p15:clr>
        </p15:guide>
        <p15:guide id="8" pos="158">
          <p15:clr>
            <a:srgbClr val="A4A3A4"/>
          </p15:clr>
        </p15:guide>
        <p15:guide id="9" pos="4921">
          <p15:clr>
            <a:srgbClr val="A4A3A4"/>
          </p15:clr>
        </p15:guide>
        <p15:guide id="10" pos="3515">
          <p15:clr>
            <a:srgbClr val="A4A3A4"/>
          </p15:clr>
        </p15:guide>
        <p15:guide id="11" pos="2472">
          <p15:clr>
            <a:srgbClr val="A4A3A4"/>
          </p15:clr>
        </p15:guide>
        <p15:guide id="12" pos="204">
          <p15:clr>
            <a:srgbClr val="A4A3A4"/>
          </p15:clr>
        </p15:guide>
        <p15:guide id="13" pos="2880">
          <p15:clr>
            <a:srgbClr val="A4A3A4"/>
          </p15:clr>
        </p15:guide>
        <p15:guide id="14" pos="31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8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5BD"/>
    <a:srgbClr val="FFC000"/>
    <a:srgbClr val="FFFFFF"/>
    <a:srgbClr val="A2AD00"/>
    <a:srgbClr val="CFE5F5"/>
    <a:srgbClr val="C7D600"/>
    <a:srgbClr val="F2F2F2"/>
    <a:srgbClr val="B67B4E"/>
    <a:srgbClr val="BE7F00"/>
    <a:srgbClr val="D0D67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5379" autoAdjust="0"/>
  </p:normalViewPr>
  <p:slideViewPr>
    <p:cSldViewPr snapToObjects="1">
      <p:cViewPr varScale="1">
        <p:scale>
          <a:sx n="66" d="100"/>
          <a:sy n="66" d="100"/>
        </p:scale>
        <p:origin x="-912" y="-96"/>
      </p:cViewPr>
      <p:guideLst>
        <p:guide orient="horz" pos="3612"/>
        <p:guide orient="horz" pos="119"/>
        <p:guide orient="horz" pos="3657"/>
        <p:guide orient="horz" pos="2976"/>
        <p:guide orient="horz" pos="1616"/>
        <p:guide orient="horz" pos="1480"/>
        <p:guide orient="horz" pos="572"/>
        <p:guide pos="158"/>
        <p:guide pos="4921"/>
        <p:guide pos="3515"/>
        <p:guide pos="2472"/>
        <p:guide pos="204"/>
        <p:guide pos="2880"/>
        <p:guide pos="3152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91" d="100"/>
          <a:sy n="91" d="100"/>
        </p:scale>
        <p:origin x="-3726" y="-114"/>
      </p:cViewPr>
      <p:guideLst>
        <p:guide orient="horz" pos="3128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181" cy="49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t" anchorCtr="0" compatLnSpc="1">
            <a:prstTxWarp prst="textNoShape">
              <a:avLst/>
            </a:prstTxWarp>
          </a:bodyPr>
          <a:lstStyle>
            <a:lvl1pPr algn="l" defTabSz="917182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494" y="0"/>
            <a:ext cx="2945181" cy="49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t" anchorCtr="0" compatLnSpc="1">
            <a:prstTxWarp prst="textNoShape">
              <a:avLst/>
            </a:prstTxWarp>
          </a:bodyPr>
          <a:lstStyle>
            <a:lvl1pPr algn="r" defTabSz="917182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1897"/>
            <a:ext cx="2945181" cy="4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b" anchorCtr="0" compatLnSpc="1">
            <a:prstTxWarp prst="textNoShape">
              <a:avLst/>
            </a:prstTxWarp>
          </a:bodyPr>
          <a:lstStyle>
            <a:lvl1pPr algn="l" defTabSz="917182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494" y="9431897"/>
            <a:ext cx="2945181" cy="4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b" anchorCtr="0" compatLnSpc="1">
            <a:prstTxWarp prst="textNoShape">
              <a:avLst/>
            </a:prstTxWarp>
          </a:bodyPr>
          <a:lstStyle>
            <a:lvl1pPr algn="r" defTabSz="917182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4E6EF69A-4E5C-4B03-A0A7-1AB6D35F75A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4483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181" cy="49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t" anchorCtr="0" compatLnSpc="1">
            <a:prstTxWarp prst="textNoShape">
              <a:avLst/>
            </a:prstTxWarp>
          </a:bodyPr>
          <a:lstStyle>
            <a:lvl1pPr algn="l" defTabSz="917182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494" y="0"/>
            <a:ext cx="2945181" cy="49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t" anchorCtr="0" compatLnSpc="1">
            <a:prstTxWarp prst="textNoShape">
              <a:avLst/>
            </a:prstTxWarp>
          </a:bodyPr>
          <a:lstStyle>
            <a:lvl1pPr algn="r" defTabSz="917182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9888" y="331788"/>
            <a:ext cx="6064250" cy="4548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720" y="4880597"/>
            <a:ext cx="4986237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1897"/>
            <a:ext cx="2945181" cy="4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b" anchorCtr="0" compatLnSpc="1">
            <a:prstTxWarp prst="textNoShape">
              <a:avLst/>
            </a:prstTxWarp>
          </a:bodyPr>
          <a:lstStyle>
            <a:lvl1pPr algn="l" defTabSz="917182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494" y="9431897"/>
            <a:ext cx="2945181" cy="4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b" anchorCtr="0" compatLnSpc="1">
            <a:prstTxWarp prst="textNoShape">
              <a:avLst/>
            </a:prstTxWarp>
          </a:bodyPr>
          <a:lstStyle>
            <a:lvl1pPr algn="r" defTabSz="917182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D4D3AE2-379F-42E4-8D9A-7FC6B448ACB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0946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5"/>
          <p:cNvSpPr txBox="1">
            <a:spLocks noChangeArrowheads="1"/>
          </p:cNvSpPr>
          <p:nvPr userDrawn="1"/>
        </p:nvSpPr>
        <p:spPr bwMode="auto">
          <a:xfrm>
            <a:off x="1058863" y="357188"/>
            <a:ext cx="7013575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3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hangingPunct="0">
              <a:defRPr/>
            </a:pPr>
            <a:r>
              <a:rPr lang="de-DE" sz="2400" b="1" kern="0" dirty="0" err="1">
                <a:solidFill>
                  <a:schemeClr val="bg1">
                    <a:lumMod val="65000"/>
                  </a:schemeClr>
                </a:solidFill>
                <a:ea typeface="+mj-ea"/>
                <a:cs typeface="+mj-cs"/>
              </a:rPr>
              <a:t>Zyklenmanagement</a:t>
            </a:r>
            <a:r>
              <a:rPr lang="de-DE" sz="2400" b="1" kern="0" dirty="0">
                <a:solidFill>
                  <a:schemeClr val="bg1">
                    <a:lumMod val="65000"/>
                  </a:schemeClr>
                </a:solidFill>
                <a:ea typeface="+mj-ea"/>
                <a:cs typeface="+mj-cs"/>
              </a:rPr>
              <a:t> </a:t>
            </a:r>
            <a:br>
              <a:rPr lang="de-DE" sz="2400" b="1" kern="0" dirty="0">
                <a:solidFill>
                  <a:schemeClr val="bg1">
                    <a:lumMod val="65000"/>
                  </a:schemeClr>
                </a:solidFill>
                <a:ea typeface="+mj-ea"/>
                <a:cs typeface="+mj-cs"/>
              </a:rPr>
            </a:br>
            <a:r>
              <a:rPr lang="de-DE" sz="2400" b="1" kern="0" dirty="0">
                <a:solidFill>
                  <a:schemeClr val="bg1">
                    <a:lumMod val="65000"/>
                  </a:schemeClr>
                </a:solidFill>
                <a:ea typeface="+mj-ea"/>
                <a:cs typeface="+mj-cs"/>
              </a:rPr>
              <a:t>von Innovationsprozessen</a:t>
            </a:r>
          </a:p>
          <a:p>
            <a:pPr eaLnBrk="0" hangingPunct="0">
              <a:defRPr/>
            </a:pPr>
            <a:endParaRPr lang="de-DE" sz="500" b="1" kern="0" dirty="0">
              <a:solidFill>
                <a:schemeClr val="bg1">
                  <a:lumMod val="65000"/>
                </a:schemeClr>
              </a:solidFill>
              <a:ea typeface="+mj-ea"/>
              <a:cs typeface="+mj-cs"/>
            </a:endParaRPr>
          </a:p>
          <a:p>
            <a:pPr eaLnBrk="0" hangingPunct="0">
              <a:defRPr/>
            </a:pPr>
            <a:r>
              <a:rPr lang="de-DE" sz="2000" dirty="0">
                <a:solidFill>
                  <a:srgbClr val="000000"/>
                </a:solidFill>
              </a:rPr>
              <a:t>Verzahnte Entwicklung von Leistungsbündeln </a:t>
            </a:r>
            <a:br>
              <a:rPr lang="de-DE" sz="2000" dirty="0">
                <a:solidFill>
                  <a:srgbClr val="000000"/>
                </a:solidFill>
              </a:rPr>
            </a:br>
            <a:r>
              <a:rPr lang="de-DE" sz="2000" dirty="0">
                <a:solidFill>
                  <a:srgbClr val="000000"/>
                </a:solidFill>
              </a:rPr>
              <a:t>auf Basis technischer Produkte</a:t>
            </a:r>
          </a:p>
          <a:p>
            <a:pPr eaLnBrk="0" hangingPunct="0">
              <a:defRPr/>
            </a:pPr>
            <a:endParaRPr lang="de-DE" sz="2000" b="1" kern="0" dirty="0">
              <a:solidFill>
                <a:schemeClr val="bg1">
                  <a:lumMod val="65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3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86323"/>
            <a:ext cx="6400800" cy="1285866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charset="0"/>
              <a:buNone/>
              <a:defRPr sz="2000" smtClean="0">
                <a:latin typeface="Arial" charset="0"/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33" name="Rectangle 15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36525" y="3467089"/>
            <a:ext cx="8870950" cy="131923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 smtClean="0"/>
          </a:p>
        </p:txBody>
      </p:sp>
      <p:pic>
        <p:nvPicPr>
          <p:cNvPr id="26" name="Picture 8" descr="M:\Forschungsprojekte\SFB_768\0_Orga\9_Logos\SFB_Logos\SFB_Logo_bla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1988" y="195527"/>
            <a:ext cx="5445" cy="7399"/>
          </a:xfrm>
          <a:prstGeom prst="rect">
            <a:avLst/>
          </a:prstGeom>
          <a:noFill/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88344" y="2060848"/>
            <a:ext cx="1036931" cy="140726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332656"/>
            <a:ext cx="1010566" cy="35326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3661" y="6243399"/>
            <a:ext cx="8823978" cy="56997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8"/>
          <p:cNvSpPr>
            <a:spLocks noChangeShapeType="1"/>
          </p:cNvSpPr>
          <p:nvPr userDrawn="1"/>
        </p:nvSpPr>
        <p:spPr bwMode="auto">
          <a:xfrm>
            <a:off x="319088" y="6093296"/>
            <a:ext cx="8505825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 userDrawn="1"/>
        </p:nvSpPr>
        <p:spPr bwMode="gray">
          <a:xfrm>
            <a:off x="8264890" y="6633772"/>
            <a:ext cx="626698" cy="205570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81718" tIns="40831" rIns="81718" bIns="40831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800" kern="0" baseline="0" dirty="0" smtClean="0">
                <a:solidFill>
                  <a:srgbClr val="000000"/>
                </a:solidFill>
              </a:rPr>
              <a:t>Slide </a:t>
            </a:r>
            <a:fld id="{F3387CEC-710D-47C3-901A-3AFC87DE5743}" type="slidenum">
              <a:rPr lang="de-DE" sz="800" kern="0" smtClean="0">
                <a:solidFill>
                  <a:srgbClr val="000000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800" kern="0" dirty="0">
              <a:solidFill>
                <a:srgbClr val="000000"/>
              </a:solidFill>
            </a:endParaRP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4" y="933450"/>
            <a:ext cx="5329239" cy="449581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538163" indent="-268288">
              <a:buFont typeface="Symbol" pitchFamily="18" charset="2"/>
              <a:buChar char="-"/>
              <a:defRPr sz="1800"/>
            </a:lvl2pPr>
            <a:lvl3pPr marL="798513" indent="-268288">
              <a:buFont typeface="Courier New" pitchFamily="49" charset="0"/>
              <a:buChar char="o"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>
              <a:defRPr lang="de-DE" sz="1900" dirty="0">
                <a:solidFill>
                  <a:schemeClr val="tx2"/>
                </a:solidFill>
              </a:defRPr>
            </a:lvl1pPr>
          </a:lstStyle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84489" y="188640"/>
            <a:ext cx="518466" cy="70363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9088" y="6171391"/>
            <a:ext cx="4245873" cy="569977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69621" y="6165304"/>
            <a:ext cx="1450851" cy="4693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605" r:id="rId1"/>
    <p:sldLayoutId id="2147484606" r:id="rId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lang="de-DE" sz="4000" b="1" kern="1200" dirty="0" smtClean="0">
          <a:solidFill>
            <a:srgbClr val="FF0000"/>
          </a:solidFill>
          <a:latin typeface="Arial" charset="0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2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2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2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9pPr>
    </p:titleStyle>
    <p:bodyStyle>
      <a:lvl1pPr marL="266700" indent="-266700" algn="l" rtl="0" eaLnBrk="1" fontAlgn="base" hangingPunct="1">
        <a:spcBef>
          <a:spcPct val="20000"/>
        </a:spcBef>
        <a:spcAft>
          <a:spcPct val="0"/>
        </a:spcAft>
        <a:buClr>
          <a:srgbClr val="0065BD"/>
        </a:buClr>
        <a:buFont typeface="Arial" charset="0"/>
        <a:buChar char="●"/>
        <a:defRPr sz="1800">
          <a:solidFill>
            <a:schemeClr val="tx1"/>
          </a:solidFill>
          <a:latin typeface="Arial" charset="0"/>
          <a:ea typeface="+mn-ea"/>
          <a:cs typeface="+mn-cs"/>
        </a:defRPr>
      </a:lvl1pPr>
      <a:lvl2pPr marL="714375" indent="-268288" algn="l" rtl="0" eaLnBrk="1" fontAlgn="base" hangingPunct="1">
        <a:spcBef>
          <a:spcPct val="20000"/>
        </a:spcBef>
        <a:spcAft>
          <a:spcPct val="0"/>
        </a:spcAft>
        <a:buClr>
          <a:srgbClr val="0065BD"/>
        </a:buClr>
        <a:buFont typeface="Arial" charset="0"/>
        <a:buChar char="●"/>
        <a:defRPr sz="1800">
          <a:solidFill>
            <a:schemeClr val="tx1"/>
          </a:solidFill>
          <a:latin typeface="Arial" charset="0"/>
        </a:defRPr>
      </a:lvl2pPr>
      <a:lvl3pPr marL="1162050" indent="-268288" algn="l" rtl="0" eaLnBrk="1" fontAlgn="base" hangingPunct="1">
        <a:spcBef>
          <a:spcPct val="20000"/>
        </a:spcBef>
        <a:spcAft>
          <a:spcPct val="0"/>
        </a:spcAft>
        <a:buClr>
          <a:srgbClr val="0065BD"/>
        </a:buClr>
        <a:buFont typeface="Arial" charset="0"/>
        <a:buChar char="●"/>
        <a:defRPr sz="1800">
          <a:solidFill>
            <a:schemeClr val="tx1"/>
          </a:solidFill>
          <a:latin typeface="Arial" charset="0"/>
        </a:defRPr>
      </a:lvl3pPr>
      <a:lvl4pPr marL="1619250" indent="-277813" algn="l" rtl="0" eaLnBrk="1" fontAlgn="base" hangingPunct="1">
        <a:spcBef>
          <a:spcPct val="20000"/>
        </a:spcBef>
        <a:spcAft>
          <a:spcPct val="0"/>
        </a:spcAft>
        <a:buClr>
          <a:srgbClr val="0065BD"/>
        </a:buClr>
        <a:buFont typeface="Arial" charset="0"/>
        <a:buChar char="●"/>
        <a:defRPr sz="1800">
          <a:solidFill>
            <a:schemeClr val="tx1"/>
          </a:solidFill>
          <a:latin typeface="Arial" charset="0"/>
        </a:defRPr>
      </a:lvl4pPr>
      <a:lvl5pPr marL="2066925" indent="-268288" algn="l" rtl="0" eaLnBrk="1" fontAlgn="base" hangingPunct="1">
        <a:spcBef>
          <a:spcPct val="20000"/>
        </a:spcBef>
        <a:spcAft>
          <a:spcPct val="0"/>
        </a:spcAft>
        <a:buClr>
          <a:srgbClr val="0065BD"/>
        </a:buClr>
        <a:buFont typeface="Arial" charset="0"/>
        <a:buChar char="●"/>
        <a:defRPr sz="1800">
          <a:solidFill>
            <a:schemeClr val="tx1"/>
          </a:solidFill>
          <a:latin typeface="Arial" charset="0"/>
        </a:defRPr>
      </a:lvl5pPr>
      <a:lvl6pPr marL="2436813" indent="-2270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894013" indent="-2270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351213" indent="-2270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08413" indent="-2270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5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package" Target="../embeddings/Microsoft_Visio-Zeichnung6.vsdx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7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800" dirty="0" smtClean="0"/>
              <a:t>Konstantin Govedarski</a:t>
            </a:r>
          </a:p>
          <a:p>
            <a:r>
              <a:rPr lang="de-DE" sz="1800" dirty="0" smtClean="0"/>
              <a:t>Bernhard Radke</a:t>
            </a:r>
          </a:p>
          <a:p>
            <a:r>
              <a:rPr lang="de-DE" sz="1800" dirty="0" smtClean="0"/>
              <a:t>Luc Weiler</a:t>
            </a:r>
            <a:endParaRPr lang="de-DE" sz="1800" dirty="0"/>
          </a:p>
        </p:txBody>
      </p:sp>
      <p:sp>
        <p:nvSpPr>
          <p:cNvPr id="3" name="Titel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sz="2000" dirty="0" smtClean="0"/>
              <a:t>1. Modellbasierte Transformationen für PSS</a:t>
            </a:r>
            <a:br>
              <a:rPr lang="de-DE" sz="2000" dirty="0" smtClean="0"/>
            </a:br>
            <a:r>
              <a:rPr lang="de-DE" sz="2000" dirty="0" smtClean="0"/>
              <a:t>2. Interdisziplinäre Nutzung von Modellinformationen in der Entwicklung von PSS</a:t>
            </a:r>
            <a:endParaRPr lang="de-DE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Direkte Überführung eines Modells in der Quellsprache A zu einem Modell in der Zielsprache B</a:t>
            </a:r>
          </a:p>
          <a:p>
            <a:r>
              <a:rPr lang="de-DE" dirty="0" smtClean="0"/>
              <a:t>Auf Ebene der konkreten Syntax der jeweiligen Sprachen</a:t>
            </a:r>
          </a:p>
          <a:p>
            <a:r>
              <a:rPr lang="de-DE" dirty="0" smtClean="0"/>
              <a:t>Sehr konkret – keine Abstraktion</a:t>
            </a:r>
          </a:p>
          <a:p>
            <a:r>
              <a:rPr lang="de-DE" dirty="0" smtClean="0"/>
              <a:t>Beispiel: XSLT bei XML-basierten Serializierung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Direkte syntax-abhängigte Transformation </a:t>
            </a:r>
            <a:endParaRPr lang="bg-BG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428728" y="3214686"/>
          <a:ext cx="6143625" cy="2533650"/>
        </p:xfrm>
        <a:graphic>
          <a:graphicData uri="http://schemas.openxmlformats.org/presentationml/2006/ole">
            <p:oleObj spid="_x0000_s4100" name="Visio" r:id="rId3" imgW="6143635" imgH="2533560" progId="Visio.Drawing.15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Direkte Überführung von Quellsprache A nach Zielsprache B über eigenes abstraktes Datenmodell</a:t>
            </a:r>
          </a:p>
          <a:p>
            <a:r>
              <a:rPr lang="de-DE" dirty="0" smtClean="0"/>
              <a:t>Auf Ebene der abstrakten Syntax der jeweiligen Sprachen</a:t>
            </a:r>
          </a:p>
          <a:p>
            <a:r>
              <a:rPr lang="de-DE" dirty="0" smtClean="0"/>
              <a:t>Abstraktion von der konkreten Syntax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Direkte syntax-unabhängigte Transformation</a:t>
            </a:r>
            <a:endParaRPr lang="bg-BG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Transformation von der Quellsprache in ein eigenes fixes Schema</a:t>
            </a:r>
          </a:p>
          <a:p>
            <a:r>
              <a:rPr lang="de-DE" dirty="0" smtClean="0"/>
              <a:t>Darauf folgende Transformation von den eigenen Schema in der Zielsprache</a:t>
            </a:r>
          </a:p>
          <a:p>
            <a:r>
              <a:rPr lang="de-DE" dirty="0" smtClean="0"/>
              <a:t>Durch das eigene Schema:</a:t>
            </a:r>
          </a:p>
          <a:p>
            <a:pPr lvl="1"/>
            <a:r>
              <a:rPr lang="de-DE" dirty="0" smtClean="0"/>
              <a:t>Abstraktion von der konkreten Syntax</a:t>
            </a:r>
          </a:p>
          <a:p>
            <a:pPr lvl="1"/>
            <a:r>
              <a:rPr lang="de-DE" dirty="0" smtClean="0"/>
              <a:t>Abstration von der abstrakten Syntax</a:t>
            </a:r>
          </a:p>
          <a:p>
            <a:r>
              <a:rPr lang="de-DE" dirty="0" smtClean="0"/>
              <a:t>Fest-ausimplementierte Transformationsregeln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Indirekte Transformation mit fixem Schema</a:t>
            </a:r>
            <a:endParaRPr lang="bg-BG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Transformation über Zwischenformat, definiert über ein flexibles Schema</a:t>
            </a:r>
          </a:p>
          <a:p>
            <a:r>
              <a:rPr lang="de-DE" dirty="0" smtClean="0"/>
              <a:t>Abstraktion vom konkreten und abstrakten Syntax</a:t>
            </a:r>
          </a:p>
          <a:p>
            <a:r>
              <a:rPr lang="de-DE" dirty="0" smtClean="0"/>
              <a:t>Ist an sich eine Sprache zur Beschreibung von:</a:t>
            </a:r>
          </a:p>
          <a:p>
            <a:pPr lvl="1"/>
            <a:r>
              <a:rPr lang="de-DE" dirty="0" smtClean="0"/>
              <a:t>Schemata</a:t>
            </a:r>
          </a:p>
          <a:p>
            <a:pPr lvl="1"/>
            <a:r>
              <a:rPr lang="de-DE" dirty="0" smtClean="0"/>
              <a:t>Transformationen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Indirekte Transformation mit variablem Schema</a:t>
            </a:r>
            <a:endParaRPr lang="bg-BG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 smtClean="0"/>
              <a:t>Annahme: Weitere Sprachen werden dazu kommen</a:t>
            </a:r>
          </a:p>
          <a:p>
            <a:r>
              <a:rPr lang="de-DE" dirty="0" smtClean="0"/>
              <a:t>Weitere Transformationen werden bekannt werden</a:t>
            </a:r>
            <a:endParaRPr lang="de-DE" dirty="0"/>
          </a:p>
          <a:p>
            <a:r>
              <a:rPr lang="de-DE" dirty="0" smtClean="0"/>
              <a:t>Vergleich der Ansätze (erwartete Komplexität der notwendigen Anpassung):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Diskussion &amp; Entscheidung</a:t>
            </a:r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2910" y="2428868"/>
          <a:ext cx="7929620" cy="33647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5924"/>
                <a:gridCol w="1585924"/>
                <a:gridCol w="1585924"/>
                <a:gridCol w="1585924"/>
                <a:gridCol w="1585924"/>
              </a:tblGrid>
              <a:tr h="767959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Direkt, syntax-abhängig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Direkt, syntax-unabhängig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Indirekt,</a:t>
                      </a:r>
                    </a:p>
                    <a:p>
                      <a:r>
                        <a:rPr lang="de-DE" dirty="0" smtClean="0"/>
                        <a:t>festes</a:t>
                      </a:r>
                      <a:r>
                        <a:rPr lang="de-DE" baseline="0" dirty="0" smtClean="0"/>
                        <a:t> Schema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Indirekt,</a:t>
                      </a:r>
                    </a:p>
                    <a:p>
                      <a:r>
                        <a:rPr lang="de-DE" dirty="0" smtClean="0"/>
                        <a:t>flexibles</a:t>
                      </a:r>
                      <a:r>
                        <a:rPr lang="de-DE" baseline="0" dirty="0" smtClean="0"/>
                        <a:t> Schema</a:t>
                      </a:r>
                      <a:endParaRPr lang="bg-BG" dirty="0"/>
                    </a:p>
                  </a:txBody>
                  <a:tcPr/>
                </a:tc>
              </a:tr>
              <a:tr h="767959">
                <a:tc>
                  <a:txBody>
                    <a:bodyPr/>
                    <a:lstStyle/>
                    <a:p>
                      <a:r>
                        <a:rPr lang="de-DE" dirty="0" smtClean="0"/>
                        <a:t>Neue</a:t>
                      </a:r>
                      <a:r>
                        <a:rPr lang="de-DE" baseline="0" dirty="0" smtClean="0"/>
                        <a:t> Sprache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N²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N²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bg-BG" dirty="0"/>
                    </a:p>
                  </a:txBody>
                  <a:tcPr/>
                </a:tc>
              </a:tr>
              <a:tr h="767959">
                <a:tc>
                  <a:txBody>
                    <a:bodyPr/>
                    <a:lstStyle/>
                    <a:p>
                      <a:r>
                        <a:rPr lang="de-DE" dirty="0" smtClean="0"/>
                        <a:t>Anpassung bestehender</a:t>
                      </a:r>
                      <a:r>
                        <a:rPr lang="de-DE" baseline="0" dirty="0" smtClean="0"/>
                        <a:t> Sprache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N²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N²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 bis</a:t>
                      </a:r>
                      <a:r>
                        <a:rPr lang="de-DE" baseline="0" dirty="0" smtClean="0"/>
                        <a:t> N</a:t>
                      </a:r>
                      <a:endParaRPr lang="bg-BG" dirty="0"/>
                    </a:p>
                  </a:txBody>
                  <a:tcPr/>
                </a:tc>
              </a:tr>
              <a:tr h="767959">
                <a:tc>
                  <a:txBody>
                    <a:bodyPr/>
                    <a:lstStyle/>
                    <a:p>
                      <a:r>
                        <a:rPr lang="de-DE" dirty="0" smtClean="0"/>
                        <a:t>PSS-IF</a:t>
                      </a:r>
                      <a:r>
                        <a:rPr lang="de-DE" baseline="0" dirty="0" smtClean="0"/>
                        <a:t> Erweiterung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N²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N²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 bis</a:t>
                      </a:r>
                      <a:r>
                        <a:rPr lang="de-DE" baseline="0" dirty="0" smtClean="0"/>
                        <a:t> N</a:t>
                      </a:r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 - Konzept</a:t>
            </a:r>
            <a:endParaRPr lang="de-DE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19275" y="1347788"/>
          <a:ext cx="5505450" cy="4162425"/>
        </p:xfrm>
        <a:graphic>
          <a:graphicData uri="http://schemas.openxmlformats.org/presentationml/2006/ole">
            <p:oleObj spid="_x0000_s1028" name="Visio" r:id="rId3" imgW="5505444" imgH="4162412" progId="Visio.Drawing.1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Metamodel und Model</a:t>
            </a:r>
          </a:p>
          <a:p>
            <a:r>
              <a:rPr lang="de-DE" dirty="0" smtClean="0"/>
              <a:t>Viewpoint is auch Metamodel</a:t>
            </a:r>
          </a:p>
          <a:p>
            <a:r>
              <a:rPr lang="de-DE" dirty="0" smtClean="0"/>
              <a:t>Model ist implizit eine View mit dem entspr. Viewpoint</a:t>
            </a:r>
          </a:p>
          <a:p>
            <a:pPr>
              <a:buNone/>
            </a:pPr>
            <a:endParaRPr lang="de-DE" dirty="0" smtClean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 – Metamodel und Model</a:t>
            </a:r>
            <a:endParaRPr lang="bg-BG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580063" y="785794"/>
          <a:ext cx="3398522" cy="2071702"/>
        </p:xfrm>
        <a:graphic>
          <a:graphicData uri="http://schemas.openxmlformats.org/presentationml/2006/ole">
            <p:oleObj spid="_x0000_s2054" name="Visio" r:id="rId3" imgW="4171854" imgH="2543291" progId="Visio.Drawing.15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50824" y="2500306"/>
          <a:ext cx="6334473" cy="2755907"/>
        </p:xfrm>
        <a:graphic>
          <a:graphicData uri="http://schemas.openxmlformats.org/presentationml/2006/ole">
            <p:oleObj spid="_x0000_s2055" name="Visio" r:id="rId4" imgW="7334205" imgH="3190939" progId="Visio.Drawing.1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Implizit durch:</a:t>
            </a:r>
          </a:p>
          <a:p>
            <a:pPr lvl="1"/>
            <a:r>
              <a:rPr lang="de-DE" dirty="0" smtClean="0"/>
              <a:t>Menge an vordefinierten atomarer Transformationen</a:t>
            </a:r>
          </a:p>
          <a:p>
            <a:pPr lvl="1"/>
            <a:r>
              <a:rPr lang="de-DE" dirty="0" smtClean="0"/>
              <a:t>Sukzessiver Aufbau des Viewpoints durch Anwendung atomarer Transformationsregeln auf ein Metamodel</a:t>
            </a:r>
          </a:p>
          <a:p>
            <a:r>
              <a:rPr lang="de-DE" dirty="0" smtClean="0"/>
              <a:t>Atomare Transformationen:</a:t>
            </a:r>
          </a:p>
          <a:p>
            <a:pPr lvl="1"/>
            <a:r>
              <a:rPr lang="de-DE" dirty="0" err="1" smtClean="0"/>
              <a:t>Rename</a:t>
            </a:r>
            <a:endParaRPr lang="de-DE" dirty="0" smtClean="0"/>
          </a:p>
          <a:p>
            <a:pPr lvl="1"/>
            <a:r>
              <a:rPr lang="de-DE" dirty="0" smtClean="0"/>
              <a:t>Alias</a:t>
            </a:r>
          </a:p>
          <a:p>
            <a:pPr lvl="1"/>
            <a:r>
              <a:rPr lang="de-DE" dirty="0" err="1" smtClean="0"/>
              <a:t>Artificialize</a:t>
            </a:r>
            <a:endParaRPr lang="de-DE" dirty="0" smtClean="0"/>
          </a:p>
          <a:p>
            <a:pPr lvl="1"/>
            <a:r>
              <a:rPr lang="de-DE" dirty="0" err="1" smtClean="0"/>
              <a:t>Hide</a:t>
            </a:r>
            <a:endParaRPr lang="de-DE" dirty="0" smtClean="0"/>
          </a:p>
          <a:p>
            <a:pPr lvl="1"/>
            <a:r>
              <a:rPr lang="de-DE" dirty="0" err="1" smtClean="0"/>
              <a:t>Deinstantify</a:t>
            </a:r>
            <a:endParaRPr lang="de-DE" dirty="0" smtClean="0"/>
          </a:p>
          <a:p>
            <a:pPr lvl="1"/>
            <a:r>
              <a:rPr lang="de-DE" dirty="0" err="1" smtClean="0"/>
              <a:t>Join</a:t>
            </a:r>
            <a:endParaRPr lang="de-D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 - Transformationen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 – Beispiel UFM</a:t>
            </a:r>
            <a:endParaRPr lang="bg-BG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539552" y="2004045"/>
          <a:ext cx="8029575" cy="2505075"/>
        </p:xfrm>
        <a:graphic>
          <a:graphicData uri="http://schemas.openxmlformats.org/presentationml/2006/ole">
            <p:oleObj spid="_x0000_s5124" name="Visio" r:id="rId3" imgW="8029604" imgH="2505178" progId="Visio.Drawing.1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Create artificial Blocks (</a:t>
            </a:r>
            <a:r>
              <a:rPr lang="en-US" dirty="0" err="1" smtClean="0"/>
              <a:t>Artificialize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Create artificial </a:t>
            </a:r>
            <a:r>
              <a:rPr lang="en-US" dirty="0" err="1" smtClean="0"/>
              <a:t>ControlFlow</a:t>
            </a:r>
            <a:r>
              <a:rPr lang="en-US" dirty="0" smtClean="0"/>
              <a:t> (</a:t>
            </a:r>
            <a:r>
              <a:rPr lang="en-US" dirty="0" err="1" smtClean="0"/>
              <a:t>Artificialize</a:t>
            </a:r>
            <a:r>
              <a:rPr lang="en-US" dirty="0" smtClean="0"/>
              <a:t>)</a:t>
            </a:r>
          </a:p>
          <a:p>
            <a:r>
              <a:rPr lang="en-US" dirty="0" smtClean="0"/>
              <a:t>Join </a:t>
            </a:r>
            <a:r>
              <a:rPr lang="en-US" dirty="0" err="1" smtClean="0"/>
              <a:t>InformationFlow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 – Beispiel UFM</a:t>
            </a:r>
            <a:endParaRPr lang="bg-BG" dirty="0"/>
          </a:p>
        </p:txBody>
      </p:sp>
      <p:sp>
        <p:nvSpPr>
          <p:cNvPr id="7" name="Rechteck 6"/>
          <p:cNvSpPr/>
          <p:nvPr/>
        </p:nvSpPr>
        <p:spPr bwMode="auto">
          <a:xfrm>
            <a:off x="1979712" y="5013176"/>
            <a:ext cx="1512168" cy="55436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r>
              <a:rPr lang="en-US" sz="1400" u="sng" dirty="0" smtClean="0"/>
              <a:t>:State</a:t>
            </a:r>
            <a:endParaRPr lang="en-US" sz="1400" u="sng" dirty="0" smtClean="0"/>
          </a:p>
        </p:txBody>
      </p:sp>
      <p:sp>
        <p:nvSpPr>
          <p:cNvPr id="8" name="Rechteck 7"/>
          <p:cNvSpPr/>
          <p:nvPr/>
        </p:nvSpPr>
        <p:spPr bwMode="auto">
          <a:xfrm>
            <a:off x="5076056" y="5013176"/>
            <a:ext cx="1512168" cy="55436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r>
              <a:rPr lang="en-US" sz="1400" u="sng" dirty="0" smtClean="0"/>
              <a:t>:Function</a:t>
            </a:r>
            <a:endParaRPr lang="en-US" sz="1400" u="sng" dirty="0" smtClean="0"/>
          </a:p>
        </p:txBody>
      </p:sp>
      <p:cxnSp>
        <p:nvCxnSpPr>
          <p:cNvPr id="10" name="Gerade Verbindung mit Pfeil 9"/>
          <p:cNvCxnSpPr>
            <a:stCxn id="7" idx="3"/>
            <a:endCxn id="8" idx="1"/>
          </p:cNvCxnSpPr>
          <p:nvPr/>
        </p:nvCxnSpPr>
        <p:spPr>
          <a:xfrm>
            <a:off x="3491880" y="5290356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563888" y="5085184"/>
            <a:ext cx="1394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</a:t>
            </a:r>
            <a:r>
              <a:rPr lang="en-US" sz="1000" dirty="0" err="1" smtClean="0"/>
              <a:t>InformationFlow</a:t>
            </a:r>
            <a:r>
              <a:rPr lang="en-US" sz="1000" dirty="0" smtClean="0"/>
              <a:t>&gt;&gt;</a:t>
            </a:r>
            <a:endParaRPr lang="en-US" sz="1000" dirty="0"/>
          </a:p>
        </p:txBody>
      </p:sp>
      <p:sp>
        <p:nvSpPr>
          <p:cNvPr id="13" name="Rechteck 12"/>
          <p:cNvSpPr/>
          <p:nvPr/>
        </p:nvSpPr>
        <p:spPr bwMode="auto">
          <a:xfrm>
            <a:off x="1979712" y="3501008"/>
            <a:ext cx="1512168" cy="55436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r>
              <a:rPr lang="en-US" sz="1400" u="sng" dirty="0" smtClean="0"/>
              <a:t>:Block</a:t>
            </a:r>
            <a:endParaRPr lang="en-US" sz="1400" u="sng" dirty="0" smtClean="0"/>
          </a:p>
        </p:txBody>
      </p:sp>
      <p:sp>
        <p:nvSpPr>
          <p:cNvPr id="14" name="Rechteck 13"/>
          <p:cNvSpPr/>
          <p:nvPr/>
        </p:nvSpPr>
        <p:spPr bwMode="auto">
          <a:xfrm>
            <a:off x="5076056" y="3501008"/>
            <a:ext cx="1512168" cy="55436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r>
              <a:rPr lang="en-US" sz="1400" u="sng" dirty="0" smtClean="0"/>
              <a:t>:Block</a:t>
            </a:r>
            <a:endParaRPr lang="en-US" sz="1400" u="sng" dirty="0" smtClean="0"/>
          </a:p>
        </p:txBody>
      </p:sp>
      <p:cxnSp>
        <p:nvCxnSpPr>
          <p:cNvPr id="16" name="Gerade Verbindung mit Pfeil 15"/>
          <p:cNvCxnSpPr>
            <a:stCxn id="7" idx="0"/>
            <a:endCxn id="13" idx="2"/>
          </p:cNvCxnSpPr>
          <p:nvPr/>
        </p:nvCxnSpPr>
        <p:spPr>
          <a:xfrm flipV="1">
            <a:off x="2735796" y="4055368"/>
            <a:ext cx="0" cy="957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8" idx="0"/>
            <a:endCxn id="14" idx="2"/>
          </p:cNvCxnSpPr>
          <p:nvPr/>
        </p:nvCxnSpPr>
        <p:spPr>
          <a:xfrm flipV="1">
            <a:off x="5832140" y="4055368"/>
            <a:ext cx="0" cy="957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2123728" y="4437112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&lt;&lt;Relationship&gt;&gt;</a:t>
            </a:r>
            <a:endParaRPr lang="en-US" sz="1000" dirty="0"/>
          </a:p>
        </p:txBody>
      </p:sp>
      <p:sp>
        <p:nvSpPr>
          <p:cNvPr id="21" name="Textfeld 20"/>
          <p:cNvSpPr txBox="1"/>
          <p:nvPr/>
        </p:nvSpPr>
        <p:spPr>
          <a:xfrm>
            <a:off x="5238067" y="4437112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&lt;&lt;Relationship&gt;&gt;</a:t>
            </a:r>
            <a:endParaRPr lang="en-US" sz="1000" dirty="0"/>
          </a:p>
        </p:txBody>
      </p:sp>
      <p:cxnSp>
        <p:nvCxnSpPr>
          <p:cNvPr id="22" name="Gerade Verbindung mit Pfeil 21"/>
          <p:cNvCxnSpPr>
            <a:stCxn id="7" idx="2"/>
            <a:endCxn id="8" idx="2"/>
          </p:cNvCxnSpPr>
          <p:nvPr/>
        </p:nvCxnSpPr>
        <p:spPr>
          <a:xfrm rot="16200000" flipH="1">
            <a:off x="4283968" y="4019364"/>
            <a:ext cx="12700" cy="3096344"/>
          </a:xfrm>
          <a:prstGeom prst="bentConnector3">
            <a:avLst>
              <a:gd name="adj1" fmla="val 282856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3619114" y="5690646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</a:t>
            </a:r>
            <a:r>
              <a:rPr lang="en-US" sz="1000" dirty="0" err="1" smtClean="0"/>
              <a:t>ControlFlow</a:t>
            </a:r>
            <a:r>
              <a:rPr lang="en-US" sz="1000" dirty="0" smtClean="0"/>
              <a:t>&gt;&gt;</a:t>
            </a:r>
            <a:endParaRPr lang="en-US" sz="1000" dirty="0"/>
          </a:p>
        </p:txBody>
      </p:sp>
      <p:cxnSp>
        <p:nvCxnSpPr>
          <p:cNvPr id="30" name="Gerade Verbindung mit Pfeil 29"/>
          <p:cNvCxnSpPr>
            <a:stCxn id="13" idx="3"/>
            <a:endCxn id="14" idx="1"/>
          </p:cNvCxnSpPr>
          <p:nvPr/>
        </p:nvCxnSpPr>
        <p:spPr>
          <a:xfrm>
            <a:off x="3491880" y="3778188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3537106" y="3542819"/>
            <a:ext cx="1394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</a:t>
            </a:r>
            <a:r>
              <a:rPr lang="en-US" sz="1000" dirty="0" err="1" smtClean="0"/>
              <a:t>InformationFlow</a:t>
            </a:r>
            <a:r>
              <a:rPr lang="en-US" sz="1000" dirty="0" smtClean="0"/>
              <a:t>&gt;&gt;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  <p:bldP spid="11" grpId="0"/>
      <p:bldP spid="13" grpId="0" animBg="1"/>
      <p:bldP spid="14" grpId="0" animBg="1"/>
      <p:bldP spid="20" grpId="0"/>
      <p:bldP spid="21" grpId="0"/>
      <p:bldP spid="23" grpId="0" uiExpand="1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Implikationen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fachfremden</a:t>
            </a:r>
            <a:r>
              <a:rPr lang="en-US" dirty="0" smtClean="0"/>
              <a:t> </a:t>
            </a:r>
            <a:r>
              <a:rPr lang="en-US" dirty="0" err="1" smtClean="0"/>
              <a:t>Modellen</a:t>
            </a:r>
            <a:r>
              <a:rPr lang="en-US" dirty="0" smtClean="0"/>
              <a:t> </a:t>
            </a:r>
            <a:r>
              <a:rPr lang="en-US" dirty="0" err="1" smtClean="0"/>
              <a:t>erkennen</a:t>
            </a:r>
            <a:endParaRPr lang="en-US" dirty="0" smtClean="0"/>
          </a:p>
          <a:p>
            <a:r>
              <a:rPr lang="en-US" dirty="0" err="1" smtClean="0"/>
              <a:t>Kollaboration</a:t>
            </a:r>
            <a:endParaRPr lang="en-US" dirty="0" smtClean="0"/>
          </a:p>
          <a:p>
            <a:r>
              <a:rPr lang="en-US" dirty="0" err="1" smtClean="0"/>
              <a:t>Konsistentes</a:t>
            </a:r>
            <a:r>
              <a:rPr lang="en-US" dirty="0" smtClean="0"/>
              <a:t>, </a:t>
            </a:r>
            <a:r>
              <a:rPr lang="en-US" dirty="0" err="1" smtClean="0"/>
              <a:t>gemeinsames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Bild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2267744" y="1484784"/>
          <a:ext cx="6660232" cy="4592785"/>
        </p:xfrm>
        <a:graphic>
          <a:graphicData uri="http://schemas.openxmlformats.org/presentationml/2006/ole">
            <p:oleObj spid="_x0000_s9217" name="Visio" r:id="rId3" imgW="9448740" imgH="6505669" progId="Visio.Drawing.1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Java, Maven, Junit, EMF, Guava</a:t>
            </a:r>
          </a:p>
          <a:p>
            <a:r>
              <a:rPr lang="de-DE" dirty="0" smtClean="0"/>
              <a:t>Warum?</a:t>
            </a:r>
          </a:p>
          <a:p>
            <a:pPr lvl="1"/>
            <a:r>
              <a:rPr lang="de-DE" dirty="0" smtClean="0"/>
              <a:t>Standardtechnologien</a:t>
            </a:r>
          </a:p>
          <a:p>
            <a:pPr lvl="1"/>
            <a:r>
              <a:rPr lang="de-DE" dirty="0" smtClean="0"/>
              <a:t>Verbreitete Akzeptanz</a:t>
            </a:r>
          </a:p>
          <a:p>
            <a:pPr lvl="1"/>
            <a:r>
              <a:rPr lang="de-DE" dirty="0" smtClean="0"/>
              <a:t>Erfahrung</a:t>
            </a:r>
          </a:p>
          <a:p>
            <a:r>
              <a:rPr lang="de-DE" dirty="0" smtClean="0"/>
              <a:t>Zielarchitektur:</a:t>
            </a:r>
          </a:p>
          <a:p>
            <a:pPr lvl="1"/>
            <a:r>
              <a:rPr lang="de-DE" dirty="0" smtClean="0"/>
              <a:t>Max reusability</a:t>
            </a:r>
          </a:p>
          <a:p>
            <a:pPr lvl="1"/>
            <a:r>
              <a:rPr lang="de-DE" dirty="0" smtClean="0"/>
              <a:t>Max flexibility (loose coupling)</a:t>
            </a:r>
          </a:p>
          <a:p>
            <a:pPr lvl="1"/>
            <a:r>
              <a:rPr lang="de-DE" dirty="0" smtClean="0"/>
              <a:t>Min maintenance effort</a:t>
            </a:r>
          </a:p>
          <a:p>
            <a:pPr lvl="1"/>
            <a:r>
              <a:rPr lang="de-DE" dirty="0" smtClean="0"/>
              <a:t>Patterns!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 – Technische Aspekte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de-DE" dirty="0" smtClean="0"/>
              <a:t>Forschungsrichtungen</a:t>
            </a:r>
          </a:p>
          <a:p>
            <a:r>
              <a:rPr lang="de-DE" dirty="0" smtClean="0"/>
              <a:t>Transformationen</a:t>
            </a:r>
          </a:p>
          <a:p>
            <a:r>
              <a:rPr lang="de-DE" b="1" dirty="0" smtClean="0"/>
              <a:t>Visualisierung</a:t>
            </a:r>
          </a:p>
          <a:p>
            <a:r>
              <a:rPr lang="de-DE" dirty="0" smtClean="0"/>
              <a:t>Ergebnisse</a:t>
            </a:r>
          </a:p>
          <a:p>
            <a:r>
              <a:rPr lang="de-DE" dirty="0" smtClean="0"/>
              <a:t>DEMO</a:t>
            </a:r>
          </a:p>
          <a:p>
            <a:r>
              <a:rPr lang="de-DE" dirty="0" smtClean="0"/>
              <a:t>Ausblick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</a:p>
          <a:p>
            <a:r>
              <a:rPr lang="de-DE" dirty="0" smtClean="0"/>
              <a:t>Realisierung der Ziele</a:t>
            </a:r>
          </a:p>
          <a:p>
            <a:r>
              <a:rPr lang="de-DE" dirty="0" smtClean="0"/>
              <a:t>Technische Grundlagen</a:t>
            </a:r>
          </a:p>
          <a:p>
            <a:r>
              <a:rPr lang="de-DE" dirty="0" smtClean="0"/>
              <a:t>Implementierung</a:t>
            </a:r>
          </a:p>
          <a:p>
            <a:pPr lvl="1"/>
            <a:r>
              <a:rPr lang="de-DE" dirty="0" smtClean="0"/>
              <a:t>Aufbau des </a:t>
            </a:r>
            <a:r>
              <a:rPr lang="de-DE" dirty="0" err="1" smtClean="0"/>
              <a:t>Viz</a:t>
            </a:r>
            <a:r>
              <a:rPr lang="de-DE" dirty="0" smtClean="0"/>
              <a:t>-Modells</a:t>
            </a:r>
          </a:p>
          <a:p>
            <a:pPr lvl="1"/>
            <a:r>
              <a:rPr lang="de-DE" dirty="0"/>
              <a:t>Einlesen von </a:t>
            </a:r>
            <a:r>
              <a:rPr lang="de-DE" dirty="0" smtClean="0"/>
              <a:t>Daten</a:t>
            </a:r>
            <a:endParaRPr lang="de-DE" dirty="0"/>
          </a:p>
          <a:p>
            <a:pPr lvl="1"/>
            <a:r>
              <a:rPr lang="de-DE" dirty="0"/>
              <a:t>Grafische </a:t>
            </a:r>
            <a:r>
              <a:rPr lang="de-DE" dirty="0" smtClean="0"/>
              <a:t>Darstellung</a:t>
            </a:r>
          </a:p>
          <a:p>
            <a:pPr lvl="2"/>
            <a:r>
              <a:rPr lang="de-DE" dirty="0" err="1" smtClean="0"/>
              <a:t>GraphView</a:t>
            </a:r>
            <a:endParaRPr lang="de-DE" dirty="0"/>
          </a:p>
          <a:p>
            <a:pPr lvl="2"/>
            <a:r>
              <a:rPr lang="de-DE" dirty="0" err="1" smtClean="0"/>
              <a:t>MatrixView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Visualisierung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/>
              <a:t>Import und Export aus verschiedenen Quellformaten</a:t>
            </a:r>
          </a:p>
          <a:p>
            <a:r>
              <a:rPr lang="de-DE" dirty="0"/>
              <a:t>Visualisierung des Gesamtmodells</a:t>
            </a:r>
          </a:p>
          <a:p>
            <a:r>
              <a:rPr lang="de-DE" dirty="0"/>
              <a:t>Bearbeitung des Gesamtmodells</a:t>
            </a:r>
          </a:p>
          <a:p>
            <a:r>
              <a:rPr lang="de-DE" dirty="0"/>
              <a:t>Analysen auf dem Gesamtmodell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824" y="2412198"/>
            <a:ext cx="5291738" cy="3396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/>
              <a:t>Import und Export aus verschiedenen Quellformaten</a:t>
            </a:r>
          </a:p>
          <a:p>
            <a:pPr lvl="1"/>
            <a:r>
              <a:rPr lang="de-DE" dirty="0"/>
              <a:t>Automatischer Import &amp; Export mit PSS-IF Transform</a:t>
            </a:r>
          </a:p>
          <a:p>
            <a:r>
              <a:rPr lang="de-DE" dirty="0"/>
              <a:t>Visualisierung des Gesamtmodells</a:t>
            </a:r>
          </a:p>
          <a:p>
            <a:pPr lvl="1"/>
            <a:r>
              <a:rPr lang="de-DE" dirty="0"/>
              <a:t>Unterschiedliche Visualisierungen der </a:t>
            </a:r>
            <a:r>
              <a:rPr lang="de-DE" dirty="0" smtClean="0"/>
              <a:t>Elemente </a:t>
            </a:r>
            <a:r>
              <a:rPr lang="de-DE" dirty="0"/>
              <a:t>(Farbe, Form, Inhalt)</a:t>
            </a:r>
          </a:p>
          <a:p>
            <a:pPr lvl="1"/>
            <a:r>
              <a:rPr lang="de-DE" dirty="0"/>
              <a:t>Verschiedene Ansichten auf das Modell (Graph, Matrix)</a:t>
            </a:r>
          </a:p>
          <a:p>
            <a:r>
              <a:rPr lang="de-DE" dirty="0"/>
              <a:t>Bearbeitung des Gesamtmodells</a:t>
            </a:r>
          </a:p>
          <a:p>
            <a:pPr lvl="1"/>
            <a:r>
              <a:rPr lang="de-DE" dirty="0"/>
              <a:t>Modifikation der Element Attribute</a:t>
            </a:r>
          </a:p>
          <a:p>
            <a:pPr lvl="1"/>
            <a:r>
              <a:rPr lang="de-DE" dirty="0"/>
              <a:t>Einfaches Einfügen und Löschen von Elementen</a:t>
            </a:r>
          </a:p>
          <a:p>
            <a:r>
              <a:rPr lang="de-DE" dirty="0"/>
              <a:t>Analysen auf dem Gesamtmodell</a:t>
            </a:r>
          </a:p>
          <a:p>
            <a:pPr lvl="1"/>
            <a:r>
              <a:rPr lang="de-DE" dirty="0"/>
              <a:t>Hervorheben von Zusammenhängen</a:t>
            </a:r>
          </a:p>
          <a:p>
            <a:pPr lvl="1"/>
            <a:r>
              <a:rPr lang="de-DE" dirty="0"/>
              <a:t>Filtern </a:t>
            </a:r>
            <a:r>
              <a:rPr lang="de-DE" dirty="0" smtClean="0"/>
              <a:t>über Attribute </a:t>
            </a:r>
            <a:r>
              <a:rPr lang="de-DE" dirty="0"/>
              <a:t>und Elementtypen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 der Ziele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/>
              <a:t>PSS-IF Core</a:t>
            </a:r>
          </a:p>
          <a:p>
            <a:r>
              <a:rPr lang="de-DE" dirty="0" smtClean="0"/>
              <a:t>PSS-IF </a:t>
            </a:r>
            <a:r>
              <a:rPr lang="de-DE" dirty="0"/>
              <a:t>Transform</a:t>
            </a:r>
          </a:p>
          <a:p>
            <a:r>
              <a:rPr lang="de-DE" dirty="0" smtClean="0"/>
              <a:t>Jung2 </a:t>
            </a:r>
            <a:r>
              <a:rPr lang="de-DE" dirty="0"/>
              <a:t>Framework</a:t>
            </a:r>
          </a:p>
          <a:p>
            <a:pPr lvl="1"/>
            <a:r>
              <a:rPr lang="de-DE" dirty="0" smtClean="0"/>
              <a:t>Framework </a:t>
            </a:r>
            <a:r>
              <a:rPr lang="de-DE" dirty="0"/>
              <a:t>zur Visualisierung von Graphen und Netzwerken</a:t>
            </a:r>
          </a:p>
          <a:p>
            <a:pPr lvl="1"/>
            <a:r>
              <a:rPr lang="de-DE" dirty="0"/>
              <a:t>Open </a:t>
            </a:r>
            <a:r>
              <a:rPr lang="de-DE" dirty="0" smtClean="0"/>
              <a:t>Source</a:t>
            </a:r>
          </a:p>
          <a:p>
            <a:pPr lvl="1"/>
            <a:r>
              <a:rPr lang="de-DE" dirty="0" smtClean="0"/>
              <a:t>Leicht anpassbar und erweiterbar</a:t>
            </a:r>
            <a:endParaRPr lang="de-DE" dirty="0"/>
          </a:p>
          <a:p>
            <a:pPr lvl="1"/>
            <a:r>
              <a:rPr lang="de-DE" dirty="0" smtClean="0"/>
              <a:t>Java API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Technische Grundlagen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Implementierung</a:t>
            </a:r>
            <a:br>
              <a:rPr lang="de-DE" dirty="0" smtClean="0"/>
            </a:br>
            <a:r>
              <a:rPr lang="de-DE" sz="1400" b="0" dirty="0" smtClean="0"/>
              <a:t>Aufbau des </a:t>
            </a:r>
            <a:r>
              <a:rPr lang="de-DE" sz="1400" b="0" dirty="0" err="1" smtClean="0"/>
              <a:t>Viz</a:t>
            </a:r>
            <a:r>
              <a:rPr lang="de-DE" sz="1400" b="0" dirty="0" smtClean="0"/>
              <a:t>-Modells</a:t>
            </a:r>
            <a:endParaRPr lang="de-DE" sz="1400" b="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908720"/>
            <a:ext cx="4288551" cy="48834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/>
              <a:t>Implementierung</a:t>
            </a:r>
            <a:br>
              <a:rPr lang="de-DE" dirty="0"/>
            </a:br>
            <a:r>
              <a:rPr lang="de-DE" sz="1400" b="0" dirty="0" smtClean="0"/>
              <a:t>Einlesen von Daten</a:t>
            </a:r>
            <a:endParaRPr lang="de-DE" sz="1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2000" y="993579"/>
            <a:ext cx="5400000" cy="48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790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err="1" smtClean="0"/>
              <a:t>GraphView</a:t>
            </a:r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sz="1400" b="0" dirty="0" smtClean="0"/>
              <a:t>Visualisierung </a:t>
            </a:r>
            <a:endParaRPr lang="de-DE" sz="1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824" y="1120125"/>
            <a:ext cx="8031163" cy="451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7175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err="1" smtClean="0"/>
              <a:t>GraphView</a:t>
            </a:r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sz="1400" b="0" dirty="0" smtClean="0"/>
              <a:t>Modifikationen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825" y="1556792"/>
            <a:ext cx="2520420" cy="247696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7865" y="1484784"/>
            <a:ext cx="2369190" cy="230425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61627" y="2492896"/>
            <a:ext cx="2520361" cy="2909164"/>
          </a:xfrm>
          <a:prstGeom prst="rect">
            <a:avLst/>
          </a:prstGeom>
        </p:spPr>
      </p:pic>
      <p:sp>
        <p:nvSpPr>
          <p:cNvPr id="8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1"/>
            <a:ext cx="8031164" cy="407318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Einfügen von Knoten				Einfügen von Kanten</a:t>
            </a:r>
            <a:endParaRPr lang="de-DE" dirty="0"/>
          </a:p>
        </p:txBody>
      </p:sp>
      <p:sp>
        <p:nvSpPr>
          <p:cNvPr id="9" name="Textplatzhalter 1"/>
          <p:cNvSpPr txBox="1">
            <a:spLocks/>
          </p:cNvSpPr>
          <p:nvPr/>
        </p:nvSpPr>
        <p:spPr>
          <a:xfrm>
            <a:off x="4292611" y="3830101"/>
            <a:ext cx="479698" cy="407318"/>
          </a:xfrm>
          <a:prstGeom prst="rect">
            <a:avLst/>
          </a:prstGeom>
        </p:spPr>
        <p:txBody>
          <a:bodyPr/>
          <a:lstStyle>
            <a:lvl1pPr marL="266700" indent="-2667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Arial" charset="0"/>
              <a:buChar char="●"/>
              <a:defRPr sz="18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53816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Symbol" pitchFamily="18" charset="2"/>
              <a:buChar char="-"/>
              <a:defRPr sz="1800">
                <a:solidFill>
                  <a:schemeClr val="tx1"/>
                </a:solidFill>
                <a:latin typeface="Arial" charset="0"/>
              </a:defRPr>
            </a:lvl2pPr>
            <a:lvl3pPr marL="7985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Arial" charset="0"/>
              </a:defRPr>
            </a:lvl3pPr>
            <a:lvl4pPr marL="1619250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Arial" charset="0"/>
              <a:buChar char="●"/>
              <a:defRPr sz="1800">
                <a:solidFill>
                  <a:schemeClr val="tx1"/>
                </a:solidFill>
                <a:latin typeface="Arial" charset="0"/>
              </a:defRPr>
            </a:lvl4pPr>
            <a:lvl5pPr marL="2066925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Arial" charset="0"/>
              <a:buChar char="●"/>
              <a:defRPr sz="1800">
                <a:solidFill>
                  <a:schemeClr val="tx1"/>
                </a:solidFill>
                <a:latin typeface="Arial" charset="0"/>
              </a:defRPr>
            </a:lvl5pPr>
            <a:lvl6pPr marL="24368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8940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3512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084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de-DE" kern="0" dirty="0" smtClean="0"/>
              <a:t>(1)</a:t>
            </a:r>
            <a:endParaRPr lang="de-DE" kern="0" dirty="0"/>
          </a:p>
        </p:txBody>
      </p:sp>
      <p:sp>
        <p:nvSpPr>
          <p:cNvPr id="10" name="Textplatzhalter 1"/>
          <p:cNvSpPr txBox="1">
            <a:spLocks/>
          </p:cNvSpPr>
          <p:nvPr/>
        </p:nvSpPr>
        <p:spPr>
          <a:xfrm>
            <a:off x="6781958" y="5517232"/>
            <a:ext cx="479698" cy="407318"/>
          </a:xfrm>
          <a:prstGeom prst="rect">
            <a:avLst/>
          </a:prstGeom>
        </p:spPr>
        <p:txBody>
          <a:bodyPr/>
          <a:lstStyle>
            <a:lvl1pPr marL="266700" indent="-2667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Arial" charset="0"/>
              <a:buChar char="●"/>
              <a:defRPr sz="18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53816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Symbol" pitchFamily="18" charset="2"/>
              <a:buChar char="-"/>
              <a:defRPr sz="1800">
                <a:solidFill>
                  <a:schemeClr val="tx1"/>
                </a:solidFill>
                <a:latin typeface="Arial" charset="0"/>
              </a:defRPr>
            </a:lvl2pPr>
            <a:lvl3pPr marL="7985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Arial" charset="0"/>
              </a:defRPr>
            </a:lvl3pPr>
            <a:lvl4pPr marL="1619250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Arial" charset="0"/>
              <a:buChar char="●"/>
              <a:defRPr sz="1800">
                <a:solidFill>
                  <a:schemeClr val="tx1"/>
                </a:solidFill>
                <a:latin typeface="Arial" charset="0"/>
              </a:defRPr>
            </a:lvl4pPr>
            <a:lvl5pPr marL="2066925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Arial" charset="0"/>
              <a:buChar char="●"/>
              <a:defRPr sz="1800">
                <a:solidFill>
                  <a:schemeClr val="tx1"/>
                </a:solidFill>
                <a:latin typeface="Arial" charset="0"/>
              </a:defRPr>
            </a:lvl5pPr>
            <a:lvl6pPr marL="24368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8940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3512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084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de-DE" kern="0" dirty="0" smtClean="0"/>
              <a:t>(2)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xmlns="" val="49242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SFB 768: „</a:t>
            </a:r>
            <a:r>
              <a:rPr lang="en-US" dirty="0" smtClean="0"/>
              <a:t>Concept </a:t>
            </a:r>
            <a:r>
              <a:rPr lang="en-US" dirty="0" smtClean="0"/>
              <a:t>for an Integration-framework to enable the </a:t>
            </a:r>
            <a:r>
              <a:rPr lang="en-US" dirty="0" err="1" smtClean="0"/>
              <a:t>crossdisciplinary</a:t>
            </a:r>
            <a:r>
              <a:rPr lang="en-US" dirty="0" smtClean="0"/>
              <a:t> </a:t>
            </a:r>
            <a:r>
              <a:rPr lang="en-US" dirty="0" smtClean="0"/>
              <a:t> development </a:t>
            </a:r>
            <a:r>
              <a:rPr lang="en-US" dirty="0" smtClean="0"/>
              <a:t>of </a:t>
            </a:r>
            <a:r>
              <a:rPr lang="en-US" dirty="0" smtClean="0"/>
              <a:t>product-service-systems”</a:t>
            </a:r>
            <a:endParaRPr lang="de-D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Grundlage</a:t>
            </a:r>
            <a:endParaRPr lang="bg-BG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2060848"/>
            <a:ext cx="401955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err="1" smtClean="0"/>
              <a:t>GraphView</a:t>
            </a:r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sz="1400" b="0" dirty="0" smtClean="0"/>
              <a:t>Analysen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825" y="1412776"/>
            <a:ext cx="7987706" cy="386153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50825" y="904178"/>
            <a:ext cx="6168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Hervorheben von Zusammenhängen (</a:t>
            </a:r>
            <a:r>
              <a:rPr lang="de-DE" dirty="0" err="1"/>
              <a:t>Depth</a:t>
            </a:r>
            <a:r>
              <a:rPr lang="de-DE" dirty="0"/>
              <a:t> Search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58329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/>
              <a:t>Filtern nach Elementtyp</a:t>
            </a:r>
          </a:p>
          <a:p>
            <a:pPr lvl="1"/>
            <a:r>
              <a:rPr lang="de-DE" dirty="0"/>
              <a:t>Der Nutzer kann nach Knotentyp und/oder Kantentyp filtern</a:t>
            </a:r>
          </a:p>
          <a:p>
            <a:pPr lvl="1"/>
            <a:r>
              <a:rPr lang="de-DE" dirty="0"/>
              <a:t>Der Filter wird automatisch abgespeichert</a:t>
            </a:r>
          </a:p>
          <a:p>
            <a:r>
              <a:rPr lang="de-DE" dirty="0"/>
              <a:t>Filtern nach Attribut Eigenschaften</a:t>
            </a:r>
          </a:p>
          <a:p>
            <a:pPr lvl="1"/>
            <a:r>
              <a:rPr lang="de-DE" dirty="0"/>
              <a:t>Auf Knoten oder Kanten definierbar</a:t>
            </a:r>
          </a:p>
          <a:p>
            <a:pPr lvl="1"/>
            <a:r>
              <a:rPr lang="de-DE" dirty="0" smtClean="0"/>
              <a:t>Vergleich vom Attribut </a:t>
            </a:r>
            <a:r>
              <a:rPr lang="de-DE" dirty="0"/>
              <a:t>Wert </a:t>
            </a:r>
            <a:r>
              <a:rPr lang="de-DE" dirty="0" smtClean="0"/>
              <a:t>mit benutzerdefinierten </a:t>
            </a:r>
            <a:r>
              <a:rPr lang="de-DE" dirty="0"/>
              <a:t>Wert </a:t>
            </a:r>
            <a:r>
              <a:rPr lang="de-DE" dirty="0" smtClean="0"/>
              <a:t>(Bedingung)</a:t>
            </a:r>
            <a:endParaRPr lang="de-DE" dirty="0"/>
          </a:p>
          <a:p>
            <a:pPr lvl="1"/>
            <a:r>
              <a:rPr lang="de-DE" dirty="0"/>
              <a:t>Alle Elemente welche die Bedingung erfüllen bleiben sichtbar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err="1" smtClean="0"/>
              <a:t>GraphView</a:t>
            </a:r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sz="1400" b="0" dirty="0" smtClean="0"/>
              <a:t>Analysen</a:t>
            </a:r>
            <a:endParaRPr lang="de-DE" sz="1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11306" y="3509336"/>
            <a:ext cx="3686689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0776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892552"/>
          </a:xfrm>
        </p:spPr>
        <p:txBody>
          <a:bodyPr/>
          <a:lstStyle/>
          <a:p>
            <a:r>
              <a:rPr lang="de-DE" dirty="0" err="1" smtClean="0"/>
              <a:t>GraphView</a:t>
            </a:r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sz="1400" b="0" dirty="0" smtClean="0"/>
              <a:t>Aufbau Filter</a:t>
            </a:r>
            <a:r>
              <a:rPr lang="de-DE" b="0" dirty="0"/>
              <a:t/>
            </a:r>
            <a:br>
              <a:rPr lang="de-DE" b="0" dirty="0"/>
            </a:b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6095" y="1772816"/>
            <a:ext cx="8231810" cy="275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8395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852936"/>
            <a:ext cx="8066677" cy="2393199"/>
          </a:xfrm>
          <a:prstGeom prst="rect">
            <a:avLst/>
          </a:prstGeom>
        </p:spPr>
      </p:pic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3347864" y="933451"/>
            <a:ext cx="4828411" cy="695350"/>
          </a:xfrm>
        </p:spPr>
        <p:txBody>
          <a:bodyPr/>
          <a:lstStyle/>
          <a:p>
            <a:r>
              <a:rPr lang="de-DE" dirty="0"/>
              <a:t>Filtern nach Knotentypen und Kantentypen</a:t>
            </a:r>
          </a:p>
          <a:p>
            <a:r>
              <a:rPr lang="de-DE" dirty="0"/>
              <a:t>Excel Export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384721"/>
          </a:xfrm>
        </p:spPr>
        <p:txBody>
          <a:bodyPr/>
          <a:lstStyle/>
          <a:p>
            <a:r>
              <a:rPr lang="de-DE" dirty="0" err="1" smtClean="0"/>
              <a:t>MatrixView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4689" y="933451"/>
            <a:ext cx="2604718" cy="344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3433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de-DE" dirty="0" smtClean="0"/>
              <a:t>Forschungsrichtungen</a:t>
            </a:r>
          </a:p>
          <a:p>
            <a:r>
              <a:rPr lang="de-DE" dirty="0" smtClean="0"/>
              <a:t>Transformationen</a:t>
            </a:r>
          </a:p>
          <a:p>
            <a:r>
              <a:rPr lang="de-DE" dirty="0" smtClean="0"/>
              <a:t>Visualisierung</a:t>
            </a:r>
          </a:p>
          <a:p>
            <a:r>
              <a:rPr lang="de-DE" b="1" dirty="0" smtClean="0"/>
              <a:t>Ergebnisse</a:t>
            </a:r>
            <a:endParaRPr lang="de-DE" dirty="0" smtClean="0"/>
          </a:p>
          <a:p>
            <a:r>
              <a:rPr lang="de-DE" dirty="0" smtClean="0"/>
              <a:t>DEMO</a:t>
            </a:r>
          </a:p>
          <a:p>
            <a:r>
              <a:rPr lang="de-DE" dirty="0" smtClean="0"/>
              <a:t>Ausblick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pPr marL="0" indent="0"/>
            <a:r>
              <a:rPr lang="de-DE" dirty="0" smtClean="0"/>
              <a:t> Framework sowie Transformationen in der PoC erfolgreich umgestezt</a:t>
            </a:r>
          </a:p>
          <a:p>
            <a:pPr marL="0" indent="0"/>
            <a:r>
              <a:rPr lang="de-DE" dirty="0" smtClean="0"/>
              <a:t> Atomare Transformationen ermöglichen einen hohen Wiederverwendungsgrad</a:t>
            </a:r>
          </a:p>
          <a:p>
            <a:pPr marL="0" indent="0"/>
            <a:r>
              <a:rPr lang="de-DE" dirty="0" smtClean="0"/>
              <a:t> 6 Atomare Transformationen für die Umsetzung der 3 Sprachen ausreichend</a:t>
            </a:r>
          </a:p>
          <a:p>
            <a:pPr marL="0" indent="0"/>
            <a:r>
              <a:rPr lang="de-DE" dirty="0" smtClean="0"/>
              <a:t> Eigenges Framework für die Verarbeitung von Visio 2013 (VSDX) Dateien</a:t>
            </a:r>
          </a:p>
          <a:p>
            <a:pPr marL="0" indent="0"/>
            <a:r>
              <a:rPr lang="de-DE" dirty="0" smtClean="0"/>
              <a:t> 3 aus 4 Sprachen unterstützt</a:t>
            </a:r>
          </a:p>
          <a:p>
            <a:pPr marL="271463" lvl="1" indent="0"/>
            <a:r>
              <a:rPr lang="de-DE" dirty="0" smtClean="0"/>
              <a:t> BPMN aufgrund spezielle Visio-Serialisierung nicht unterstützt</a:t>
            </a:r>
          </a:p>
          <a:p>
            <a:pPr marL="271463" lvl="1" indent="0"/>
            <a:r>
              <a:rPr lang="de-DE" dirty="0" smtClean="0"/>
              <a:t> SysML4Mechatronics</a:t>
            </a:r>
          </a:p>
          <a:p>
            <a:pPr marL="531813" lvl="2" indent="0"/>
            <a:r>
              <a:rPr lang="de-DE" dirty="0" smtClean="0"/>
              <a:t> Erster Ansatz mit UML-Serialisierung gescheitert</a:t>
            </a:r>
          </a:p>
          <a:p>
            <a:pPr marL="531813" lvl="2" indent="0"/>
            <a:r>
              <a:rPr lang="de-DE" dirty="0" smtClean="0"/>
              <a:t> Zweiter Ansatz mit SFB 768 eCore erfolgreich</a:t>
            </a:r>
          </a:p>
          <a:p>
            <a:pPr marL="271463" lvl="1" indent="0"/>
            <a:r>
              <a:rPr lang="de-DE" dirty="0" smtClean="0"/>
              <a:t> EPK: Nativ durch Visio VSDX Bibliothek</a:t>
            </a:r>
          </a:p>
          <a:p>
            <a:pPr marL="271463" lvl="1" indent="0"/>
            <a:r>
              <a:rPr lang="de-DE" dirty="0" smtClean="0"/>
              <a:t> UFM als GraphML Export von Soley (check name!)</a:t>
            </a:r>
          </a:p>
          <a:p>
            <a:pPr marL="0" indent="0"/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/>
              <a:t>Ergebnisse</a:t>
            </a:r>
            <a:br>
              <a:rPr lang="de-DE" dirty="0"/>
            </a:br>
            <a:r>
              <a:rPr lang="de-DE" sz="1400" b="0" dirty="0" smtClean="0"/>
              <a:t>Transformationen</a:t>
            </a:r>
            <a:endParaRPr lang="de-DE" sz="1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 smtClean="0"/>
              <a:t>Import </a:t>
            </a:r>
            <a:r>
              <a:rPr lang="de-DE" dirty="0"/>
              <a:t>und Export aus verschiedenen Quellformaten</a:t>
            </a:r>
          </a:p>
          <a:p>
            <a:pPr lvl="1"/>
            <a:r>
              <a:rPr lang="de-DE" dirty="0"/>
              <a:t>Automatischer Import und sofortige Anzeige</a:t>
            </a:r>
          </a:p>
          <a:p>
            <a:r>
              <a:rPr lang="de-DE" dirty="0"/>
              <a:t>Visualisierung des Gesamtmodells</a:t>
            </a:r>
          </a:p>
          <a:p>
            <a:pPr lvl="1"/>
            <a:r>
              <a:rPr lang="de-DE" dirty="0"/>
              <a:t>Matrix und Graphen Darstellung</a:t>
            </a:r>
          </a:p>
          <a:p>
            <a:r>
              <a:rPr lang="de-DE" dirty="0"/>
              <a:t>Bearbeitung des Gesamtmodells</a:t>
            </a:r>
          </a:p>
          <a:p>
            <a:pPr lvl="1"/>
            <a:r>
              <a:rPr lang="de-DE" dirty="0"/>
              <a:t>Einfügen von Knoten und Kanten</a:t>
            </a:r>
          </a:p>
          <a:p>
            <a:pPr lvl="1"/>
            <a:r>
              <a:rPr lang="de-DE" dirty="0"/>
              <a:t>Modifizieren der Attribute von Elementen</a:t>
            </a:r>
          </a:p>
          <a:p>
            <a:r>
              <a:rPr lang="de-DE" dirty="0"/>
              <a:t>Analysen auf dem Gesamtmodell</a:t>
            </a:r>
          </a:p>
          <a:p>
            <a:pPr lvl="1"/>
            <a:r>
              <a:rPr lang="de-DE" dirty="0"/>
              <a:t>Hervorheben von Zusammenhängen</a:t>
            </a:r>
          </a:p>
          <a:p>
            <a:pPr lvl="1"/>
            <a:r>
              <a:rPr lang="de-DE" dirty="0"/>
              <a:t>Filtern über Attribute und Elementtypen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Ergebnisse</a:t>
            </a:r>
            <a:br>
              <a:rPr lang="de-DE" dirty="0" smtClean="0"/>
            </a:br>
            <a:r>
              <a:rPr lang="de-DE" sz="1400" b="0" dirty="0" smtClean="0"/>
              <a:t>Visualisierung</a:t>
            </a:r>
            <a:endParaRPr lang="de-DE" sz="1400" b="0" dirty="0"/>
          </a:p>
        </p:txBody>
      </p:sp>
    </p:spTree>
    <p:extLst>
      <p:ext uri="{BB962C8B-B14F-4D97-AF65-F5344CB8AC3E}">
        <p14:creationId xmlns:p14="http://schemas.microsoft.com/office/powerpoint/2010/main" xmlns="" val="301532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2195736" y="2420888"/>
            <a:ext cx="4752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b="1" dirty="0" smtClean="0"/>
              <a:t>DEMO</a:t>
            </a:r>
            <a:endParaRPr lang="de-DE" sz="7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Repository etc.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Ausblick</a:t>
            </a:r>
            <a:br>
              <a:rPr lang="de-DE" dirty="0" smtClean="0"/>
            </a:br>
            <a:r>
              <a:rPr lang="de-DE" sz="1400" dirty="0" smtClean="0"/>
              <a:t>Transformationen</a:t>
            </a:r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 smtClean="0"/>
              <a:t>Mögliche </a:t>
            </a:r>
            <a:r>
              <a:rPr lang="de-DE" dirty="0"/>
              <a:t>Verbesserungen</a:t>
            </a:r>
          </a:p>
          <a:p>
            <a:pPr lvl="1"/>
            <a:r>
              <a:rPr lang="de-DE" dirty="0"/>
              <a:t>Intelligenter Model Merger</a:t>
            </a:r>
          </a:p>
          <a:p>
            <a:pPr lvl="1"/>
            <a:r>
              <a:rPr lang="de-DE" dirty="0"/>
              <a:t>JUNG2 Layouts für große Knoten optimieren</a:t>
            </a:r>
          </a:p>
          <a:p>
            <a:pPr lvl="1"/>
            <a:r>
              <a:rPr lang="de-DE" dirty="0"/>
              <a:t>Mehrere „Kontaktpunkte“ für Elemente des Graphen definieren</a:t>
            </a:r>
          </a:p>
          <a:p>
            <a:r>
              <a:rPr lang="de-DE" dirty="0"/>
              <a:t>Mögliche Erweiterungen</a:t>
            </a:r>
          </a:p>
          <a:p>
            <a:pPr lvl="1"/>
            <a:r>
              <a:rPr lang="de-DE" dirty="0"/>
              <a:t>Weitere Filter einbinden (z.B. Filter über aggregierte Attribut Werte)</a:t>
            </a:r>
          </a:p>
          <a:p>
            <a:pPr lvl="1"/>
            <a:r>
              <a:rPr lang="de-DE" dirty="0"/>
              <a:t>Modifikation des Gesamtmodells in der Matrix View erlauben</a:t>
            </a:r>
          </a:p>
          <a:p>
            <a:pPr lvl="1"/>
            <a:r>
              <a:rPr lang="de-DE" dirty="0"/>
              <a:t>Lösch und </a:t>
            </a:r>
            <a:r>
              <a:rPr lang="de-DE" dirty="0" err="1"/>
              <a:t>Merge</a:t>
            </a:r>
            <a:r>
              <a:rPr lang="de-DE" dirty="0"/>
              <a:t> Operationen implementieren (PSS-IF Core muss erweitert werden)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Ausblick</a:t>
            </a:r>
            <a:br>
              <a:rPr lang="de-DE" dirty="0" smtClean="0"/>
            </a:br>
            <a:r>
              <a:rPr lang="de-DE" sz="1400" dirty="0" smtClean="0"/>
              <a:t>Visualisierung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xmlns="" val="220481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de-DE" b="1" dirty="0" smtClean="0"/>
              <a:t>Forschungsrichtungen</a:t>
            </a:r>
          </a:p>
          <a:p>
            <a:r>
              <a:rPr lang="de-DE" dirty="0" smtClean="0"/>
              <a:t>Transformationen</a:t>
            </a:r>
          </a:p>
          <a:p>
            <a:r>
              <a:rPr lang="de-DE" dirty="0" smtClean="0"/>
              <a:t>Visualisierung</a:t>
            </a:r>
          </a:p>
          <a:p>
            <a:r>
              <a:rPr lang="de-DE" dirty="0" smtClean="0"/>
              <a:t>Ergebnisse</a:t>
            </a:r>
          </a:p>
          <a:p>
            <a:r>
              <a:rPr lang="de-DE" dirty="0" smtClean="0"/>
              <a:t>DEMO</a:t>
            </a:r>
          </a:p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2195736" y="2420888"/>
            <a:ext cx="4752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b="1" dirty="0" smtClean="0"/>
              <a:t>THX</a:t>
            </a:r>
            <a:endParaRPr lang="de-DE" sz="7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Forschungsrichtungen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3566822"/>
            <a:ext cx="5760000" cy="2100374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1124744"/>
            <a:ext cx="5760000" cy="22788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de-DE" dirty="0" smtClean="0"/>
              <a:t>Forschungsrichtungen</a:t>
            </a:r>
          </a:p>
          <a:p>
            <a:r>
              <a:rPr lang="de-DE" b="1" dirty="0" smtClean="0"/>
              <a:t>Transformationen</a:t>
            </a:r>
          </a:p>
          <a:p>
            <a:r>
              <a:rPr lang="de-DE" dirty="0" smtClean="0"/>
              <a:t>Visualisierung</a:t>
            </a:r>
          </a:p>
          <a:p>
            <a:r>
              <a:rPr lang="de-DE" dirty="0" smtClean="0"/>
              <a:t>Ergebnisse</a:t>
            </a:r>
          </a:p>
          <a:p>
            <a:r>
              <a:rPr lang="de-DE" dirty="0" smtClean="0"/>
              <a:t>DEMO</a:t>
            </a:r>
          </a:p>
          <a:p>
            <a:r>
              <a:rPr lang="de-DE" dirty="0" smtClean="0"/>
              <a:t>Ausblick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</a:p>
          <a:p>
            <a:r>
              <a:rPr lang="de-DE" dirty="0" smtClean="0"/>
              <a:t>Lösungsalternativen</a:t>
            </a:r>
          </a:p>
          <a:p>
            <a:r>
              <a:rPr lang="de-DE" dirty="0" smtClean="0"/>
              <a:t>Diskussion &amp; Entscheidung</a:t>
            </a:r>
          </a:p>
          <a:p>
            <a:r>
              <a:rPr lang="de-DE" dirty="0" smtClean="0"/>
              <a:t>Implementierung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Transformationen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Transformation von Modellen zwischen jeweils zwei Sprachen</a:t>
            </a:r>
          </a:p>
          <a:p>
            <a:r>
              <a:rPr lang="de-DE" dirty="0" smtClean="0"/>
              <a:t>Proof-of-Concept (PoC) Implementierung</a:t>
            </a:r>
          </a:p>
          <a:p>
            <a:r>
              <a:rPr lang="de-DE" dirty="0" smtClean="0"/>
              <a:t>4 Beispielsprachen:</a:t>
            </a:r>
          </a:p>
          <a:p>
            <a:pPr lvl="1"/>
            <a:r>
              <a:rPr lang="de-DE" dirty="0" smtClean="0"/>
              <a:t>EPK</a:t>
            </a:r>
          </a:p>
          <a:p>
            <a:pPr lvl="1"/>
            <a:r>
              <a:rPr lang="de-DE" dirty="0" smtClean="0"/>
              <a:t>BPMN</a:t>
            </a:r>
          </a:p>
          <a:p>
            <a:pPr lvl="1"/>
            <a:r>
              <a:rPr lang="de-DE" dirty="0" smtClean="0"/>
              <a:t>UFM</a:t>
            </a:r>
          </a:p>
          <a:p>
            <a:pPr lvl="1"/>
            <a:r>
              <a:rPr lang="de-DE" dirty="0" smtClean="0"/>
              <a:t>SysML4Mechatronics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  <a:endParaRPr lang="de-DE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357290" y="3786190"/>
          <a:ext cx="6324600" cy="2009775"/>
        </p:xfrm>
        <a:graphic>
          <a:graphicData uri="http://schemas.openxmlformats.org/presentationml/2006/ole">
            <p:oleObj spid="_x0000_s3076" name="Visio" r:id="rId3" imgW="6324703" imgH="2009711" progId="Visio.Drawing.1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Allgemein: 4 Lösungsmöglichkeiten</a:t>
            </a:r>
            <a:endParaRPr lang="de-DE" dirty="0"/>
          </a:p>
          <a:p>
            <a:r>
              <a:rPr lang="de-DE" dirty="0" smtClean="0"/>
              <a:t>Ergeben sich aus zwei Dimensionen</a:t>
            </a:r>
          </a:p>
          <a:p>
            <a:pPr lvl="1"/>
            <a:r>
              <a:rPr lang="de-DE" dirty="0" smtClean="0"/>
              <a:t>Direkte Transformation</a:t>
            </a:r>
          </a:p>
          <a:p>
            <a:pPr lvl="1"/>
            <a:r>
              <a:rPr lang="de-DE" dirty="0" smtClean="0"/>
              <a:t>Indirekte Transformation</a:t>
            </a:r>
          </a:p>
          <a:p>
            <a:r>
              <a:rPr lang="de-DE" dirty="0" smtClean="0"/>
              <a:t>Bei direkten Transformationen</a:t>
            </a:r>
          </a:p>
          <a:p>
            <a:pPr lvl="1"/>
            <a:r>
              <a:rPr lang="de-DE" dirty="0" smtClean="0"/>
              <a:t>Syntax-abhängig</a:t>
            </a:r>
          </a:p>
          <a:p>
            <a:pPr lvl="1"/>
            <a:r>
              <a:rPr lang="de-DE" dirty="0" smtClean="0"/>
              <a:t>Syntax-unabhängig</a:t>
            </a:r>
          </a:p>
          <a:p>
            <a:r>
              <a:rPr lang="de-DE" dirty="0" smtClean="0"/>
              <a:t>Bei indirekte Transformationen</a:t>
            </a:r>
          </a:p>
          <a:p>
            <a:pPr lvl="1"/>
            <a:r>
              <a:rPr lang="de-DE" dirty="0" smtClean="0"/>
              <a:t>Fixes Schema für das Zwischenformat</a:t>
            </a:r>
          </a:p>
          <a:p>
            <a:pPr lvl="1"/>
            <a:r>
              <a:rPr lang="de-DE" dirty="0" smtClean="0"/>
              <a:t>Variables Schema für das Zwischenformat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Lösungsmöglichkeiten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1"/>
</p:tagLst>
</file>

<file path=ppt/theme/theme1.xml><?xml version="1.0" encoding="utf-8"?>
<a:theme xmlns:a="http://schemas.openxmlformats.org/drawingml/2006/main" name="SFB768_Präsentationsvorlage">
  <a:themeElements>
    <a:clrScheme name="Praesentationsvorlage_farbe_neu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DDDDD"/>
      </a:accent1>
      <a:accent2>
        <a:srgbClr val="008184"/>
      </a:accent2>
      <a:accent3>
        <a:srgbClr val="FFFFFF"/>
      </a:accent3>
      <a:accent4>
        <a:srgbClr val="000000"/>
      </a:accent4>
      <a:accent5>
        <a:srgbClr val="EBEBEB"/>
      </a:accent5>
      <a:accent6>
        <a:srgbClr val="007477"/>
      </a:accent6>
      <a:hlink>
        <a:srgbClr val="00A4A8"/>
      </a:hlink>
      <a:folHlink>
        <a:srgbClr val="79D1D5"/>
      </a:folHlink>
    </a:clrScheme>
    <a:fontScheme name="2_Praesentationsvorlage_farbe_neu1">
      <a:majorFont>
        <a:latin typeface="Arial Narrow"/>
        <a:ea typeface=""/>
        <a:cs typeface=""/>
      </a:majorFont>
      <a:minorFont>
        <a:latin typeface="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triangle" w="med" len="med"/>
        </a:ln>
      </a:spPr>
      <a:bodyPr wrap="square" lIns="90000" tIns="46800" rIns="90000" bIns="46800" rtlCol="0" anchor="ctr">
        <a:noAutofit/>
      </a:bodyPr>
      <a:lstStyle>
        <a:defPPr algn="ctr" eaLnBrk="0" hangingPunct="0">
          <a:defRPr sz="14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Praesentationsvorlage_farbe_neu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008184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007477"/>
        </a:accent6>
        <a:hlink>
          <a:srgbClr val="00A4A8"/>
        </a:hlink>
        <a:folHlink>
          <a:srgbClr val="79D1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SFB768_Präsentationsvorlage</Template>
  <TotalTime>0</TotalTime>
  <Words>856</Words>
  <Application>Microsoft Office PowerPoint</Application>
  <PresentationFormat>Bildschirmpräsentation (4:3)</PresentationFormat>
  <Paragraphs>247</Paragraphs>
  <Slides>40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40</vt:i4>
      </vt:variant>
    </vt:vector>
  </HeadingPairs>
  <TitlesOfParts>
    <vt:vector size="43" baseType="lpstr">
      <vt:lpstr>SFB768_Präsentationsvorlage</vt:lpstr>
      <vt:lpstr>Visio</vt:lpstr>
      <vt:lpstr>Microsoft Visio-Zeichnung</vt:lpstr>
      <vt:lpstr>1. Modellbasierte Transformationen für PSS 2. Interdisziplinäre Nutzung von Modellinformationen in der Entwicklung von PSS</vt:lpstr>
      <vt:lpstr>Motivation</vt:lpstr>
      <vt:lpstr>Grundlage</vt:lpstr>
      <vt:lpstr>Agenda</vt:lpstr>
      <vt:lpstr>Forschungsrichtungen</vt:lpstr>
      <vt:lpstr>Agenda</vt:lpstr>
      <vt:lpstr>Transformationen</vt:lpstr>
      <vt:lpstr>Ziele</vt:lpstr>
      <vt:lpstr>Lösungsmöglichkeiten</vt:lpstr>
      <vt:lpstr>Direkte syntax-abhängigte Transformation </vt:lpstr>
      <vt:lpstr>Direkte syntax-unabhängigte Transformation</vt:lpstr>
      <vt:lpstr>Indirekte Transformation mit fixem Schema</vt:lpstr>
      <vt:lpstr>Indirekte Transformation mit variablem Schema</vt:lpstr>
      <vt:lpstr>Diskussion &amp; Entscheidung</vt:lpstr>
      <vt:lpstr>Implementierung - Konzept</vt:lpstr>
      <vt:lpstr>Implementierung – Metamodel und Model</vt:lpstr>
      <vt:lpstr>Implementierung - Transformationen</vt:lpstr>
      <vt:lpstr>Implementierung – Beispiel UFM</vt:lpstr>
      <vt:lpstr>Implementierung – Beispiel UFM</vt:lpstr>
      <vt:lpstr>Implementierung – Technische Aspekte</vt:lpstr>
      <vt:lpstr>Agenda</vt:lpstr>
      <vt:lpstr>Visualisierung</vt:lpstr>
      <vt:lpstr>Ziele</vt:lpstr>
      <vt:lpstr>Realisierung der Ziele</vt:lpstr>
      <vt:lpstr>Technische Grundlagen</vt:lpstr>
      <vt:lpstr>Implementierung Aufbau des Viz-Modells</vt:lpstr>
      <vt:lpstr>Implementierung Einlesen von Daten</vt:lpstr>
      <vt:lpstr>GraphView Visualisierung </vt:lpstr>
      <vt:lpstr>GraphView Modifikationen</vt:lpstr>
      <vt:lpstr>GraphView Analysen</vt:lpstr>
      <vt:lpstr>GraphView Analysen</vt:lpstr>
      <vt:lpstr>GraphView Aufbau Filter </vt:lpstr>
      <vt:lpstr>MatrixView</vt:lpstr>
      <vt:lpstr>Agenda</vt:lpstr>
      <vt:lpstr>Ergebnisse Transformationen</vt:lpstr>
      <vt:lpstr>Ergebnisse Visualisierung</vt:lpstr>
      <vt:lpstr>Folie 37</vt:lpstr>
      <vt:lpstr>Ausblick Transformationen</vt:lpstr>
      <vt:lpstr>Ausblick Visualisierung</vt:lpstr>
      <vt:lpstr>Folie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2013-05-24T10:27:15Z</dcterms:created>
  <dcterms:modified xsi:type="dcterms:W3CDTF">2014-06-02T10:35:55Z</dcterms:modified>
</cp:coreProperties>
</file>