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94" r:id="rId4"/>
    <p:sldId id="273" r:id="rId5"/>
    <p:sldId id="258" r:id="rId6"/>
    <p:sldId id="274" r:id="rId7"/>
    <p:sldId id="260" r:id="rId8"/>
    <p:sldId id="261" r:id="rId9"/>
    <p:sldId id="287" r:id="rId10"/>
    <p:sldId id="288" r:id="rId11"/>
    <p:sldId id="289" r:id="rId12"/>
    <p:sldId id="290" r:id="rId13"/>
    <p:sldId id="262" r:id="rId14"/>
    <p:sldId id="263" r:id="rId15"/>
    <p:sldId id="291" r:id="rId16"/>
    <p:sldId id="297" r:id="rId17"/>
    <p:sldId id="292" r:id="rId18"/>
    <p:sldId id="293" r:id="rId19"/>
    <p:sldId id="296" r:id="rId20"/>
    <p:sldId id="295" r:id="rId21"/>
    <p:sldId id="275" r:id="rId22"/>
    <p:sldId id="264" r:id="rId23"/>
    <p:sldId id="269" r:id="rId24"/>
    <p:sldId id="270" r:id="rId25"/>
    <p:sldId id="271" r:id="rId26"/>
    <p:sldId id="272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76" r:id="rId35"/>
    <p:sldId id="265" r:id="rId36"/>
    <p:sldId id="286" r:id="rId37"/>
    <p:sldId id="285" r:id="rId38"/>
    <p:sldId id="267" r:id="rId39"/>
  </p:sldIdLst>
  <p:sldSz cx="9144000" cy="6858000" type="screen4x3"/>
  <p:notesSz cx="6797675" cy="9926638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379" autoAdjust="0"/>
  </p:normalViewPr>
  <p:slideViewPr>
    <p:cSldViewPr snapToObjects="1">
      <p:cViewPr varScale="1">
        <p:scale>
          <a:sx n="107" d="100"/>
          <a:sy n="107" d="100"/>
        </p:scale>
        <p:origin x="-1170" y="-84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Direkte Überführung von Quellsprache A nach Zielsprache B über eigenes abstraktes </a:t>
            </a:r>
            <a:r>
              <a:rPr lang="de-DE" dirty="0" smtClean="0"/>
              <a:t>Datenmodell</a:t>
            </a:r>
          </a:p>
          <a:p>
            <a:r>
              <a:rPr lang="de-DE" dirty="0" smtClean="0"/>
              <a:t>Vorteil: Abstraktion des konkreten Syntax</a:t>
            </a:r>
          </a:p>
          <a:p>
            <a:r>
              <a:rPr lang="de-DE" dirty="0" smtClean="0"/>
              <a:t>Nachteil: Aufwand steigt exponentiell in der Anzahl an Sprachen</a:t>
            </a:r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</a:t>
            </a:r>
            <a:r>
              <a:rPr lang="de-DE" dirty="0" smtClean="0"/>
              <a:t> (IDP 1) </a:t>
            </a:r>
            <a:r>
              <a:rPr lang="de-DE" dirty="0" smtClean="0"/>
              <a:t>– </a:t>
            </a:r>
            <a:r>
              <a:rPr lang="de-DE" dirty="0" smtClean="0"/>
              <a:t>Lösungsmöglichkeit 2</a:t>
            </a:r>
            <a:br>
              <a:rPr lang="de-DE" dirty="0" smtClean="0"/>
            </a:br>
            <a:r>
              <a:rPr lang="de-DE" sz="1400" dirty="0" smtClean="0"/>
              <a:t>Direkte </a:t>
            </a:r>
            <a:r>
              <a:rPr lang="de-DE" sz="1400" dirty="0" smtClean="0"/>
              <a:t>syntax-unabhängigte Transformation</a:t>
            </a:r>
            <a:endParaRPr lang="bg-BG" sz="1400" dirty="0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642909" y="2428868"/>
          <a:ext cx="7772407" cy="3429003"/>
        </p:xfrm>
        <a:graphic>
          <a:graphicData uri="http://schemas.openxmlformats.org/presentationml/2006/ole">
            <p:oleObj spid="_x0000_s25601" name="Visio" r:id="rId3" imgW="6800715" imgH="3000375" progId="Visio.Drawing.15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von der Quellsprache in ein eigenes fixes Schema</a:t>
            </a:r>
          </a:p>
          <a:p>
            <a:r>
              <a:rPr lang="de-DE" dirty="0" smtClean="0"/>
              <a:t>Darauf folgende Transformation von den eigenen Schema in der Zielsprache</a:t>
            </a:r>
          </a:p>
          <a:p>
            <a:r>
              <a:rPr lang="de-DE" dirty="0" smtClean="0"/>
              <a:t>Vorteil: Abstraktion </a:t>
            </a:r>
            <a:r>
              <a:rPr lang="de-DE" dirty="0" smtClean="0"/>
              <a:t>von </a:t>
            </a:r>
            <a:r>
              <a:rPr lang="de-DE" dirty="0" smtClean="0"/>
              <a:t>der Syntax der Sprachen</a:t>
            </a:r>
            <a:r>
              <a:rPr lang="de-DE" dirty="0" smtClean="0"/>
              <a:t>, geringer Aufwand für neue Sprache</a:t>
            </a:r>
            <a:endParaRPr lang="de-DE" dirty="0" smtClean="0"/>
          </a:p>
          <a:p>
            <a:r>
              <a:rPr lang="de-DE" dirty="0" smtClean="0"/>
              <a:t>Nachteil: Großer Aufwand bei Änderung am Zwischenschema</a:t>
            </a:r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</a:t>
            </a:r>
            <a:r>
              <a:rPr lang="de-DE" dirty="0" smtClean="0"/>
              <a:t> (IDP 1) </a:t>
            </a:r>
            <a:r>
              <a:rPr lang="de-DE" dirty="0" smtClean="0"/>
              <a:t>– </a:t>
            </a:r>
            <a:r>
              <a:rPr lang="de-DE" dirty="0" smtClean="0"/>
              <a:t>Lösungsmöglichkeit 3</a:t>
            </a:r>
            <a:br>
              <a:rPr lang="de-DE" dirty="0" smtClean="0"/>
            </a:br>
            <a:r>
              <a:rPr lang="de-DE" sz="1400" dirty="0" smtClean="0"/>
              <a:t>Indirekte </a:t>
            </a:r>
            <a:r>
              <a:rPr lang="de-DE" sz="1400" dirty="0" smtClean="0"/>
              <a:t>Transformation mit fixem Schema</a:t>
            </a:r>
            <a:endParaRPr lang="bg-BG" sz="1400" dirty="0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857224" y="2571744"/>
          <a:ext cx="7286676" cy="3286148"/>
        </p:xfrm>
        <a:graphic>
          <a:graphicData uri="http://schemas.openxmlformats.org/presentationml/2006/ole">
            <p:oleObj spid="_x0000_s24577" name="Visio" r:id="rId3" imgW="6800715" imgH="3067140" progId="Visio.Drawing.15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über Zwischenformat, definiert über ein flexibles Schema</a:t>
            </a:r>
          </a:p>
          <a:p>
            <a:r>
              <a:rPr lang="de-DE" dirty="0" smtClean="0"/>
              <a:t>Vorteil: Änderungen durch Konfiguration</a:t>
            </a:r>
          </a:p>
          <a:p>
            <a:r>
              <a:rPr lang="de-DE" dirty="0" smtClean="0"/>
              <a:t>Nachteil: Größerer initialer Aufwand für die Umsetzung</a:t>
            </a:r>
          </a:p>
          <a:p>
            <a:r>
              <a:rPr lang="de-DE" dirty="0" smtClean="0"/>
              <a:t>Beispiel: EMF</a:t>
            </a:r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</a:t>
            </a:r>
            <a:r>
              <a:rPr lang="de-DE" dirty="0" smtClean="0"/>
              <a:t> (IDP 1) </a:t>
            </a:r>
            <a:r>
              <a:rPr lang="de-DE" dirty="0" smtClean="0"/>
              <a:t>– </a:t>
            </a:r>
            <a:r>
              <a:rPr lang="de-DE" dirty="0" smtClean="0"/>
              <a:t>Lösungsmöglichkeit 4</a:t>
            </a:r>
            <a:br>
              <a:rPr lang="de-DE" dirty="0" smtClean="0"/>
            </a:br>
            <a:r>
              <a:rPr lang="de-DE" sz="1400" dirty="0" smtClean="0"/>
              <a:t>Indirekte </a:t>
            </a:r>
            <a:r>
              <a:rPr lang="de-DE" sz="1400" dirty="0" smtClean="0"/>
              <a:t>Transformation mit variablem Schema</a:t>
            </a:r>
            <a:endParaRPr lang="bg-BG" sz="1400" dirty="0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500034" y="2857496"/>
          <a:ext cx="8166314" cy="2500330"/>
        </p:xfrm>
        <a:graphic>
          <a:graphicData uri="http://schemas.openxmlformats.org/presentationml/2006/ole">
            <p:oleObj spid="_x0000_s23553" name="Visio" r:id="rId3" imgW="7248393" imgH="2219196" progId="Visio.Drawing.15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Annahme: Weitere Sprachen werden dazu kommen</a:t>
            </a:r>
          </a:p>
          <a:p>
            <a:r>
              <a:rPr lang="de-DE" dirty="0" smtClean="0"/>
              <a:t>Weitere Transformationen werden bekannt werden</a:t>
            </a:r>
            <a:endParaRPr lang="de-DE" dirty="0"/>
          </a:p>
          <a:p>
            <a:r>
              <a:rPr lang="de-DE" dirty="0" smtClean="0"/>
              <a:t>Vergleich der Ansätze (erwartete Komplexität der notwendigen Anpassung):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 (IDP 1) </a:t>
            </a:r>
            <a:r>
              <a:rPr lang="de-DE" dirty="0" smtClean="0"/>
              <a:t>–</a:t>
            </a:r>
            <a:r>
              <a:rPr lang="de-DE" dirty="0" smtClean="0"/>
              <a:t> Diskussion </a:t>
            </a:r>
            <a:r>
              <a:rPr lang="de-DE" dirty="0" smtClean="0"/>
              <a:t>&amp; Entscheidung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428868"/>
          <a:ext cx="7929620" cy="3364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767959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syntax-unabhängig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festes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flexibles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Neue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 bestehender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PSS-IF</a:t>
                      </a:r>
                      <a:r>
                        <a:rPr lang="de-DE" baseline="0" dirty="0" smtClean="0"/>
                        <a:t> Erweiterung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p:oleObj spid="_x0000_s1028" name="Visio" r:id="rId3" imgW="5505444" imgH="4162412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Metamodel und Model</a:t>
            </a:r>
          </a:p>
          <a:p>
            <a:r>
              <a:rPr lang="de-DE" dirty="0" smtClean="0"/>
              <a:t>Viewpoint is auch Metamodel</a:t>
            </a:r>
          </a:p>
          <a:p>
            <a:r>
              <a:rPr lang="de-DE" dirty="0" smtClean="0"/>
              <a:t>Model ist implizit eine View mit dem entspr. Viewpoint</a:t>
            </a:r>
          </a:p>
          <a:p>
            <a:pPr>
              <a:buNone/>
            </a:pPr>
            <a:endParaRPr lang="de-DE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Metamodel </a:t>
            </a:r>
            <a:r>
              <a:rPr lang="de-DE" sz="1400" dirty="0" smtClean="0"/>
              <a:t>und Model</a:t>
            </a:r>
            <a:endParaRPr lang="bg-BG" sz="14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50824" y="2500306"/>
          <a:ext cx="6334473" cy="2755907"/>
        </p:xfrm>
        <a:graphic>
          <a:graphicData uri="http://schemas.openxmlformats.org/presentationml/2006/ole">
            <p:oleObj spid="_x0000_s2055" name="Visio" r:id="rId3" imgW="7334205" imgH="3190939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p:oleObj spid="_x0000_s27650" name="Visio" r:id="rId3" imgW="5505444" imgH="4162412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Implizit durch:</a:t>
            </a:r>
          </a:p>
          <a:p>
            <a:pPr lvl="1"/>
            <a:r>
              <a:rPr lang="de-DE" dirty="0" smtClean="0"/>
              <a:t>Menge an vordefinierten atomarer Transformationen</a:t>
            </a:r>
          </a:p>
          <a:p>
            <a:pPr lvl="1"/>
            <a:r>
              <a:rPr lang="de-DE" dirty="0" smtClean="0"/>
              <a:t>Sukzessiver Aufbau des Viewpoints durch Anwendung atomarer Transformationsregeln auf ein Metamodel</a:t>
            </a:r>
          </a:p>
          <a:p>
            <a:r>
              <a:rPr lang="de-DE" dirty="0" smtClean="0"/>
              <a:t>Atomare Transformationen:</a:t>
            </a:r>
          </a:p>
          <a:p>
            <a:pPr lvl="1"/>
            <a:r>
              <a:rPr lang="de-DE" dirty="0" err="1" smtClean="0"/>
              <a:t>Rename</a:t>
            </a:r>
            <a:endParaRPr lang="de-DE" dirty="0" smtClean="0"/>
          </a:p>
          <a:p>
            <a:pPr lvl="1"/>
            <a:r>
              <a:rPr lang="de-DE" dirty="0" smtClean="0"/>
              <a:t>Alias</a:t>
            </a:r>
          </a:p>
          <a:p>
            <a:pPr lvl="1"/>
            <a:r>
              <a:rPr lang="de-DE" dirty="0" err="1" smtClean="0"/>
              <a:t>Artificialize</a:t>
            </a:r>
            <a:endParaRPr lang="de-DE" dirty="0" smtClean="0"/>
          </a:p>
          <a:p>
            <a:pPr lvl="1"/>
            <a:r>
              <a:rPr lang="de-DE" dirty="0" err="1" smtClean="0"/>
              <a:t>Hide</a:t>
            </a:r>
            <a:endParaRPr lang="de-DE" dirty="0" smtClean="0"/>
          </a:p>
          <a:p>
            <a:pPr lvl="1"/>
            <a:r>
              <a:rPr lang="de-DE" dirty="0" err="1" smtClean="0"/>
              <a:t>Deinstantify</a:t>
            </a:r>
            <a:endParaRPr lang="de-DE" dirty="0" smtClean="0"/>
          </a:p>
          <a:p>
            <a:pPr lvl="1"/>
            <a:r>
              <a:rPr lang="de-DE" dirty="0" err="1" smtClean="0"/>
              <a:t>Join</a:t>
            </a:r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Realisierung der (Modell)Transformationen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Beispiel Umsatzorientierte Funtkionsmodellierung (UFM)</a:t>
            </a:r>
            <a:endParaRPr lang="bg-BG" sz="140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9552" y="2004045"/>
          <a:ext cx="8029575" cy="2505075"/>
        </p:xfrm>
        <a:graphic>
          <a:graphicData uri="http://schemas.openxmlformats.org/presentationml/2006/ole">
            <p:oleObj spid="_x0000_s5124" name="Visio" r:id="rId3" imgW="8029604" imgH="2505178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artificial Blocks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artificial </a:t>
            </a:r>
            <a:r>
              <a:rPr lang="en-US" dirty="0" err="1" smtClean="0"/>
              <a:t>ControlFlow</a:t>
            </a:r>
            <a:r>
              <a:rPr lang="en-US" dirty="0" smtClean="0"/>
              <a:t>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</a:t>
            </a:r>
            <a:r>
              <a:rPr lang="en-US" dirty="0" err="1" smtClean="0"/>
              <a:t>InformationFlow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Beispiel Umsatzorientierte Funktionsmodellierung (UFM)</a:t>
            </a:r>
            <a:endParaRPr lang="bg-BG" sz="1400" dirty="0"/>
          </a:p>
        </p:txBody>
      </p:sp>
      <p:sp>
        <p:nvSpPr>
          <p:cNvPr id="7" name="Rechteck 6"/>
          <p:cNvSpPr/>
          <p:nvPr/>
        </p:nvSpPr>
        <p:spPr bwMode="auto">
          <a:xfrm>
            <a:off x="1979712" y="5013176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:State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076056" y="5013176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:Function</a:t>
            </a:r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3491880" y="529035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563888" y="508518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</a:t>
            </a:r>
            <a:r>
              <a:rPr lang="en-US" sz="1000" dirty="0" err="1" smtClean="0"/>
              <a:t>InformationFlow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1979712" y="3501008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:Block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5076056" y="3501008"/>
            <a:ext cx="1512168" cy="55436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en-US" sz="1400" u="sng" dirty="0" smtClean="0"/>
              <a:t>:Block</a:t>
            </a:r>
          </a:p>
        </p:txBody>
      </p:sp>
      <p:cxnSp>
        <p:nvCxnSpPr>
          <p:cNvPr id="16" name="Gerade Verbindung mit Pfeil 15"/>
          <p:cNvCxnSpPr>
            <a:stCxn id="7" idx="0"/>
            <a:endCxn id="13" idx="2"/>
          </p:cNvCxnSpPr>
          <p:nvPr/>
        </p:nvCxnSpPr>
        <p:spPr>
          <a:xfrm flipV="1">
            <a:off x="2735796" y="4055368"/>
            <a:ext cx="0" cy="9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8" idx="0"/>
            <a:endCxn id="14" idx="2"/>
          </p:cNvCxnSpPr>
          <p:nvPr/>
        </p:nvCxnSpPr>
        <p:spPr>
          <a:xfrm flipV="1">
            <a:off x="5832140" y="4055368"/>
            <a:ext cx="0" cy="9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123728" y="443711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&lt;&lt;Relationship&gt;&gt;</a:t>
            </a:r>
            <a:endParaRPr lang="en-US" sz="1000" dirty="0"/>
          </a:p>
        </p:txBody>
      </p:sp>
      <p:sp>
        <p:nvSpPr>
          <p:cNvPr id="21" name="Textfeld 20"/>
          <p:cNvSpPr txBox="1"/>
          <p:nvPr/>
        </p:nvSpPr>
        <p:spPr>
          <a:xfrm>
            <a:off x="5238067" y="443711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&lt;&lt;Relationship&gt;&gt;</a:t>
            </a:r>
            <a:endParaRPr lang="en-US" sz="1000" dirty="0"/>
          </a:p>
        </p:txBody>
      </p:sp>
      <p:cxnSp>
        <p:nvCxnSpPr>
          <p:cNvPr id="22" name="Gerade Verbindung mit Pfeil 21"/>
          <p:cNvCxnSpPr>
            <a:stCxn id="7" idx="2"/>
            <a:endCxn id="8" idx="2"/>
          </p:cNvCxnSpPr>
          <p:nvPr/>
        </p:nvCxnSpPr>
        <p:spPr>
          <a:xfrm rot="16200000" flipH="1">
            <a:off x="4283968" y="4019364"/>
            <a:ext cx="12700" cy="3096344"/>
          </a:xfrm>
          <a:prstGeom prst="bentConnector3">
            <a:avLst>
              <a:gd name="adj1" fmla="val 282856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619114" y="5690646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</a:t>
            </a:r>
            <a:r>
              <a:rPr lang="en-US" sz="1000" dirty="0" err="1" smtClean="0"/>
              <a:t>ControlFlow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  <p:cxnSp>
        <p:nvCxnSpPr>
          <p:cNvPr id="30" name="Gerade Verbindung mit Pfeil 29"/>
          <p:cNvCxnSpPr>
            <a:stCxn id="13" idx="3"/>
            <a:endCxn id="14" idx="1"/>
          </p:cNvCxnSpPr>
          <p:nvPr/>
        </p:nvCxnSpPr>
        <p:spPr>
          <a:xfrm>
            <a:off x="3491880" y="377818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537106" y="3542819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</a:t>
            </a:r>
            <a:r>
              <a:rPr lang="en-US" sz="1000" dirty="0" err="1" smtClean="0"/>
              <a:t>InformationFlow</a:t>
            </a:r>
            <a:r>
              <a:rPr lang="en-US" sz="1000" dirty="0" smtClean="0"/>
              <a:t>&gt;&gt;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11" grpId="0"/>
      <p:bldP spid="13" grpId="0" animBg="1"/>
      <p:bldP spid="14" grpId="0" animBg="1"/>
      <p:bldP spid="20" grpId="0"/>
      <p:bldP spid="21" grpId="0"/>
      <p:bldP spid="23" grpId="0" uiExpand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en-US" dirty="0" err="1" smtClean="0"/>
              <a:t>Wissen</a:t>
            </a:r>
            <a:r>
              <a:rPr lang="en-US" dirty="0" smtClean="0"/>
              <a:t> in </a:t>
            </a:r>
            <a:r>
              <a:rPr lang="en-US" dirty="0" err="1" smtClean="0"/>
              <a:t>fachspezifischen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verteilt</a:t>
            </a:r>
            <a:endParaRPr lang="en-US" dirty="0" smtClean="0"/>
          </a:p>
          <a:p>
            <a:r>
              <a:rPr lang="en-US" dirty="0" err="1" smtClean="0"/>
              <a:t>Kollaboration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endParaRPr lang="en-US" dirty="0" smtClean="0"/>
          </a:p>
          <a:p>
            <a:r>
              <a:rPr lang="en-US" dirty="0" err="1" smtClean="0"/>
              <a:t>Konsistentes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schaffen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46037" y="1285860"/>
          <a:ext cx="7064575" cy="4689480"/>
        </p:xfrm>
        <a:graphic>
          <a:graphicData uri="http://schemas.openxmlformats.org/presentationml/2006/ole">
            <p:oleObj spid="_x0000_s9219" name="Visio" r:id="rId3" imgW="10363251" imgH="6886536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Java, Maven, Junit, EMF, Guava</a:t>
            </a:r>
          </a:p>
          <a:p>
            <a:r>
              <a:rPr lang="de-DE" dirty="0" smtClean="0"/>
              <a:t>Warum?</a:t>
            </a:r>
          </a:p>
          <a:p>
            <a:pPr lvl="1"/>
            <a:r>
              <a:rPr lang="de-DE" dirty="0" smtClean="0"/>
              <a:t>Standardtechnologien</a:t>
            </a:r>
          </a:p>
          <a:p>
            <a:pPr lvl="1"/>
            <a:r>
              <a:rPr lang="de-DE" dirty="0" smtClean="0"/>
              <a:t>Verbreitete Akzeptanz</a:t>
            </a:r>
          </a:p>
          <a:p>
            <a:pPr lvl="1"/>
            <a:r>
              <a:rPr lang="de-DE" dirty="0" smtClean="0"/>
              <a:t>Erfahrung</a:t>
            </a:r>
          </a:p>
          <a:p>
            <a:r>
              <a:rPr lang="de-DE" dirty="0" smtClean="0"/>
              <a:t>Zielarchitektur:</a:t>
            </a:r>
          </a:p>
          <a:p>
            <a:pPr lvl="1"/>
            <a:r>
              <a:rPr lang="de-DE" dirty="0" smtClean="0"/>
              <a:t>Max reusability</a:t>
            </a:r>
          </a:p>
          <a:p>
            <a:pPr lvl="1"/>
            <a:r>
              <a:rPr lang="de-DE" dirty="0" smtClean="0"/>
              <a:t>Max flexibility (loose coupling)</a:t>
            </a:r>
          </a:p>
          <a:p>
            <a:pPr lvl="1"/>
            <a:r>
              <a:rPr lang="de-DE" dirty="0" smtClean="0"/>
              <a:t>Min maintenance effort</a:t>
            </a:r>
          </a:p>
          <a:p>
            <a:pPr lvl="1"/>
            <a:r>
              <a:rPr lang="de-DE" dirty="0" smtClean="0"/>
              <a:t>Patterns!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Technische </a:t>
            </a:r>
            <a:r>
              <a:rPr lang="de-DE" sz="1400" dirty="0" smtClean="0"/>
              <a:t>Aspekte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Realisierung der Ziele</a:t>
            </a:r>
            <a:endParaRPr lang="de-DE" sz="1800" dirty="0" smtClean="0"/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Technische Grundlagen</a:t>
            </a:r>
            <a:endParaRPr lang="de-DE" sz="1800" dirty="0" smtClean="0"/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Realisierung der Ziele</a:t>
            </a:r>
          </a:p>
          <a:p>
            <a:r>
              <a:rPr lang="de-DE" dirty="0" smtClean="0"/>
              <a:t>Technische Grundlagen</a:t>
            </a:r>
          </a:p>
          <a:p>
            <a:r>
              <a:rPr lang="de-DE" dirty="0" smtClean="0"/>
              <a:t>Implementierung</a:t>
            </a:r>
          </a:p>
          <a:p>
            <a:pPr lvl="1"/>
            <a:r>
              <a:rPr lang="de-DE" dirty="0" smtClean="0"/>
              <a:t>Aufbau des </a:t>
            </a:r>
            <a:r>
              <a:rPr lang="de-DE" dirty="0" err="1" smtClean="0"/>
              <a:t>Viz</a:t>
            </a:r>
            <a:r>
              <a:rPr lang="de-DE" dirty="0" smtClean="0"/>
              <a:t>-Modells</a:t>
            </a:r>
          </a:p>
          <a:p>
            <a:pPr lvl="1"/>
            <a:r>
              <a:rPr lang="de-DE" dirty="0"/>
              <a:t>Einlesen von </a:t>
            </a:r>
            <a:r>
              <a:rPr lang="de-DE" dirty="0" smtClean="0"/>
              <a:t>Daten</a:t>
            </a:r>
            <a:endParaRPr lang="de-DE" dirty="0"/>
          </a:p>
          <a:p>
            <a:pPr lvl="1"/>
            <a:r>
              <a:rPr lang="de-DE" dirty="0"/>
              <a:t>Grafische </a:t>
            </a:r>
            <a:r>
              <a:rPr lang="de-DE" dirty="0" smtClean="0"/>
              <a:t>Darstellung</a:t>
            </a:r>
          </a:p>
          <a:p>
            <a:pPr lvl="2"/>
            <a:r>
              <a:rPr lang="de-DE" dirty="0" err="1" smtClean="0"/>
              <a:t>GraphView</a:t>
            </a:r>
            <a:endParaRPr lang="de-DE" dirty="0"/>
          </a:p>
          <a:p>
            <a:pPr lvl="2"/>
            <a:r>
              <a:rPr lang="de-DE" dirty="0" err="1" smtClean="0"/>
              <a:t>MatrixView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– TODO edit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r>
              <a:rPr lang="de-DE" dirty="0"/>
              <a:t>Visualisierung des Gesamtmodells</a:t>
            </a:r>
          </a:p>
          <a:p>
            <a:r>
              <a:rPr lang="de-DE" dirty="0"/>
              <a:t>Bearbeitung des Gesamtmodells</a:t>
            </a:r>
          </a:p>
          <a:p>
            <a:r>
              <a:rPr lang="de-DE" dirty="0"/>
              <a:t>Analysen auf dem Gesamtmodell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</a:t>
            </a:r>
            <a:r>
              <a:rPr lang="de-DE" dirty="0" smtClean="0"/>
              <a:t>– Ziele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412198"/>
            <a:ext cx="5291738" cy="339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pPr lvl="1"/>
            <a:r>
              <a:rPr lang="de-DE" dirty="0"/>
              <a:t>Automatischer Import &amp; Export mit PSS-IF Transform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Unterschiedliche Visualisierungen der </a:t>
            </a:r>
            <a:r>
              <a:rPr lang="de-DE" dirty="0" smtClean="0"/>
              <a:t>Elemente </a:t>
            </a:r>
            <a:r>
              <a:rPr lang="de-DE" dirty="0"/>
              <a:t>(Farbe, Form, Inhalt)</a:t>
            </a:r>
          </a:p>
          <a:p>
            <a:pPr lvl="1"/>
            <a:r>
              <a:rPr lang="de-DE" dirty="0"/>
              <a:t>Verschiedene Ansichten auf das Modell (Graph, Matrix)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Modifikation der Element Attribute</a:t>
            </a:r>
          </a:p>
          <a:p>
            <a:pPr lvl="1"/>
            <a:r>
              <a:rPr lang="de-DE" dirty="0"/>
              <a:t>Einfaches Einfügen und Löschen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</a:t>
            </a:r>
            <a:r>
              <a:rPr lang="de-DE" dirty="0" smtClean="0"/>
              <a:t>über Attribute </a:t>
            </a:r>
            <a:r>
              <a:rPr lang="de-DE" dirty="0"/>
              <a:t>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Realisierung </a:t>
            </a:r>
            <a:r>
              <a:rPr lang="de-DE" dirty="0" smtClean="0"/>
              <a:t>der 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PSS-IF Core</a:t>
            </a:r>
          </a:p>
          <a:p>
            <a:r>
              <a:rPr lang="de-DE" dirty="0" smtClean="0"/>
              <a:t>PSS-IF </a:t>
            </a:r>
            <a:r>
              <a:rPr lang="de-DE" dirty="0"/>
              <a:t>Transform</a:t>
            </a:r>
          </a:p>
          <a:p>
            <a:r>
              <a:rPr lang="de-DE" dirty="0" smtClean="0"/>
              <a:t>Jung2 </a:t>
            </a:r>
            <a:r>
              <a:rPr lang="de-DE" dirty="0"/>
              <a:t>Framework</a:t>
            </a:r>
          </a:p>
          <a:p>
            <a:pPr lvl="1"/>
            <a:r>
              <a:rPr lang="de-DE" dirty="0" smtClean="0"/>
              <a:t>Framework </a:t>
            </a:r>
            <a:r>
              <a:rPr lang="de-DE" dirty="0"/>
              <a:t>zur Visualisierung von Graphen und Netzwerken</a:t>
            </a:r>
          </a:p>
          <a:p>
            <a:pPr lvl="1"/>
            <a:r>
              <a:rPr lang="de-DE" dirty="0"/>
              <a:t>Open </a:t>
            </a:r>
            <a:r>
              <a:rPr lang="de-DE" dirty="0" smtClean="0"/>
              <a:t>Source</a:t>
            </a:r>
          </a:p>
          <a:p>
            <a:pPr lvl="1"/>
            <a:r>
              <a:rPr lang="de-DE" dirty="0" smtClean="0"/>
              <a:t>Leicht anpassbar und erweiterbar</a:t>
            </a:r>
            <a:endParaRPr lang="de-DE" dirty="0"/>
          </a:p>
          <a:p>
            <a:pPr lvl="1"/>
            <a:r>
              <a:rPr lang="de-DE" dirty="0" smtClean="0"/>
              <a:t>Java API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Technische </a:t>
            </a:r>
            <a:r>
              <a:rPr lang="de-DE" dirty="0" smtClean="0"/>
              <a:t>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Aufbau des Viz-Modells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908720"/>
            <a:ext cx="4288551" cy="4883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 smtClean="0"/>
              <a:t>Einlesen von Daten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993579"/>
            <a:ext cx="5400000" cy="48708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Visualisierung 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4" y="1120125"/>
            <a:ext cx="8031163" cy="45159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17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Modifikationen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556792"/>
            <a:ext cx="2520420" cy="247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5" y="1484784"/>
            <a:ext cx="2369190" cy="23042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627" y="2492896"/>
            <a:ext cx="2520361" cy="2909164"/>
          </a:xfrm>
          <a:prstGeom prst="rect">
            <a:avLst/>
          </a:prstGeom>
        </p:spPr>
      </p:pic>
      <p:sp>
        <p:nvSpPr>
          <p:cNvPr id="8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1"/>
            <a:ext cx="8031164" cy="40731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Einfügen von Knoten				Einfügen von Kanten</a:t>
            </a:r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4292611" y="3830101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(1)</a:t>
            </a:r>
            <a:endParaRPr lang="de-DE" kern="0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6781958" y="5517232"/>
            <a:ext cx="479698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(2)</a:t>
            </a:r>
            <a:endParaRPr lang="de-DE" kern="0" dirty="0"/>
          </a:p>
        </p:txBody>
      </p:sp>
    </p:spTree>
    <p:extLst>
      <p:ext uri="{BB962C8B-B14F-4D97-AF65-F5344CB8AC3E}">
        <p14:creationId xmlns="" xmlns:p14="http://schemas.microsoft.com/office/powerpoint/2010/main" val="49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SFB 768: „</a:t>
            </a:r>
            <a:r>
              <a:rPr lang="en-US" dirty="0" smtClean="0"/>
              <a:t>Concept for an Integration-framework to enable the </a:t>
            </a:r>
            <a:r>
              <a:rPr lang="en-US" dirty="0" err="1" smtClean="0"/>
              <a:t>crossdisciplinary</a:t>
            </a:r>
            <a:r>
              <a:rPr lang="en-US" dirty="0" smtClean="0"/>
              <a:t>  development of product-service-systems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 – Das PSS-Integrationsframework (PSS-IF)</a:t>
            </a:r>
            <a:endParaRPr lang="bg-BG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0848"/>
            <a:ext cx="4019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412776"/>
            <a:ext cx="7987706" cy="38615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825" y="904178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Hervorheben von Zusammenhängen (</a:t>
            </a:r>
            <a:r>
              <a:rPr lang="de-DE" dirty="0" err="1"/>
              <a:t>Depth</a:t>
            </a:r>
            <a:r>
              <a:rPr lang="de-DE" dirty="0"/>
              <a:t> Search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83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Filtern nach Elementtyp</a:t>
            </a:r>
          </a:p>
          <a:p>
            <a:pPr lvl="1"/>
            <a:r>
              <a:rPr lang="de-DE" dirty="0"/>
              <a:t>Der Nutzer kann nach Knotentyp und/oder Kantentyp filtern</a:t>
            </a:r>
          </a:p>
          <a:p>
            <a:pPr lvl="1"/>
            <a:r>
              <a:rPr lang="de-DE" dirty="0"/>
              <a:t>Der Filter wird automatisch abgespeichert</a:t>
            </a:r>
          </a:p>
          <a:p>
            <a:r>
              <a:rPr lang="de-DE" dirty="0"/>
              <a:t>Filtern nach Attribut Eigenschaften</a:t>
            </a:r>
          </a:p>
          <a:p>
            <a:pPr lvl="1"/>
            <a:r>
              <a:rPr lang="de-DE" dirty="0"/>
              <a:t>Auf Knoten oder Kanten definierbar</a:t>
            </a:r>
          </a:p>
          <a:p>
            <a:pPr lvl="1"/>
            <a:r>
              <a:rPr lang="de-DE" dirty="0" smtClean="0"/>
              <a:t>Vergleich vom Attribut </a:t>
            </a:r>
            <a:r>
              <a:rPr lang="de-DE" dirty="0"/>
              <a:t>Wert </a:t>
            </a:r>
            <a:r>
              <a:rPr lang="de-DE" dirty="0" smtClean="0"/>
              <a:t>mit benutzerdefinierten </a:t>
            </a:r>
            <a:r>
              <a:rPr lang="de-DE" dirty="0"/>
              <a:t>Wert </a:t>
            </a:r>
            <a:r>
              <a:rPr lang="de-DE" dirty="0" smtClean="0"/>
              <a:t>(Bedingung)</a:t>
            </a:r>
            <a:endParaRPr lang="de-DE" dirty="0"/>
          </a:p>
          <a:p>
            <a:pPr lvl="1"/>
            <a:r>
              <a:rPr lang="de-DE" dirty="0"/>
              <a:t>Alle Elemente welche die Bedingung erfüllen bleiben sichtbar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6" y="3509336"/>
            <a:ext cx="3686689" cy="20576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7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892552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Aufbau Filter</a:t>
            </a:r>
            <a:r>
              <a:rPr lang="de-DE" b="0" dirty="0"/>
              <a:t/>
            </a:r>
            <a:br>
              <a:rPr lang="de-DE" b="0" dirty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5" y="1772816"/>
            <a:ext cx="8231810" cy="27533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39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8066677" cy="239319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347864" y="933451"/>
            <a:ext cx="4828411" cy="695350"/>
          </a:xfrm>
        </p:spPr>
        <p:txBody>
          <a:bodyPr/>
          <a:lstStyle/>
          <a:p>
            <a:r>
              <a:rPr lang="de-DE" dirty="0"/>
              <a:t>Filtern nach Knotentypen und Kantentypen</a:t>
            </a:r>
          </a:p>
          <a:p>
            <a:r>
              <a:rPr lang="de-DE" dirty="0"/>
              <a:t>Excel Export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Visualisierung (IDP 2) – MatrixView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89" y="933451"/>
            <a:ext cx="2604718" cy="34412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4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kern="0" dirty="0" smtClean="0">
                <a:solidFill>
                  <a:schemeClr val="tx1"/>
                </a:solidFill>
              </a:rPr>
              <a:t>Transformationen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pPr marL="0" indent="0"/>
            <a:r>
              <a:rPr lang="de-DE" dirty="0" smtClean="0"/>
              <a:t> Framework sowie Transformationen in der PoC erfolgreich umgestezt</a:t>
            </a:r>
          </a:p>
          <a:p>
            <a:pPr marL="0" indent="0"/>
            <a:r>
              <a:rPr lang="de-DE" dirty="0" smtClean="0"/>
              <a:t> Atomare Transformationen ermöglichen einen hohen Wiederverwendungsgrad</a:t>
            </a:r>
          </a:p>
          <a:p>
            <a:pPr marL="0" indent="0"/>
            <a:r>
              <a:rPr lang="de-DE" dirty="0" smtClean="0"/>
              <a:t> 6 Atomare Transformationen für die Umsetzung der 3 Sprachen ausreichend</a:t>
            </a:r>
          </a:p>
          <a:p>
            <a:pPr marL="0" indent="0"/>
            <a:r>
              <a:rPr lang="de-DE" dirty="0" smtClean="0"/>
              <a:t> Eigenges Framework für die Verarbeitung von Visio 2013 (VSDX) Dateien</a:t>
            </a:r>
          </a:p>
          <a:p>
            <a:pPr marL="0" indent="0"/>
            <a:r>
              <a:rPr lang="de-DE" dirty="0" smtClean="0"/>
              <a:t> 3 aus 4 Sprachen unterstützt</a:t>
            </a:r>
          </a:p>
          <a:p>
            <a:pPr marL="271463" lvl="1" indent="0"/>
            <a:r>
              <a:rPr lang="de-DE" dirty="0" smtClean="0"/>
              <a:t> BPMN aufgrund spezielle Visio-Serialisierung nicht unterstützt</a:t>
            </a:r>
          </a:p>
          <a:p>
            <a:pPr marL="271463" lvl="1" indent="0"/>
            <a:r>
              <a:rPr lang="de-DE" dirty="0" smtClean="0"/>
              <a:t> SysML4Mechatronics</a:t>
            </a:r>
          </a:p>
          <a:p>
            <a:pPr marL="531813" lvl="2" indent="0"/>
            <a:r>
              <a:rPr lang="de-DE" dirty="0" smtClean="0"/>
              <a:t> Erster Ansatz mit UML-Serialisierung gescheitert</a:t>
            </a:r>
          </a:p>
          <a:p>
            <a:pPr marL="531813" lvl="2" indent="0"/>
            <a:r>
              <a:rPr lang="de-DE" dirty="0" smtClean="0"/>
              <a:t> Zweiter Ansatz mit SFB 768 eCore erfolgreich</a:t>
            </a:r>
          </a:p>
          <a:p>
            <a:pPr marL="271463" lvl="1" indent="0"/>
            <a:r>
              <a:rPr lang="de-DE" dirty="0" smtClean="0"/>
              <a:t> EPK: Nativ durch Visio VSDX Bibliothek</a:t>
            </a:r>
          </a:p>
          <a:p>
            <a:pPr marL="271463" lvl="1" indent="0"/>
            <a:r>
              <a:rPr lang="de-DE" dirty="0" smtClean="0"/>
              <a:t> UFM als GraphML Export von Soley (check name!)</a:t>
            </a:r>
          </a:p>
          <a:p>
            <a:pPr marL="0" indent="0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/>
              <a:t>Ergebnisse</a:t>
            </a:r>
            <a:br>
              <a:rPr lang="de-DE" dirty="0"/>
            </a:br>
            <a:r>
              <a:rPr lang="de-DE" sz="1400" dirty="0" smtClean="0"/>
              <a:t>Transformationen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Automatischer Import und sofortige Anzeige</a:t>
            </a:r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Matrix und Graphen Darstellung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Einfügen von Knoten und Kanten</a:t>
            </a:r>
          </a:p>
          <a:p>
            <a:pPr lvl="1"/>
            <a:r>
              <a:rPr lang="de-DE" dirty="0"/>
              <a:t>Modifizieren der Attribute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über 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dirty="0" smtClean="0"/>
              <a:t>Visualisierung</a:t>
            </a:r>
            <a:endParaRPr lang="de-DE" sz="1400" dirty="0"/>
          </a:p>
        </p:txBody>
      </p:sp>
    </p:spTree>
    <p:extLst>
      <p:ext uri="{BB962C8B-B14F-4D97-AF65-F5344CB8AC3E}">
        <p14:creationId xmlns="" xmlns:p14="http://schemas.microsoft.com/office/powerpoint/2010/main" val="3015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Repository</a:t>
            </a:r>
          </a:p>
          <a:p>
            <a:pPr lvl="1"/>
            <a:r>
              <a:rPr lang="de-DE" dirty="0" smtClean="0"/>
              <a:t>Zentrale verwaltung eines Modells</a:t>
            </a:r>
          </a:p>
          <a:p>
            <a:pPr lvl="1"/>
            <a:r>
              <a:rPr lang="de-DE" dirty="0" smtClean="0"/>
              <a:t>Alle Rollen arbeiten durch geeignete Viewpoints auf dassselbe Modell</a:t>
            </a:r>
          </a:p>
          <a:p>
            <a:pPr lvl="1"/>
            <a:r>
              <a:rPr lang="de-DE" dirty="0" smtClean="0"/>
              <a:t>Konsistenz und kollaboration dadurch transparent möglich</a:t>
            </a:r>
            <a:endParaRPr lang="de-DE" dirty="0" smtClean="0"/>
          </a:p>
          <a:p>
            <a:r>
              <a:rPr lang="de-DE" dirty="0" smtClean="0"/>
              <a:t>Mögliche </a:t>
            </a:r>
            <a:r>
              <a:rPr lang="de-DE" dirty="0"/>
              <a:t>Verbesserungen</a:t>
            </a:r>
          </a:p>
          <a:p>
            <a:pPr lvl="1"/>
            <a:r>
              <a:rPr lang="de-DE" dirty="0"/>
              <a:t>Intelligenter Model Merger</a:t>
            </a:r>
          </a:p>
          <a:p>
            <a:pPr lvl="1"/>
            <a:r>
              <a:rPr lang="de-DE" dirty="0"/>
              <a:t>JUNG2 Layouts für große Knoten optimieren</a:t>
            </a:r>
          </a:p>
          <a:p>
            <a:pPr lvl="1"/>
            <a:r>
              <a:rPr lang="de-DE" dirty="0"/>
              <a:t>Mehrere „Kontaktpunkte“ für Elemente des Graphen definieren</a:t>
            </a:r>
          </a:p>
          <a:p>
            <a:r>
              <a:rPr lang="de-DE" dirty="0"/>
              <a:t>Mögliche Erweiterungen</a:t>
            </a:r>
          </a:p>
          <a:p>
            <a:pPr lvl="1"/>
            <a:r>
              <a:rPr lang="de-DE" dirty="0"/>
              <a:t>Weitere Filter einbinden (z.B. Filter über aggregierte Attribut Werte)</a:t>
            </a:r>
          </a:p>
          <a:p>
            <a:pPr lvl="1"/>
            <a:r>
              <a:rPr lang="de-DE" dirty="0"/>
              <a:t>Modifikation des Gesamtmodells in der Matrix View erlauben</a:t>
            </a:r>
          </a:p>
          <a:p>
            <a:pPr lvl="1"/>
            <a:r>
              <a:rPr lang="de-DE" dirty="0"/>
              <a:t>Lösch und </a:t>
            </a:r>
            <a:r>
              <a:rPr lang="de-DE" dirty="0" err="1"/>
              <a:t>Merge</a:t>
            </a:r>
            <a:r>
              <a:rPr lang="de-DE" dirty="0"/>
              <a:t> Operationen implementieren (PSS-IF Core muss erweitert werden)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sz="1400" dirty="0"/>
          </a:p>
        </p:txBody>
      </p:sp>
    </p:spTree>
    <p:extLst>
      <p:ext uri="{BB962C8B-B14F-4D97-AF65-F5344CB8AC3E}">
        <p14:creationId xmlns="" xmlns:p14="http://schemas.microsoft.com/office/powerpoint/2010/main" val="220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Vielen Dank für Ihre Aufmerksamkeit!</a:t>
            </a:r>
          </a:p>
          <a:p>
            <a:pPr algn="ctr"/>
            <a:endParaRPr lang="de-DE" sz="2800" b="1" dirty="0" smtClean="0"/>
          </a:p>
          <a:p>
            <a:pPr algn="ctr"/>
            <a:r>
              <a:rPr lang="de-DE" sz="2800" b="1" dirty="0" smtClean="0"/>
              <a:t>Ihre Fragen?</a:t>
            </a:r>
            <a:endParaRPr lang="de-D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Motivation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/>
              <a:t>Forschungsrichtungen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Transformationen (IDP 1)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Visualisierung (IDP 2)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Ergebnisse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Ausblick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929066"/>
            <a:ext cx="5289551" cy="192882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1" y="1080519"/>
            <a:ext cx="5289550" cy="2092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642918"/>
            <a:ext cx="710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1: Modellbasierte </a:t>
            </a:r>
            <a:r>
              <a:rPr lang="de-DE" dirty="0" smtClean="0"/>
              <a:t>Transformationen für PSS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3214686"/>
            <a:ext cx="710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2: </a:t>
            </a:r>
            <a:r>
              <a:rPr lang="de-DE" dirty="0" smtClean="0"/>
              <a:t>Interdisziplinäre Nutzung von Modellinformationen in der Entwicklung von PSS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b="1" kern="0" noProof="0" dirty="0" smtClean="0">
              <a:solidFill>
                <a:schemeClr val="tx1"/>
              </a:solidFill>
            </a:endParaRP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Lösungsalternativen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Diskussion </a:t>
            </a:r>
            <a:r>
              <a:rPr lang="de-DE" sz="1800" dirty="0" smtClean="0"/>
              <a:t>&amp; </a:t>
            </a:r>
            <a:r>
              <a:rPr lang="de-DE" sz="1800" dirty="0" smtClean="0"/>
              <a:t>Entscheidung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290905"/>
            <a:ext cx="8031164" cy="4495813"/>
          </a:xfrm>
        </p:spPr>
        <p:txBody>
          <a:bodyPr/>
          <a:lstStyle/>
          <a:p>
            <a:r>
              <a:rPr lang="de-DE" dirty="0" smtClean="0"/>
              <a:t>Transformation von Modellen zwischen jeweils zwei </a:t>
            </a:r>
            <a:r>
              <a:rPr lang="de-DE" dirty="0" smtClean="0"/>
              <a:t>Sprachen</a:t>
            </a:r>
          </a:p>
          <a:p>
            <a:r>
              <a:rPr lang="de-DE" dirty="0" smtClean="0"/>
              <a:t>Möglichst informationsverlust-frei</a:t>
            </a:r>
            <a:endParaRPr lang="de-DE" dirty="0" smtClean="0"/>
          </a:p>
          <a:p>
            <a:r>
              <a:rPr lang="de-DE" dirty="0" smtClean="0"/>
              <a:t>Proof-of-Concept (PoC) Implementierung</a:t>
            </a:r>
          </a:p>
          <a:p>
            <a:r>
              <a:rPr lang="de-DE" dirty="0" smtClean="0"/>
              <a:t>4 Beispielsprachen:</a:t>
            </a:r>
          </a:p>
          <a:p>
            <a:pPr lvl="1"/>
            <a:r>
              <a:rPr lang="de-DE" dirty="0" smtClean="0"/>
              <a:t>Ereignisgesteuerte Prozess-Ketten (EPK)</a:t>
            </a:r>
            <a:endParaRPr lang="de-DE" dirty="0" smtClean="0"/>
          </a:p>
          <a:p>
            <a:pPr lvl="1"/>
            <a:r>
              <a:rPr lang="de-DE" dirty="0" smtClean="0"/>
              <a:t>Business Process Modelling Notation (BPMN)</a:t>
            </a:r>
            <a:endParaRPr lang="de-DE" dirty="0" smtClean="0"/>
          </a:p>
          <a:p>
            <a:pPr lvl="1"/>
            <a:r>
              <a:rPr lang="de-DE" dirty="0" smtClean="0"/>
              <a:t>Umsatzorientierte Funktions-Modellierung (UFM)</a:t>
            </a:r>
            <a:endParaRPr lang="de-DE" dirty="0" smtClean="0"/>
          </a:p>
          <a:p>
            <a:pPr lvl="1"/>
            <a:r>
              <a:rPr lang="de-DE" dirty="0" smtClean="0"/>
              <a:t>Systems Modelling Language for Mechatronics (SysML4Mechatronics)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Ziele</a:t>
            </a:r>
            <a:endParaRPr lang="de-DE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428728" y="928670"/>
          <a:ext cx="6379312" cy="2109792"/>
        </p:xfrm>
        <a:graphic>
          <a:graphicData uri="http://schemas.openxmlformats.org/presentationml/2006/ole">
            <p:oleObj spid="_x0000_s3078" name="Visio" r:id="rId3" imgW="4867253" imgH="1609661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505219"/>
            <a:ext cx="8031164" cy="4495813"/>
          </a:xfrm>
        </p:spPr>
        <p:txBody>
          <a:bodyPr/>
          <a:lstStyle/>
          <a:p>
            <a:r>
              <a:rPr lang="de-DE" dirty="0" smtClean="0"/>
              <a:t>Direkten Transformationen (kein Zwischenformat)</a:t>
            </a:r>
            <a:endParaRPr lang="de-DE" dirty="0" smtClean="0"/>
          </a:p>
          <a:p>
            <a:pPr lvl="1"/>
            <a:r>
              <a:rPr lang="de-DE" dirty="0" smtClean="0"/>
              <a:t>Syntax-abhängig</a:t>
            </a:r>
          </a:p>
          <a:p>
            <a:pPr lvl="1"/>
            <a:r>
              <a:rPr lang="de-DE" dirty="0" smtClean="0"/>
              <a:t>Syntax-unabhängig</a:t>
            </a:r>
          </a:p>
          <a:p>
            <a:r>
              <a:rPr lang="de-DE" dirty="0" smtClean="0"/>
              <a:t>Indirekten</a:t>
            </a:r>
            <a:r>
              <a:rPr lang="de-DE" dirty="0" smtClean="0"/>
              <a:t> Transformationen (mit Zwischenformat)</a:t>
            </a:r>
            <a:endParaRPr lang="de-DE" dirty="0" smtClean="0"/>
          </a:p>
          <a:p>
            <a:pPr lvl="1"/>
            <a:r>
              <a:rPr lang="de-DE" dirty="0" smtClean="0"/>
              <a:t>Fixes Schema für das Zwischenformat</a:t>
            </a:r>
          </a:p>
          <a:p>
            <a:pPr lvl="1"/>
            <a:r>
              <a:rPr lang="de-DE" dirty="0" smtClean="0"/>
              <a:t>Variables Schema für das Zwischenformat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</a:t>
            </a:r>
            <a:r>
              <a:rPr lang="de-DE" dirty="0" smtClean="0"/>
              <a:t>– </a:t>
            </a:r>
            <a:r>
              <a:rPr lang="de-DE" dirty="0" smtClean="0"/>
              <a:t>Lösungsmöglichkeiten</a:t>
            </a:r>
            <a:endParaRPr lang="de-DE" dirty="0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785786" y="714356"/>
          <a:ext cx="7711298" cy="2500330"/>
        </p:xfrm>
        <a:graphic>
          <a:graphicData uri="http://schemas.openxmlformats.org/presentationml/2006/ole">
            <p:oleObj spid="_x0000_s21505" name="Visio" r:id="rId3" imgW="6286384" imgH="2038363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93142" cy="449581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Direkte Überführung eines Modells in der Quellsprache A zu einem Modell in </a:t>
            </a:r>
            <a:r>
              <a:rPr lang="de-DE" dirty="0" smtClean="0"/>
              <a:t>der Zielsprache B, auf </a:t>
            </a:r>
            <a:r>
              <a:rPr lang="de-DE" dirty="0" smtClean="0"/>
              <a:t>Ebene der konkreten Syntax der jeweiligen Sprachen</a:t>
            </a:r>
          </a:p>
          <a:p>
            <a:r>
              <a:rPr lang="de-DE" dirty="0" smtClean="0"/>
              <a:t>Vorteil: Sehr nahe an den Sprachen</a:t>
            </a:r>
          </a:p>
          <a:p>
            <a:r>
              <a:rPr lang="de-DE" dirty="0" smtClean="0"/>
              <a:t>Nachteil: Aufwand steigt exponentiell in der Anzahl an Sprachen und Formate</a:t>
            </a:r>
            <a:endParaRPr lang="de-DE" dirty="0" smtClean="0"/>
          </a:p>
          <a:p>
            <a:r>
              <a:rPr lang="de-DE" dirty="0" smtClean="0"/>
              <a:t>Beispiel: </a:t>
            </a:r>
            <a:r>
              <a:rPr lang="de-DE" dirty="0" smtClean="0"/>
              <a:t>XSLT</a:t>
            </a:r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</a:t>
            </a:r>
            <a:r>
              <a:rPr lang="de-DE" dirty="0" smtClean="0"/>
              <a:t>– Lösungsmöglichkeit 1</a:t>
            </a:r>
            <a:br>
              <a:rPr lang="de-DE" dirty="0" smtClean="0"/>
            </a:br>
            <a:r>
              <a:rPr lang="de-DE" sz="1400" dirty="0" smtClean="0"/>
              <a:t>Direkte </a:t>
            </a:r>
            <a:r>
              <a:rPr lang="de-DE" sz="1400" dirty="0" smtClean="0"/>
              <a:t>syntax-abhängigte Transformation </a:t>
            </a:r>
            <a:endParaRPr lang="bg-BG" sz="1400" dirty="0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85813" y="2786058"/>
          <a:ext cx="7496175" cy="3209925"/>
        </p:xfrm>
        <a:graphic>
          <a:graphicData uri="http://schemas.openxmlformats.org/presentationml/2006/ole">
            <p:oleObj spid="_x0000_s4102" name="Visio" r:id="rId3" imgW="7496114" imgH="3209861" progId="Visio.Drawing.15">
              <p:embed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1108</Words>
  <Application>Microsoft Office PowerPoint</Application>
  <PresentationFormat>On-screen Show (4:3)</PresentationFormat>
  <Paragraphs>249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SFB768_Präsentationsvorlage</vt:lpstr>
      <vt:lpstr>Visio</vt:lpstr>
      <vt:lpstr>Microsoft Visio Drawing</vt:lpstr>
      <vt:lpstr>1. Modellbasierte Transformationen für PSS 2. Interdisziplinäre Nutzung von Modellinformationen in der Entwicklung von PSS</vt:lpstr>
      <vt:lpstr>Motivation</vt:lpstr>
      <vt:lpstr>Grundlage – Das PSS-Integrationsframework (PSS-IF)</vt:lpstr>
      <vt:lpstr>Agenda</vt:lpstr>
      <vt:lpstr>Forschungsrichtungen</vt:lpstr>
      <vt:lpstr>Agenda</vt:lpstr>
      <vt:lpstr>Transformationen (IDP 1) – Ziele</vt:lpstr>
      <vt:lpstr>Transformationen (IDP 1) – Lösungsmöglichkeiten</vt:lpstr>
      <vt:lpstr>Transformationen (IDP 1) – Lösungsmöglichkeit 1 Direkte syntax-abhängigte Transformation </vt:lpstr>
      <vt:lpstr>Transformationen (IDP 1) – Lösungsmöglichkeit 2 Direkte syntax-unabhängigte Transformation</vt:lpstr>
      <vt:lpstr>Transformationen (IDP 1) – Lösungsmöglichkeit 3 Indirekte Transformation mit fixem Schema</vt:lpstr>
      <vt:lpstr>Transformationen  (IDP 1) – Lösungsmöglichkeit 4 Indirekte Transformation mit variablem Schema</vt:lpstr>
      <vt:lpstr>Transformationen  (IDP 1) – Diskussion &amp; Entscheidung</vt:lpstr>
      <vt:lpstr>Transformationen  (IDP 1) – Implementierung Konzept</vt:lpstr>
      <vt:lpstr>Transformationen  (IDP 1) – Implementierung Metamodel und Model</vt:lpstr>
      <vt:lpstr>Transformationen  (IDP 1) – Implementierung Konzept</vt:lpstr>
      <vt:lpstr>Transformationen  (IDP 1) – Implementierung Realisierung der (Modell)Transformationen</vt:lpstr>
      <vt:lpstr>Transformationen  (IDP 1) – Implementierung Beispiel Umsatzorientierte Funtkionsmodellierung (UFM)</vt:lpstr>
      <vt:lpstr>Transformationen  (IDP 1) – Implementierung Beispiel Umsatzorientierte Funktionsmodellierung (UFM)</vt:lpstr>
      <vt:lpstr>Transformationen  (IDP 1) – Implementierung Technische Aspekte</vt:lpstr>
      <vt:lpstr>Agenda</vt:lpstr>
      <vt:lpstr>Visualisierung – TODO edit</vt:lpstr>
      <vt:lpstr>Visualisierung (IDP 2) – Ziele</vt:lpstr>
      <vt:lpstr>Visualisierung (IDP 2) – Realisierung der Ziele</vt:lpstr>
      <vt:lpstr>Visualisierung (IDP 2) – Technische Grundlagen</vt:lpstr>
      <vt:lpstr>Visualisierung (IDP 2) – Implementierung Aufbau des Viz-Modells</vt:lpstr>
      <vt:lpstr>Visualisierung (IDP 2) – Implementierung Einlesen von Daten</vt:lpstr>
      <vt:lpstr>Visualisierung (IDP 2) – GraphView Visualisierung </vt:lpstr>
      <vt:lpstr>Visualisierung (IDP 2) – GraphView Modifikationen</vt:lpstr>
      <vt:lpstr>Visualisierung (IDP 2) – GraphView Analysen</vt:lpstr>
      <vt:lpstr>Visualisierung (IDP 2) – GraphView Analysen</vt:lpstr>
      <vt:lpstr>Visualisierung (IDP 2) – GraphView Aufbau Filter </vt:lpstr>
      <vt:lpstr>Visualisierung (IDP 2) – MatrixView</vt:lpstr>
      <vt:lpstr>Agenda</vt:lpstr>
      <vt:lpstr>Ergebnisse Transformationen</vt:lpstr>
      <vt:lpstr>Ergebnisse Visualisierung</vt:lpstr>
      <vt:lpstr>Ausblick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2014-06-02T18:57:14Z</dcterms:modified>
</cp:coreProperties>
</file>