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837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94" r:id="rId4"/>
    <p:sldId id="273" r:id="rId5"/>
    <p:sldId id="258" r:id="rId6"/>
    <p:sldId id="274" r:id="rId7"/>
    <p:sldId id="260" r:id="rId8"/>
    <p:sldId id="261" r:id="rId9"/>
    <p:sldId id="287" r:id="rId10"/>
    <p:sldId id="288" r:id="rId11"/>
    <p:sldId id="289" r:id="rId12"/>
    <p:sldId id="290" r:id="rId13"/>
    <p:sldId id="262" r:id="rId14"/>
    <p:sldId id="263" r:id="rId15"/>
    <p:sldId id="291" r:id="rId16"/>
    <p:sldId id="297" r:id="rId17"/>
    <p:sldId id="292" r:id="rId18"/>
    <p:sldId id="293" r:id="rId19"/>
    <p:sldId id="296" r:id="rId20"/>
    <p:sldId id="295" r:id="rId21"/>
    <p:sldId id="275" r:id="rId22"/>
    <p:sldId id="269" r:id="rId23"/>
    <p:sldId id="270" r:id="rId24"/>
    <p:sldId id="271" r:id="rId25"/>
    <p:sldId id="272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76" r:id="rId34"/>
    <p:sldId id="265" r:id="rId35"/>
    <p:sldId id="286" r:id="rId36"/>
    <p:sldId id="285" r:id="rId37"/>
    <p:sldId id="267" r:id="rId38"/>
  </p:sldIdLst>
  <p:sldSz cx="9144000" cy="6858000" type="screen4x3"/>
  <p:notesSz cx="6797675" cy="9926638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976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158">
          <p15:clr>
            <a:srgbClr val="A4A3A4"/>
          </p15:clr>
        </p15:guide>
        <p15:guide id="9" pos="4921">
          <p15:clr>
            <a:srgbClr val="A4A3A4"/>
          </p15:clr>
        </p15:guide>
        <p15:guide id="10" pos="3515">
          <p15:clr>
            <a:srgbClr val="A4A3A4"/>
          </p15:clr>
        </p15:guide>
        <p15:guide id="11" pos="2472">
          <p15:clr>
            <a:srgbClr val="A4A3A4"/>
          </p15:clr>
        </p15:guide>
        <p15:guide id="12" pos="204">
          <p15:clr>
            <a:srgbClr val="A4A3A4"/>
          </p15:clr>
        </p15:guide>
        <p15:guide id="13" pos="2880">
          <p15:clr>
            <a:srgbClr val="A4A3A4"/>
          </p15:clr>
        </p15:guide>
        <p15:guide id="14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FFC000"/>
    <a:srgbClr val="FFFFFF"/>
    <a:srgbClr val="A2AD00"/>
    <a:srgbClr val="CFE5F5"/>
    <a:srgbClr val="C7D600"/>
    <a:srgbClr val="F2F2F2"/>
    <a:srgbClr val="B67B4E"/>
    <a:srgbClr val="BE7F00"/>
    <a:srgbClr val="D0D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5379" autoAdjust="0"/>
  </p:normalViewPr>
  <p:slideViewPr>
    <p:cSldViewPr snapToObjects="1">
      <p:cViewPr>
        <p:scale>
          <a:sx n="100" d="100"/>
          <a:sy n="100" d="100"/>
        </p:scale>
        <p:origin x="1920" y="246"/>
      </p:cViewPr>
      <p:guideLst>
        <p:guide orient="horz" pos="3612"/>
        <p:guide orient="horz" pos="119"/>
        <p:guide orient="horz" pos="3657"/>
        <p:guide orient="horz" pos="2976"/>
        <p:guide orient="horz" pos="1616"/>
        <p:guide orient="horz" pos="1480"/>
        <p:guide orient="horz" pos="572"/>
        <p:guide pos="158"/>
        <p:guide pos="4921"/>
        <p:guide pos="3515"/>
        <p:guide pos="2472"/>
        <p:guide pos="204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3726" y="-11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E6EF69A-4E5C-4B03-A0A7-1AB6D35F75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331788"/>
            <a:ext cx="6064250" cy="4548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0" y="4880597"/>
            <a:ext cx="4986237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4D3AE2-379F-42E4-8D9A-7FC6B448AC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1058863" y="357188"/>
            <a:ext cx="701357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3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de-DE" sz="2400" b="1" kern="0" dirty="0" err="1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Zyklenmanagement</a:t>
            </a: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 </a:t>
            </a:r>
            <a:b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</a:b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von Innovationsprozessen</a:t>
            </a:r>
          </a:p>
          <a:p>
            <a:pPr eaLnBrk="0" hangingPunct="0">
              <a:defRPr/>
            </a:pPr>
            <a:endParaRPr lang="de-DE" sz="5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de-DE" sz="2000" dirty="0">
                <a:solidFill>
                  <a:srgbClr val="000000"/>
                </a:solidFill>
              </a:rPr>
              <a:t>Verzahnte Entwicklung von Leistungsbündeln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auf Basis technischer Produkte</a:t>
            </a:r>
          </a:p>
          <a:p>
            <a:pPr eaLnBrk="0" hangingPunct="0">
              <a:defRPr/>
            </a:pPr>
            <a:endParaRPr lang="de-DE" sz="20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86323"/>
            <a:ext cx="6400800" cy="128586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charset="0"/>
              <a:buNone/>
              <a:defRPr sz="2000" smtClean="0">
                <a:latin typeface="Arial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3" name="Rectangle 1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6525" y="3467089"/>
            <a:ext cx="8870950" cy="1319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26" name="Picture 8" descr="M:\Forschungsprojekte\SFB_768\0_Orga\9_Logos\SFB_Logos\SFB_Logo_bla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8" y="195527"/>
            <a:ext cx="5445" cy="7399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44" y="2060848"/>
            <a:ext cx="1036931" cy="1407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1010566" cy="3532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1" y="6243399"/>
            <a:ext cx="8823978" cy="5699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319088" y="6093296"/>
            <a:ext cx="85058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gray">
          <a:xfrm>
            <a:off x="8264890" y="6633772"/>
            <a:ext cx="626698" cy="20557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1718" tIns="40831" rIns="81718" bIns="40831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kern="0" baseline="0" dirty="0" smtClean="0">
                <a:solidFill>
                  <a:srgbClr val="000000"/>
                </a:solidFill>
              </a:rPr>
              <a:t>Slide </a:t>
            </a:r>
            <a:fld id="{F3387CEC-710D-47C3-901A-3AFC87DE5743}" type="slidenum">
              <a:rPr lang="de-DE" sz="800" kern="0" smtClean="0">
                <a:solidFill>
                  <a:srgbClr val="00000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kern="0" dirty="0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4" y="933450"/>
            <a:ext cx="5329239" cy="44958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538163" indent="-268288">
              <a:buFont typeface="Symbol" pitchFamily="18" charset="2"/>
              <a:buChar char="-"/>
              <a:defRPr sz="1800"/>
            </a:lvl2pPr>
            <a:lvl3pPr marL="798513" indent="-268288">
              <a:buFont typeface="Courier New" pitchFamily="49" charset="0"/>
              <a:buChar char="o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de-DE" sz="1900" dirty="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89" y="188640"/>
            <a:ext cx="518466" cy="7036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171391"/>
            <a:ext cx="42458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1" y="6165304"/>
            <a:ext cx="1450851" cy="46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 smtClean="0">
          <a:solidFill>
            <a:srgbClr val="FF0000"/>
          </a:solidFill>
          <a:latin typeface="Arial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  <a:ea typeface="+mn-ea"/>
          <a:cs typeface="+mn-cs"/>
        </a:defRPr>
      </a:lvl1pPr>
      <a:lvl2pPr marL="71437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2pPr>
      <a:lvl3pPr marL="1162050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3pPr>
      <a:lvl4pPr marL="1619250" indent="-277813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4pPr>
      <a:lvl5pPr marL="206692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5pPr>
      <a:lvl6pPr marL="24368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940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3512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084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0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 smtClean="0"/>
              <a:t>Konstantin Govedarski</a:t>
            </a:r>
          </a:p>
          <a:p>
            <a:r>
              <a:rPr lang="de-DE" sz="1800" dirty="0" smtClean="0"/>
              <a:t>Bernhard Radke</a:t>
            </a:r>
          </a:p>
          <a:p>
            <a:r>
              <a:rPr lang="de-DE" sz="1800" dirty="0" smtClean="0"/>
              <a:t>Luc Weiler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2000" dirty="0" smtClean="0"/>
              <a:t>1. Modellbasierte Transformationen für PSS</a:t>
            </a:r>
            <a:br>
              <a:rPr lang="de-DE" sz="2000" dirty="0" smtClean="0"/>
            </a:br>
            <a:r>
              <a:rPr lang="de-DE" sz="2000" dirty="0" smtClean="0"/>
              <a:t>2. Interdisziplinäre Nutzung von Modellinformationen in der Entwicklung von PSS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Direkte Überführung von Quellsprache A nach Zielsprache B über eigenes abstraktes Datenmodell</a:t>
            </a:r>
          </a:p>
          <a:p>
            <a:r>
              <a:rPr lang="de-DE" dirty="0" smtClean="0"/>
              <a:t>Vorteil: Abstraktion des konkreten Syntax</a:t>
            </a:r>
          </a:p>
          <a:p>
            <a:r>
              <a:rPr lang="de-DE" dirty="0" smtClean="0"/>
              <a:t>Nachteil: Aufwand steigt exponentiell in der Anzahl an Sprachen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2</a:t>
            </a:r>
            <a:br>
              <a:rPr lang="de-DE" dirty="0" smtClean="0"/>
            </a:br>
            <a:r>
              <a:rPr lang="de-DE" sz="1400" dirty="0" smtClean="0"/>
              <a:t>Direkte syntax-unabhängigte Transformation</a:t>
            </a:r>
            <a:endParaRPr lang="bg-BG" sz="1400" dirty="0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642909" y="2428868"/>
          <a:ext cx="7772407" cy="342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Visio" r:id="rId3" imgW="6800715" imgH="3000375" progId="Visio.Drawing.15">
                  <p:embed/>
                </p:oleObj>
              </mc:Choice>
              <mc:Fallback>
                <p:oleObj name="Visio" r:id="rId3" imgW="6800715" imgH="3000375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09" y="2428868"/>
                        <a:ext cx="7772407" cy="342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Transformation von der Quellsprache in ein eigenes fixes Schema</a:t>
            </a:r>
          </a:p>
          <a:p>
            <a:r>
              <a:rPr lang="de-DE" dirty="0" smtClean="0"/>
              <a:t>Darauf folgende Transformation von den eigenen Schema in der Zielsprache</a:t>
            </a:r>
          </a:p>
          <a:p>
            <a:r>
              <a:rPr lang="de-DE" dirty="0" smtClean="0"/>
              <a:t>Vorteil: Abstraktion von der Syntax der Sprachen, geringer Aufwand für neue Sprache</a:t>
            </a:r>
          </a:p>
          <a:p>
            <a:r>
              <a:rPr lang="de-DE" dirty="0" smtClean="0"/>
              <a:t>Nachteil: Großer Aufwand bei Änderung am Zwischenschema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3</a:t>
            </a:r>
            <a:br>
              <a:rPr lang="de-DE" dirty="0" smtClean="0"/>
            </a:br>
            <a:r>
              <a:rPr lang="de-DE" sz="1400" dirty="0" smtClean="0"/>
              <a:t>Indirekte Transformation mit fixem Schema</a:t>
            </a:r>
            <a:endParaRPr lang="bg-BG" sz="1400" dirty="0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857224" y="2571744"/>
          <a:ext cx="7286676" cy="328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Visio" r:id="rId3" imgW="6800715" imgH="3067140" progId="Visio.Drawing.15">
                  <p:embed/>
                </p:oleObj>
              </mc:Choice>
              <mc:Fallback>
                <p:oleObj name="Visio" r:id="rId3" imgW="6800715" imgH="3067140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571744"/>
                        <a:ext cx="7286676" cy="3286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Transformation über Zwischenformat, definiert über ein flexibles Schema</a:t>
            </a:r>
          </a:p>
          <a:p>
            <a:r>
              <a:rPr lang="de-DE" dirty="0" smtClean="0"/>
              <a:t>Vorteil: Änderungen durch Konfiguration</a:t>
            </a:r>
          </a:p>
          <a:p>
            <a:r>
              <a:rPr lang="de-DE" dirty="0" smtClean="0"/>
              <a:t>Nachteil: Größerer initialer Aufwand für die Umsetzung</a:t>
            </a:r>
          </a:p>
          <a:p>
            <a:r>
              <a:rPr lang="de-DE" dirty="0" smtClean="0"/>
              <a:t>Beispiel: EMF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</a:t>
            </a:r>
            <a:r>
              <a:rPr lang="de-DE" dirty="0" smtClean="0"/>
              <a:t>(</a:t>
            </a:r>
            <a:r>
              <a:rPr lang="de-DE" dirty="0" smtClean="0"/>
              <a:t>IDP 1) – Lösungsmöglichkeit 4</a:t>
            </a:r>
            <a:br>
              <a:rPr lang="de-DE" dirty="0" smtClean="0"/>
            </a:br>
            <a:r>
              <a:rPr lang="de-DE" sz="1400" dirty="0" smtClean="0"/>
              <a:t>Indirekte Transformation mit variablem Schema</a:t>
            </a:r>
            <a:endParaRPr lang="bg-BG" sz="1400" dirty="0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500034" y="2857496"/>
          <a:ext cx="8166314" cy="250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Visio" r:id="rId3" imgW="7248393" imgH="2219196" progId="Visio.Drawing.15">
                  <p:embed/>
                </p:oleObj>
              </mc:Choice>
              <mc:Fallback>
                <p:oleObj name="Visio" r:id="rId3" imgW="7248393" imgH="2219196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857496"/>
                        <a:ext cx="8166314" cy="2500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Annahme: Weitere Sprachen werden dazu kommen</a:t>
            </a:r>
          </a:p>
          <a:p>
            <a:r>
              <a:rPr lang="de-DE" dirty="0" smtClean="0"/>
              <a:t>Weitere Transformationen werden bekannt werden</a:t>
            </a:r>
            <a:endParaRPr lang="de-DE" dirty="0"/>
          </a:p>
          <a:p>
            <a:r>
              <a:rPr lang="de-DE" dirty="0" smtClean="0"/>
              <a:t>Vergleich der Ansätze (erwartete Komplexität der notwendigen Anpassung):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</a:t>
            </a:r>
            <a:r>
              <a:rPr lang="de-DE" dirty="0" smtClean="0"/>
              <a:t>(</a:t>
            </a:r>
            <a:r>
              <a:rPr lang="de-DE" dirty="0" smtClean="0"/>
              <a:t>IDP 1) – Diskussion &amp; Entscheidung</a:t>
            </a:r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2428868"/>
          <a:ext cx="7929620" cy="3364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767959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syntax-unabhängig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festes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flexibles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Neue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 bestehender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PSS-IF</a:t>
                      </a:r>
                      <a:r>
                        <a:rPr lang="de-DE" baseline="0" dirty="0" smtClean="0"/>
                        <a:t> Erweiterung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</a:t>
            </a:r>
            <a:r>
              <a:rPr lang="de-DE" dirty="0" smtClean="0"/>
              <a:t>(</a:t>
            </a:r>
            <a:r>
              <a:rPr lang="de-DE" dirty="0" smtClean="0"/>
              <a:t>IDP 1) – Implementierung</a:t>
            </a:r>
            <a:br>
              <a:rPr lang="de-DE" dirty="0" smtClean="0"/>
            </a:br>
            <a:r>
              <a:rPr lang="de-DE" sz="1400" dirty="0" smtClean="0"/>
              <a:t>Konzept</a:t>
            </a:r>
            <a:endParaRPr lang="de-DE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5505444" imgH="4162412" progId="Visio.Drawing.15">
                  <p:embed/>
                </p:oleObj>
              </mc:Choice>
              <mc:Fallback>
                <p:oleObj name="Visio" r:id="rId3" imgW="5505444" imgH="4162412" progId="Visio.Drawing.15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347788"/>
                        <a:ext cx="5505450" cy="416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Metamodel und Model</a:t>
            </a:r>
          </a:p>
          <a:p>
            <a:r>
              <a:rPr lang="de-DE" dirty="0" smtClean="0"/>
              <a:t>Viewpoint is auch Metamodel</a:t>
            </a:r>
          </a:p>
          <a:p>
            <a:r>
              <a:rPr lang="de-DE" dirty="0" smtClean="0"/>
              <a:t>Model ist implizit eine View mit dem entspr. Viewpoint</a:t>
            </a:r>
          </a:p>
          <a:p>
            <a:pPr>
              <a:buNone/>
            </a:pPr>
            <a:endParaRPr lang="de-DE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</a:t>
            </a:r>
            <a:r>
              <a:rPr lang="de-DE" dirty="0" smtClean="0"/>
              <a:t>(</a:t>
            </a:r>
            <a:r>
              <a:rPr lang="de-DE" dirty="0" smtClean="0"/>
              <a:t>IDP 1) – Implementierung</a:t>
            </a:r>
            <a:br>
              <a:rPr lang="de-DE" dirty="0" smtClean="0"/>
            </a:br>
            <a:r>
              <a:rPr lang="de-DE" sz="1400" dirty="0" smtClean="0"/>
              <a:t>Metamodel und Model</a:t>
            </a:r>
            <a:endParaRPr lang="bg-BG" sz="14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50824" y="2500306"/>
          <a:ext cx="6334473" cy="275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7334205" imgH="3190939" progId="Visio.Drawing.15">
                  <p:embed/>
                </p:oleObj>
              </mc:Choice>
              <mc:Fallback>
                <p:oleObj name="Visio" r:id="rId3" imgW="7334205" imgH="3190939" progId="Visio.Drawing.15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2500306"/>
                        <a:ext cx="6334473" cy="2755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</a:t>
            </a:r>
            <a:r>
              <a:rPr lang="de-DE" dirty="0" smtClean="0"/>
              <a:t>(</a:t>
            </a:r>
            <a:r>
              <a:rPr lang="de-DE" dirty="0" smtClean="0"/>
              <a:t>IDP 1) – Implementierung</a:t>
            </a:r>
            <a:br>
              <a:rPr lang="de-DE" dirty="0" smtClean="0"/>
            </a:br>
            <a:r>
              <a:rPr lang="de-DE" sz="1400" dirty="0" smtClean="0"/>
              <a:t>Konzept</a:t>
            </a:r>
            <a:endParaRPr lang="de-DE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Visio" r:id="rId3" imgW="5505444" imgH="4162412" progId="Visio.Drawing.15">
                  <p:embed/>
                </p:oleObj>
              </mc:Choice>
              <mc:Fallback>
                <p:oleObj name="Visio" r:id="rId3" imgW="5505444" imgH="4162412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347788"/>
                        <a:ext cx="5505450" cy="416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Implizit durch:</a:t>
            </a:r>
          </a:p>
          <a:p>
            <a:pPr lvl="1"/>
            <a:r>
              <a:rPr lang="de-DE" dirty="0" smtClean="0"/>
              <a:t>Menge an vordefinierten atomarer Transformationen</a:t>
            </a:r>
          </a:p>
          <a:p>
            <a:pPr lvl="1"/>
            <a:r>
              <a:rPr lang="de-DE" dirty="0" smtClean="0"/>
              <a:t>Sukzessiver Aufbau des Viewpoints durch Anwendung atomarer Transformationsregeln auf ein Metamodel</a:t>
            </a:r>
          </a:p>
          <a:p>
            <a:r>
              <a:rPr lang="de-DE" dirty="0" smtClean="0"/>
              <a:t>Atomare Transformationen:</a:t>
            </a:r>
          </a:p>
          <a:p>
            <a:pPr lvl="1"/>
            <a:r>
              <a:rPr lang="de-DE" dirty="0" err="1" smtClean="0"/>
              <a:t>Rename</a:t>
            </a:r>
            <a:endParaRPr lang="de-DE" dirty="0" smtClean="0"/>
          </a:p>
          <a:p>
            <a:pPr lvl="1"/>
            <a:r>
              <a:rPr lang="de-DE" dirty="0" smtClean="0"/>
              <a:t>Alias</a:t>
            </a:r>
          </a:p>
          <a:p>
            <a:pPr lvl="1"/>
            <a:r>
              <a:rPr lang="de-DE" dirty="0" err="1" smtClean="0"/>
              <a:t>Artificialize</a:t>
            </a:r>
            <a:endParaRPr lang="de-DE" dirty="0" smtClean="0"/>
          </a:p>
          <a:p>
            <a:pPr lvl="1"/>
            <a:r>
              <a:rPr lang="de-DE" dirty="0" err="1" smtClean="0"/>
              <a:t>Hide</a:t>
            </a:r>
            <a:endParaRPr lang="de-DE" dirty="0" smtClean="0"/>
          </a:p>
          <a:p>
            <a:pPr lvl="1"/>
            <a:r>
              <a:rPr lang="de-DE" dirty="0" err="1" smtClean="0"/>
              <a:t>Deinstantify</a:t>
            </a:r>
            <a:endParaRPr lang="de-DE" dirty="0" smtClean="0"/>
          </a:p>
          <a:p>
            <a:pPr lvl="1"/>
            <a:r>
              <a:rPr lang="de-DE" dirty="0" err="1" smtClean="0"/>
              <a:t>Join</a:t>
            </a:r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</a:t>
            </a:r>
            <a:r>
              <a:rPr lang="de-DE" dirty="0" smtClean="0"/>
              <a:t>(</a:t>
            </a:r>
            <a:r>
              <a:rPr lang="de-DE" dirty="0" smtClean="0"/>
              <a:t>IDP 1) – Implementierung</a:t>
            </a:r>
            <a:br>
              <a:rPr lang="de-DE" dirty="0" smtClean="0"/>
            </a:br>
            <a:r>
              <a:rPr lang="de-DE" sz="1400" dirty="0" smtClean="0"/>
              <a:t>Realisierung der (Modell)Transformationen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</a:t>
            </a:r>
            <a:r>
              <a:rPr lang="de-DE" dirty="0" smtClean="0"/>
              <a:t>(IDP 1) – Implementierung</a:t>
            </a:r>
            <a:br>
              <a:rPr lang="de-DE" dirty="0" smtClean="0"/>
            </a:br>
            <a:r>
              <a:rPr lang="de-DE" sz="1400" dirty="0" smtClean="0"/>
              <a:t>Beispiel Umsatzorientierte Funtkionsmodellierung (UFM)</a:t>
            </a:r>
            <a:endParaRPr lang="bg-BG" sz="1400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9552" y="2004045"/>
          <a:ext cx="80295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8029604" imgH="2505178" progId="Visio.Drawing.15">
                  <p:embed/>
                </p:oleObj>
              </mc:Choice>
              <mc:Fallback>
                <p:oleObj name="Visio" r:id="rId3" imgW="8029604" imgH="2505178" progId="Visio.Drawing.15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004045"/>
                        <a:ext cx="802957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artificial Blocks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artificial </a:t>
            </a:r>
            <a:r>
              <a:rPr lang="en-US" dirty="0" err="1" smtClean="0"/>
              <a:t>ControlFlow</a:t>
            </a:r>
            <a:r>
              <a:rPr lang="en-US" dirty="0" smtClean="0"/>
              <a:t>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</a:t>
            </a:r>
            <a:r>
              <a:rPr lang="en-US" dirty="0" err="1" smtClean="0"/>
              <a:t>InformationFlow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</a:t>
            </a:r>
            <a:r>
              <a:rPr lang="de-DE" dirty="0" smtClean="0"/>
              <a:t>(IDP 1) – Implementierung</a:t>
            </a:r>
            <a:br>
              <a:rPr lang="de-DE" dirty="0" smtClean="0"/>
            </a:br>
            <a:r>
              <a:rPr lang="de-DE" sz="1400" dirty="0" smtClean="0"/>
              <a:t>Beispiel Umsatzorientierte Funktionsmodellierung (UFM)</a:t>
            </a:r>
            <a:endParaRPr lang="bg-BG" sz="1400" dirty="0"/>
          </a:p>
        </p:txBody>
      </p:sp>
      <p:sp>
        <p:nvSpPr>
          <p:cNvPr id="7" name="Rechteck 6"/>
          <p:cNvSpPr/>
          <p:nvPr/>
        </p:nvSpPr>
        <p:spPr bwMode="auto">
          <a:xfrm>
            <a:off x="1979712" y="5013176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:State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076056" y="5013176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:Function</a:t>
            </a:r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3491880" y="529035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563888" y="508518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</a:t>
            </a:r>
            <a:r>
              <a:rPr lang="en-US" sz="1000" dirty="0" err="1" smtClean="0"/>
              <a:t>InformationFlow</a:t>
            </a:r>
            <a:r>
              <a:rPr lang="en-US" sz="1000" dirty="0" smtClean="0"/>
              <a:t>&gt;&gt;</a:t>
            </a:r>
            <a:endParaRPr lang="en-US" sz="1000" dirty="0"/>
          </a:p>
        </p:txBody>
      </p:sp>
      <p:sp>
        <p:nvSpPr>
          <p:cNvPr id="13" name="Rechteck 12"/>
          <p:cNvSpPr/>
          <p:nvPr/>
        </p:nvSpPr>
        <p:spPr bwMode="auto">
          <a:xfrm>
            <a:off x="1979712" y="3501008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:Block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5076056" y="3501008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:Block</a:t>
            </a:r>
          </a:p>
        </p:txBody>
      </p:sp>
      <p:cxnSp>
        <p:nvCxnSpPr>
          <p:cNvPr id="16" name="Gerade Verbindung mit Pfeil 15"/>
          <p:cNvCxnSpPr>
            <a:stCxn id="7" idx="0"/>
            <a:endCxn id="13" idx="2"/>
          </p:cNvCxnSpPr>
          <p:nvPr/>
        </p:nvCxnSpPr>
        <p:spPr>
          <a:xfrm flipV="1">
            <a:off x="2735796" y="4055368"/>
            <a:ext cx="0" cy="9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8" idx="0"/>
            <a:endCxn id="14" idx="2"/>
          </p:cNvCxnSpPr>
          <p:nvPr/>
        </p:nvCxnSpPr>
        <p:spPr>
          <a:xfrm flipV="1">
            <a:off x="5832140" y="4055368"/>
            <a:ext cx="0" cy="9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123728" y="443711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&lt;&lt;Relationship&gt;&gt;</a:t>
            </a:r>
            <a:endParaRPr lang="en-US" sz="1000" dirty="0"/>
          </a:p>
        </p:txBody>
      </p:sp>
      <p:sp>
        <p:nvSpPr>
          <p:cNvPr id="21" name="Textfeld 20"/>
          <p:cNvSpPr txBox="1"/>
          <p:nvPr/>
        </p:nvSpPr>
        <p:spPr>
          <a:xfrm>
            <a:off x="5238067" y="443711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&lt;&lt;Relationship&gt;&gt;</a:t>
            </a:r>
            <a:endParaRPr lang="en-US" sz="1000" dirty="0"/>
          </a:p>
        </p:txBody>
      </p:sp>
      <p:cxnSp>
        <p:nvCxnSpPr>
          <p:cNvPr id="22" name="Gerade Verbindung mit Pfeil 21"/>
          <p:cNvCxnSpPr>
            <a:stCxn id="7" idx="2"/>
            <a:endCxn id="8" idx="2"/>
          </p:cNvCxnSpPr>
          <p:nvPr/>
        </p:nvCxnSpPr>
        <p:spPr>
          <a:xfrm rot="16200000" flipH="1">
            <a:off x="4283968" y="4019364"/>
            <a:ext cx="12700" cy="3096344"/>
          </a:xfrm>
          <a:prstGeom prst="bentConnector3">
            <a:avLst>
              <a:gd name="adj1" fmla="val 282856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619114" y="5690646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</a:t>
            </a:r>
            <a:r>
              <a:rPr lang="en-US" sz="1000" dirty="0" err="1" smtClean="0"/>
              <a:t>ControlFlow</a:t>
            </a:r>
            <a:r>
              <a:rPr lang="en-US" sz="1000" dirty="0" smtClean="0"/>
              <a:t>&gt;&gt;</a:t>
            </a:r>
            <a:endParaRPr lang="en-US" sz="1000" dirty="0"/>
          </a:p>
        </p:txBody>
      </p:sp>
      <p:cxnSp>
        <p:nvCxnSpPr>
          <p:cNvPr id="30" name="Gerade Verbindung mit Pfeil 29"/>
          <p:cNvCxnSpPr>
            <a:stCxn id="13" idx="3"/>
            <a:endCxn id="14" idx="1"/>
          </p:cNvCxnSpPr>
          <p:nvPr/>
        </p:nvCxnSpPr>
        <p:spPr>
          <a:xfrm>
            <a:off x="3491880" y="377818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537106" y="3542819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</a:t>
            </a:r>
            <a:r>
              <a:rPr lang="en-US" sz="1000" dirty="0" err="1" smtClean="0"/>
              <a:t>InformationFlow</a:t>
            </a:r>
            <a:r>
              <a:rPr lang="en-US" sz="1000" dirty="0" smtClean="0"/>
              <a:t>&gt;&gt;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11" grpId="0"/>
      <p:bldP spid="13" grpId="0" animBg="1"/>
      <p:bldP spid="14" grpId="0" animBg="1"/>
      <p:bldP spid="20" grpId="0"/>
      <p:bldP spid="21" grpId="0"/>
      <p:bldP spid="23" grpId="0" uiExpand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en-US" dirty="0" err="1" smtClean="0"/>
              <a:t>Wissen</a:t>
            </a:r>
            <a:r>
              <a:rPr lang="en-US" dirty="0" smtClean="0"/>
              <a:t> in </a:t>
            </a:r>
            <a:r>
              <a:rPr lang="en-US" dirty="0" err="1" smtClean="0"/>
              <a:t>fachspezifischen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verteilt</a:t>
            </a:r>
            <a:endParaRPr lang="en-US" dirty="0" smtClean="0"/>
          </a:p>
          <a:p>
            <a:r>
              <a:rPr lang="en-US" dirty="0" err="1" smtClean="0"/>
              <a:t>Kollaboration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endParaRPr lang="en-US" dirty="0" smtClean="0"/>
          </a:p>
          <a:p>
            <a:r>
              <a:rPr lang="en-US" dirty="0" err="1" smtClean="0"/>
              <a:t>Konsistentes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schaffen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746037" y="1285860"/>
          <a:ext cx="7064575" cy="468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3" imgW="10363251" imgH="6886536" progId="Visio.Drawing.15">
                  <p:embed/>
                </p:oleObj>
              </mc:Choice>
              <mc:Fallback>
                <p:oleObj name="Visio" r:id="rId3" imgW="10363251" imgH="6886536" progId="Visio.Drawing.15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037" y="1285860"/>
                        <a:ext cx="7064575" cy="4689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Java, Maven, Junit, EMF, Guava</a:t>
            </a:r>
          </a:p>
          <a:p>
            <a:r>
              <a:rPr lang="de-DE" dirty="0" smtClean="0"/>
              <a:t>Warum?</a:t>
            </a:r>
          </a:p>
          <a:p>
            <a:pPr lvl="1"/>
            <a:r>
              <a:rPr lang="de-DE" dirty="0" smtClean="0"/>
              <a:t>Standardtechnologien</a:t>
            </a:r>
          </a:p>
          <a:p>
            <a:pPr lvl="1"/>
            <a:r>
              <a:rPr lang="de-DE" dirty="0" smtClean="0"/>
              <a:t>Verbreitete Akzeptanz</a:t>
            </a:r>
          </a:p>
          <a:p>
            <a:pPr lvl="1"/>
            <a:r>
              <a:rPr lang="de-DE" dirty="0" smtClean="0"/>
              <a:t>Erfahrung</a:t>
            </a:r>
          </a:p>
          <a:p>
            <a:r>
              <a:rPr lang="de-DE" dirty="0" smtClean="0"/>
              <a:t>Zielarchitektur:</a:t>
            </a:r>
          </a:p>
          <a:p>
            <a:pPr lvl="1"/>
            <a:r>
              <a:rPr lang="de-DE" dirty="0" smtClean="0"/>
              <a:t>Max reusability</a:t>
            </a:r>
          </a:p>
          <a:p>
            <a:pPr lvl="1"/>
            <a:r>
              <a:rPr lang="de-DE" dirty="0" smtClean="0"/>
              <a:t>Max flexibility (loose coupling)</a:t>
            </a:r>
          </a:p>
          <a:p>
            <a:pPr lvl="1"/>
            <a:r>
              <a:rPr lang="de-DE" dirty="0" smtClean="0"/>
              <a:t>Min maintenance effort</a:t>
            </a:r>
          </a:p>
          <a:p>
            <a:pPr lvl="1"/>
            <a:r>
              <a:rPr lang="de-DE" dirty="0" smtClean="0"/>
              <a:t>Patterns!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 (IDP 1) – Implementierung</a:t>
            </a:r>
            <a:br>
              <a:rPr lang="de-DE" dirty="0" smtClean="0"/>
            </a:br>
            <a:r>
              <a:rPr lang="de-DE" sz="1400" dirty="0" smtClean="0"/>
              <a:t>Technische Aspekte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kern="0" noProof="0" dirty="0" smtClean="0">
              <a:solidFill>
                <a:schemeClr val="tx1"/>
              </a:solidFill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Realisierung der 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Technische Grundlagen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Implementierung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Analysen auf dem </a:t>
            </a:r>
            <a:r>
              <a:rPr lang="de-DE" dirty="0" smtClean="0"/>
              <a:t>Gesamtmodell</a:t>
            </a:r>
          </a:p>
          <a:p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Benutzerfreundlichkeit</a:t>
            </a:r>
          </a:p>
          <a:p>
            <a:pPr lvl="1"/>
            <a:r>
              <a:rPr lang="de-DE" dirty="0" smtClean="0"/>
              <a:t>Ohne Mehraufwand nutzbar</a:t>
            </a:r>
          </a:p>
          <a:p>
            <a:pPr lvl="1"/>
            <a:r>
              <a:rPr lang="de-DE" dirty="0" smtClean="0"/>
              <a:t>Mehrnutzen generieren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Ziele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2705491"/>
            <a:ext cx="4829445" cy="3099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pPr lvl="1"/>
            <a:r>
              <a:rPr lang="de-DE" dirty="0"/>
              <a:t>Automatischer Import </a:t>
            </a:r>
            <a:r>
              <a:rPr lang="de-DE" dirty="0" smtClean="0"/>
              <a:t>mit </a:t>
            </a:r>
            <a:r>
              <a:rPr lang="de-DE" dirty="0"/>
              <a:t>PSS-IF </a:t>
            </a:r>
            <a:r>
              <a:rPr lang="de-DE" dirty="0" smtClean="0"/>
              <a:t>Transform</a:t>
            </a:r>
          </a:p>
          <a:p>
            <a:pPr lvl="1"/>
            <a:r>
              <a:rPr lang="de-DE" dirty="0" smtClean="0"/>
              <a:t>Export in verschiedene Zielsprachen mit </a:t>
            </a:r>
            <a:r>
              <a:rPr lang="de-DE" dirty="0"/>
              <a:t>PSS-IF </a:t>
            </a:r>
            <a:r>
              <a:rPr lang="de-DE" dirty="0" smtClean="0"/>
              <a:t>Transform</a:t>
            </a:r>
            <a:endParaRPr lang="de-DE" dirty="0"/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Unterschiedliche Visualisierungen der </a:t>
            </a:r>
            <a:r>
              <a:rPr lang="de-DE" dirty="0" smtClean="0"/>
              <a:t>Elemente </a:t>
            </a:r>
            <a:r>
              <a:rPr lang="de-DE" dirty="0"/>
              <a:t>(Farbe, Form, Inhalt)</a:t>
            </a:r>
          </a:p>
          <a:p>
            <a:pPr lvl="1"/>
            <a:r>
              <a:rPr lang="de-DE" dirty="0"/>
              <a:t>Verschiedene Ansichten auf das Modell (Graph, Matrix)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Modifikation der Element Attribute</a:t>
            </a:r>
          </a:p>
          <a:p>
            <a:pPr lvl="1"/>
            <a:r>
              <a:rPr lang="de-DE" dirty="0"/>
              <a:t>Einfaches Einfügen und Löschen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</a:t>
            </a:r>
            <a:r>
              <a:rPr lang="de-DE" dirty="0" smtClean="0"/>
              <a:t>über Attribute </a:t>
            </a:r>
            <a:r>
              <a:rPr lang="de-DE" dirty="0"/>
              <a:t>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Realisierung der 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PSS-IF </a:t>
            </a:r>
            <a:r>
              <a:rPr lang="de-DE" dirty="0" smtClean="0"/>
              <a:t>Core</a:t>
            </a:r>
          </a:p>
          <a:p>
            <a:pPr lvl="1"/>
            <a:r>
              <a:rPr lang="de-DE" dirty="0" smtClean="0"/>
              <a:t>Modellierungssprache des PSS-IF Modells</a:t>
            </a:r>
            <a:endParaRPr lang="de-DE" dirty="0"/>
          </a:p>
          <a:p>
            <a:r>
              <a:rPr lang="de-DE" dirty="0" smtClean="0"/>
              <a:t>PSS-IF </a:t>
            </a:r>
            <a:r>
              <a:rPr lang="de-DE" dirty="0" smtClean="0"/>
              <a:t>Transform</a:t>
            </a:r>
          </a:p>
          <a:p>
            <a:pPr lvl="1"/>
            <a:r>
              <a:rPr lang="de-DE" dirty="0" smtClean="0"/>
              <a:t>Transformationen aus Quellsprache zu PSS-IF</a:t>
            </a:r>
          </a:p>
          <a:p>
            <a:pPr lvl="1"/>
            <a:r>
              <a:rPr lang="de-DE" dirty="0" smtClean="0"/>
              <a:t>Transformationen </a:t>
            </a:r>
            <a:r>
              <a:rPr lang="de-DE" dirty="0"/>
              <a:t>aus </a:t>
            </a:r>
            <a:r>
              <a:rPr lang="de-DE" dirty="0" smtClean="0"/>
              <a:t>PSS-IF zur Ausgabesprache</a:t>
            </a:r>
            <a:endParaRPr lang="de-DE" dirty="0"/>
          </a:p>
          <a:p>
            <a:r>
              <a:rPr lang="de-DE" dirty="0" smtClean="0"/>
              <a:t>Jung2 </a:t>
            </a:r>
            <a:r>
              <a:rPr lang="de-DE" dirty="0" smtClean="0"/>
              <a:t>Framework</a:t>
            </a:r>
          </a:p>
          <a:p>
            <a:pPr lvl="1"/>
            <a:r>
              <a:rPr lang="de-DE" dirty="0" smtClean="0"/>
              <a:t>Vorteile</a:t>
            </a:r>
            <a:endParaRPr lang="de-DE" dirty="0"/>
          </a:p>
          <a:p>
            <a:pPr lvl="2"/>
            <a:r>
              <a:rPr lang="de-DE" dirty="0" smtClean="0"/>
              <a:t>Framework </a:t>
            </a:r>
            <a:r>
              <a:rPr lang="de-DE" dirty="0"/>
              <a:t>zur Visualisierung von Graphen und Netzwerken</a:t>
            </a:r>
          </a:p>
          <a:p>
            <a:pPr lvl="2"/>
            <a:r>
              <a:rPr lang="de-DE" dirty="0"/>
              <a:t>Open </a:t>
            </a:r>
            <a:r>
              <a:rPr lang="de-DE" dirty="0" smtClean="0"/>
              <a:t>Source</a:t>
            </a:r>
          </a:p>
          <a:p>
            <a:pPr lvl="2"/>
            <a:r>
              <a:rPr lang="de-DE" dirty="0" smtClean="0"/>
              <a:t>Leicht anpassbar und erweiterbar</a:t>
            </a:r>
            <a:endParaRPr lang="de-DE" dirty="0"/>
          </a:p>
          <a:p>
            <a:pPr lvl="2"/>
            <a:r>
              <a:rPr lang="de-DE" dirty="0" smtClean="0"/>
              <a:t>Java </a:t>
            </a:r>
            <a:r>
              <a:rPr lang="de-DE" dirty="0" smtClean="0"/>
              <a:t>API</a:t>
            </a:r>
          </a:p>
          <a:p>
            <a:pPr lvl="1"/>
            <a:r>
              <a:rPr lang="de-DE" dirty="0" smtClean="0"/>
              <a:t>Nachteil</a:t>
            </a:r>
          </a:p>
          <a:p>
            <a:pPr lvl="2"/>
            <a:r>
              <a:rPr lang="de-DE" dirty="0" smtClean="0"/>
              <a:t>Benötigt festgelegte Datenstruktur (</a:t>
            </a:r>
            <a:r>
              <a:rPr lang="de-DE" dirty="0" err="1" smtClean="0"/>
              <a:t>Viz</a:t>
            </a:r>
            <a:r>
              <a:rPr lang="de-DE" dirty="0" smtClean="0"/>
              <a:t>-Modell)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Technische Grundlagen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Implementierung</a:t>
            </a:r>
            <a:br>
              <a:rPr lang="de-DE" dirty="0" smtClean="0"/>
            </a:br>
            <a:r>
              <a:rPr lang="de-DE" sz="1400" dirty="0" smtClean="0"/>
              <a:t>Aufbau des Viz-Modells</a:t>
            </a:r>
            <a:endParaRPr lang="de-DE" sz="1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38" y="692696"/>
            <a:ext cx="4400125" cy="5358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Implementierung</a:t>
            </a:r>
            <a:r>
              <a:rPr lang="de-DE" dirty="0"/>
              <a:t/>
            </a:r>
            <a:br>
              <a:rPr lang="de-DE" dirty="0"/>
            </a:br>
            <a:r>
              <a:rPr lang="de-DE" sz="1400" dirty="0" smtClean="0"/>
              <a:t>Einlesen von Daten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993579"/>
            <a:ext cx="5400000" cy="4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Visualisierung 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4" y="1120125"/>
            <a:ext cx="8031163" cy="4515943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 bwMode="auto">
          <a:xfrm>
            <a:off x="250825" y="1412776"/>
            <a:ext cx="8031162" cy="30243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4266405" y="1428745"/>
            <a:ext cx="4117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Visualisierung des PSS-IF Modells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50825" y="4437112"/>
            <a:ext cx="6913463" cy="115212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403648" y="5212544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Informationen über das selektierte Element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250825" y="1268760"/>
            <a:ext cx="2736999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7164288" y="4437112"/>
            <a:ext cx="1117699" cy="113865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899326" y="5605230"/>
            <a:ext cx="7382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Einstellungen der Ansicht / Modifikationsoperationen / Analysen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/>
      <p:bldP spid="5" grpId="1"/>
      <p:bldP spid="6" grpId="0" animBg="1"/>
      <p:bldP spid="6" grpId="1" animBg="1"/>
      <p:bldP spid="7" grpId="0"/>
      <p:bldP spid="7" grpId="1"/>
      <p:bldP spid="8" grpId="0" animBg="1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Modifikationen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556792"/>
            <a:ext cx="2520420" cy="2476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5" y="1484784"/>
            <a:ext cx="2369190" cy="23042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627" y="1484784"/>
            <a:ext cx="2520361" cy="2909164"/>
          </a:xfrm>
          <a:prstGeom prst="rect">
            <a:avLst/>
          </a:prstGeom>
        </p:spPr>
      </p:pic>
      <p:sp>
        <p:nvSpPr>
          <p:cNvPr id="8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1"/>
            <a:ext cx="2520421" cy="40731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Einfügen von </a:t>
            </a:r>
            <a:r>
              <a:rPr lang="de-DE" dirty="0" smtClean="0"/>
              <a:t>Knoten</a:t>
            </a:r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3347865" y="3830101"/>
            <a:ext cx="2413762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(1</a:t>
            </a:r>
            <a:r>
              <a:rPr lang="de-DE" kern="0" dirty="0" smtClean="0"/>
              <a:t>) Startknoten und Endknoten der Kante festlegen</a:t>
            </a:r>
            <a:endParaRPr lang="de-DE" kern="0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5762824" y="4537963"/>
            <a:ext cx="2519163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 smtClean="0"/>
              <a:t>(2</a:t>
            </a:r>
            <a:r>
              <a:rPr lang="de-DE" kern="0" dirty="0" smtClean="0"/>
              <a:t>) Kantentyp und </a:t>
            </a:r>
            <a:r>
              <a:rPr lang="de-DE" dirty="0"/>
              <a:t>Kantenarten </a:t>
            </a:r>
            <a:r>
              <a:rPr lang="de-DE" kern="0" dirty="0" smtClean="0"/>
              <a:t>festlegen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434492" y="928642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von Kanten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4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Analysen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412776"/>
            <a:ext cx="7987706" cy="38615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0825" y="904178"/>
            <a:ext cx="6168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Hervorheben von Zusammenhängen (</a:t>
            </a:r>
            <a:r>
              <a:rPr lang="de-DE" dirty="0" err="1"/>
              <a:t>Depth</a:t>
            </a:r>
            <a:r>
              <a:rPr lang="de-DE" dirty="0"/>
              <a:t> Search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SFB 768: „</a:t>
            </a:r>
            <a:r>
              <a:rPr lang="en-US" dirty="0" smtClean="0"/>
              <a:t>Concept for an Integration-framework to enable the </a:t>
            </a:r>
            <a:r>
              <a:rPr lang="en-US" dirty="0" err="1" smtClean="0"/>
              <a:t>crossdisciplinary</a:t>
            </a:r>
            <a:r>
              <a:rPr lang="en-US" dirty="0" smtClean="0"/>
              <a:t>  development of product-service-systems”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 – Das PSS-Integrationsframework (PSS-IF)</a:t>
            </a:r>
            <a:endParaRPr lang="bg-BG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060848"/>
            <a:ext cx="40195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Filtern nach Elementtyp</a:t>
            </a:r>
          </a:p>
          <a:p>
            <a:pPr lvl="1"/>
            <a:r>
              <a:rPr lang="de-DE" dirty="0"/>
              <a:t>Der Nutzer kann nach Knotentyp und/oder Kantentyp filtern</a:t>
            </a:r>
          </a:p>
          <a:p>
            <a:pPr lvl="1"/>
            <a:r>
              <a:rPr lang="de-DE" dirty="0"/>
              <a:t>Der Filter wird automatisch abgespeichert</a:t>
            </a:r>
          </a:p>
          <a:p>
            <a:r>
              <a:rPr lang="de-DE" dirty="0"/>
              <a:t>Filtern nach Attribut Eigenschaften</a:t>
            </a:r>
          </a:p>
          <a:p>
            <a:pPr lvl="1"/>
            <a:r>
              <a:rPr lang="de-DE" dirty="0"/>
              <a:t>Auf Knoten oder Kanten definierbar</a:t>
            </a:r>
          </a:p>
          <a:p>
            <a:pPr lvl="1"/>
            <a:r>
              <a:rPr lang="de-DE" dirty="0" smtClean="0"/>
              <a:t>Vergleich vom Attribut </a:t>
            </a:r>
            <a:r>
              <a:rPr lang="de-DE" dirty="0"/>
              <a:t>Wert </a:t>
            </a:r>
            <a:r>
              <a:rPr lang="de-DE" dirty="0" smtClean="0"/>
              <a:t>mit benutzerdefinierten </a:t>
            </a:r>
            <a:r>
              <a:rPr lang="de-DE" dirty="0"/>
              <a:t>Wert </a:t>
            </a:r>
            <a:r>
              <a:rPr lang="de-DE" dirty="0" smtClean="0"/>
              <a:t>(Bedingung)</a:t>
            </a:r>
            <a:endParaRPr lang="de-DE" dirty="0"/>
          </a:p>
          <a:p>
            <a:pPr lvl="1"/>
            <a:r>
              <a:rPr lang="de-DE" dirty="0"/>
              <a:t>Alle </a:t>
            </a:r>
            <a:r>
              <a:rPr lang="de-DE" dirty="0" smtClean="0"/>
              <a:t>Elemente, die die </a:t>
            </a:r>
            <a:r>
              <a:rPr lang="de-DE" dirty="0"/>
              <a:t>Bedingung </a:t>
            </a:r>
            <a:r>
              <a:rPr lang="de-DE" dirty="0" smtClean="0"/>
              <a:t>erfüllen, </a:t>
            </a:r>
            <a:r>
              <a:rPr lang="de-DE" dirty="0"/>
              <a:t>bleiben sichtbar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Analysen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03" y="3603561"/>
            <a:ext cx="3686689" cy="205768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auto">
          <a:xfrm>
            <a:off x="539552" y="3672700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1</a:t>
            </a:r>
            <a:endParaRPr lang="de-DE" sz="1400" dirty="0" smtClean="0"/>
          </a:p>
        </p:txBody>
      </p:sp>
      <p:sp>
        <p:nvSpPr>
          <p:cNvPr id="8" name="Rechteck 7"/>
          <p:cNvSpPr/>
          <p:nvPr/>
        </p:nvSpPr>
        <p:spPr bwMode="auto">
          <a:xfrm>
            <a:off x="2123728" y="3356992"/>
            <a:ext cx="1008112" cy="504056"/>
          </a:xfrm>
          <a:prstGeom prst="rect">
            <a:avLst/>
          </a:prstGeom>
          <a:ln>
            <a:solidFill>
              <a:srgbClr val="0065BD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2</a:t>
            </a:r>
            <a:endParaRPr lang="de-DE" sz="1400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2123728" y="3938913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3</a:t>
            </a:r>
            <a:endParaRPr lang="de-DE" sz="1400" dirty="0" smtClean="0"/>
          </a:p>
        </p:txBody>
      </p:sp>
      <p:cxnSp>
        <p:nvCxnSpPr>
          <p:cNvPr id="11" name="Gerade Verbindung mit Pfeil 10"/>
          <p:cNvCxnSpPr>
            <a:stCxn id="5" idx="3"/>
            <a:endCxn id="8" idx="1"/>
          </p:cNvCxnSpPr>
          <p:nvPr/>
        </p:nvCxnSpPr>
        <p:spPr>
          <a:xfrm flipV="1">
            <a:off x="1547664" y="3609020"/>
            <a:ext cx="576064" cy="31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9" idx="1"/>
          </p:cNvCxnSpPr>
          <p:nvPr/>
        </p:nvCxnSpPr>
        <p:spPr>
          <a:xfrm>
            <a:off x="1547664" y="3924728"/>
            <a:ext cx="576064" cy="26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auto">
          <a:xfrm>
            <a:off x="554033" y="5291104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1</a:t>
            </a:r>
            <a:endParaRPr lang="de-DE" sz="1400" dirty="0" smtClean="0"/>
          </a:p>
        </p:txBody>
      </p:sp>
      <p:sp>
        <p:nvSpPr>
          <p:cNvPr id="21" name="Rechteck 20"/>
          <p:cNvSpPr/>
          <p:nvPr/>
        </p:nvSpPr>
        <p:spPr bwMode="auto">
          <a:xfrm>
            <a:off x="2123728" y="5287358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3</a:t>
            </a:r>
            <a:endParaRPr lang="de-DE" sz="1400" dirty="0" smtClean="0"/>
          </a:p>
        </p:txBody>
      </p:sp>
      <p:cxnSp>
        <p:nvCxnSpPr>
          <p:cNvPr id="23" name="Gerade Verbindung mit Pfeil 22"/>
          <p:cNvCxnSpPr>
            <a:stCxn id="19" idx="3"/>
            <a:endCxn id="21" idx="1"/>
          </p:cNvCxnSpPr>
          <p:nvPr/>
        </p:nvCxnSpPr>
        <p:spPr>
          <a:xfrm flipV="1">
            <a:off x="1562145" y="5539386"/>
            <a:ext cx="561583" cy="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feil nach unten 24"/>
          <p:cNvSpPr/>
          <p:nvPr/>
        </p:nvSpPr>
        <p:spPr bwMode="auto">
          <a:xfrm>
            <a:off x="1691680" y="4464788"/>
            <a:ext cx="360040" cy="576064"/>
          </a:xfrm>
          <a:prstGeom prst="down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3077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892552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Aufbau Filter</a:t>
            </a:r>
            <a:r>
              <a:rPr lang="de-DE" b="0" dirty="0"/>
              <a:t/>
            </a:r>
            <a:br>
              <a:rPr lang="de-DE" b="0" dirty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5" y="1772816"/>
            <a:ext cx="8231810" cy="27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852936"/>
            <a:ext cx="8066677" cy="239319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347864" y="933451"/>
            <a:ext cx="4828411" cy="695350"/>
          </a:xfrm>
        </p:spPr>
        <p:txBody>
          <a:bodyPr/>
          <a:lstStyle/>
          <a:p>
            <a:r>
              <a:rPr lang="de-DE" dirty="0"/>
              <a:t>Filtern nach Knotentypen und Kantentypen</a:t>
            </a:r>
          </a:p>
          <a:p>
            <a:r>
              <a:rPr lang="de-DE" dirty="0"/>
              <a:t>Excel Export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Visualisierung (IDP 2) – MatrixView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689" y="933451"/>
            <a:ext cx="2604718" cy="34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kern="0" noProof="0" dirty="0" smtClean="0">
              <a:solidFill>
                <a:schemeClr val="tx1"/>
              </a:solidFill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kern="0" dirty="0" smtClean="0">
                <a:solidFill>
                  <a:schemeClr val="tx1"/>
                </a:solidFill>
              </a:rPr>
              <a:t>Transformationen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pPr marL="0" indent="0"/>
            <a:r>
              <a:rPr lang="de-DE" dirty="0" smtClean="0"/>
              <a:t> Framework sowie Transformationen in der PoC erfolgreich umgestezt</a:t>
            </a:r>
          </a:p>
          <a:p>
            <a:pPr marL="0" indent="0"/>
            <a:r>
              <a:rPr lang="de-DE" dirty="0" smtClean="0"/>
              <a:t> Atomare Transformationen ermöglichen einen hohen Wiederverwendungsgrad</a:t>
            </a:r>
          </a:p>
          <a:p>
            <a:pPr marL="0" indent="0"/>
            <a:r>
              <a:rPr lang="de-DE" dirty="0" smtClean="0"/>
              <a:t> 6 Atomare Transformationen für die Umsetzung der 3 Sprachen ausreichend</a:t>
            </a:r>
          </a:p>
          <a:p>
            <a:pPr marL="0" indent="0"/>
            <a:r>
              <a:rPr lang="de-DE" dirty="0" smtClean="0"/>
              <a:t> Eigenges Framework für die Verarbeitung von Visio 2013 (VSDX) Dateien</a:t>
            </a:r>
          </a:p>
          <a:p>
            <a:pPr marL="0" indent="0"/>
            <a:r>
              <a:rPr lang="de-DE" dirty="0" smtClean="0"/>
              <a:t> 3 aus 4 Sprachen unterstützt</a:t>
            </a:r>
          </a:p>
          <a:p>
            <a:pPr marL="271463" lvl="1" indent="0"/>
            <a:r>
              <a:rPr lang="de-DE" dirty="0" smtClean="0"/>
              <a:t> BPMN aufgrund spezielle Visio-Serialisierung nicht unterstützt</a:t>
            </a:r>
          </a:p>
          <a:p>
            <a:pPr marL="271463" lvl="1" indent="0"/>
            <a:r>
              <a:rPr lang="de-DE" dirty="0" smtClean="0"/>
              <a:t> SysML4Mechatronics</a:t>
            </a:r>
          </a:p>
          <a:p>
            <a:pPr marL="531813" lvl="2" indent="0"/>
            <a:r>
              <a:rPr lang="de-DE" dirty="0" smtClean="0"/>
              <a:t> Erster Ansatz mit UML-Serialisierung gescheitert</a:t>
            </a:r>
          </a:p>
          <a:p>
            <a:pPr marL="531813" lvl="2" indent="0"/>
            <a:r>
              <a:rPr lang="de-DE" dirty="0" smtClean="0"/>
              <a:t> Zweiter Ansatz mit SFB 768 eCore erfolgreich</a:t>
            </a:r>
          </a:p>
          <a:p>
            <a:pPr marL="271463" lvl="1" indent="0"/>
            <a:r>
              <a:rPr lang="de-DE" dirty="0" smtClean="0"/>
              <a:t> EPK: Nativ durch Visio VSDX Bibliothek</a:t>
            </a:r>
          </a:p>
          <a:p>
            <a:pPr marL="271463" lvl="1" indent="0"/>
            <a:r>
              <a:rPr lang="de-DE" dirty="0" smtClean="0"/>
              <a:t> UFM als GraphML Export von Soley (check name!)</a:t>
            </a:r>
          </a:p>
          <a:p>
            <a:pPr marL="0" indent="0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/>
              <a:t>Ergebnisse</a:t>
            </a:r>
            <a:br>
              <a:rPr lang="de-DE" dirty="0"/>
            </a:br>
            <a:r>
              <a:rPr lang="de-DE" sz="1400" dirty="0" smtClean="0"/>
              <a:t>Transformationen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Automatischer Import und sofortige Anzeige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Matrix und Graphen Darstellung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Einfügen von Knoten und Kanten</a:t>
            </a:r>
          </a:p>
          <a:p>
            <a:pPr lvl="1"/>
            <a:r>
              <a:rPr lang="de-DE" dirty="0"/>
              <a:t>Modifizieren der Attribute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über Attribute 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dirty="0" smtClean="0"/>
              <a:t>Visualisierung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53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Repository</a:t>
            </a:r>
          </a:p>
          <a:p>
            <a:pPr lvl="1"/>
            <a:r>
              <a:rPr lang="de-DE" dirty="0" smtClean="0"/>
              <a:t>Zentrale verwaltung eines Modells</a:t>
            </a:r>
          </a:p>
          <a:p>
            <a:pPr lvl="1"/>
            <a:r>
              <a:rPr lang="de-DE" dirty="0" smtClean="0"/>
              <a:t>Alle Rollen arbeiten durch geeignete Viewpoints auf dassselbe Modell</a:t>
            </a:r>
          </a:p>
          <a:p>
            <a:pPr lvl="1"/>
            <a:r>
              <a:rPr lang="de-DE" dirty="0" smtClean="0"/>
              <a:t>Konsistenz und kollaboration dadurch transparent möglich</a:t>
            </a:r>
          </a:p>
          <a:p>
            <a:r>
              <a:rPr lang="de-DE" dirty="0" smtClean="0"/>
              <a:t>Mögliche </a:t>
            </a:r>
            <a:r>
              <a:rPr lang="de-DE" dirty="0" smtClean="0"/>
              <a:t>Verbesserungen der Visualisierung</a:t>
            </a:r>
            <a:endParaRPr lang="de-DE" dirty="0"/>
          </a:p>
          <a:p>
            <a:pPr lvl="1"/>
            <a:r>
              <a:rPr lang="de-DE" dirty="0"/>
              <a:t>Intelligenter Model Merger</a:t>
            </a:r>
          </a:p>
          <a:p>
            <a:pPr lvl="1"/>
            <a:r>
              <a:rPr lang="de-DE" dirty="0"/>
              <a:t>JUNG2 Layouts für große Knoten optimieren</a:t>
            </a:r>
          </a:p>
          <a:p>
            <a:pPr lvl="1"/>
            <a:r>
              <a:rPr lang="de-DE" dirty="0"/>
              <a:t>Mehrere „Kontaktpunkte“ für Elemente des Graphen definieren</a:t>
            </a:r>
          </a:p>
          <a:p>
            <a:r>
              <a:rPr lang="de-DE" dirty="0"/>
              <a:t>Mögliche </a:t>
            </a:r>
            <a:r>
              <a:rPr lang="de-DE" dirty="0" smtClean="0"/>
              <a:t>Erweiterungen der Visualisierung</a:t>
            </a:r>
            <a:endParaRPr lang="de-DE" dirty="0"/>
          </a:p>
          <a:p>
            <a:pPr lvl="1"/>
            <a:r>
              <a:rPr lang="de-DE" dirty="0"/>
              <a:t>Weitere Filter einbinden (z.B. Filter über aggregierte Attribut Werte)</a:t>
            </a:r>
          </a:p>
          <a:p>
            <a:pPr lvl="1"/>
            <a:r>
              <a:rPr lang="de-DE" dirty="0"/>
              <a:t>Modifikation des Gesamtmodells in der Matrix View erlauben</a:t>
            </a:r>
          </a:p>
          <a:p>
            <a:pPr lvl="1"/>
            <a:r>
              <a:rPr lang="de-DE" dirty="0"/>
              <a:t>Lösch und </a:t>
            </a:r>
            <a:r>
              <a:rPr lang="de-DE" dirty="0" err="1"/>
              <a:t>Merge</a:t>
            </a:r>
            <a:r>
              <a:rPr lang="de-DE" dirty="0"/>
              <a:t> Operationen implementieren (PSS-IF Core muss erweitert werden)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Ausblick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048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Vielen Dank für Ihre Aufmerksamkeit!</a:t>
            </a:r>
          </a:p>
          <a:p>
            <a:pPr algn="ctr"/>
            <a:endParaRPr lang="de-DE" sz="2800" b="1" dirty="0" smtClean="0"/>
          </a:p>
          <a:p>
            <a:pPr algn="ctr"/>
            <a:r>
              <a:rPr lang="de-DE" sz="2800" b="1" dirty="0" smtClean="0"/>
              <a:t>Ihre Fragen?</a:t>
            </a:r>
            <a:endParaRPr lang="de-D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smtClean="0"/>
              <a:t>Motivation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/>
              <a:t>Forschungsrichtungen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Transformationen (IDP 1)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Visualisierung (IDP 2)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Ergebnisse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Ausblick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Forschungsrichtungen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3929066"/>
            <a:ext cx="5735937" cy="2091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1" y="1080519"/>
            <a:ext cx="5289550" cy="2092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642918"/>
            <a:ext cx="710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IDP 1: Modellbasierte Transformationen für PSS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3214686"/>
            <a:ext cx="710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IDP 2: Interdisziplinäre Nutzung von Modellinformationen in der Entwicklung von PSS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b="1" kern="0" noProof="0" dirty="0" smtClean="0">
              <a:solidFill>
                <a:schemeClr val="tx1"/>
              </a:solidFill>
            </a:endParaRP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Lösungsalternativen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Diskussion &amp; Entscheidung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Implementierung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3290905"/>
            <a:ext cx="8031164" cy="4495813"/>
          </a:xfrm>
        </p:spPr>
        <p:txBody>
          <a:bodyPr/>
          <a:lstStyle/>
          <a:p>
            <a:r>
              <a:rPr lang="de-DE" dirty="0" smtClean="0"/>
              <a:t>Transformation von Modellen zwischen jeweils zwei Sprachen</a:t>
            </a:r>
          </a:p>
          <a:p>
            <a:r>
              <a:rPr lang="de-DE" dirty="0" smtClean="0"/>
              <a:t>Möglichst informationsverlust-frei</a:t>
            </a:r>
          </a:p>
          <a:p>
            <a:r>
              <a:rPr lang="de-DE" dirty="0" smtClean="0"/>
              <a:t>Proof-of-Concept (PoC) Implementierung</a:t>
            </a:r>
          </a:p>
          <a:p>
            <a:r>
              <a:rPr lang="de-DE" dirty="0" smtClean="0"/>
              <a:t>4 Beispielsprachen:</a:t>
            </a:r>
          </a:p>
          <a:p>
            <a:pPr lvl="1"/>
            <a:r>
              <a:rPr lang="de-DE" dirty="0" smtClean="0"/>
              <a:t>Ereignisgesteuerte Prozess-Ketten (EPK)</a:t>
            </a:r>
          </a:p>
          <a:p>
            <a:pPr lvl="1"/>
            <a:r>
              <a:rPr lang="de-DE" dirty="0" smtClean="0"/>
              <a:t>Business Process Modelling Notation (BPMN)</a:t>
            </a:r>
          </a:p>
          <a:p>
            <a:pPr lvl="1"/>
            <a:r>
              <a:rPr lang="de-DE" dirty="0" smtClean="0"/>
              <a:t>Umsatzorientierte Funktions-Modellierung (UFM)</a:t>
            </a:r>
          </a:p>
          <a:p>
            <a:pPr lvl="1"/>
            <a:r>
              <a:rPr lang="de-DE" dirty="0" smtClean="0"/>
              <a:t>Systems Modelling Language for Mechatronics (SysML4Mechatronics)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Ziele</a:t>
            </a:r>
            <a:endParaRPr lang="de-DE" dirty="0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428728" y="928670"/>
          <a:ext cx="6379312" cy="210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4867253" imgH="1609661" progId="Visio.Drawing.15">
                  <p:embed/>
                </p:oleObj>
              </mc:Choice>
              <mc:Fallback>
                <p:oleObj name="Visio" r:id="rId3" imgW="4867253" imgH="1609661" progId="Visio.Drawing.15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928670"/>
                        <a:ext cx="6379312" cy="2109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3505219"/>
            <a:ext cx="8031164" cy="4495813"/>
          </a:xfrm>
        </p:spPr>
        <p:txBody>
          <a:bodyPr/>
          <a:lstStyle/>
          <a:p>
            <a:r>
              <a:rPr lang="de-DE" dirty="0" smtClean="0"/>
              <a:t>Direkten Transformationen (kein Zwischenformat)</a:t>
            </a:r>
          </a:p>
          <a:p>
            <a:pPr lvl="1"/>
            <a:r>
              <a:rPr lang="de-DE" dirty="0" smtClean="0"/>
              <a:t>Syntax-abhängig</a:t>
            </a:r>
          </a:p>
          <a:p>
            <a:pPr lvl="1"/>
            <a:r>
              <a:rPr lang="de-DE" dirty="0" smtClean="0"/>
              <a:t>Syntax-unabhängig</a:t>
            </a:r>
          </a:p>
          <a:p>
            <a:r>
              <a:rPr lang="de-DE" dirty="0" smtClean="0"/>
              <a:t>Indirekten Transformationen (mit Zwischenformat)</a:t>
            </a:r>
          </a:p>
          <a:p>
            <a:pPr lvl="1"/>
            <a:r>
              <a:rPr lang="de-DE" dirty="0" smtClean="0"/>
              <a:t>Fixes Schema für das Zwischenformat</a:t>
            </a:r>
          </a:p>
          <a:p>
            <a:pPr lvl="1"/>
            <a:r>
              <a:rPr lang="de-DE" dirty="0" smtClean="0"/>
              <a:t>Variables Schema für das Zwischenformat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Lösungsmöglichkeiten</a:t>
            </a:r>
            <a:endParaRPr lang="de-DE" dirty="0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785786" y="714356"/>
          <a:ext cx="7711298" cy="250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Visio" r:id="rId3" imgW="6286384" imgH="2038363" progId="Visio.Drawing.15">
                  <p:embed/>
                </p:oleObj>
              </mc:Choice>
              <mc:Fallback>
                <p:oleObj name="Visio" r:id="rId3" imgW="6286384" imgH="2038363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714356"/>
                        <a:ext cx="7711298" cy="2500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93142" cy="449581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Direkte Überführung eines Modells in der Quellsprache A zu einem Modell in der Zielsprache B, auf Ebene der konkreten Syntax der jeweiligen Sprachen</a:t>
            </a:r>
          </a:p>
          <a:p>
            <a:r>
              <a:rPr lang="de-DE" dirty="0" smtClean="0"/>
              <a:t>Vorteil: Sehr nahe an den Sprachen</a:t>
            </a:r>
          </a:p>
          <a:p>
            <a:r>
              <a:rPr lang="de-DE" dirty="0" smtClean="0"/>
              <a:t>Nachteil: Aufwand steigt exponentiell in der Anzahl an Sprachen und Formate</a:t>
            </a:r>
          </a:p>
          <a:p>
            <a:r>
              <a:rPr lang="de-DE" dirty="0" smtClean="0"/>
              <a:t>Beispiel: XSLT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1</a:t>
            </a:r>
            <a:br>
              <a:rPr lang="de-DE" dirty="0" smtClean="0"/>
            </a:br>
            <a:r>
              <a:rPr lang="de-DE" sz="1400" dirty="0" smtClean="0"/>
              <a:t>Direkte syntax-abhängigte Transformation </a:t>
            </a:r>
            <a:endParaRPr lang="bg-BG" sz="1400" dirty="0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85813" y="2786058"/>
          <a:ext cx="749617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3" imgW="7496114" imgH="3209861" progId="Visio.Drawing.15">
                  <p:embed/>
                </p:oleObj>
              </mc:Choice>
              <mc:Fallback>
                <p:oleObj name="Visio" r:id="rId3" imgW="7496114" imgH="3209861" progId="Visio.Drawing.15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86058"/>
                        <a:ext cx="7496175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SFB768_Präsentationsvorlage">
  <a:themeElements>
    <a:clrScheme name="Praesentationsvorlage_farbe_neu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8184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7477"/>
      </a:accent6>
      <a:hlink>
        <a:srgbClr val="00A4A8"/>
      </a:hlink>
      <a:folHlink>
        <a:srgbClr val="79D1D5"/>
      </a:folHlink>
    </a:clrScheme>
    <a:fontScheme name="2_Praesentationsvorlage_farbe_neu1">
      <a:majorFont>
        <a:latin typeface="Arial Narrow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wrap="square" lIns="90000" tIns="46800" rIns="90000" bIns="46800" rtlCol="0" anchor="ctr">
        <a:noAutofit/>
      </a:bodyPr>
      <a:lstStyle>
        <a:defPPr algn="ctr" eaLnBrk="0" hangingPunct="0">
          <a:defRPr sz="14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aesentationsvorlage_farbe_neu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8184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7477"/>
        </a:accent6>
        <a:hlink>
          <a:srgbClr val="00A4A8"/>
        </a:hlink>
        <a:folHlink>
          <a:srgbClr val="79D1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SFB768_Präsentationsvorlage</Template>
  <TotalTime>0</TotalTime>
  <Words>1167</Words>
  <Application>Microsoft Office PowerPoint</Application>
  <PresentationFormat>Bildschirmpräsentation (4:3)</PresentationFormat>
  <Paragraphs>260</Paragraphs>
  <Slides>37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Courier New</vt:lpstr>
      <vt:lpstr>Symbol</vt:lpstr>
      <vt:lpstr>SFB768_Präsentationsvorlage</vt:lpstr>
      <vt:lpstr>Visio</vt:lpstr>
      <vt:lpstr>1. Modellbasierte Transformationen für PSS 2. Interdisziplinäre Nutzung von Modellinformationen in der Entwicklung von PSS</vt:lpstr>
      <vt:lpstr>Motivation</vt:lpstr>
      <vt:lpstr>Grundlage – Das PSS-Integrationsframework (PSS-IF)</vt:lpstr>
      <vt:lpstr>Agenda</vt:lpstr>
      <vt:lpstr>Forschungsrichtungen</vt:lpstr>
      <vt:lpstr>Agenda</vt:lpstr>
      <vt:lpstr>Transformationen (IDP 1) – Ziele</vt:lpstr>
      <vt:lpstr>Transformationen (IDP 1) – Lösungsmöglichkeiten</vt:lpstr>
      <vt:lpstr>Transformationen (IDP 1) – Lösungsmöglichkeit 1 Direkte syntax-abhängigte Transformation </vt:lpstr>
      <vt:lpstr>Transformationen (IDP 1) – Lösungsmöglichkeit 2 Direkte syntax-unabhängigte Transformation</vt:lpstr>
      <vt:lpstr>Transformationen (IDP 1) – Lösungsmöglichkeit 3 Indirekte Transformation mit fixem Schema</vt:lpstr>
      <vt:lpstr>Transformationen (IDP 1) – Lösungsmöglichkeit 4 Indirekte Transformation mit variablem Schema</vt:lpstr>
      <vt:lpstr>Transformationen (IDP 1) – Diskussion &amp; Entscheidung</vt:lpstr>
      <vt:lpstr>Transformationen (IDP 1) – Implementierung Konzept</vt:lpstr>
      <vt:lpstr>Transformationen (IDP 1) – Implementierung Metamodel und Model</vt:lpstr>
      <vt:lpstr>Transformationen (IDP 1) – Implementierung Konzept</vt:lpstr>
      <vt:lpstr>Transformationen (IDP 1) – Implementierung Realisierung der (Modell)Transformationen</vt:lpstr>
      <vt:lpstr>Transformationen (IDP 1) – Implementierung Beispiel Umsatzorientierte Funtkionsmodellierung (UFM)</vt:lpstr>
      <vt:lpstr>Transformationen (IDP 1) – Implementierung Beispiel Umsatzorientierte Funktionsmodellierung (UFM)</vt:lpstr>
      <vt:lpstr>Transformationen  (IDP 1) – Implementierung Technische Aspekte</vt:lpstr>
      <vt:lpstr>Agenda</vt:lpstr>
      <vt:lpstr>Visualisierung (IDP 2) – Ziele</vt:lpstr>
      <vt:lpstr>Visualisierung (IDP 2) – Realisierung der Ziele</vt:lpstr>
      <vt:lpstr>Visualisierung (IDP 2) – Technische Grundlagen</vt:lpstr>
      <vt:lpstr>Visualisierung (IDP 2) – Implementierung Aufbau des Viz-Modells</vt:lpstr>
      <vt:lpstr>Visualisierung (IDP 2) – Implementierung Einlesen von Daten</vt:lpstr>
      <vt:lpstr>Visualisierung (IDP 2) – GraphView Visualisierung </vt:lpstr>
      <vt:lpstr>Visualisierung (IDP 2) – GraphView Modifikationen</vt:lpstr>
      <vt:lpstr>Visualisierung (IDP 2) – GraphView Analysen</vt:lpstr>
      <vt:lpstr>Visualisierung (IDP 2) – GraphView Analysen</vt:lpstr>
      <vt:lpstr>Visualisierung (IDP 2) – GraphView Aufbau Filter </vt:lpstr>
      <vt:lpstr>Visualisierung (IDP 2) – MatrixView</vt:lpstr>
      <vt:lpstr>Agenda</vt:lpstr>
      <vt:lpstr>Ergebnisse Transformationen</vt:lpstr>
      <vt:lpstr>Ergebnisse Visualisierung</vt:lpstr>
      <vt:lpstr>Ausblick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2013-05-24T10:27:15Z</dcterms:created>
  <dcterms:modified xsi:type="dcterms:W3CDTF">2014-06-03T07:45:33Z</dcterms:modified>
</cp:coreProperties>
</file>