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9" r:id="rId3"/>
    <p:sldId id="258" r:id="rId4"/>
    <p:sldId id="296" r:id="rId5"/>
    <p:sldId id="297" r:id="rId6"/>
    <p:sldId id="270" r:id="rId7"/>
    <p:sldId id="274" r:id="rId8"/>
  </p:sldIdLst>
  <p:sldSz cx="9144000" cy="5143500" type="screen16x9"/>
  <p:notesSz cx="6858000" cy="9144000"/>
  <p:embeddedFontLst>
    <p:embeddedFont>
      <p:font typeface="Bree Serif" panose="020B0604020202020204" charset="0"/>
      <p:regular r:id="rId10"/>
    </p:embeddedFont>
    <p:embeddedFont>
      <p:font typeface="Roboto Black" panose="02000000000000000000" pitchFamily="2" charset="0"/>
      <p:bold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  <p:embeddedFont>
      <p:font typeface="Roboto Mono Thin" panose="020B0604020202020204" charset="0"/>
      <p:regular r:id="rId17"/>
      <p:bold r:id="rId18"/>
      <p:italic r:id="rId19"/>
      <p:boldItalic r:id="rId20"/>
    </p:embeddedFont>
    <p:embeddedFont>
      <p:font typeface="Roboto Thin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52440"/>
    <a:srgbClr val="13A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3A9F6-C4D9-46BA-90D5-DD8E46D1ECC6}">
  <a:tblStyle styleId="{37D3A9F6-C4D9-46BA-90D5-DD8E46D1EC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81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52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187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60" r:id="rId4"/>
    <p:sldLayoutId id="2147483663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71659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DNSolver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Bertogalli Andrea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Tombini Nicolò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Project </a:t>
            </a:r>
            <a:r>
              <a:rPr lang="it-IT" dirty="0" err="1"/>
              <a:t>Structure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64AF17FF-5254-142C-D1FB-EC51D373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68" y="1589068"/>
            <a:ext cx="7072263" cy="1611332"/>
          </a:xfrm>
          <a:prstGeom prst="rect">
            <a:avLst/>
          </a:prstGeom>
        </p:spPr>
      </p:pic>
      <p:sp>
        <p:nvSpPr>
          <p:cNvPr id="6" name="Google Shape;263;p24">
            <a:extLst>
              <a:ext uri="{FF2B5EF4-FFF2-40B4-BE49-F238E27FC236}">
                <a16:creationId xmlns:a16="http://schemas.microsoft.com/office/drawing/2014/main" id="{7CF72CDE-7840-CBD3-F35E-58C4A4F8D5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5867" y="3464028"/>
            <a:ext cx="7072263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600" dirty="0"/>
              <a:t>Client </a:t>
            </a:r>
            <a:r>
              <a:rPr lang="it-IT" sz="1600" dirty="0" err="1"/>
              <a:t>connects</a:t>
            </a:r>
            <a:r>
              <a:rPr lang="it-IT" sz="1600" dirty="0"/>
              <a:t> to the </a:t>
            </a:r>
            <a:r>
              <a:rPr lang="it-IT" sz="1600" dirty="0" err="1"/>
              <a:t>frontend</a:t>
            </a:r>
            <a:r>
              <a:rPr lang="it-IT" sz="1600" dirty="0"/>
              <a:t> to </a:t>
            </a:r>
            <a:r>
              <a:rPr lang="it-IT" sz="1600" dirty="0" err="1"/>
              <a:t>get</a:t>
            </a:r>
            <a:r>
              <a:rPr lang="it-IT" sz="1600" dirty="0"/>
              <a:t> </a:t>
            </a:r>
            <a:r>
              <a:rPr lang="it-IT" sz="1600" dirty="0" err="1"/>
              <a:t>react</a:t>
            </a:r>
            <a:r>
              <a:rPr lang="it-IT" sz="1600" dirty="0"/>
              <a:t> </a:t>
            </a:r>
            <a:r>
              <a:rPr lang="it-IT" sz="1600" dirty="0" err="1"/>
              <a:t>interface</a:t>
            </a:r>
            <a:endParaRPr lang="it-IT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600" dirty="0" err="1"/>
              <a:t>Then</a:t>
            </a:r>
            <a:r>
              <a:rPr lang="it-IT" sz="1600" dirty="0"/>
              <a:t>, </a:t>
            </a:r>
            <a:r>
              <a:rPr lang="it-IT" sz="1600" dirty="0" err="1"/>
              <a:t>through</a:t>
            </a:r>
            <a:r>
              <a:rPr lang="it-IT" sz="1600" dirty="0"/>
              <a:t> REST </a:t>
            </a:r>
            <a:r>
              <a:rPr lang="it-IT" sz="1600" dirty="0" err="1"/>
              <a:t>APIs</a:t>
            </a:r>
            <a:r>
              <a:rPr lang="it-IT" sz="1600" dirty="0"/>
              <a:t>, </a:t>
            </a:r>
            <a:r>
              <a:rPr lang="it-IT" sz="1600" dirty="0" err="1"/>
              <a:t>frontend</a:t>
            </a:r>
            <a:r>
              <a:rPr lang="it-IT" sz="1600" dirty="0"/>
              <a:t> </a:t>
            </a:r>
            <a:r>
              <a:rPr lang="it-IT" sz="1600" dirty="0" err="1"/>
              <a:t>connects</a:t>
            </a:r>
            <a:r>
              <a:rPr lang="it-IT" sz="1600" dirty="0"/>
              <a:t> to </a:t>
            </a:r>
            <a:r>
              <a:rPr lang="it-IT" sz="1600" dirty="0" err="1"/>
              <a:t>backend</a:t>
            </a:r>
            <a:endParaRPr lang="it-IT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600" dirty="0" err="1"/>
              <a:t>Backend</a:t>
            </a:r>
            <a:r>
              <a:rPr lang="it-IT" sz="1600" dirty="0"/>
              <a:t> </a:t>
            </a:r>
            <a:r>
              <a:rPr lang="it-IT" sz="1600" dirty="0" err="1"/>
              <a:t>performs</a:t>
            </a:r>
            <a:r>
              <a:rPr lang="it-IT" sz="1600" dirty="0"/>
              <a:t> calls to the DNS library and query to </a:t>
            </a:r>
            <a:r>
              <a:rPr lang="it-IT" sz="1600" dirty="0" err="1"/>
              <a:t>MongoDB</a:t>
            </a:r>
            <a:endParaRPr lang="it-IT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600" dirty="0" err="1"/>
              <a:t>Finally</a:t>
            </a:r>
            <a:r>
              <a:rPr lang="it-IT" sz="1600" dirty="0"/>
              <a:t>, </a:t>
            </a:r>
            <a:r>
              <a:rPr lang="it-IT" sz="1600" dirty="0" err="1"/>
              <a:t>results</a:t>
            </a:r>
            <a:r>
              <a:rPr lang="it-IT" sz="1600" dirty="0"/>
              <a:t> are </a:t>
            </a:r>
            <a:r>
              <a:rPr lang="it-IT" sz="1600" dirty="0" err="1"/>
              <a:t>sended</a:t>
            </a:r>
            <a:r>
              <a:rPr lang="it-IT" sz="1600" dirty="0"/>
              <a:t> to the client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FRONTEND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5717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 err="1"/>
              <a:t>ReactJS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an open-source, </a:t>
            </a:r>
            <a:r>
              <a:rPr lang="it-IT" sz="1600" dirty="0" err="1"/>
              <a:t>frontend</a:t>
            </a:r>
            <a:r>
              <a:rPr lang="it-IT" sz="1600" dirty="0"/>
              <a:t>, JavaScript library to build user </a:t>
            </a:r>
            <a:r>
              <a:rPr lang="it-IT" sz="1600" dirty="0" err="1"/>
              <a:t>interfaces</a:t>
            </a:r>
            <a:r>
              <a:rPr lang="it-IT" sz="1600" dirty="0"/>
              <a:t>. </a:t>
            </a:r>
            <a:r>
              <a:rPr lang="it-IT" sz="1600" dirty="0" err="1"/>
              <a:t>It</a:t>
            </a:r>
            <a:r>
              <a:rPr lang="it-IT" sz="1600" dirty="0"/>
              <a:t> use an </a:t>
            </a:r>
            <a:r>
              <a:rPr lang="it-IT" sz="1600" dirty="0" err="1"/>
              <a:t>efficient</a:t>
            </a:r>
            <a:r>
              <a:rPr lang="it-IT" sz="1600" dirty="0"/>
              <a:t> DOM </a:t>
            </a:r>
            <a:r>
              <a:rPr lang="it-IT" sz="1600" dirty="0" err="1"/>
              <a:t>synchronization</a:t>
            </a:r>
            <a:r>
              <a:rPr lang="it-IT" sz="1600" dirty="0"/>
              <a:t> </a:t>
            </a:r>
            <a:r>
              <a:rPr lang="it-IT" sz="1600" dirty="0" err="1"/>
              <a:t>method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allows</a:t>
            </a:r>
            <a:r>
              <a:rPr lang="it-IT" sz="1600" dirty="0"/>
              <a:t> to </a:t>
            </a:r>
            <a:r>
              <a:rPr lang="it-IT" sz="1600" dirty="0" err="1"/>
              <a:t>remove</a:t>
            </a:r>
            <a:r>
              <a:rPr lang="it-IT" sz="1600" dirty="0"/>
              <a:t> the </a:t>
            </a:r>
            <a:r>
              <a:rPr lang="it-IT" sz="1600" dirty="0" err="1"/>
              <a:t>annoying</a:t>
            </a:r>
            <a:r>
              <a:rPr lang="it-IT" sz="1600" dirty="0"/>
              <a:t> </a:t>
            </a:r>
            <a:r>
              <a:rPr lang="it-IT" sz="1600" dirty="0" err="1"/>
              <a:t>classic’s</a:t>
            </a:r>
            <a:r>
              <a:rPr lang="it-IT" sz="1600" dirty="0"/>
              <a:t> UI page refresh.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3D7469D5-6463-9766-AFBD-CF4547CB7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5140" y="803975"/>
            <a:ext cx="5000778" cy="3535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5240287" y="49909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BACKEND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5240287" y="1333344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/>
              <a:t>Node.js </a:t>
            </a:r>
            <a:r>
              <a:rPr lang="it-IT" sz="1600" dirty="0" err="1"/>
              <a:t>is</a:t>
            </a:r>
            <a:r>
              <a:rPr lang="it-IT" sz="1600" dirty="0"/>
              <a:t> an event-</a:t>
            </a:r>
            <a:r>
              <a:rPr lang="it-IT" sz="1600" dirty="0" err="1"/>
              <a:t>oriented</a:t>
            </a:r>
            <a:r>
              <a:rPr lang="it-IT" sz="1600" dirty="0"/>
              <a:t> cross-</a:t>
            </a:r>
            <a:r>
              <a:rPr lang="it-IT" sz="1600" dirty="0" err="1"/>
              <a:t>platform</a:t>
            </a:r>
            <a:r>
              <a:rPr lang="it-IT" sz="1600" dirty="0"/>
              <a:t> open source </a:t>
            </a:r>
            <a:r>
              <a:rPr lang="it-IT" sz="1600" dirty="0" err="1"/>
              <a:t>runtime</a:t>
            </a:r>
            <a:r>
              <a:rPr lang="it-IT" sz="1600" dirty="0"/>
              <a:t> system for running JavaScript code, </a:t>
            </a:r>
            <a:r>
              <a:rPr lang="it-IT" sz="1600" dirty="0" err="1"/>
              <a:t>built</a:t>
            </a:r>
            <a:r>
              <a:rPr lang="it-IT" sz="1600" dirty="0"/>
              <a:t> on Google </a:t>
            </a:r>
            <a:r>
              <a:rPr lang="it-IT" sz="1600" dirty="0" err="1"/>
              <a:t>Chrome’s</a:t>
            </a:r>
            <a:r>
              <a:rPr lang="it-IT" sz="1600" dirty="0"/>
              <a:t> V8 JavaScript </a:t>
            </a:r>
            <a:r>
              <a:rPr lang="it-IT" sz="1600" dirty="0" err="1"/>
              <a:t>engine</a:t>
            </a:r>
            <a:r>
              <a:rPr lang="it-IT" sz="1600" dirty="0"/>
              <a:t>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5316412" y="104544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C338286B-1717-1665-608D-32083042D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45" y="1105694"/>
            <a:ext cx="2565222" cy="2886556"/>
          </a:xfrm>
          <a:prstGeom prst="rect">
            <a:avLst/>
          </a:prstGeom>
        </p:spPr>
      </p:pic>
      <p:sp>
        <p:nvSpPr>
          <p:cNvPr id="9" name="Google Shape;400;p28">
            <a:extLst>
              <a:ext uri="{FF2B5EF4-FFF2-40B4-BE49-F238E27FC236}">
                <a16:creationId xmlns:a16="http://schemas.microsoft.com/office/drawing/2014/main" id="{D683E29D-91B1-DC4D-7515-2284CB64E444}"/>
              </a:ext>
            </a:extLst>
          </p:cNvPr>
          <p:cNvSpPr/>
          <p:nvPr/>
        </p:nvSpPr>
        <p:spPr>
          <a:xfrm>
            <a:off x="5832712" y="438419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11" name="Google Shape;401;p28">
            <a:extLst>
              <a:ext uri="{FF2B5EF4-FFF2-40B4-BE49-F238E27FC236}">
                <a16:creationId xmlns:a16="http://schemas.microsoft.com/office/drawing/2014/main" id="{DB8EC351-8DA9-3B1E-6629-6D45517965D1}"/>
              </a:ext>
            </a:extLst>
          </p:cNvPr>
          <p:cNvSpPr/>
          <p:nvPr/>
        </p:nvSpPr>
        <p:spPr>
          <a:xfrm>
            <a:off x="5832712" y="368284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12" name="Google Shape;402;p28">
            <a:extLst>
              <a:ext uri="{FF2B5EF4-FFF2-40B4-BE49-F238E27FC236}">
                <a16:creationId xmlns:a16="http://schemas.microsoft.com/office/drawing/2014/main" id="{C5D5296E-A588-5F92-8411-C46BECE11DE0}"/>
              </a:ext>
            </a:extLst>
          </p:cNvPr>
          <p:cNvSpPr/>
          <p:nvPr/>
        </p:nvSpPr>
        <p:spPr>
          <a:xfrm>
            <a:off x="5832712" y="298149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3" name="Google Shape;404;p28">
            <a:extLst>
              <a:ext uri="{FF2B5EF4-FFF2-40B4-BE49-F238E27FC236}">
                <a16:creationId xmlns:a16="http://schemas.microsoft.com/office/drawing/2014/main" id="{7ECDEF6B-31C6-3476-F173-33F43A973BCA}"/>
              </a:ext>
            </a:extLst>
          </p:cNvPr>
          <p:cNvSpPr txBox="1">
            <a:spLocks/>
          </p:cNvSpPr>
          <p:nvPr/>
        </p:nvSpPr>
        <p:spPr>
          <a:xfrm>
            <a:off x="6083212" y="316629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100" dirty="0" err="1">
                <a:solidFill>
                  <a:schemeClr val="dk1"/>
                </a:solidFill>
              </a:rPr>
              <a:t>Rest</a:t>
            </a:r>
            <a:r>
              <a:rPr lang="it-IT" sz="1100" dirty="0">
                <a:solidFill>
                  <a:schemeClr val="dk1"/>
                </a:solidFill>
              </a:rPr>
              <a:t> API</a:t>
            </a:r>
          </a:p>
        </p:txBody>
      </p:sp>
      <p:sp>
        <p:nvSpPr>
          <p:cNvPr id="14" name="Google Shape;405;p28">
            <a:extLst>
              <a:ext uri="{FF2B5EF4-FFF2-40B4-BE49-F238E27FC236}">
                <a16:creationId xmlns:a16="http://schemas.microsoft.com/office/drawing/2014/main" id="{8F1E806E-EAB6-C379-54E6-B99E3CFF71C9}"/>
              </a:ext>
            </a:extLst>
          </p:cNvPr>
          <p:cNvSpPr txBox="1">
            <a:spLocks/>
          </p:cNvSpPr>
          <p:nvPr/>
        </p:nvSpPr>
        <p:spPr>
          <a:xfrm>
            <a:off x="6054418" y="456989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1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Interaction with </a:t>
            </a:r>
            <a:r>
              <a:rPr lang="it-IT" sz="1100" dirty="0" err="1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MongoDB</a:t>
            </a:r>
            <a:endParaRPr lang="it-IT" sz="1100" dirty="0">
              <a:solidFill>
                <a:schemeClr val="dk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Google Shape;406;p28">
            <a:extLst>
              <a:ext uri="{FF2B5EF4-FFF2-40B4-BE49-F238E27FC236}">
                <a16:creationId xmlns:a16="http://schemas.microsoft.com/office/drawing/2014/main" id="{0ED903F3-EB6B-AF27-F916-D472891380D2}"/>
              </a:ext>
            </a:extLst>
          </p:cNvPr>
          <p:cNvSpPr txBox="1">
            <a:spLocks/>
          </p:cNvSpPr>
          <p:nvPr/>
        </p:nvSpPr>
        <p:spPr>
          <a:xfrm>
            <a:off x="6054418" y="386854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1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Interaction with DNS</a:t>
            </a:r>
          </a:p>
        </p:txBody>
      </p:sp>
      <p:sp>
        <p:nvSpPr>
          <p:cNvPr id="16" name="Google Shape;408;p28">
            <a:extLst>
              <a:ext uri="{FF2B5EF4-FFF2-40B4-BE49-F238E27FC236}">
                <a16:creationId xmlns:a16="http://schemas.microsoft.com/office/drawing/2014/main" id="{C25EEC4C-69E8-2625-55CE-A1914E6B8B4D}"/>
              </a:ext>
            </a:extLst>
          </p:cNvPr>
          <p:cNvSpPr/>
          <p:nvPr/>
        </p:nvSpPr>
        <p:spPr>
          <a:xfrm>
            <a:off x="5316412" y="296004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7" name="Google Shape;409;p28">
            <a:extLst>
              <a:ext uri="{FF2B5EF4-FFF2-40B4-BE49-F238E27FC236}">
                <a16:creationId xmlns:a16="http://schemas.microsoft.com/office/drawing/2014/main" id="{A0DB9C4E-6EEA-2EE3-D8B7-1362385FA46A}"/>
              </a:ext>
            </a:extLst>
          </p:cNvPr>
          <p:cNvSpPr/>
          <p:nvPr/>
        </p:nvSpPr>
        <p:spPr>
          <a:xfrm>
            <a:off x="5316412" y="366139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" name="Google Shape;411;p28">
            <a:extLst>
              <a:ext uri="{FF2B5EF4-FFF2-40B4-BE49-F238E27FC236}">
                <a16:creationId xmlns:a16="http://schemas.microsoft.com/office/drawing/2014/main" id="{988D3569-1A82-CBD1-8AF6-57683DBCAF17}"/>
              </a:ext>
            </a:extLst>
          </p:cNvPr>
          <p:cNvSpPr/>
          <p:nvPr/>
        </p:nvSpPr>
        <p:spPr>
          <a:xfrm>
            <a:off x="5316412" y="436274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19" name="Google Shape;412;p28">
            <a:extLst>
              <a:ext uri="{FF2B5EF4-FFF2-40B4-BE49-F238E27FC236}">
                <a16:creationId xmlns:a16="http://schemas.microsoft.com/office/drawing/2014/main" id="{5F962DBF-55B4-379A-463F-D476144F91C0}"/>
              </a:ext>
            </a:extLst>
          </p:cNvPr>
          <p:cNvGrpSpPr/>
          <p:nvPr/>
        </p:nvGrpSpPr>
        <p:grpSpPr>
          <a:xfrm rot="10800000" flipH="1">
            <a:off x="5381094" y="3084431"/>
            <a:ext cx="302125" cy="163726"/>
            <a:chOff x="1319675" y="779200"/>
            <a:chExt cx="2343875" cy="1270175"/>
          </a:xfrm>
        </p:grpSpPr>
        <p:sp>
          <p:nvSpPr>
            <p:cNvPr id="20" name="Google Shape;413;p28">
              <a:extLst>
                <a:ext uri="{FF2B5EF4-FFF2-40B4-BE49-F238E27FC236}">
                  <a16:creationId xmlns:a16="http://schemas.microsoft.com/office/drawing/2014/main" id="{33467C42-1260-68CA-83F9-5A1554F6D46E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414;p28">
              <a:extLst>
                <a:ext uri="{FF2B5EF4-FFF2-40B4-BE49-F238E27FC236}">
                  <a16:creationId xmlns:a16="http://schemas.microsoft.com/office/drawing/2014/main" id="{3A8B21AD-BD31-47A1-99F4-9B25BBA9AA8B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415;p28">
              <a:extLst>
                <a:ext uri="{FF2B5EF4-FFF2-40B4-BE49-F238E27FC236}">
                  <a16:creationId xmlns:a16="http://schemas.microsoft.com/office/drawing/2014/main" id="{2A3E6A5C-0C7D-B3D5-48C4-1C2B1A0C4A1E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3" name="Immagine 22">
            <a:extLst>
              <a:ext uri="{FF2B5EF4-FFF2-40B4-BE49-F238E27FC236}">
                <a16:creationId xmlns:a16="http://schemas.microsoft.com/office/drawing/2014/main" id="{419A243D-3B88-6848-188F-95E5A32F4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94" y="3727219"/>
            <a:ext cx="282657" cy="282657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73E5FFD-F9BC-41D9-EC16-061265C6D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563" y="4454192"/>
            <a:ext cx="231400" cy="2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5240287" y="49909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DNS Library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5240287" y="1333344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The DNS module provides a way of performing name resolutions</a:t>
            </a:r>
            <a:endParaRPr sz="16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5316412" y="104544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85F2DA50-DEDA-75A6-4287-01901B16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69" y="1318267"/>
            <a:ext cx="2745577" cy="2745577"/>
          </a:xfrm>
          <a:prstGeom prst="rect">
            <a:avLst/>
          </a:prstGeom>
        </p:spPr>
      </p:pic>
      <p:sp>
        <p:nvSpPr>
          <p:cNvPr id="25" name="Google Shape;400;p28">
            <a:extLst>
              <a:ext uri="{FF2B5EF4-FFF2-40B4-BE49-F238E27FC236}">
                <a16:creationId xmlns:a16="http://schemas.microsoft.com/office/drawing/2014/main" id="{5B893D94-D931-4FCB-8B71-CB7E1D821943}"/>
              </a:ext>
            </a:extLst>
          </p:cNvPr>
          <p:cNvSpPr/>
          <p:nvPr/>
        </p:nvSpPr>
        <p:spPr>
          <a:xfrm>
            <a:off x="5832712" y="304448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BC8C099A-ED49-DF70-45CB-5F4B6F52D7D9}"/>
              </a:ext>
            </a:extLst>
          </p:cNvPr>
          <p:cNvSpPr/>
          <p:nvPr/>
        </p:nvSpPr>
        <p:spPr>
          <a:xfrm>
            <a:off x="5832712" y="238603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B8137B4D-5998-6437-EFBC-B8B232C96B85}"/>
              </a:ext>
            </a:extLst>
          </p:cNvPr>
          <p:cNvSpPr txBox="1">
            <a:spLocks/>
          </p:cNvSpPr>
          <p:nvPr/>
        </p:nvSpPr>
        <p:spPr>
          <a:xfrm>
            <a:off x="6054418" y="25717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100" dirty="0">
                <a:solidFill>
                  <a:schemeClr val="dk1"/>
                </a:solidFill>
              </a:rPr>
              <a:t>Link to actual DNS server</a:t>
            </a:r>
          </a:p>
        </p:txBody>
      </p:sp>
      <p:sp>
        <p:nvSpPr>
          <p:cNvPr id="29" name="Google Shape;405;p28">
            <a:extLst>
              <a:ext uri="{FF2B5EF4-FFF2-40B4-BE49-F238E27FC236}">
                <a16:creationId xmlns:a16="http://schemas.microsoft.com/office/drawing/2014/main" id="{89D41A81-8D63-A5BB-4D63-FA7F551B9573}"/>
              </a:ext>
            </a:extLst>
          </p:cNvPr>
          <p:cNvSpPr txBox="1">
            <a:spLocks/>
          </p:cNvSpPr>
          <p:nvPr/>
        </p:nvSpPr>
        <p:spPr>
          <a:xfrm>
            <a:off x="6054418" y="323018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100" dirty="0" err="1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Reply</a:t>
            </a:r>
            <a:r>
              <a:rPr lang="it-IT" sz="11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in JSON format</a:t>
            </a:r>
          </a:p>
        </p:txBody>
      </p:sp>
      <p:sp>
        <p:nvSpPr>
          <p:cNvPr id="31" name="Google Shape;408;p28">
            <a:extLst>
              <a:ext uri="{FF2B5EF4-FFF2-40B4-BE49-F238E27FC236}">
                <a16:creationId xmlns:a16="http://schemas.microsoft.com/office/drawing/2014/main" id="{91E728E6-6DE0-FDCA-E99D-861E29D33DE9}"/>
              </a:ext>
            </a:extLst>
          </p:cNvPr>
          <p:cNvSpPr/>
          <p:nvPr/>
        </p:nvSpPr>
        <p:spPr>
          <a:xfrm>
            <a:off x="5316412" y="236458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3" name="Google Shape;411;p28">
            <a:extLst>
              <a:ext uri="{FF2B5EF4-FFF2-40B4-BE49-F238E27FC236}">
                <a16:creationId xmlns:a16="http://schemas.microsoft.com/office/drawing/2014/main" id="{F26B03DF-21C9-1B61-E1C4-D478B19C4A6B}"/>
              </a:ext>
            </a:extLst>
          </p:cNvPr>
          <p:cNvSpPr/>
          <p:nvPr/>
        </p:nvSpPr>
        <p:spPr>
          <a:xfrm>
            <a:off x="5316412" y="302303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717894A7-0010-741E-C67F-C09424ABF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642" y="2460548"/>
            <a:ext cx="221480" cy="221480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889FB5-3D08-A149-8BA1-0C296AE5D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481" y="3082273"/>
            <a:ext cx="313802" cy="3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8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STAGES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618555" y="1721653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Frontend design: development of the user interface and implementation of any kind of query to backend</a:t>
            </a: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610703" y="1572607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47775" y="3362550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Backend design: integration of DNS library, implementation of REST API and design of database NOSQL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186972" y="3149748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STEP 1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Testing: discovery and fixing of frontend and backend bugs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3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>
            <a:cxnSpLocks/>
          </p:cNvCxnSpPr>
          <p:nvPr/>
        </p:nvCxnSpPr>
        <p:spPr>
          <a:xfrm rot="10800000" flipV="1">
            <a:off x="1670993" y="3830550"/>
            <a:ext cx="1996132" cy="53005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5518825" y="3967072"/>
            <a:ext cx="1628735" cy="5318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4060561" y="1869383"/>
            <a:ext cx="1583645" cy="390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err="1"/>
              <a:t>Any</a:t>
            </a:r>
            <a:r>
              <a:rPr lang="it-IT" sz="1000" dirty="0"/>
              <a:t> </a:t>
            </a:r>
            <a:r>
              <a:rPr lang="it-IT" sz="1000" dirty="0" err="1"/>
              <a:t>question</a:t>
            </a:r>
            <a:r>
              <a:rPr lang="it-IT" sz="1000" dirty="0"/>
              <a:t>?</a:t>
            </a:r>
            <a:r>
              <a:rPr lang="es" sz="1000" dirty="0">
                <a:uFill>
                  <a:noFill/>
                </a:uFill>
                <a:hlinkClick r:id="rId3"/>
              </a:rPr>
              <a:t>epik.com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6BCCF2-554F-B694-1147-223AD43A45BF}"/>
              </a:ext>
            </a:extLst>
          </p:cNvPr>
          <p:cNvSpPr txBox="1"/>
          <p:nvPr/>
        </p:nvSpPr>
        <p:spPr>
          <a:xfrm>
            <a:off x="8140282" y="4735629"/>
            <a:ext cx="13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dirty="0">
                <a:solidFill>
                  <a:schemeClr val="accent1"/>
                </a:solidFill>
              </a:rPr>
              <a:t>DNSolver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193</Words>
  <Application>Microsoft Office PowerPoint</Application>
  <PresentationFormat>Presentazione su schermo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Roboto Light</vt:lpstr>
      <vt:lpstr>Bree Serif</vt:lpstr>
      <vt:lpstr>Roboto Thin</vt:lpstr>
      <vt:lpstr>Roboto Black</vt:lpstr>
      <vt:lpstr>Roboto Mono Thin</vt:lpstr>
      <vt:lpstr>Arial</vt:lpstr>
      <vt:lpstr>WEB PROPOSAL</vt:lpstr>
      <vt:lpstr>DNSolver </vt:lpstr>
      <vt:lpstr>Project Structure</vt:lpstr>
      <vt:lpstr>FRONTEND</vt:lpstr>
      <vt:lpstr>BACKEND</vt:lpstr>
      <vt:lpstr>DNS Library</vt:lpstr>
      <vt:lpstr>PROJECT STAGES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DNSolver </dc:title>
  <cp:lastModifiedBy>Nicolo' TOMBINI</cp:lastModifiedBy>
  <cp:revision>26</cp:revision>
  <dcterms:modified xsi:type="dcterms:W3CDTF">2022-06-18T15:32:15Z</dcterms:modified>
</cp:coreProperties>
</file>