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62" r:id="rId20"/>
    <p:sldId id="277" r:id="rId21"/>
    <p:sldId id="276" r:id="rId22"/>
    <p:sldId id="261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0" autoAdjust="0"/>
    <p:restoredTop sz="94660"/>
  </p:normalViewPr>
  <p:slideViewPr>
    <p:cSldViewPr snapToGrid="0">
      <p:cViewPr>
        <p:scale>
          <a:sx n="100" d="100"/>
          <a:sy n="100" d="100"/>
        </p:scale>
        <p:origin x="272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0F665-E822-48A0-A8DE-3EBD096F4F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9C5F9C8-6E0F-4999-977E-2BBCFE6DB0BC}">
      <dgm:prSet/>
      <dgm:spPr/>
      <dgm:t>
        <a:bodyPr/>
        <a:lstStyle/>
        <a:p>
          <a:pPr>
            <a:defRPr cap="all"/>
          </a:pPr>
          <a:r>
            <a:rPr lang="it-IT" dirty="0"/>
            <a:t>the </a:t>
          </a:r>
          <a:r>
            <a:rPr lang="it-IT" dirty="0" err="1"/>
            <a:t>continuos</a:t>
          </a:r>
          <a:r>
            <a:rPr lang="it-IT" dirty="0"/>
            <a:t> </a:t>
          </a:r>
          <a:r>
            <a:rPr lang="it-IT" dirty="0" err="1"/>
            <a:t>improvement</a:t>
          </a:r>
          <a:r>
            <a:rPr lang="it-IT" dirty="0"/>
            <a:t> </a:t>
          </a:r>
          <a:r>
            <a:rPr lang="it-IT" dirty="0" err="1"/>
            <a:t>seen</a:t>
          </a:r>
          <a:r>
            <a:rPr lang="it-IT" dirty="0"/>
            <a:t> in generative </a:t>
          </a:r>
          <a:r>
            <a:rPr lang="it-IT" dirty="0" err="1"/>
            <a:t>artificial</a:t>
          </a:r>
          <a:r>
            <a:rPr lang="it-IT" dirty="0"/>
            <a:t> intelligence </a:t>
          </a:r>
          <a:r>
            <a:rPr lang="it-IT" dirty="0" err="1"/>
            <a:t>has</a:t>
          </a:r>
          <a:r>
            <a:rPr lang="it-IT" dirty="0"/>
            <a:t> </a:t>
          </a:r>
          <a:r>
            <a:rPr lang="it-IT" dirty="0" err="1"/>
            <a:t>highlighted</a:t>
          </a:r>
          <a:r>
            <a:rPr lang="it-IT" dirty="0"/>
            <a:t> the </a:t>
          </a:r>
          <a:r>
            <a:rPr lang="it-IT" dirty="0" err="1"/>
            <a:t>need</a:t>
          </a:r>
          <a:r>
            <a:rPr lang="it-IT" dirty="0"/>
            <a:t> to </a:t>
          </a:r>
          <a:r>
            <a:rPr lang="it-IT" dirty="0" err="1"/>
            <a:t>have</a:t>
          </a:r>
          <a:r>
            <a:rPr lang="it-IT" dirty="0"/>
            <a:t> </a:t>
          </a:r>
          <a:r>
            <a:rPr lang="it-IT" dirty="0" err="1"/>
            <a:t>efficient</a:t>
          </a:r>
          <a:r>
            <a:rPr lang="it-IT" dirty="0"/>
            <a:t> and </a:t>
          </a:r>
          <a:r>
            <a:rPr lang="it-IT" dirty="0" err="1"/>
            <a:t>reliable</a:t>
          </a:r>
          <a:r>
            <a:rPr lang="it-IT" dirty="0"/>
            <a:t> </a:t>
          </a:r>
          <a:r>
            <a:rPr lang="it-IT" dirty="0" err="1"/>
            <a:t>DeepFake</a:t>
          </a:r>
          <a:r>
            <a:rPr lang="it-IT" dirty="0"/>
            <a:t> Detectors (DFD). </a:t>
          </a:r>
          <a:endParaRPr lang="en-US" dirty="0"/>
        </a:p>
      </dgm:t>
    </dgm:pt>
    <dgm:pt modelId="{E5D9AB84-D22D-4925-88B4-B76392CE4B76}" type="parTrans" cxnId="{2A6CC155-2D76-4CEB-ADB3-39F212ECE58E}">
      <dgm:prSet/>
      <dgm:spPr/>
      <dgm:t>
        <a:bodyPr/>
        <a:lstStyle/>
        <a:p>
          <a:endParaRPr lang="en-US"/>
        </a:p>
      </dgm:t>
    </dgm:pt>
    <dgm:pt modelId="{82B3B3FC-7BC1-4AB6-B848-3F54AA56B4B2}" type="sibTrans" cxnId="{2A6CC155-2D76-4CEB-ADB3-39F212ECE58E}">
      <dgm:prSet/>
      <dgm:spPr/>
      <dgm:t>
        <a:bodyPr/>
        <a:lstStyle/>
        <a:p>
          <a:endParaRPr lang="en-US"/>
        </a:p>
      </dgm:t>
    </dgm:pt>
    <dgm:pt modelId="{885435B7-4BCF-4BFB-8F0F-4D95A6AB5F20}">
      <dgm:prSet/>
      <dgm:spPr/>
      <dgm:t>
        <a:bodyPr/>
        <a:lstStyle/>
        <a:p>
          <a:pPr>
            <a:defRPr cap="all"/>
          </a:pPr>
          <a:r>
            <a:rPr lang="it-IT"/>
            <a:t>Indeed DFDs are been used more and more in high stakes cases, such as journalism, court evidence verification, identity protection and many more.</a:t>
          </a:r>
          <a:endParaRPr lang="en-US"/>
        </a:p>
      </dgm:t>
    </dgm:pt>
    <dgm:pt modelId="{9C8E4400-25B9-4C2C-9CA4-1993965975B7}" type="parTrans" cxnId="{A803D39A-7D45-4143-B4E1-275880E25FA6}">
      <dgm:prSet/>
      <dgm:spPr/>
      <dgm:t>
        <a:bodyPr/>
        <a:lstStyle/>
        <a:p>
          <a:endParaRPr lang="en-US"/>
        </a:p>
      </dgm:t>
    </dgm:pt>
    <dgm:pt modelId="{A0CD49B1-7B1B-43EB-8195-D2A3DE069356}" type="sibTrans" cxnId="{A803D39A-7D45-4143-B4E1-275880E25FA6}">
      <dgm:prSet/>
      <dgm:spPr/>
      <dgm:t>
        <a:bodyPr/>
        <a:lstStyle/>
        <a:p>
          <a:endParaRPr lang="en-US"/>
        </a:p>
      </dgm:t>
    </dgm:pt>
    <dgm:pt modelId="{E2B3204C-C5B0-4B9F-BEB0-08F24DCBFEDA}">
      <dgm:prSet/>
      <dgm:spPr/>
      <dgm:t>
        <a:bodyPr/>
        <a:lstStyle/>
        <a:p>
          <a:pPr>
            <a:defRPr cap="all"/>
          </a:pPr>
          <a:r>
            <a:rPr lang="it-IT" dirty="0" err="1"/>
            <a:t>Thus</a:t>
          </a:r>
          <a:r>
            <a:rPr lang="it-IT" dirty="0"/>
            <a:t>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need</a:t>
          </a:r>
          <a:r>
            <a:rPr lang="it-IT" dirty="0"/>
            <a:t> systems </a:t>
          </a:r>
          <a:r>
            <a:rPr lang="it-IT" dirty="0" err="1"/>
            <a:t>that</a:t>
          </a:r>
          <a:r>
            <a:rPr lang="it-IT" dirty="0"/>
            <a:t> work </a:t>
          </a:r>
          <a:r>
            <a:rPr lang="it-IT" dirty="0" err="1"/>
            <a:t>independently</a:t>
          </a:r>
          <a:r>
            <a:rPr lang="it-IT" dirty="0"/>
            <a:t> from the </a:t>
          </a:r>
          <a:r>
            <a:rPr lang="it-IT" dirty="0" err="1"/>
            <a:t>types</a:t>
          </a:r>
          <a:r>
            <a:rPr lang="it-IT" dirty="0"/>
            <a:t> of </a:t>
          </a:r>
          <a:r>
            <a:rPr lang="it-IT" dirty="0" err="1"/>
            <a:t>forgeries</a:t>
          </a:r>
          <a:r>
            <a:rPr lang="it-IT" dirty="0"/>
            <a:t> </a:t>
          </a:r>
          <a:r>
            <a:rPr lang="it-IT" dirty="0" err="1"/>
            <a:t>seen</a:t>
          </a:r>
          <a:r>
            <a:rPr lang="it-IT" dirty="0"/>
            <a:t> in training and </a:t>
          </a:r>
          <a:r>
            <a:rPr lang="it-IT" dirty="0" err="1"/>
            <a:t>even</a:t>
          </a:r>
          <a:r>
            <a:rPr lang="it-IT" dirty="0"/>
            <a:t> more </a:t>
          </a:r>
          <a:r>
            <a:rPr lang="it-IT" dirty="0" err="1"/>
            <a:t>importantly</a:t>
          </a:r>
          <a:r>
            <a:rPr lang="it-IT" dirty="0"/>
            <a:t> </a:t>
          </a:r>
          <a:r>
            <a:rPr lang="it-IT" dirty="0" err="1"/>
            <a:t>they</a:t>
          </a:r>
          <a:r>
            <a:rPr lang="it-IT" dirty="0"/>
            <a:t> </a:t>
          </a:r>
          <a:r>
            <a:rPr lang="it-IT" dirty="0" err="1"/>
            <a:t>should</a:t>
          </a:r>
          <a:r>
            <a:rPr lang="it-IT" dirty="0"/>
            <a:t> be </a:t>
          </a:r>
          <a:r>
            <a:rPr lang="it-IT" dirty="0" err="1"/>
            <a:t>robust</a:t>
          </a:r>
          <a:r>
            <a:rPr lang="it-IT" dirty="0"/>
            <a:t> to </a:t>
          </a:r>
          <a:r>
            <a:rPr lang="it-IT" dirty="0" err="1"/>
            <a:t>adversarial</a:t>
          </a:r>
          <a:r>
            <a:rPr lang="it-IT" dirty="0"/>
            <a:t> </a:t>
          </a:r>
          <a:r>
            <a:rPr lang="it-IT" dirty="0" err="1"/>
            <a:t>attacks</a:t>
          </a:r>
          <a:endParaRPr lang="en-US" dirty="0"/>
        </a:p>
      </dgm:t>
    </dgm:pt>
    <dgm:pt modelId="{01FB2DD7-7483-4E5D-BA3E-14EFBEBF5795}" type="parTrans" cxnId="{833C9EB2-9252-4D00-8BC6-E83B82A17159}">
      <dgm:prSet/>
      <dgm:spPr/>
      <dgm:t>
        <a:bodyPr/>
        <a:lstStyle/>
        <a:p>
          <a:endParaRPr lang="en-US"/>
        </a:p>
      </dgm:t>
    </dgm:pt>
    <dgm:pt modelId="{733529B8-3CDF-4015-AB70-DFABFF2D62D6}" type="sibTrans" cxnId="{833C9EB2-9252-4D00-8BC6-E83B82A17159}">
      <dgm:prSet/>
      <dgm:spPr/>
      <dgm:t>
        <a:bodyPr/>
        <a:lstStyle/>
        <a:p>
          <a:endParaRPr lang="en-US"/>
        </a:p>
      </dgm:t>
    </dgm:pt>
    <dgm:pt modelId="{FAC87D7F-89E7-4B8F-BE8C-E186FE1D2E21}" type="pres">
      <dgm:prSet presAssocID="{9780F665-E822-48A0-A8DE-3EBD096F4F18}" presName="root" presStyleCnt="0">
        <dgm:presLayoutVars>
          <dgm:dir/>
          <dgm:resizeHandles val="exact"/>
        </dgm:presLayoutVars>
      </dgm:prSet>
      <dgm:spPr/>
    </dgm:pt>
    <dgm:pt modelId="{578F9135-968C-4DEF-A0F6-F6842A00B53C}" type="pres">
      <dgm:prSet presAssocID="{09C5F9C8-6E0F-4999-977E-2BBCFE6DB0BC}" presName="compNode" presStyleCnt="0"/>
      <dgm:spPr/>
    </dgm:pt>
    <dgm:pt modelId="{6639A7EB-6549-4448-88BC-540A3FF6610A}" type="pres">
      <dgm:prSet presAssocID="{09C5F9C8-6E0F-4999-977E-2BBCFE6DB0BC}" presName="iconBgRect" presStyleLbl="bgShp" presStyleIdx="0" presStyleCnt="3"/>
      <dgm:spPr>
        <a:solidFill>
          <a:schemeClr val="tx1"/>
        </a:solidFill>
      </dgm:spPr>
    </dgm:pt>
    <dgm:pt modelId="{A2D242A2-EE94-4BBC-9872-E09D6FF450F1}" type="pres">
      <dgm:prSet presAssocID="{09C5F9C8-6E0F-4999-977E-2BBCFE6DB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cerca"/>
        </a:ext>
      </dgm:extLst>
    </dgm:pt>
    <dgm:pt modelId="{5EBFCA22-CDA3-4A63-9875-CEB12B165705}" type="pres">
      <dgm:prSet presAssocID="{09C5F9C8-6E0F-4999-977E-2BBCFE6DB0BC}" presName="spaceRect" presStyleCnt="0"/>
      <dgm:spPr/>
    </dgm:pt>
    <dgm:pt modelId="{B44A5BA6-9430-4071-A4E2-54A37C05F7E5}" type="pres">
      <dgm:prSet presAssocID="{09C5F9C8-6E0F-4999-977E-2BBCFE6DB0BC}" presName="textRect" presStyleLbl="revTx" presStyleIdx="0" presStyleCnt="3">
        <dgm:presLayoutVars>
          <dgm:chMax val="1"/>
          <dgm:chPref val="1"/>
        </dgm:presLayoutVars>
      </dgm:prSet>
      <dgm:spPr/>
    </dgm:pt>
    <dgm:pt modelId="{5A95060C-9829-428B-9205-01E28DA02D5A}" type="pres">
      <dgm:prSet presAssocID="{82B3B3FC-7BC1-4AB6-B848-3F54AA56B4B2}" presName="sibTrans" presStyleCnt="0"/>
      <dgm:spPr/>
    </dgm:pt>
    <dgm:pt modelId="{9FCF3906-9F47-429A-AA91-46FB8E392AF6}" type="pres">
      <dgm:prSet presAssocID="{885435B7-4BCF-4BFB-8F0F-4D95A6AB5F20}" presName="compNode" presStyleCnt="0"/>
      <dgm:spPr/>
    </dgm:pt>
    <dgm:pt modelId="{9DD3D530-8F2C-41F5-BC86-338D65B16CFE}" type="pres">
      <dgm:prSet presAssocID="{885435B7-4BCF-4BFB-8F0F-4D95A6AB5F20}" presName="iconBgRect" presStyleLbl="bgShp" presStyleIdx="1" presStyleCnt="3"/>
      <dgm:spPr>
        <a:solidFill>
          <a:schemeClr val="tx1"/>
        </a:solidFill>
      </dgm:spPr>
    </dgm:pt>
    <dgm:pt modelId="{D14C0FB1-1241-42D4-80B8-BC6A5ECCB698}" type="pres">
      <dgm:prSet presAssocID="{885435B7-4BCF-4BFB-8F0F-4D95A6AB5F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424CD531-59FC-4E92-A849-269F562F7657}" type="pres">
      <dgm:prSet presAssocID="{885435B7-4BCF-4BFB-8F0F-4D95A6AB5F20}" presName="spaceRect" presStyleCnt="0"/>
      <dgm:spPr/>
    </dgm:pt>
    <dgm:pt modelId="{D3CD884B-A408-46E5-995A-F80AEA351B96}" type="pres">
      <dgm:prSet presAssocID="{885435B7-4BCF-4BFB-8F0F-4D95A6AB5F20}" presName="textRect" presStyleLbl="revTx" presStyleIdx="1" presStyleCnt="3">
        <dgm:presLayoutVars>
          <dgm:chMax val="1"/>
          <dgm:chPref val="1"/>
        </dgm:presLayoutVars>
      </dgm:prSet>
      <dgm:spPr/>
    </dgm:pt>
    <dgm:pt modelId="{81C68E63-DBB7-4248-A239-EEBB47ECEA12}" type="pres">
      <dgm:prSet presAssocID="{A0CD49B1-7B1B-43EB-8195-D2A3DE069356}" presName="sibTrans" presStyleCnt="0"/>
      <dgm:spPr/>
    </dgm:pt>
    <dgm:pt modelId="{DC44204F-EE14-406A-971E-B7E410DD0C9E}" type="pres">
      <dgm:prSet presAssocID="{E2B3204C-C5B0-4B9F-BEB0-08F24DCBFEDA}" presName="compNode" presStyleCnt="0"/>
      <dgm:spPr/>
    </dgm:pt>
    <dgm:pt modelId="{02F7B7D5-6436-49C9-A497-3664BF0DEE25}" type="pres">
      <dgm:prSet presAssocID="{E2B3204C-C5B0-4B9F-BEB0-08F24DCBFEDA}" presName="iconBgRect" presStyleLbl="bgShp" presStyleIdx="2" presStyleCnt="3"/>
      <dgm:spPr>
        <a:solidFill>
          <a:schemeClr val="tx1"/>
        </a:solidFill>
      </dgm:spPr>
    </dgm:pt>
    <dgm:pt modelId="{28C6B9C4-524E-4308-911C-5896C5A7E515}" type="pres">
      <dgm:prSet presAssocID="{E2B3204C-C5B0-4B9F-BEB0-08F24DCBFE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DF5C69D-D3C9-4345-BBF9-03BFD9F004EB}" type="pres">
      <dgm:prSet presAssocID="{E2B3204C-C5B0-4B9F-BEB0-08F24DCBFEDA}" presName="spaceRect" presStyleCnt="0"/>
      <dgm:spPr/>
    </dgm:pt>
    <dgm:pt modelId="{DF27509A-43F0-4802-8341-3013F37AF010}" type="pres">
      <dgm:prSet presAssocID="{E2B3204C-C5B0-4B9F-BEB0-08F24DCBFE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FE6349-C2D2-459A-B39C-B04885F633A2}" type="presOf" srcId="{09C5F9C8-6E0F-4999-977E-2BBCFE6DB0BC}" destId="{B44A5BA6-9430-4071-A4E2-54A37C05F7E5}" srcOrd="0" destOrd="0" presId="urn:microsoft.com/office/officeart/2018/5/layout/IconCircleLabelList"/>
    <dgm:cxn modelId="{CD40616A-579E-4D8F-8A51-92DB63D41E95}" type="presOf" srcId="{E2B3204C-C5B0-4B9F-BEB0-08F24DCBFEDA}" destId="{DF27509A-43F0-4802-8341-3013F37AF010}" srcOrd="0" destOrd="0" presId="urn:microsoft.com/office/officeart/2018/5/layout/IconCircleLabelList"/>
    <dgm:cxn modelId="{E355926B-F91E-443B-BDC2-ED33E05C6026}" type="presOf" srcId="{885435B7-4BCF-4BFB-8F0F-4D95A6AB5F20}" destId="{D3CD884B-A408-46E5-995A-F80AEA351B96}" srcOrd="0" destOrd="0" presId="urn:microsoft.com/office/officeart/2018/5/layout/IconCircleLabelList"/>
    <dgm:cxn modelId="{2A6CC155-2D76-4CEB-ADB3-39F212ECE58E}" srcId="{9780F665-E822-48A0-A8DE-3EBD096F4F18}" destId="{09C5F9C8-6E0F-4999-977E-2BBCFE6DB0BC}" srcOrd="0" destOrd="0" parTransId="{E5D9AB84-D22D-4925-88B4-B76392CE4B76}" sibTransId="{82B3B3FC-7BC1-4AB6-B848-3F54AA56B4B2}"/>
    <dgm:cxn modelId="{04AD4896-58E6-446F-AE89-5FB126D7F6F2}" type="presOf" srcId="{9780F665-E822-48A0-A8DE-3EBD096F4F18}" destId="{FAC87D7F-89E7-4B8F-BE8C-E186FE1D2E21}" srcOrd="0" destOrd="0" presId="urn:microsoft.com/office/officeart/2018/5/layout/IconCircleLabelList"/>
    <dgm:cxn modelId="{A803D39A-7D45-4143-B4E1-275880E25FA6}" srcId="{9780F665-E822-48A0-A8DE-3EBD096F4F18}" destId="{885435B7-4BCF-4BFB-8F0F-4D95A6AB5F20}" srcOrd="1" destOrd="0" parTransId="{9C8E4400-25B9-4C2C-9CA4-1993965975B7}" sibTransId="{A0CD49B1-7B1B-43EB-8195-D2A3DE069356}"/>
    <dgm:cxn modelId="{833C9EB2-9252-4D00-8BC6-E83B82A17159}" srcId="{9780F665-E822-48A0-A8DE-3EBD096F4F18}" destId="{E2B3204C-C5B0-4B9F-BEB0-08F24DCBFEDA}" srcOrd="2" destOrd="0" parTransId="{01FB2DD7-7483-4E5D-BA3E-14EFBEBF5795}" sibTransId="{733529B8-3CDF-4015-AB70-DFABFF2D62D6}"/>
    <dgm:cxn modelId="{25F16A16-F195-4BC5-A5D0-E255519D1B69}" type="presParOf" srcId="{FAC87D7F-89E7-4B8F-BE8C-E186FE1D2E21}" destId="{578F9135-968C-4DEF-A0F6-F6842A00B53C}" srcOrd="0" destOrd="0" presId="urn:microsoft.com/office/officeart/2018/5/layout/IconCircleLabelList"/>
    <dgm:cxn modelId="{09BF428B-49A1-4561-8570-9C29B29E77B8}" type="presParOf" srcId="{578F9135-968C-4DEF-A0F6-F6842A00B53C}" destId="{6639A7EB-6549-4448-88BC-540A3FF6610A}" srcOrd="0" destOrd="0" presId="urn:microsoft.com/office/officeart/2018/5/layout/IconCircleLabelList"/>
    <dgm:cxn modelId="{4A8E8968-CE29-43C4-97C2-E5F27774EB4D}" type="presParOf" srcId="{578F9135-968C-4DEF-A0F6-F6842A00B53C}" destId="{A2D242A2-EE94-4BBC-9872-E09D6FF450F1}" srcOrd="1" destOrd="0" presId="urn:microsoft.com/office/officeart/2018/5/layout/IconCircleLabelList"/>
    <dgm:cxn modelId="{4D761EB7-24B9-44CB-AD19-21E32632187B}" type="presParOf" srcId="{578F9135-968C-4DEF-A0F6-F6842A00B53C}" destId="{5EBFCA22-CDA3-4A63-9875-CEB12B165705}" srcOrd="2" destOrd="0" presId="urn:microsoft.com/office/officeart/2018/5/layout/IconCircleLabelList"/>
    <dgm:cxn modelId="{89232D20-3E44-4A79-8FE8-E4FD85CCC29F}" type="presParOf" srcId="{578F9135-968C-4DEF-A0F6-F6842A00B53C}" destId="{B44A5BA6-9430-4071-A4E2-54A37C05F7E5}" srcOrd="3" destOrd="0" presId="urn:microsoft.com/office/officeart/2018/5/layout/IconCircleLabelList"/>
    <dgm:cxn modelId="{8FC9FE1B-52B5-41CA-8888-057D500B4B5F}" type="presParOf" srcId="{FAC87D7F-89E7-4B8F-BE8C-E186FE1D2E21}" destId="{5A95060C-9829-428B-9205-01E28DA02D5A}" srcOrd="1" destOrd="0" presId="urn:microsoft.com/office/officeart/2018/5/layout/IconCircleLabelList"/>
    <dgm:cxn modelId="{A6E338E1-9288-4F5C-A1EE-F96EE785FEC4}" type="presParOf" srcId="{FAC87D7F-89E7-4B8F-BE8C-E186FE1D2E21}" destId="{9FCF3906-9F47-429A-AA91-46FB8E392AF6}" srcOrd="2" destOrd="0" presId="urn:microsoft.com/office/officeart/2018/5/layout/IconCircleLabelList"/>
    <dgm:cxn modelId="{A11D986B-39CC-46A0-8209-FACB0038EBD5}" type="presParOf" srcId="{9FCF3906-9F47-429A-AA91-46FB8E392AF6}" destId="{9DD3D530-8F2C-41F5-BC86-338D65B16CFE}" srcOrd="0" destOrd="0" presId="urn:microsoft.com/office/officeart/2018/5/layout/IconCircleLabelList"/>
    <dgm:cxn modelId="{32E574EB-937A-4A68-912B-E7FE1D57994C}" type="presParOf" srcId="{9FCF3906-9F47-429A-AA91-46FB8E392AF6}" destId="{D14C0FB1-1241-42D4-80B8-BC6A5ECCB698}" srcOrd="1" destOrd="0" presId="urn:microsoft.com/office/officeart/2018/5/layout/IconCircleLabelList"/>
    <dgm:cxn modelId="{ADAF40A6-B2F3-406D-ADAA-FDEEBAD5E8C2}" type="presParOf" srcId="{9FCF3906-9F47-429A-AA91-46FB8E392AF6}" destId="{424CD531-59FC-4E92-A849-269F562F7657}" srcOrd="2" destOrd="0" presId="urn:microsoft.com/office/officeart/2018/5/layout/IconCircleLabelList"/>
    <dgm:cxn modelId="{2C3C316F-4E6E-4688-9AB1-92F03FFD6DD7}" type="presParOf" srcId="{9FCF3906-9F47-429A-AA91-46FB8E392AF6}" destId="{D3CD884B-A408-46E5-995A-F80AEA351B96}" srcOrd="3" destOrd="0" presId="urn:microsoft.com/office/officeart/2018/5/layout/IconCircleLabelList"/>
    <dgm:cxn modelId="{F86A6864-7C4F-47E9-A249-6DE30518AA58}" type="presParOf" srcId="{FAC87D7F-89E7-4B8F-BE8C-E186FE1D2E21}" destId="{81C68E63-DBB7-4248-A239-EEBB47ECEA12}" srcOrd="3" destOrd="0" presId="urn:microsoft.com/office/officeart/2018/5/layout/IconCircleLabelList"/>
    <dgm:cxn modelId="{BA2DE217-0CDC-4C57-858F-04B84377342A}" type="presParOf" srcId="{FAC87D7F-89E7-4B8F-BE8C-E186FE1D2E21}" destId="{DC44204F-EE14-406A-971E-B7E410DD0C9E}" srcOrd="4" destOrd="0" presId="urn:microsoft.com/office/officeart/2018/5/layout/IconCircleLabelList"/>
    <dgm:cxn modelId="{0B303B32-BC65-45FE-B38E-90C64238C8E6}" type="presParOf" srcId="{DC44204F-EE14-406A-971E-B7E410DD0C9E}" destId="{02F7B7D5-6436-49C9-A497-3664BF0DEE25}" srcOrd="0" destOrd="0" presId="urn:microsoft.com/office/officeart/2018/5/layout/IconCircleLabelList"/>
    <dgm:cxn modelId="{0C557B05-04F8-49EE-ABDE-4CCB07FC3A89}" type="presParOf" srcId="{DC44204F-EE14-406A-971E-B7E410DD0C9E}" destId="{28C6B9C4-524E-4308-911C-5896C5A7E515}" srcOrd="1" destOrd="0" presId="urn:microsoft.com/office/officeart/2018/5/layout/IconCircleLabelList"/>
    <dgm:cxn modelId="{E857419A-6160-48EA-9516-DBD2A34536D0}" type="presParOf" srcId="{DC44204F-EE14-406A-971E-B7E410DD0C9E}" destId="{6DF5C69D-D3C9-4345-BBF9-03BFD9F004EB}" srcOrd="2" destOrd="0" presId="urn:microsoft.com/office/officeart/2018/5/layout/IconCircleLabelList"/>
    <dgm:cxn modelId="{C1E14EB7-E1ED-420A-BCEA-DF2A9548C25D}" type="presParOf" srcId="{DC44204F-EE14-406A-971E-B7E410DD0C9E}" destId="{DF27509A-43F0-4802-8341-3013F37AF0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8C799-7707-4BFB-BD32-DC068D20776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3A5BC4-F21F-4AD9-9D95-1D30A6CB7CA8}">
      <dgm:prSet/>
      <dgm:spPr/>
      <dgm:t>
        <a:bodyPr/>
        <a:lstStyle/>
        <a:p>
          <a:r>
            <a:rPr lang="en-US" dirty="0"/>
            <a:t>Three Attacks</a:t>
          </a:r>
        </a:p>
      </dgm:t>
    </dgm:pt>
    <dgm:pt modelId="{79FFA51A-3C39-450E-9081-464BFD6D4C05}" type="parTrans" cxnId="{6638F00F-333A-455C-8F3F-DB25D9B6A799}">
      <dgm:prSet/>
      <dgm:spPr/>
      <dgm:t>
        <a:bodyPr/>
        <a:lstStyle/>
        <a:p>
          <a:endParaRPr lang="en-US"/>
        </a:p>
      </dgm:t>
    </dgm:pt>
    <dgm:pt modelId="{04AC045C-C0AA-4346-B319-100E5F4F3BB9}" type="sibTrans" cxnId="{6638F00F-333A-455C-8F3F-DB25D9B6A799}">
      <dgm:prSet/>
      <dgm:spPr/>
      <dgm:t>
        <a:bodyPr/>
        <a:lstStyle/>
        <a:p>
          <a:endParaRPr lang="en-US"/>
        </a:p>
      </dgm:t>
    </dgm:pt>
    <dgm:pt modelId="{FE304BFB-9110-4E1D-BDB8-98F894701FCF}">
      <dgm:prSet/>
      <dgm:spPr/>
      <dgm:t>
        <a:bodyPr/>
        <a:lstStyle/>
        <a:p>
          <a:r>
            <a:rPr lang="en-US" b="0" i="0" dirty="0"/>
            <a:t>The Fast Gradient Sign Method (</a:t>
          </a:r>
          <a:r>
            <a:rPr lang="it-IT" dirty="0"/>
            <a:t>FGSM)</a:t>
          </a:r>
          <a:endParaRPr lang="en-US" dirty="0"/>
        </a:p>
      </dgm:t>
    </dgm:pt>
    <dgm:pt modelId="{F1D04A26-5D17-472F-87D4-050A47B611F8}" type="parTrans" cxnId="{AAD6BF2E-E415-45B5-BCA8-25E7FAD64496}">
      <dgm:prSet/>
      <dgm:spPr/>
      <dgm:t>
        <a:bodyPr/>
        <a:lstStyle/>
        <a:p>
          <a:endParaRPr lang="en-US"/>
        </a:p>
      </dgm:t>
    </dgm:pt>
    <dgm:pt modelId="{364E72BC-187C-4097-A477-208CFB6666B0}" type="sibTrans" cxnId="{AAD6BF2E-E415-45B5-BCA8-25E7FAD64496}">
      <dgm:prSet/>
      <dgm:spPr/>
      <dgm:t>
        <a:bodyPr/>
        <a:lstStyle/>
        <a:p>
          <a:endParaRPr lang="en-US"/>
        </a:p>
      </dgm:t>
    </dgm:pt>
    <dgm:pt modelId="{32AC1A10-7DE9-4793-949B-AA7B3758C2FA}">
      <dgm:prSet/>
      <dgm:spPr/>
      <dgm:t>
        <a:bodyPr/>
        <a:lstStyle/>
        <a:p>
          <a:r>
            <a:rPr lang="it-IT" dirty="0"/>
            <a:t>The </a:t>
          </a:r>
          <a:r>
            <a:rPr lang="it-IT" b="0" i="0" dirty="0" err="1"/>
            <a:t>Projected</a:t>
          </a:r>
          <a:r>
            <a:rPr lang="it-IT" b="0" i="0" dirty="0"/>
            <a:t> </a:t>
          </a:r>
          <a:r>
            <a:rPr lang="it-IT" b="0" i="0" dirty="0" err="1"/>
            <a:t>Gradient</a:t>
          </a:r>
          <a:r>
            <a:rPr lang="it-IT" b="0" i="0" dirty="0"/>
            <a:t> </a:t>
          </a:r>
          <a:r>
            <a:rPr lang="it-IT" b="0" i="0" dirty="0" err="1"/>
            <a:t>Descent</a:t>
          </a:r>
          <a:r>
            <a:rPr lang="it-IT" b="0" i="0" dirty="0"/>
            <a:t> (PGD) </a:t>
          </a:r>
          <a:endParaRPr lang="en-US" dirty="0"/>
        </a:p>
      </dgm:t>
    </dgm:pt>
    <dgm:pt modelId="{CB6C80FB-A601-4542-9E8F-49EA07D5C3C8}" type="parTrans" cxnId="{45D54649-1675-477C-87B8-72F2F198D3B4}">
      <dgm:prSet/>
      <dgm:spPr/>
      <dgm:t>
        <a:bodyPr/>
        <a:lstStyle/>
        <a:p>
          <a:endParaRPr lang="en-US"/>
        </a:p>
      </dgm:t>
    </dgm:pt>
    <dgm:pt modelId="{FBBBF312-E306-4D26-B650-9B660FFE4A32}" type="sibTrans" cxnId="{45D54649-1675-477C-87B8-72F2F198D3B4}">
      <dgm:prSet/>
      <dgm:spPr/>
      <dgm:t>
        <a:bodyPr/>
        <a:lstStyle/>
        <a:p>
          <a:endParaRPr lang="en-US"/>
        </a:p>
      </dgm:t>
    </dgm:pt>
    <dgm:pt modelId="{C19C1D5B-709D-496C-B80F-98C5BB3CD450}">
      <dgm:prSet/>
      <dgm:spPr/>
      <dgm:t>
        <a:bodyPr/>
        <a:lstStyle/>
        <a:p>
          <a:r>
            <a:rPr lang="it-IT" dirty="0"/>
            <a:t>The Patch </a:t>
          </a:r>
          <a:r>
            <a:rPr lang="it-IT" dirty="0" err="1"/>
            <a:t>application</a:t>
          </a:r>
          <a:endParaRPr lang="en-US" dirty="0"/>
        </a:p>
      </dgm:t>
    </dgm:pt>
    <dgm:pt modelId="{1A00FE45-C414-4C3B-B568-891054F65133}" type="parTrans" cxnId="{CFEC3254-B1D4-4255-A4D0-0CBA3338116C}">
      <dgm:prSet/>
      <dgm:spPr/>
      <dgm:t>
        <a:bodyPr/>
        <a:lstStyle/>
        <a:p>
          <a:endParaRPr lang="en-US"/>
        </a:p>
      </dgm:t>
    </dgm:pt>
    <dgm:pt modelId="{1A744589-DD08-4709-9086-BD16D4750F6A}" type="sibTrans" cxnId="{CFEC3254-B1D4-4255-A4D0-0CBA3338116C}">
      <dgm:prSet/>
      <dgm:spPr/>
      <dgm:t>
        <a:bodyPr/>
        <a:lstStyle/>
        <a:p>
          <a:endParaRPr lang="en-US"/>
        </a:p>
      </dgm:t>
    </dgm:pt>
    <dgm:pt modelId="{3E02F841-46B1-4E9B-8F8B-E360CBF07AFD}" type="pres">
      <dgm:prSet presAssocID="{7CF8C799-7707-4BFB-BD32-DC068D2077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105650-7959-4D51-9BCD-164841B43DF0}" type="pres">
      <dgm:prSet presAssocID="{C33A5BC4-F21F-4AD9-9D95-1D30A6CB7CA8}" presName="hierRoot1" presStyleCnt="0"/>
      <dgm:spPr/>
    </dgm:pt>
    <dgm:pt modelId="{0EB93659-E858-48EF-B54C-AB108B4EC94F}" type="pres">
      <dgm:prSet presAssocID="{C33A5BC4-F21F-4AD9-9D95-1D30A6CB7CA8}" presName="composite" presStyleCnt="0"/>
      <dgm:spPr/>
    </dgm:pt>
    <dgm:pt modelId="{A3F2D8B5-3BF0-4E79-BE17-7A105E6BC1D1}" type="pres">
      <dgm:prSet presAssocID="{C33A5BC4-F21F-4AD9-9D95-1D30A6CB7CA8}" presName="background" presStyleLbl="node0" presStyleIdx="0" presStyleCnt="1"/>
      <dgm:spPr>
        <a:solidFill>
          <a:schemeClr val="tx1">
            <a:lumMod val="95000"/>
            <a:lumOff val="5000"/>
          </a:schemeClr>
        </a:solidFill>
      </dgm:spPr>
    </dgm:pt>
    <dgm:pt modelId="{1B6FC559-F732-4B1D-AE66-FFBDC02A4263}" type="pres">
      <dgm:prSet presAssocID="{C33A5BC4-F21F-4AD9-9D95-1D30A6CB7CA8}" presName="text" presStyleLbl="fgAcc0" presStyleIdx="0" presStyleCnt="1">
        <dgm:presLayoutVars>
          <dgm:chPref val="3"/>
        </dgm:presLayoutVars>
      </dgm:prSet>
      <dgm:spPr/>
    </dgm:pt>
    <dgm:pt modelId="{151ABA47-4618-4657-A325-80C0465C6182}" type="pres">
      <dgm:prSet presAssocID="{C33A5BC4-F21F-4AD9-9D95-1D30A6CB7CA8}" presName="hierChild2" presStyleCnt="0"/>
      <dgm:spPr/>
    </dgm:pt>
    <dgm:pt modelId="{BA0216F8-910E-4754-8C25-8F392FC072EC}" type="pres">
      <dgm:prSet presAssocID="{F1D04A26-5D17-472F-87D4-050A47B611F8}" presName="Name10" presStyleLbl="parChTrans1D2" presStyleIdx="0" presStyleCnt="3"/>
      <dgm:spPr/>
    </dgm:pt>
    <dgm:pt modelId="{5A4926B0-1863-46D2-BFBA-1FCBEA57A862}" type="pres">
      <dgm:prSet presAssocID="{FE304BFB-9110-4E1D-BDB8-98F894701FCF}" presName="hierRoot2" presStyleCnt="0"/>
      <dgm:spPr/>
    </dgm:pt>
    <dgm:pt modelId="{40B13F34-A569-4555-922B-56E6E18ED400}" type="pres">
      <dgm:prSet presAssocID="{FE304BFB-9110-4E1D-BDB8-98F894701FCF}" presName="composite2" presStyleCnt="0"/>
      <dgm:spPr/>
    </dgm:pt>
    <dgm:pt modelId="{6F334CC1-6864-4BE6-922A-2F49F944A5F9}" type="pres">
      <dgm:prSet presAssocID="{FE304BFB-9110-4E1D-BDB8-98F894701FCF}" presName="background2" presStyleLbl="node2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9339A938-B3E2-412B-A364-27B510514687}" type="pres">
      <dgm:prSet presAssocID="{FE304BFB-9110-4E1D-BDB8-98F894701FCF}" presName="text2" presStyleLbl="fgAcc2" presStyleIdx="0" presStyleCnt="3">
        <dgm:presLayoutVars>
          <dgm:chPref val="3"/>
        </dgm:presLayoutVars>
      </dgm:prSet>
      <dgm:spPr/>
    </dgm:pt>
    <dgm:pt modelId="{7814A7CF-1FA2-42CF-ACA2-FED88B2EDF97}" type="pres">
      <dgm:prSet presAssocID="{FE304BFB-9110-4E1D-BDB8-98F894701FCF}" presName="hierChild3" presStyleCnt="0"/>
      <dgm:spPr/>
    </dgm:pt>
    <dgm:pt modelId="{0659DCAB-1839-424D-A868-6E1FC8019819}" type="pres">
      <dgm:prSet presAssocID="{CB6C80FB-A601-4542-9E8F-49EA07D5C3C8}" presName="Name10" presStyleLbl="parChTrans1D2" presStyleIdx="1" presStyleCnt="3"/>
      <dgm:spPr/>
    </dgm:pt>
    <dgm:pt modelId="{69858D70-40D6-4A05-AE69-63AEEEE830FE}" type="pres">
      <dgm:prSet presAssocID="{32AC1A10-7DE9-4793-949B-AA7B3758C2FA}" presName="hierRoot2" presStyleCnt="0"/>
      <dgm:spPr/>
    </dgm:pt>
    <dgm:pt modelId="{7A68E898-71A1-4EFE-B669-F8F683A362C6}" type="pres">
      <dgm:prSet presAssocID="{32AC1A10-7DE9-4793-949B-AA7B3758C2FA}" presName="composite2" presStyleCnt="0"/>
      <dgm:spPr/>
    </dgm:pt>
    <dgm:pt modelId="{6317FF12-7564-4E84-AE6B-DD5A12C0C107}" type="pres">
      <dgm:prSet presAssocID="{32AC1A10-7DE9-4793-949B-AA7B3758C2FA}" presName="background2" presStyleLbl="node2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165F8482-DE0D-4A69-BAD6-8F101A448891}" type="pres">
      <dgm:prSet presAssocID="{32AC1A10-7DE9-4793-949B-AA7B3758C2FA}" presName="text2" presStyleLbl="fgAcc2" presStyleIdx="1" presStyleCnt="3">
        <dgm:presLayoutVars>
          <dgm:chPref val="3"/>
        </dgm:presLayoutVars>
      </dgm:prSet>
      <dgm:spPr/>
    </dgm:pt>
    <dgm:pt modelId="{7414E37B-B201-4F5D-B408-E4EE7CAF9D58}" type="pres">
      <dgm:prSet presAssocID="{32AC1A10-7DE9-4793-949B-AA7B3758C2FA}" presName="hierChild3" presStyleCnt="0"/>
      <dgm:spPr/>
    </dgm:pt>
    <dgm:pt modelId="{F05C990F-A33E-42EE-99E7-90307CB995DB}" type="pres">
      <dgm:prSet presAssocID="{1A00FE45-C414-4C3B-B568-891054F65133}" presName="Name10" presStyleLbl="parChTrans1D2" presStyleIdx="2" presStyleCnt="3"/>
      <dgm:spPr/>
    </dgm:pt>
    <dgm:pt modelId="{735255A0-BB9A-464C-8B0E-F9590FFE6E61}" type="pres">
      <dgm:prSet presAssocID="{C19C1D5B-709D-496C-B80F-98C5BB3CD450}" presName="hierRoot2" presStyleCnt="0"/>
      <dgm:spPr/>
    </dgm:pt>
    <dgm:pt modelId="{9429CEDA-82F3-4492-A807-A43D2184D9E3}" type="pres">
      <dgm:prSet presAssocID="{C19C1D5B-709D-496C-B80F-98C5BB3CD450}" presName="composite2" presStyleCnt="0"/>
      <dgm:spPr/>
    </dgm:pt>
    <dgm:pt modelId="{45FBED1A-416A-4835-8BB6-1BA9E4723AF2}" type="pres">
      <dgm:prSet presAssocID="{C19C1D5B-709D-496C-B80F-98C5BB3CD450}" presName="background2" presStyleLbl="node2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3E7212CF-96BD-4822-A919-2961CC2AE8DF}" type="pres">
      <dgm:prSet presAssocID="{C19C1D5B-709D-496C-B80F-98C5BB3CD450}" presName="text2" presStyleLbl="fgAcc2" presStyleIdx="2" presStyleCnt="3">
        <dgm:presLayoutVars>
          <dgm:chPref val="3"/>
        </dgm:presLayoutVars>
      </dgm:prSet>
      <dgm:spPr/>
    </dgm:pt>
    <dgm:pt modelId="{ABA61D49-72FB-4C03-A0DE-69C1989FC6F5}" type="pres">
      <dgm:prSet presAssocID="{C19C1D5B-709D-496C-B80F-98C5BB3CD450}" presName="hierChild3" presStyleCnt="0"/>
      <dgm:spPr/>
    </dgm:pt>
  </dgm:ptLst>
  <dgm:cxnLst>
    <dgm:cxn modelId="{6638F00F-333A-455C-8F3F-DB25D9B6A799}" srcId="{7CF8C799-7707-4BFB-BD32-DC068D207769}" destId="{C33A5BC4-F21F-4AD9-9D95-1D30A6CB7CA8}" srcOrd="0" destOrd="0" parTransId="{79FFA51A-3C39-450E-9081-464BFD6D4C05}" sibTransId="{04AC045C-C0AA-4346-B319-100E5F4F3BB9}"/>
    <dgm:cxn modelId="{7B92A317-9E3F-4B1F-BD68-930A869E77CF}" type="presOf" srcId="{1A00FE45-C414-4C3B-B568-891054F65133}" destId="{F05C990F-A33E-42EE-99E7-90307CB995DB}" srcOrd="0" destOrd="0" presId="urn:microsoft.com/office/officeart/2005/8/layout/hierarchy1"/>
    <dgm:cxn modelId="{AAD6BF2E-E415-45B5-BCA8-25E7FAD64496}" srcId="{C33A5BC4-F21F-4AD9-9D95-1D30A6CB7CA8}" destId="{FE304BFB-9110-4E1D-BDB8-98F894701FCF}" srcOrd="0" destOrd="0" parTransId="{F1D04A26-5D17-472F-87D4-050A47B611F8}" sibTransId="{364E72BC-187C-4097-A477-208CFB6666B0}"/>
    <dgm:cxn modelId="{E600BB40-8667-4A9E-A0C3-B4D9ED508D33}" type="presOf" srcId="{32AC1A10-7DE9-4793-949B-AA7B3758C2FA}" destId="{165F8482-DE0D-4A69-BAD6-8F101A448891}" srcOrd="0" destOrd="0" presId="urn:microsoft.com/office/officeart/2005/8/layout/hierarchy1"/>
    <dgm:cxn modelId="{45D54649-1675-477C-87B8-72F2F198D3B4}" srcId="{C33A5BC4-F21F-4AD9-9D95-1D30A6CB7CA8}" destId="{32AC1A10-7DE9-4793-949B-AA7B3758C2FA}" srcOrd="1" destOrd="0" parTransId="{CB6C80FB-A601-4542-9E8F-49EA07D5C3C8}" sibTransId="{FBBBF312-E306-4D26-B650-9B660FFE4A32}"/>
    <dgm:cxn modelId="{7EABC450-9451-497F-B424-E2AC7D943AF9}" type="presOf" srcId="{CB6C80FB-A601-4542-9E8F-49EA07D5C3C8}" destId="{0659DCAB-1839-424D-A868-6E1FC8019819}" srcOrd="0" destOrd="0" presId="urn:microsoft.com/office/officeart/2005/8/layout/hierarchy1"/>
    <dgm:cxn modelId="{CFEC3254-B1D4-4255-A4D0-0CBA3338116C}" srcId="{C33A5BC4-F21F-4AD9-9D95-1D30A6CB7CA8}" destId="{C19C1D5B-709D-496C-B80F-98C5BB3CD450}" srcOrd="2" destOrd="0" parTransId="{1A00FE45-C414-4C3B-B568-891054F65133}" sibTransId="{1A744589-DD08-4709-9086-BD16D4750F6A}"/>
    <dgm:cxn modelId="{A8C0938C-8385-4947-8871-72759B887DAF}" type="presOf" srcId="{F1D04A26-5D17-472F-87D4-050A47B611F8}" destId="{BA0216F8-910E-4754-8C25-8F392FC072EC}" srcOrd="0" destOrd="0" presId="urn:microsoft.com/office/officeart/2005/8/layout/hierarchy1"/>
    <dgm:cxn modelId="{B020DEAB-E1E2-49E9-AF5C-F6B855DC2B7B}" type="presOf" srcId="{FE304BFB-9110-4E1D-BDB8-98F894701FCF}" destId="{9339A938-B3E2-412B-A364-27B510514687}" srcOrd="0" destOrd="0" presId="urn:microsoft.com/office/officeart/2005/8/layout/hierarchy1"/>
    <dgm:cxn modelId="{230A98DF-EF68-488F-961E-D4F60C1231B9}" type="presOf" srcId="{C19C1D5B-709D-496C-B80F-98C5BB3CD450}" destId="{3E7212CF-96BD-4822-A919-2961CC2AE8DF}" srcOrd="0" destOrd="0" presId="urn:microsoft.com/office/officeart/2005/8/layout/hierarchy1"/>
    <dgm:cxn modelId="{5BFECCF2-C994-4FE6-87C4-56D4E75E9C4C}" type="presOf" srcId="{7CF8C799-7707-4BFB-BD32-DC068D207769}" destId="{3E02F841-46B1-4E9B-8F8B-E360CBF07AFD}" srcOrd="0" destOrd="0" presId="urn:microsoft.com/office/officeart/2005/8/layout/hierarchy1"/>
    <dgm:cxn modelId="{429699F8-235F-4C44-9596-949BD16B4609}" type="presOf" srcId="{C33A5BC4-F21F-4AD9-9D95-1D30A6CB7CA8}" destId="{1B6FC559-F732-4B1D-AE66-FFBDC02A4263}" srcOrd="0" destOrd="0" presId="urn:microsoft.com/office/officeart/2005/8/layout/hierarchy1"/>
    <dgm:cxn modelId="{841EE90D-BB6F-4659-9520-CCF2412234EE}" type="presParOf" srcId="{3E02F841-46B1-4E9B-8F8B-E360CBF07AFD}" destId="{B1105650-7959-4D51-9BCD-164841B43DF0}" srcOrd="0" destOrd="0" presId="urn:microsoft.com/office/officeart/2005/8/layout/hierarchy1"/>
    <dgm:cxn modelId="{E5A42148-4B29-4E57-A05A-942E75DBBFC4}" type="presParOf" srcId="{B1105650-7959-4D51-9BCD-164841B43DF0}" destId="{0EB93659-E858-48EF-B54C-AB108B4EC94F}" srcOrd="0" destOrd="0" presId="urn:microsoft.com/office/officeart/2005/8/layout/hierarchy1"/>
    <dgm:cxn modelId="{9975AAB4-E04E-4ACC-BA67-83DF135C54E0}" type="presParOf" srcId="{0EB93659-E858-48EF-B54C-AB108B4EC94F}" destId="{A3F2D8B5-3BF0-4E79-BE17-7A105E6BC1D1}" srcOrd="0" destOrd="0" presId="urn:microsoft.com/office/officeart/2005/8/layout/hierarchy1"/>
    <dgm:cxn modelId="{834D55A5-5AA9-4C7E-AC95-A0883286104D}" type="presParOf" srcId="{0EB93659-E858-48EF-B54C-AB108B4EC94F}" destId="{1B6FC559-F732-4B1D-AE66-FFBDC02A4263}" srcOrd="1" destOrd="0" presId="urn:microsoft.com/office/officeart/2005/8/layout/hierarchy1"/>
    <dgm:cxn modelId="{EA657323-4483-407F-AE5E-829C0B4B2B81}" type="presParOf" srcId="{B1105650-7959-4D51-9BCD-164841B43DF0}" destId="{151ABA47-4618-4657-A325-80C0465C6182}" srcOrd="1" destOrd="0" presId="urn:microsoft.com/office/officeart/2005/8/layout/hierarchy1"/>
    <dgm:cxn modelId="{D4F2B9DC-154D-43FF-AAF1-6099AA235E76}" type="presParOf" srcId="{151ABA47-4618-4657-A325-80C0465C6182}" destId="{BA0216F8-910E-4754-8C25-8F392FC072EC}" srcOrd="0" destOrd="0" presId="urn:microsoft.com/office/officeart/2005/8/layout/hierarchy1"/>
    <dgm:cxn modelId="{3DCE0851-AFD3-42A7-B52D-8018A44DDEA1}" type="presParOf" srcId="{151ABA47-4618-4657-A325-80C0465C6182}" destId="{5A4926B0-1863-46D2-BFBA-1FCBEA57A862}" srcOrd="1" destOrd="0" presId="urn:microsoft.com/office/officeart/2005/8/layout/hierarchy1"/>
    <dgm:cxn modelId="{ADF4AC97-78B8-47A4-9D08-2539B2155923}" type="presParOf" srcId="{5A4926B0-1863-46D2-BFBA-1FCBEA57A862}" destId="{40B13F34-A569-4555-922B-56E6E18ED400}" srcOrd="0" destOrd="0" presId="urn:microsoft.com/office/officeart/2005/8/layout/hierarchy1"/>
    <dgm:cxn modelId="{3998BB38-2749-4691-A306-367AC017CFB7}" type="presParOf" srcId="{40B13F34-A569-4555-922B-56E6E18ED400}" destId="{6F334CC1-6864-4BE6-922A-2F49F944A5F9}" srcOrd="0" destOrd="0" presId="urn:microsoft.com/office/officeart/2005/8/layout/hierarchy1"/>
    <dgm:cxn modelId="{24ADAA80-5B25-4174-9118-DCB1350BE415}" type="presParOf" srcId="{40B13F34-A569-4555-922B-56E6E18ED400}" destId="{9339A938-B3E2-412B-A364-27B510514687}" srcOrd="1" destOrd="0" presId="urn:microsoft.com/office/officeart/2005/8/layout/hierarchy1"/>
    <dgm:cxn modelId="{214ABA96-BF98-4A3D-8208-095FF5D5F78D}" type="presParOf" srcId="{5A4926B0-1863-46D2-BFBA-1FCBEA57A862}" destId="{7814A7CF-1FA2-42CF-ACA2-FED88B2EDF97}" srcOrd="1" destOrd="0" presId="urn:microsoft.com/office/officeart/2005/8/layout/hierarchy1"/>
    <dgm:cxn modelId="{CE059047-6D72-4898-A018-E042D83E7707}" type="presParOf" srcId="{151ABA47-4618-4657-A325-80C0465C6182}" destId="{0659DCAB-1839-424D-A868-6E1FC8019819}" srcOrd="2" destOrd="0" presId="urn:microsoft.com/office/officeart/2005/8/layout/hierarchy1"/>
    <dgm:cxn modelId="{4A17760C-F746-4C88-8862-338294B0C6EE}" type="presParOf" srcId="{151ABA47-4618-4657-A325-80C0465C6182}" destId="{69858D70-40D6-4A05-AE69-63AEEEE830FE}" srcOrd="3" destOrd="0" presId="urn:microsoft.com/office/officeart/2005/8/layout/hierarchy1"/>
    <dgm:cxn modelId="{33E3FD4B-0605-4B54-93FD-973EA803BECF}" type="presParOf" srcId="{69858D70-40D6-4A05-AE69-63AEEEE830FE}" destId="{7A68E898-71A1-4EFE-B669-F8F683A362C6}" srcOrd="0" destOrd="0" presId="urn:microsoft.com/office/officeart/2005/8/layout/hierarchy1"/>
    <dgm:cxn modelId="{138B2245-3B63-47DD-BE1A-A21A1F81112C}" type="presParOf" srcId="{7A68E898-71A1-4EFE-B669-F8F683A362C6}" destId="{6317FF12-7564-4E84-AE6B-DD5A12C0C107}" srcOrd="0" destOrd="0" presId="urn:microsoft.com/office/officeart/2005/8/layout/hierarchy1"/>
    <dgm:cxn modelId="{E9F5719B-888E-40AF-A859-081488C1DE8D}" type="presParOf" srcId="{7A68E898-71A1-4EFE-B669-F8F683A362C6}" destId="{165F8482-DE0D-4A69-BAD6-8F101A448891}" srcOrd="1" destOrd="0" presId="urn:microsoft.com/office/officeart/2005/8/layout/hierarchy1"/>
    <dgm:cxn modelId="{1E7D7758-BA80-4331-8574-6860D552FBB6}" type="presParOf" srcId="{69858D70-40D6-4A05-AE69-63AEEEE830FE}" destId="{7414E37B-B201-4F5D-B408-E4EE7CAF9D58}" srcOrd="1" destOrd="0" presId="urn:microsoft.com/office/officeart/2005/8/layout/hierarchy1"/>
    <dgm:cxn modelId="{684E19D2-40C2-4572-993A-09ECA22D7DD1}" type="presParOf" srcId="{151ABA47-4618-4657-A325-80C0465C6182}" destId="{F05C990F-A33E-42EE-99E7-90307CB995DB}" srcOrd="4" destOrd="0" presId="urn:microsoft.com/office/officeart/2005/8/layout/hierarchy1"/>
    <dgm:cxn modelId="{F2E9331D-3E15-46CE-B72E-B71C59D84F77}" type="presParOf" srcId="{151ABA47-4618-4657-A325-80C0465C6182}" destId="{735255A0-BB9A-464C-8B0E-F9590FFE6E61}" srcOrd="5" destOrd="0" presId="urn:microsoft.com/office/officeart/2005/8/layout/hierarchy1"/>
    <dgm:cxn modelId="{6BA09625-372E-41B0-8F74-9361A9529168}" type="presParOf" srcId="{735255A0-BB9A-464C-8B0E-F9590FFE6E61}" destId="{9429CEDA-82F3-4492-A807-A43D2184D9E3}" srcOrd="0" destOrd="0" presId="urn:microsoft.com/office/officeart/2005/8/layout/hierarchy1"/>
    <dgm:cxn modelId="{19B5648D-5F24-442C-BC16-D5937A670D34}" type="presParOf" srcId="{9429CEDA-82F3-4492-A807-A43D2184D9E3}" destId="{45FBED1A-416A-4835-8BB6-1BA9E4723AF2}" srcOrd="0" destOrd="0" presId="urn:microsoft.com/office/officeart/2005/8/layout/hierarchy1"/>
    <dgm:cxn modelId="{767D402D-5BEC-42C2-9E7C-E5947BCF74A8}" type="presParOf" srcId="{9429CEDA-82F3-4492-A807-A43D2184D9E3}" destId="{3E7212CF-96BD-4822-A919-2961CC2AE8DF}" srcOrd="1" destOrd="0" presId="urn:microsoft.com/office/officeart/2005/8/layout/hierarchy1"/>
    <dgm:cxn modelId="{0F3CD399-7EC3-40F1-81CB-972D9A2DD68D}" type="presParOf" srcId="{735255A0-BB9A-464C-8B0E-F9590FFE6E61}" destId="{ABA61D49-72FB-4C03-A0DE-69C1989FC6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F68D9-BF01-4EC4-8011-5F7A42A330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DE68CA-C581-4CB0-9252-D142DB57AE8E}">
      <dgm:prSet/>
      <dgm:spPr/>
      <dgm:t>
        <a:bodyPr/>
        <a:lstStyle/>
        <a:p>
          <a:r>
            <a:rPr lang="it-IT"/>
            <a:t>The experiments, tested on different seeds, have shown that there is no real improvement in robustness by applying the gradient regularization. </a:t>
          </a:r>
          <a:endParaRPr lang="en-US"/>
        </a:p>
      </dgm:t>
    </dgm:pt>
    <dgm:pt modelId="{44E2D24A-AF68-4AFD-924C-1B53473992D0}" type="parTrans" cxnId="{42006E2F-9371-4E8D-BDB3-61D03258E372}">
      <dgm:prSet/>
      <dgm:spPr/>
      <dgm:t>
        <a:bodyPr/>
        <a:lstStyle/>
        <a:p>
          <a:endParaRPr lang="en-US"/>
        </a:p>
      </dgm:t>
    </dgm:pt>
    <dgm:pt modelId="{CEE87CA8-32B4-4D30-876F-42132EE72BB1}" type="sibTrans" cxnId="{42006E2F-9371-4E8D-BDB3-61D03258E372}">
      <dgm:prSet/>
      <dgm:spPr/>
      <dgm:t>
        <a:bodyPr/>
        <a:lstStyle/>
        <a:p>
          <a:endParaRPr lang="en-US"/>
        </a:p>
      </dgm:t>
    </dgm:pt>
    <dgm:pt modelId="{1B40A40B-2BAC-48EF-A9D9-9ED70B1E397D}">
      <dgm:prSet/>
      <dgm:spPr/>
      <dgm:t>
        <a:bodyPr/>
        <a:lstStyle/>
        <a:p>
          <a:r>
            <a:rPr lang="it-IT" b="1"/>
            <a:t>Future works </a:t>
          </a:r>
          <a:r>
            <a:rPr lang="it-IT"/>
            <a:t>may consider simplier models, possibly without attention mechanisms, to check if the gradient regularization is actually capable of improving robustness. </a:t>
          </a:r>
          <a:endParaRPr lang="en-US"/>
        </a:p>
      </dgm:t>
    </dgm:pt>
    <dgm:pt modelId="{5200A477-A0BA-4405-A348-9279C9973ADA}" type="parTrans" cxnId="{18475E5D-9BB8-4EA1-BAEE-D75D98BC734F}">
      <dgm:prSet/>
      <dgm:spPr/>
      <dgm:t>
        <a:bodyPr/>
        <a:lstStyle/>
        <a:p>
          <a:endParaRPr lang="en-US"/>
        </a:p>
      </dgm:t>
    </dgm:pt>
    <dgm:pt modelId="{CE34C766-EB55-428F-AD01-3A324ECAB7CA}" type="sibTrans" cxnId="{18475E5D-9BB8-4EA1-BAEE-D75D98BC734F}">
      <dgm:prSet/>
      <dgm:spPr/>
      <dgm:t>
        <a:bodyPr/>
        <a:lstStyle/>
        <a:p>
          <a:endParaRPr lang="en-US"/>
        </a:p>
      </dgm:t>
    </dgm:pt>
    <dgm:pt modelId="{F8E9AC8D-5B81-4D7B-A737-CF19E46B1C79}" type="pres">
      <dgm:prSet presAssocID="{0E3F68D9-BF01-4EC4-8011-5F7A42A330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8017F-47D4-47D4-B4F6-46AB6BB16EF0}" type="pres">
      <dgm:prSet presAssocID="{50DE68CA-C581-4CB0-9252-D142DB57AE8E}" presName="hierRoot1" presStyleCnt="0"/>
      <dgm:spPr/>
    </dgm:pt>
    <dgm:pt modelId="{2EB7150B-F028-431A-8CDD-2257DFBD64F9}" type="pres">
      <dgm:prSet presAssocID="{50DE68CA-C581-4CB0-9252-D142DB57AE8E}" presName="composite" presStyleCnt="0"/>
      <dgm:spPr/>
    </dgm:pt>
    <dgm:pt modelId="{6FC8632A-5B49-493A-9721-9536D9659454}" type="pres">
      <dgm:prSet presAssocID="{50DE68CA-C581-4CB0-9252-D142DB57AE8E}" presName="background" presStyleLbl="node0" presStyleIdx="0" presStyleCnt="2"/>
      <dgm:spPr>
        <a:solidFill>
          <a:schemeClr val="tx1"/>
        </a:solidFill>
      </dgm:spPr>
    </dgm:pt>
    <dgm:pt modelId="{945AE32C-194C-476F-A2CD-8B6DF0F7CF01}" type="pres">
      <dgm:prSet presAssocID="{50DE68CA-C581-4CB0-9252-D142DB57AE8E}" presName="text" presStyleLbl="fgAcc0" presStyleIdx="0" presStyleCnt="2">
        <dgm:presLayoutVars>
          <dgm:chPref val="3"/>
        </dgm:presLayoutVars>
      </dgm:prSet>
      <dgm:spPr/>
    </dgm:pt>
    <dgm:pt modelId="{D96D2204-5B22-4773-8533-8DDC98773F8B}" type="pres">
      <dgm:prSet presAssocID="{50DE68CA-C581-4CB0-9252-D142DB57AE8E}" presName="hierChild2" presStyleCnt="0"/>
      <dgm:spPr/>
    </dgm:pt>
    <dgm:pt modelId="{F5D185F2-FEDC-44BA-9E0F-8F9A1E706D98}" type="pres">
      <dgm:prSet presAssocID="{1B40A40B-2BAC-48EF-A9D9-9ED70B1E397D}" presName="hierRoot1" presStyleCnt="0"/>
      <dgm:spPr/>
    </dgm:pt>
    <dgm:pt modelId="{8B92823E-A5C9-4448-BF99-171CDEBCB0CA}" type="pres">
      <dgm:prSet presAssocID="{1B40A40B-2BAC-48EF-A9D9-9ED70B1E397D}" presName="composite" presStyleCnt="0"/>
      <dgm:spPr/>
    </dgm:pt>
    <dgm:pt modelId="{72CD5558-05A9-4A6A-AE86-A3A587BBEA0C}" type="pres">
      <dgm:prSet presAssocID="{1B40A40B-2BAC-48EF-A9D9-9ED70B1E397D}" presName="background" presStyleLbl="node0" presStyleIdx="1" presStyleCnt="2"/>
      <dgm:spPr>
        <a:solidFill>
          <a:schemeClr val="tx1"/>
        </a:solidFill>
      </dgm:spPr>
    </dgm:pt>
    <dgm:pt modelId="{1A1E8F8F-8FCF-443B-9DF9-99FA67BA36D2}" type="pres">
      <dgm:prSet presAssocID="{1B40A40B-2BAC-48EF-A9D9-9ED70B1E397D}" presName="text" presStyleLbl="fgAcc0" presStyleIdx="1" presStyleCnt="2">
        <dgm:presLayoutVars>
          <dgm:chPref val="3"/>
        </dgm:presLayoutVars>
      </dgm:prSet>
      <dgm:spPr/>
    </dgm:pt>
    <dgm:pt modelId="{1D7B0422-17DC-46B4-BA26-7BA4F0C22E2F}" type="pres">
      <dgm:prSet presAssocID="{1B40A40B-2BAC-48EF-A9D9-9ED70B1E397D}" presName="hierChild2" presStyleCnt="0"/>
      <dgm:spPr/>
    </dgm:pt>
  </dgm:ptLst>
  <dgm:cxnLst>
    <dgm:cxn modelId="{FA981E27-04F8-4396-AE03-5A1F34272375}" type="presOf" srcId="{50DE68CA-C581-4CB0-9252-D142DB57AE8E}" destId="{945AE32C-194C-476F-A2CD-8B6DF0F7CF01}" srcOrd="0" destOrd="0" presId="urn:microsoft.com/office/officeart/2005/8/layout/hierarchy1"/>
    <dgm:cxn modelId="{42006E2F-9371-4E8D-BDB3-61D03258E372}" srcId="{0E3F68D9-BF01-4EC4-8011-5F7A42A33055}" destId="{50DE68CA-C581-4CB0-9252-D142DB57AE8E}" srcOrd="0" destOrd="0" parTransId="{44E2D24A-AF68-4AFD-924C-1B53473992D0}" sibTransId="{CEE87CA8-32B4-4D30-876F-42132EE72BB1}"/>
    <dgm:cxn modelId="{18475E5D-9BB8-4EA1-BAEE-D75D98BC734F}" srcId="{0E3F68D9-BF01-4EC4-8011-5F7A42A33055}" destId="{1B40A40B-2BAC-48EF-A9D9-9ED70B1E397D}" srcOrd="1" destOrd="0" parTransId="{5200A477-A0BA-4405-A348-9279C9973ADA}" sibTransId="{CE34C766-EB55-428F-AD01-3A324ECAB7CA}"/>
    <dgm:cxn modelId="{CAA45ABA-CDF3-4AA0-87C7-650614D02E8A}" type="presOf" srcId="{0E3F68D9-BF01-4EC4-8011-5F7A42A33055}" destId="{F8E9AC8D-5B81-4D7B-A737-CF19E46B1C79}" srcOrd="0" destOrd="0" presId="urn:microsoft.com/office/officeart/2005/8/layout/hierarchy1"/>
    <dgm:cxn modelId="{BD9B5CEE-EA0D-48C7-B3FE-08B5FF07FB54}" type="presOf" srcId="{1B40A40B-2BAC-48EF-A9D9-9ED70B1E397D}" destId="{1A1E8F8F-8FCF-443B-9DF9-99FA67BA36D2}" srcOrd="0" destOrd="0" presId="urn:microsoft.com/office/officeart/2005/8/layout/hierarchy1"/>
    <dgm:cxn modelId="{8FCD3FF2-02B6-4559-93C8-E0DA3E076105}" type="presParOf" srcId="{F8E9AC8D-5B81-4D7B-A737-CF19E46B1C79}" destId="{1908017F-47D4-47D4-B4F6-46AB6BB16EF0}" srcOrd="0" destOrd="0" presId="urn:microsoft.com/office/officeart/2005/8/layout/hierarchy1"/>
    <dgm:cxn modelId="{49069229-6869-4DDF-A7EB-1DE59284967B}" type="presParOf" srcId="{1908017F-47D4-47D4-B4F6-46AB6BB16EF0}" destId="{2EB7150B-F028-431A-8CDD-2257DFBD64F9}" srcOrd="0" destOrd="0" presId="urn:microsoft.com/office/officeart/2005/8/layout/hierarchy1"/>
    <dgm:cxn modelId="{F7547BBB-171E-4446-AFCB-35A9AC0F80A9}" type="presParOf" srcId="{2EB7150B-F028-431A-8CDD-2257DFBD64F9}" destId="{6FC8632A-5B49-493A-9721-9536D9659454}" srcOrd="0" destOrd="0" presId="urn:microsoft.com/office/officeart/2005/8/layout/hierarchy1"/>
    <dgm:cxn modelId="{99A438E8-BB15-41F0-97BE-A4CBD1C0EE50}" type="presParOf" srcId="{2EB7150B-F028-431A-8CDD-2257DFBD64F9}" destId="{945AE32C-194C-476F-A2CD-8B6DF0F7CF01}" srcOrd="1" destOrd="0" presId="urn:microsoft.com/office/officeart/2005/8/layout/hierarchy1"/>
    <dgm:cxn modelId="{D680CCD4-9B06-4362-88E0-674223255BF8}" type="presParOf" srcId="{1908017F-47D4-47D4-B4F6-46AB6BB16EF0}" destId="{D96D2204-5B22-4773-8533-8DDC98773F8B}" srcOrd="1" destOrd="0" presId="urn:microsoft.com/office/officeart/2005/8/layout/hierarchy1"/>
    <dgm:cxn modelId="{5B549005-C2DD-4369-8B54-289308BAA934}" type="presParOf" srcId="{F8E9AC8D-5B81-4D7B-A737-CF19E46B1C79}" destId="{F5D185F2-FEDC-44BA-9E0F-8F9A1E706D98}" srcOrd="1" destOrd="0" presId="urn:microsoft.com/office/officeart/2005/8/layout/hierarchy1"/>
    <dgm:cxn modelId="{43209E1B-A681-46BE-95B1-752EB9949D00}" type="presParOf" srcId="{F5D185F2-FEDC-44BA-9E0F-8F9A1E706D98}" destId="{8B92823E-A5C9-4448-BF99-171CDEBCB0CA}" srcOrd="0" destOrd="0" presId="urn:microsoft.com/office/officeart/2005/8/layout/hierarchy1"/>
    <dgm:cxn modelId="{3EFF996A-775B-45D6-BAE0-0999DCB236DB}" type="presParOf" srcId="{8B92823E-A5C9-4448-BF99-171CDEBCB0CA}" destId="{72CD5558-05A9-4A6A-AE86-A3A587BBEA0C}" srcOrd="0" destOrd="0" presId="urn:microsoft.com/office/officeart/2005/8/layout/hierarchy1"/>
    <dgm:cxn modelId="{149B22D7-E74C-453E-833A-EE46E18B68D3}" type="presParOf" srcId="{8B92823E-A5C9-4448-BF99-171CDEBCB0CA}" destId="{1A1E8F8F-8FCF-443B-9DF9-99FA67BA36D2}" srcOrd="1" destOrd="0" presId="urn:microsoft.com/office/officeart/2005/8/layout/hierarchy1"/>
    <dgm:cxn modelId="{D0ACFE7E-02F8-4F49-90A9-3D854C356CFA}" type="presParOf" srcId="{F5D185F2-FEDC-44BA-9E0F-8F9A1E706D98}" destId="{1D7B0422-17DC-46B4-BA26-7BA4F0C22E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9A7EB-6549-4448-88BC-540A3FF6610A}">
      <dsp:nvSpPr>
        <dsp:cNvPr id="0" name=""/>
        <dsp:cNvSpPr/>
      </dsp:nvSpPr>
      <dsp:spPr>
        <a:xfrm>
          <a:off x="723101" y="452343"/>
          <a:ext cx="2024437" cy="2024437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242A2-EE94-4BBC-9872-E09D6FF450F1}">
      <dsp:nvSpPr>
        <dsp:cNvPr id="0" name=""/>
        <dsp:cNvSpPr/>
      </dsp:nvSpPr>
      <dsp:spPr>
        <a:xfrm>
          <a:off x="1154539" y="88378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A5BA6-9430-4071-A4E2-54A37C05F7E5}">
      <dsp:nvSpPr>
        <dsp:cNvPr id="0" name=""/>
        <dsp:cNvSpPr/>
      </dsp:nvSpPr>
      <dsp:spPr>
        <a:xfrm>
          <a:off x="75945" y="3107343"/>
          <a:ext cx="331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the </a:t>
          </a:r>
          <a:r>
            <a:rPr lang="it-IT" sz="1100" kern="1200" dirty="0" err="1"/>
            <a:t>continuos</a:t>
          </a:r>
          <a:r>
            <a:rPr lang="it-IT" sz="1100" kern="1200" dirty="0"/>
            <a:t> </a:t>
          </a:r>
          <a:r>
            <a:rPr lang="it-IT" sz="1100" kern="1200" dirty="0" err="1"/>
            <a:t>improvement</a:t>
          </a:r>
          <a:r>
            <a:rPr lang="it-IT" sz="1100" kern="1200" dirty="0"/>
            <a:t> </a:t>
          </a:r>
          <a:r>
            <a:rPr lang="it-IT" sz="1100" kern="1200" dirty="0" err="1"/>
            <a:t>seen</a:t>
          </a:r>
          <a:r>
            <a:rPr lang="it-IT" sz="1100" kern="1200" dirty="0"/>
            <a:t> in generative </a:t>
          </a:r>
          <a:r>
            <a:rPr lang="it-IT" sz="1100" kern="1200" dirty="0" err="1"/>
            <a:t>artificial</a:t>
          </a:r>
          <a:r>
            <a:rPr lang="it-IT" sz="1100" kern="1200" dirty="0"/>
            <a:t> intelligence </a:t>
          </a:r>
          <a:r>
            <a:rPr lang="it-IT" sz="1100" kern="1200" dirty="0" err="1"/>
            <a:t>has</a:t>
          </a:r>
          <a:r>
            <a:rPr lang="it-IT" sz="1100" kern="1200" dirty="0"/>
            <a:t> </a:t>
          </a:r>
          <a:r>
            <a:rPr lang="it-IT" sz="1100" kern="1200" dirty="0" err="1"/>
            <a:t>highlighted</a:t>
          </a:r>
          <a:r>
            <a:rPr lang="it-IT" sz="1100" kern="1200" dirty="0"/>
            <a:t> the </a:t>
          </a:r>
          <a:r>
            <a:rPr lang="it-IT" sz="1100" kern="1200" dirty="0" err="1"/>
            <a:t>need</a:t>
          </a:r>
          <a:r>
            <a:rPr lang="it-IT" sz="1100" kern="1200" dirty="0"/>
            <a:t> to </a:t>
          </a:r>
          <a:r>
            <a:rPr lang="it-IT" sz="1100" kern="1200" dirty="0" err="1"/>
            <a:t>have</a:t>
          </a:r>
          <a:r>
            <a:rPr lang="it-IT" sz="1100" kern="1200" dirty="0"/>
            <a:t> </a:t>
          </a:r>
          <a:r>
            <a:rPr lang="it-IT" sz="1100" kern="1200" dirty="0" err="1"/>
            <a:t>efficient</a:t>
          </a:r>
          <a:r>
            <a:rPr lang="it-IT" sz="1100" kern="1200" dirty="0"/>
            <a:t> and </a:t>
          </a:r>
          <a:r>
            <a:rPr lang="it-IT" sz="1100" kern="1200" dirty="0" err="1"/>
            <a:t>reliable</a:t>
          </a:r>
          <a:r>
            <a:rPr lang="it-IT" sz="1100" kern="1200" dirty="0"/>
            <a:t> </a:t>
          </a:r>
          <a:r>
            <a:rPr lang="it-IT" sz="1100" kern="1200" dirty="0" err="1"/>
            <a:t>DeepFake</a:t>
          </a:r>
          <a:r>
            <a:rPr lang="it-IT" sz="1100" kern="1200" dirty="0"/>
            <a:t> Detectors (DFD). </a:t>
          </a:r>
          <a:endParaRPr lang="en-US" sz="1100" kern="1200" dirty="0"/>
        </a:p>
      </dsp:txBody>
      <dsp:txXfrm>
        <a:off x="75945" y="3107343"/>
        <a:ext cx="3318750" cy="742500"/>
      </dsp:txXfrm>
    </dsp:sp>
    <dsp:sp modelId="{9DD3D530-8F2C-41F5-BC86-338D65B16CFE}">
      <dsp:nvSpPr>
        <dsp:cNvPr id="0" name=""/>
        <dsp:cNvSpPr/>
      </dsp:nvSpPr>
      <dsp:spPr>
        <a:xfrm>
          <a:off x="4622632" y="452343"/>
          <a:ext cx="2024437" cy="2024437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C0FB1-1241-42D4-80B8-BC6A5ECCB698}">
      <dsp:nvSpPr>
        <dsp:cNvPr id="0" name=""/>
        <dsp:cNvSpPr/>
      </dsp:nvSpPr>
      <dsp:spPr>
        <a:xfrm>
          <a:off x="5054070" y="88378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D884B-A408-46E5-995A-F80AEA351B96}">
      <dsp:nvSpPr>
        <dsp:cNvPr id="0" name=""/>
        <dsp:cNvSpPr/>
      </dsp:nvSpPr>
      <dsp:spPr>
        <a:xfrm>
          <a:off x="3975476" y="3107343"/>
          <a:ext cx="331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Indeed DFDs are been used more and more in high stakes cases, such as journalism, court evidence verification, identity protection and many more.</a:t>
          </a:r>
          <a:endParaRPr lang="en-US" sz="1100" kern="1200"/>
        </a:p>
      </dsp:txBody>
      <dsp:txXfrm>
        <a:off x="3975476" y="3107343"/>
        <a:ext cx="3318750" cy="742500"/>
      </dsp:txXfrm>
    </dsp:sp>
    <dsp:sp modelId="{02F7B7D5-6436-49C9-A497-3664BF0DEE25}">
      <dsp:nvSpPr>
        <dsp:cNvPr id="0" name=""/>
        <dsp:cNvSpPr/>
      </dsp:nvSpPr>
      <dsp:spPr>
        <a:xfrm>
          <a:off x="8522164" y="452343"/>
          <a:ext cx="2024437" cy="2024437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6B9C4-524E-4308-911C-5896C5A7E515}">
      <dsp:nvSpPr>
        <dsp:cNvPr id="0" name=""/>
        <dsp:cNvSpPr/>
      </dsp:nvSpPr>
      <dsp:spPr>
        <a:xfrm>
          <a:off x="8953601" y="883780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509A-43F0-4802-8341-3013F37AF010}">
      <dsp:nvSpPr>
        <dsp:cNvPr id="0" name=""/>
        <dsp:cNvSpPr/>
      </dsp:nvSpPr>
      <dsp:spPr>
        <a:xfrm>
          <a:off x="7875007" y="3107343"/>
          <a:ext cx="331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 err="1"/>
            <a:t>Thus</a:t>
          </a:r>
          <a:r>
            <a:rPr lang="it-IT" sz="1100" kern="1200" dirty="0"/>
            <a:t> </a:t>
          </a:r>
          <a:r>
            <a:rPr lang="it-IT" sz="1100" kern="1200" dirty="0" err="1"/>
            <a:t>we</a:t>
          </a:r>
          <a:r>
            <a:rPr lang="it-IT" sz="1100" kern="1200" dirty="0"/>
            <a:t> </a:t>
          </a:r>
          <a:r>
            <a:rPr lang="it-IT" sz="1100" kern="1200" dirty="0" err="1"/>
            <a:t>need</a:t>
          </a:r>
          <a:r>
            <a:rPr lang="it-IT" sz="1100" kern="1200" dirty="0"/>
            <a:t> systems </a:t>
          </a:r>
          <a:r>
            <a:rPr lang="it-IT" sz="1100" kern="1200" dirty="0" err="1"/>
            <a:t>that</a:t>
          </a:r>
          <a:r>
            <a:rPr lang="it-IT" sz="1100" kern="1200" dirty="0"/>
            <a:t> work </a:t>
          </a:r>
          <a:r>
            <a:rPr lang="it-IT" sz="1100" kern="1200" dirty="0" err="1"/>
            <a:t>independently</a:t>
          </a:r>
          <a:r>
            <a:rPr lang="it-IT" sz="1100" kern="1200" dirty="0"/>
            <a:t> from the </a:t>
          </a:r>
          <a:r>
            <a:rPr lang="it-IT" sz="1100" kern="1200" dirty="0" err="1"/>
            <a:t>types</a:t>
          </a:r>
          <a:r>
            <a:rPr lang="it-IT" sz="1100" kern="1200" dirty="0"/>
            <a:t> of </a:t>
          </a:r>
          <a:r>
            <a:rPr lang="it-IT" sz="1100" kern="1200" dirty="0" err="1"/>
            <a:t>forgeries</a:t>
          </a:r>
          <a:r>
            <a:rPr lang="it-IT" sz="1100" kern="1200" dirty="0"/>
            <a:t> </a:t>
          </a:r>
          <a:r>
            <a:rPr lang="it-IT" sz="1100" kern="1200" dirty="0" err="1"/>
            <a:t>seen</a:t>
          </a:r>
          <a:r>
            <a:rPr lang="it-IT" sz="1100" kern="1200" dirty="0"/>
            <a:t> in training and </a:t>
          </a:r>
          <a:r>
            <a:rPr lang="it-IT" sz="1100" kern="1200" dirty="0" err="1"/>
            <a:t>even</a:t>
          </a:r>
          <a:r>
            <a:rPr lang="it-IT" sz="1100" kern="1200" dirty="0"/>
            <a:t> more </a:t>
          </a:r>
          <a:r>
            <a:rPr lang="it-IT" sz="1100" kern="1200" dirty="0" err="1"/>
            <a:t>importantly</a:t>
          </a:r>
          <a:r>
            <a:rPr lang="it-IT" sz="1100" kern="1200" dirty="0"/>
            <a:t> </a:t>
          </a:r>
          <a:r>
            <a:rPr lang="it-IT" sz="1100" kern="1200" dirty="0" err="1"/>
            <a:t>they</a:t>
          </a:r>
          <a:r>
            <a:rPr lang="it-IT" sz="1100" kern="1200" dirty="0"/>
            <a:t> </a:t>
          </a:r>
          <a:r>
            <a:rPr lang="it-IT" sz="1100" kern="1200" dirty="0" err="1"/>
            <a:t>should</a:t>
          </a:r>
          <a:r>
            <a:rPr lang="it-IT" sz="1100" kern="1200" dirty="0"/>
            <a:t> be </a:t>
          </a:r>
          <a:r>
            <a:rPr lang="it-IT" sz="1100" kern="1200" dirty="0" err="1"/>
            <a:t>robust</a:t>
          </a:r>
          <a:r>
            <a:rPr lang="it-IT" sz="1100" kern="1200" dirty="0"/>
            <a:t> to </a:t>
          </a:r>
          <a:r>
            <a:rPr lang="it-IT" sz="1100" kern="1200" dirty="0" err="1"/>
            <a:t>adversarial</a:t>
          </a:r>
          <a:r>
            <a:rPr lang="it-IT" sz="1100" kern="1200" dirty="0"/>
            <a:t> </a:t>
          </a:r>
          <a:r>
            <a:rPr lang="it-IT" sz="1100" kern="1200" dirty="0" err="1"/>
            <a:t>attacks</a:t>
          </a:r>
          <a:endParaRPr lang="en-US" sz="1100" kern="1200" dirty="0"/>
        </a:p>
      </dsp:txBody>
      <dsp:txXfrm>
        <a:off x="7875007" y="3107343"/>
        <a:ext cx="33187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990F-A33E-42EE-99E7-90307CB995DB}">
      <dsp:nvSpPr>
        <dsp:cNvPr id="0" name=""/>
        <dsp:cNvSpPr/>
      </dsp:nvSpPr>
      <dsp:spPr>
        <a:xfrm>
          <a:off x="5221263" y="1425414"/>
          <a:ext cx="2742126" cy="652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60"/>
              </a:lnTo>
              <a:lnTo>
                <a:pt x="2742126" y="444660"/>
              </a:lnTo>
              <a:lnTo>
                <a:pt x="2742126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9DCAB-1839-424D-A868-6E1FC8019819}">
      <dsp:nvSpPr>
        <dsp:cNvPr id="0" name=""/>
        <dsp:cNvSpPr/>
      </dsp:nvSpPr>
      <dsp:spPr>
        <a:xfrm>
          <a:off x="5175543" y="1425414"/>
          <a:ext cx="91440" cy="652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216F8-910E-4754-8C25-8F392FC072EC}">
      <dsp:nvSpPr>
        <dsp:cNvPr id="0" name=""/>
        <dsp:cNvSpPr/>
      </dsp:nvSpPr>
      <dsp:spPr>
        <a:xfrm>
          <a:off x="2479137" y="1425414"/>
          <a:ext cx="2742126" cy="652501"/>
        </a:xfrm>
        <a:custGeom>
          <a:avLst/>
          <a:gdLst/>
          <a:ahLst/>
          <a:cxnLst/>
          <a:rect l="0" t="0" r="0" b="0"/>
          <a:pathLst>
            <a:path>
              <a:moveTo>
                <a:pt x="2742126" y="0"/>
              </a:moveTo>
              <a:lnTo>
                <a:pt x="2742126" y="444660"/>
              </a:lnTo>
              <a:lnTo>
                <a:pt x="0" y="444660"/>
              </a:lnTo>
              <a:lnTo>
                <a:pt x="0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2D8B5-3BF0-4E79-BE17-7A105E6BC1D1}">
      <dsp:nvSpPr>
        <dsp:cNvPr id="0" name=""/>
        <dsp:cNvSpPr/>
      </dsp:nvSpPr>
      <dsp:spPr>
        <a:xfrm>
          <a:off x="4099485" y="755"/>
          <a:ext cx="2243557" cy="1424659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FC559-F732-4B1D-AE66-FFBDC02A4263}">
      <dsp:nvSpPr>
        <dsp:cNvPr id="0" name=""/>
        <dsp:cNvSpPr/>
      </dsp:nvSpPr>
      <dsp:spPr>
        <a:xfrm>
          <a:off x="4348769" y="23757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Three Attacks</a:t>
          </a:r>
        </a:p>
      </dsp:txBody>
      <dsp:txXfrm>
        <a:off x="4390496" y="279302"/>
        <a:ext cx="2160103" cy="1341205"/>
      </dsp:txXfrm>
    </dsp:sp>
    <dsp:sp modelId="{6F334CC1-6864-4BE6-922A-2F49F944A5F9}">
      <dsp:nvSpPr>
        <dsp:cNvPr id="0" name=""/>
        <dsp:cNvSpPr/>
      </dsp:nvSpPr>
      <dsp:spPr>
        <a:xfrm>
          <a:off x="1357358" y="2077915"/>
          <a:ext cx="2243557" cy="142465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9A938-B3E2-412B-A364-27B510514687}">
      <dsp:nvSpPr>
        <dsp:cNvPr id="0" name=""/>
        <dsp:cNvSpPr/>
      </dsp:nvSpPr>
      <dsp:spPr>
        <a:xfrm>
          <a:off x="1606643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 Fast Gradient Sign Method (</a:t>
          </a:r>
          <a:r>
            <a:rPr lang="it-IT" sz="2200" kern="1200" dirty="0"/>
            <a:t>FGSM)</a:t>
          </a:r>
          <a:endParaRPr lang="en-US" sz="2200" kern="1200" dirty="0"/>
        </a:p>
      </dsp:txBody>
      <dsp:txXfrm>
        <a:off x="1648370" y="2356462"/>
        <a:ext cx="2160103" cy="1341205"/>
      </dsp:txXfrm>
    </dsp:sp>
    <dsp:sp modelId="{6317FF12-7564-4E84-AE6B-DD5A12C0C107}">
      <dsp:nvSpPr>
        <dsp:cNvPr id="0" name=""/>
        <dsp:cNvSpPr/>
      </dsp:nvSpPr>
      <dsp:spPr>
        <a:xfrm>
          <a:off x="4099485" y="2077915"/>
          <a:ext cx="2243557" cy="142465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F8482-DE0D-4A69-BAD6-8F101A448891}">
      <dsp:nvSpPr>
        <dsp:cNvPr id="0" name=""/>
        <dsp:cNvSpPr/>
      </dsp:nvSpPr>
      <dsp:spPr>
        <a:xfrm>
          <a:off x="4348769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The </a:t>
          </a:r>
          <a:r>
            <a:rPr lang="it-IT" sz="2200" b="0" i="0" kern="1200" dirty="0" err="1"/>
            <a:t>Projected</a:t>
          </a:r>
          <a:r>
            <a:rPr lang="it-IT" sz="2200" b="0" i="0" kern="1200" dirty="0"/>
            <a:t> </a:t>
          </a:r>
          <a:r>
            <a:rPr lang="it-IT" sz="2200" b="0" i="0" kern="1200" dirty="0" err="1"/>
            <a:t>Gradient</a:t>
          </a:r>
          <a:r>
            <a:rPr lang="it-IT" sz="2200" b="0" i="0" kern="1200" dirty="0"/>
            <a:t> </a:t>
          </a:r>
          <a:r>
            <a:rPr lang="it-IT" sz="2200" b="0" i="0" kern="1200" dirty="0" err="1"/>
            <a:t>Descent</a:t>
          </a:r>
          <a:r>
            <a:rPr lang="it-IT" sz="2200" b="0" i="0" kern="1200" dirty="0"/>
            <a:t> (PGD) </a:t>
          </a:r>
          <a:endParaRPr lang="en-US" sz="2200" kern="1200" dirty="0"/>
        </a:p>
      </dsp:txBody>
      <dsp:txXfrm>
        <a:off x="4390496" y="2356462"/>
        <a:ext cx="2160103" cy="1341205"/>
      </dsp:txXfrm>
    </dsp:sp>
    <dsp:sp modelId="{45FBED1A-416A-4835-8BB6-1BA9E4723AF2}">
      <dsp:nvSpPr>
        <dsp:cNvPr id="0" name=""/>
        <dsp:cNvSpPr/>
      </dsp:nvSpPr>
      <dsp:spPr>
        <a:xfrm>
          <a:off x="6841611" y="2077915"/>
          <a:ext cx="2243557" cy="142465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12CF-96BD-4822-A919-2961CC2AE8DF}">
      <dsp:nvSpPr>
        <dsp:cNvPr id="0" name=""/>
        <dsp:cNvSpPr/>
      </dsp:nvSpPr>
      <dsp:spPr>
        <a:xfrm>
          <a:off x="7090895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The Patch </a:t>
          </a:r>
          <a:r>
            <a:rPr lang="it-IT" sz="2200" kern="1200" dirty="0" err="1"/>
            <a:t>application</a:t>
          </a:r>
          <a:endParaRPr lang="en-US" sz="2200" kern="1200" dirty="0"/>
        </a:p>
      </dsp:txBody>
      <dsp:txXfrm>
        <a:off x="7132622" y="2356462"/>
        <a:ext cx="2160103" cy="1341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632A-5B49-493A-9721-9536D9659454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AE32C-194C-476F-A2CD-8B6DF0F7CF01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The experiments, tested on different seeds, have shown that there is no real improvement in robustness by applying the gradient regularization. </a:t>
          </a:r>
          <a:endParaRPr lang="en-US" sz="2700" kern="1200"/>
        </a:p>
      </dsp:txBody>
      <dsp:txXfrm>
        <a:off x="595515" y="742560"/>
        <a:ext cx="4410684" cy="2738587"/>
      </dsp:txXfrm>
    </dsp:sp>
    <dsp:sp modelId="{72CD5558-05A9-4A6A-AE86-A3A587BBEA0C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E8F8F-8FCF-443B-9DF9-99FA67BA36D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Future works </a:t>
          </a:r>
          <a:r>
            <a:rPr lang="it-IT" sz="2700" kern="1200"/>
            <a:t>may consider simplier models, possibly without attention mechanisms, to check if the gradient regularization is actually capable of improving robustness. </a:t>
          </a:r>
          <a:endParaRPr lang="en-US" sz="2700" kern="1200"/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BE4ECE3-6D50-5A1A-6775-D20E4FB2C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B89051-35FF-CC99-1A40-C6A120EB5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175B9-E39C-42E0-B6CC-63D1DFA43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350B15-219B-A7B7-1C37-384AAD71F2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DC5D65-A8C9-78AD-E0CC-796C9BB05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7B80A-78EF-49E2-B468-18A66B0BA8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964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FC1C-1464-4AA7-ADC8-617BBF2A616C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D257-C7E0-49BD-A8D4-624B9611D2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949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B39-4EB4-46F0-B79B-9651DB25992F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5B69-AE4C-4B96-9681-0657EA256625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49B-2980-4851-BE50-25F06AAEB56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6969-8FFB-47C7-98ED-8020C88DA1F4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15DA-4CD7-43F8-AB7E-6B07B8EDDB2E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685-F7F2-43E1-8738-3F7457DAD190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49C0-2FBE-44CA-AB33-93582E56C3C9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4A6F-BB0E-4C05-93B9-19FAB61675C3}" type="datetime1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6B11-EFD1-4D0C-9A19-30F20645F13E}" type="datetime1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6CB5-4D95-40B9-AF7D-B6CDD5CCED9E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DFE3-3BBD-4F8A-B281-F3964790ED24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66BC92C-3647-4C36-8FE9-00548F749DC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\d / \p2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3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file/d/11j4Ion6h0CFb7Vx5AOLiVEU-JUQCYVXj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F557EA-03F8-4FFE-D665-969C625DA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749" y="909638"/>
            <a:ext cx="5201121" cy="13180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Improving Robustness of Deepfake Detectors through Gradient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E004-0793-1A9C-06E8-19871F3A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29" r="-2" b="-2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6DAD5380-6648-772A-A869-5097127A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Student: Caminiti Andrea 1924053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Teacher: Irene </a:t>
            </a:r>
            <a:r>
              <a:rPr lang="en-US" dirty="0" err="1"/>
              <a:t>Amerini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TAs: </a:t>
            </a:r>
            <a:r>
              <a:rPr lang="en-US" i="0" dirty="0">
                <a:effectLst/>
              </a:rPr>
              <a:t>Lorenzo Cirillo</a:t>
            </a:r>
          </a:p>
          <a:p>
            <a:r>
              <a:rPr lang="en-US" i="0" dirty="0">
                <a:effectLst/>
              </a:rPr>
              <a:t>            Claudio </a:t>
            </a:r>
            <a:r>
              <a:rPr lang="en-US" i="0" dirty="0" err="1">
                <a:effectLst/>
              </a:rPr>
              <a:t>Schiavella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2019CF-F06A-49B6-F119-87B1BCBA8211}"/>
              </a:ext>
            </a:extLst>
          </p:cNvPr>
          <p:cNvSpPr txBox="1"/>
          <p:nvPr/>
        </p:nvSpPr>
        <p:spPr>
          <a:xfrm>
            <a:off x="65425" y="5912362"/>
            <a:ext cx="374972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Course: Computer Vision</a:t>
            </a:r>
          </a:p>
          <a:p>
            <a:pPr>
              <a:spcAft>
                <a:spcPts val="600"/>
              </a:spcAft>
            </a:pPr>
            <a:r>
              <a:rPr lang="it-IT" sz="1600" dirty="0" err="1"/>
              <a:t>MSc</a:t>
            </a:r>
            <a:r>
              <a:rPr lang="it-IT" sz="1600" dirty="0"/>
              <a:t>. in </a:t>
            </a:r>
            <a:r>
              <a:rPr lang="it-IT" sz="1600" dirty="0" err="1"/>
              <a:t>Artificial</a:t>
            </a:r>
            <a:r>
              <a:rPr lang="it-IT" sz="1600" dirty="0"/>
              <a:t> </a:t>
            </a:r>
            <a:r>
              <a:rPr lang="it-IT" sz="1600" dirty="0" err="1"/>
              <a:t>Inteligence</a:t>
            </a:r>
            <a:r>
              <a:rPr lang="it-IT" sz="1600" dirty="0"/>
              <a:t> and </a:t>
            </a:r>
            <a:r>
              <a:rPr lang="it-IT" sz="1600" dirty="0" err="1"/>
              <a:t>Robotics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24867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9D3B8-214A-57D5-A988-6E698111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41" y="124410"/>
            <a:ext cx="10691265" cy="766293"/>
          </a:xfrm>
        </p:spPr>
        <p:txBody>
          <a:bodyPr/>
          <a:lstStyle/>
          <a:p>
            <a:r>
              <a:rPr lang="it-IT" dirty="0"/>
              <a:t>Datasets and </a:t>
            </a:r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DD4EA-E07A-5990-EA30-4560ADA2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6846"/>
            <a:ext cx="10691265" cy="55778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Dataset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subset of the Diverse Fake Face Dataset (DFFD) [9]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>
                <a:hlinkClick r:id="rId2"/>
              </a:rPr>
              <a:t>here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FCC9FF-715D-4376-4DAF-44496C01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FD16-E4D7-4412-B907-19110A779FCF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6CFDBB-9C31-6BD2-0E4F-B485AD1F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79673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10</a:t>
            </a:fld>
            <a:r>
              <a:rPr lang="en-US" dirty="0"/>
              <a:t>/23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B52FE93-E6B3-D166-0104-73939CED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02634"/>
              </p:ext>
            </p:extLst>
          </p:nvPr>
        </p:nvGraphicFramePr>
        <p:xfrm>
          <a:off x="1760283" y="1531035"/>
          <a:ext cx="85719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92">
                  <a:extLst>
                    <a:ext uri="{9D8B030D-6E8A-4147-A177-3AD203B41FA5}">
                      <a16:colId xmlns:a16="http://schemas.microsoft.com/office/drawing/2014/main" val="265486548"/>
                    </a:ext>
                  </a:extLst>
                </a:gridCol>
                <a:gridCol w="2142992">
                  <a:extLst>
                    <a:ext uri="{9D8B030D-6E8A-4147-A177-3AD203B41FA5}">
                      <a16:colId xmlns:a16="http://schemas.microsoft.com/office/drawing/2014/main" val="1914984766"/>
                    </a:ext>
                  </a:extLst>
                </a:gridCol>
                <a:gridCol w="2142992">
                  <a:extLst>
                    <a:ext uri="{9D8B030D-6E8A-4147-A177-3AD203B41FA5}">
                      <a16:colId xmlns:a16="http://schemas.microsoft.com/office/drawing/2014/main" val="83831055"/>
                    </a:ext>
                  </a:extLst>
                </a:gridCol>
                <a:gridCol w="2142992">
                  <a:extLst>
                    <a:ext uri="{9D8B030D-6E8A-4147-A177-3AD203B41FA5}">
                      <a16:colId xmlns:a16="http://schemas.microsoft.com/office/drawing/2014/main" val="422957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Portion</a:t>
                      </a:r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Training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Validation</a:t>
                      </a:r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7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6952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CB4AB0-81D3-0823-A999-62876E562656}"/>
              </a:ext>
            </a:extLst>
          </p:cNvPr>
          <p:cNvSpPr txBox="1"/>
          <p:nvPr/>
        </p:nvSpPr>
        <p:spPr>
          <a:xfrm>
            <a:off x="800100" y="2653048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subset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from the </a:t>
            </a:r>
            <a:r>
              <a:rPr lang="it-IT" dirty="0" err="1"/>
              <a:t>original</a:t>
            </a:r>
            <a:r>
              <a:rPr lang="it-IT" dirty="0"/>
              <a:t>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balanced</a:t>
            </a:r>
            <a:r>
              <a:rPr lang="it-IT" dirty="0"/>
              <a:t> in training </a:t>
            </a:r>
            <a:r>
              <a:rPr lang="it-IT" dirty="0" err="1"/>
              <a:t>having</a:t>
            </a:r>
            <a:r>
              <a:rPr lang="it-IT" dirty="0"/>
              <a:t> 70,000 fake images and 70,000 </a:t>
            </a:r>
            <a:r>
              <a:rPr lang="it-IT" dirty="0" err="1"/>
              <a:t>real</a:t>
            </a:r>
            <a:r>
              <a:rPr lang="it-IT" dirty="0"/>
              <a:t> images. </a:t>
            </a:r>
            <a:r>
              <a:rPr lang="it-IT" dirty="0" err="1"/>
              <a:t>Similarly</a:t>
            </a:r>
            <a:r>
              <a:rPr lang="it-IT" dirty="0"/>
              <a:t> the </a:t>
            </a:r>
            <a:r>
              <a:rPr lang="it-IT" dirty="0" err="1"/>
              <a:t>validation</a:t>
            </a:r>
            <a:r>
              <a:rPr lang="it-IT" dirty="0"/>
              <a:t> split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balanced</a:t>
            </a:r>
            <a:r>
              <a:rPr lang="it-IT" dirty="0"/>
              <a:t> in a 10,000/10,000 split </a:t>
            </a:r>
            <a:r>
              <a:rPr lang="it-IT" dirty="0" err="1"/>
              <a:t>while</a:t>
            </a:r>
            <a:r>
              <a:rPr lang="it-IT" dirty="0"/>
              <a:t> the test set </a:t>
            </a:r>
            <a:r>
              <a:rPr lang="it-IT" dirty="0" err="1"/>
              <a:t>is</a:t>
            </a:r>
            <a:r>
              <a:rPr lang="it-IT" dirty="0"/>
              <a:t> split in 20,000/5,000. </a:t>
            </a:r>
          </a:p>
        </p:txBody>
      </p:sp>
      <p:pic>
        <p:nvPicPr>
          <p:cNvPr id="9" name="Immagine 8" descr="Immagine che contiene Viso umano, uomo, schermata, occhiali&#10;&#10;Descrizione generata automaticamente">
            <a:extLst>
              <a:ext uri="{FF2B5EF4-FFF2-40B4-BE49-F238E27FC236}">
                <a16:creationId xmlns:a16="http://schemas.microsoft.com/office/drawing/2014/main" id="{A7C823E1-F3DA-300A-486F-8927B799F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3743816"/>
            <a:ext cx="5121510" cy="1707170"/>
          </a:xfrm>
          <a:prstGeom prst="rect">
            <a:avLst/>
          </a:prstGeom>
        </p:spPr>
      </p:pic>
      <p:pic>
        <p:nvPicPr>
          <p:cNvPr id="13" name="Immagine 12" descr="Immagine che contiene Viso umano, pelle, testo, persona&#10;&#10;Descrizione generata automaticamente">
            <a:extLst>
              <a:ext uri="{FF2B5EF4-FFF2-40B4-BE49-F238E27FC236}">
                <a16:creationId xmlns:a16="http://schemas.microsoft.com/office/drawing/2014/main" id="{307CCCAF-4550-539F-51BA-29F4649EA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46" y="3757752"/>
            <a:ext cx="4846760" cy="16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1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CAD34-6C08-BA76-CA6D-90912E3A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" y="72895"/>
            <a:ext cx="10691265" cy="798490"/>
          </a:xfrm>
        </p:spPr>
        <p:txBody>
          <a:bodyPr>
            <a:normAutofit/>
          </a:bodyPr>
          <a:lstStyle/>
          <a:p>
            <a:r>
              <a:rPr lang="it-IT" dirty="0"/>
              <a:t>Datasets and </a:t>
            </a:r>
            <a:r>
              <a:rPr lang="it-IT" dirty="0" err="1"/>
              <a:t>metrics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84D700-748E-19C2-6328-CF0E06059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924" y="1606690"/>
                <a:ext cx="10691265" cy="31481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Metrics used: </a:t>
                </a:r>
              </a:p>
              <a:p>
                <a:r>
                  <a:rPr lang="it-IT" b="1" dirty="0"/>
                  <a:t>Accuracy: </a:t>
                </a:r>
                <a:r>
                  <a:rPr lang="en-US" sz="1800" dirty="0"/>
                  <a:t>Proportion of total correct predictions.</a:t>
                </a:r>
                <a:r>
                  <a:rPr lang="en-US" dirty="0"/>
                  <a:t>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600" b="1" dirty="0"/>
              </a:p>
              <a:p>
                <a:r>
                  <a:rPr lang="it-IT" b="1" dirty="0"/>
                  <a:t>Precision: </a:t>
                </a:r>
                <a:r>
                  <a:rPr lang="it-IT" sz="1800" dirty="0" err="1"/>
                  <a:t>Proportion</a:t>
                </a:r>
                <a:r>
                  <a:rPr lang="it-IT" sz="1800" dirty="0"/>
                  <a:t> of </a:t>
                </a:r>
                <a:r>
                  <a:rPr lang="it-IT" sz="1800" dirty="0" err="1"/>
                  <a:t>correct</a:t>
                </a:r>
                <a:r>
                  <a:rPr lang="it-IT" sz="1800" dirty="0"/>
                  <a:t> positive </a:t>
                </a:r>
                <a:r>
                  <a:rPr lang="it-IT" sz="1800" dirty="0" err="1"/>
                  <a:t>prediction</a:t>
                </a:r>
                <a:r>
                  <a:rPr lang="it-IT" sz="1800" dirty="0"/>
                  <a:t> out of </a:t>
                </a:r>
                <a:r>
                  <a:rPr lang="it-IT" sz="1800" dirty="0" err="1"/>
                  <a:t>all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predictied</a:t>
                </a:r>
                <a:r>
                  <a:rPr lang="it-IT" sz="1800" dirty="0"/>
                  <a:t> </a:t>
                </a:r>
                <a:r>
                  <a:rPr lang="it-IT" sz="1800" dirty="0" err="1"/>
                  <a:t>positives</a:t>
                </a:r>
                <a:r>
                  <a:rPr lang="it-IT" sz="1800" dirty="0"/>
                  <a:t>.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b="1" dirty="0"/>
              </a:p>
              <a:p>
                <a:r>
                  <a:rPr lang="it-IT" b="1" dirty="0"/>
                  <a:t>Recall: </a:t>
                </a:r>
                <a:r>
                  <a:rPr lang="it-IT" sz="1800" dirty="0"/>
                  <a:t> </a:t>
                </a:r>
                <a:r>
                  <a:rPr lang="it-IT" sz="1800" dirty="0" err="1"/>
                  <a:t>Proportion</a:t>
                </a:r>
                <a:r>
                  <a:rPr lang="it-IT" sz="1800" dirty="0"/>
                  <a:t> of </a:t>
                </a:r>
                <a:r>
                  <a:rPr lang="it-IT" sz="1800" dirty="0" err="1"/>
                  <a:t>correct</a:t>
                </a:r>
                <a:r>
                  <a:rPr lang="it-IT" sz="1800" dirty="0"/>
                  <a:t> positive </a:t>
                </a:r>
                <a:r>
                  <a:rPr lang="it-IT" sz="1800" dirty="0" err="1"/>
                  <a:t>prediction</a:t>
                </a:r>
                <a:r>
                  <a:rPr lang="it-IT" sz="1800" dirty="0"/>
                  <a:t> out of </a:t>
                </a:r>
                <a:r>
                  <a:rPr lang="it-IT" sz="1800" dirty="0" err="1"/>
                  <a:t>all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actual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positives</a:t>
                </a:r>
                <a:r>
                  <a:rPr lang="it-IT" sz="1800" dirty="0"/>
                  <a:t>.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600" b="1" dirty="0"/>
              </a:p>
              <a:p>
                <a:r>
                  <a:rPr lang="it-IT" b="1" dirty="0"/>
                  <a:t>F1-score: </a:t>
                </a:r>
                <a:r>
                  <a:rPr lang="en-US" sz="1800" dirty="0"/>
                  <a:t>Harmonic mean of precision and recall.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it-IT" sz="1800" b="1" dirty="0"/>
              </a:p>
              <a:p>
                <a:r>
                  <a:rPr lang="it-IT" b="1"/>
                  <a:t>Area under the curve (AUC): </a:t>
                </a:r>
                <a:r>
                  <a:rPr lang="it-IT" sz="1800"/>
                  <a:t>Area under the ROC curve.</a:t>
                </a:r>
                <a:endParaRPr lang="it-IT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84D700-748E-19C2-6328-CF0E06059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924" y="1606690"/>
                <a:ext cx="10691265" cy="3148190"/>
              </a:xfrm>
              <a:blipFill>
                <a:blip r:embed="rId2"/>
                <a:stretch>
                  <a:fillRect l="-627" t="-9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833FF5-D66C-A80E-168C-130C8982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2F0-65E1-4A48-AD77-3F2D8D8A42A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F36146-4235-340B-29AC-2E2A29A5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89198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11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10789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F33-5F1C-47A9-944A-BF70FB300044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12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26269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FC695-086C-B4EC-73A7-1C96830A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4892"/>
            <a:ext cx="10691265" cy="731520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89CEC-4EF2-4C30-65B5-7F2D3D8D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227172"/>
            <a:ext cx="10691265" cy="492212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Two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, a baseline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regularization</a:t>
            </a:r>
            <a:r>
              <a:rPr lang="it-IT" dirty="0"/>
              <a:t>, and a model with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regularization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6B8BF4-1BE6-8595-729D-749E6A00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3A0F-00E4-4F0B-9B3D-25390A6762A7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457A08-BD32-07A0-232B-B52E83A5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77768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13</a:t>
            </a:fld>
            <a:r>
              <a:rPr lang="en-US" dirty="0"/>
              <a:t>/23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3FCA6AB-8C0E-3CCE-1712-33AC0ED0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46502"/>
              </p:ext>
            </p:extLst>
          </p:nvPr>
        </p:nvGraphicFramePr>
        <p:xfrm>
          <a:off x="1842685" y="3289757"/>
          <a:ext cx="812800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7278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951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475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41472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5181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746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AUC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6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99,84%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Regularized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4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47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DE7CE-FF02-818D-C54C-ABA0B920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67084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C29D98-9EAA-5A0E-E308-C3F9DDCF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5D4BD4-7206-4BA0-A1B6-26EDEA6935C8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C1D115-C802-BC10-C9A2-EF5FAB1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77133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r>
              <a:rPr lang="en-US" dirty="0"/>
              <a:t>/23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B2D4F11-0D8A-B957-6AC0-ED4D5E8BD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09978"/>
              </p:ext>
            </p:extLst>
          </p:nvPr>
        </p:nvGraphicFramePr>
        <p:xfrm>
          <a:off x="700087" y="1418517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67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17A34-327B-3D00-393B-272D8AE9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1211"/>
            <a:ext cx="10691265" cy="1307592"/>
          </a:xfrm>
        </p:spPr>
        <p:txBody>
          <a:bodyPr/>
          <a:lstStyle/>
          <a:p>
            <a:r>
              <a:rPr lang="it-IT" dirty="0" err="1"/>
              <a:t>fgsm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E46B5-EEDD-278A-5440-717D5FD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36" y="918234"/>
            <a:ext cx="10691265" cy="798675"/>
          </a:xfrm>
        </p:spPr>
        <p:txBody>
          <a:bodyPr/>
          <a:lstStyle/>
          <a:p>
            <a:r>
              <a:rPr lang="en-US" dirty="0"/>
              <a:t>A simple, fast, one-step attack that perturbs the input image in the direction that maximally increases the model's loss.</a:t>
            </a:r>
          </a:p>
          <a:p>
            <a:endParaRPr lang="it-IT" dirty="0"/>
          </a:p>
          <a:p>
            <a:pPr marL="0" indent="0">
              <a:buNone/>
            </a:pPr>
            <a:endParaRPr lang="it-IT" i="1" dirty="0">
              <a:latin typeface="Cambria Math" panose="020405030504060302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57068B-3613-F72A-94BD-CAFA41B3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C637-3E11-486B-AB52-A94D6BCE90E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559D6-511A-024B-DD59-9773499D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1" y="6356350"/>
            <a:ext cx="878799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15</a:t>
            </a:fld>
            <a:r>
              <a:rPr lang="en-US" dirty="0"/>
              <a:t>/23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F507D4-42F7-AC98-C07F-B8F9AEF5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99" y="3528798"/>
            <a:ext cx="91049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Computes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gradient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respect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input image.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Moves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pixel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slightly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direction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gradient’s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magnitude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perturbation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controlled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parameter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D6143A4-36CD-9EE9-A284-B4CE44DB1405}"/>
                  </a:ext>
                </a:extLst>
              </p:cNvPr>
              <p:cNvSpPr txBox="1"/>
              <p:nvPr/>
            </p:nvSpPr>
            <p:spPr>
              <a:xfrm>
                <a:off x="811899" y="2429916"/>
                <a:ext cx="10408674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​=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l-GR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/>
                            <m:t>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it-IT"/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it-IT"/>
                        <m:t>​</m:t>
                      </m:r>
                      <m:r>
                        <m:rPr>
                          <m:nor/>
                        </m:rPr>
                        <a:rPr lang="it-IT"/>
                        <m:t>L</m:t>
                      </m:r>
                      <m:r>
                        <m:rPr>
                          <m:nor/>
                        </m:rPr>
                        <a:rPr lang="it-IT"/>
                        <m:t>(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/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/>
                            <m:t>θ</m:t>
                          </m:r>
                        </m:sub>
                      </m:sSub>
                      <m:r>
                        <m:rPr>
                          <m:nor/>
                        </m:rPr>
                        <a:rPr lang="el-GR"/>
                        <m:t>​(</m:t>
                      </m:r>
                      <m:r>
                        <m:rPr>
                          <m:nor/>
                        </m:rPr>
                        <a:rPr lang="it-IT"/>
                        <m:t>x</m:t>
                      </m:r>
                      <m:r>
                        <m:rPr>
                          <m:nor/>
                        </m:rPr>
                        <a:rPr lang="it-IT"/>
                        <m:t>),</m:t>
                      </m:r>
                      <m:r>
                        <m:rPr>
                          <m:nor/>
                        </m:rPr>
                        <a:rPr lang="it-IT"/>
                        <m:t>y</m:t>
                      </m:r>
                      <m:r>
                        <m:rPr>
                          <m:nor/>
                        </m:rPr>
                        <a:rPr lang="it-IT"/>
                        <m:t>))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D6143A4-36CD-9EE9-A284-B4CE44D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99" y="2429916"/>
                <a:ext cx="10408674" cy="38587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Viso umano, schermata, uomo, persona">
            <a:extLst>
              <a:ext uri="{FF2B5EF4-FFF2-40B4-BE49-F238E27FC236}">
                <a16:creationId xmlns:a16="http://schemas.microsoft.com/office/drawing/2014/main" id="{60BA8143-77A8-ED10-327A-0B71B88BE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27" y="4500348"/>
            <a:ext cx="3151984" cy="15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3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12204-0A8E-8D7B-1A4A-4594F764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0792"/>
            <a:ext cx="10691265" cy="707923"/>
          </a:xfrm>
        </p:spPr>
        <p:txBody>
          <a:bodyPr/>
          <a:lstStyle/>
          <a:p>
            <a:r>
              <a:rPr lang="it-IT" dirty="0"/>
              <a:t>PGD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9986AD-A7A4-5EDD-3C4D-6877CC86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67" y="882839"/>
            <a:ext cx="10691265" cy="851572"/>
          </a:xfrm>
        </p:spPr>
        <p:txBody>
          <a:bodyPr/>
          <a:lstStyle/>
          <a:p>
            <a:r>
              <a:rPr lang="en-US" dirty="0"/>
              <a:t>A stronger, iterative version of FGSM that takes multiple small steps towards increasing the model’s loss, while keeping the perturbation within a predefined bound.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8C16CE-0AB3-287A-F55E-D32F2747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414-724E-4E15-8DE6-25177C62C6CE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0186B5-A7BD-3D01-3F74-3F935C7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82213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16</a:t>
            </a:fld>
            <a:r>
              <a:rPr lang="en-US" dirty="0"/>
              <a:t>/23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7E5EB0-BEAD-2353-7109-5DE98BD5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68" y="2261009"/>
            <a:ext cx="4552950" cy="5524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C8C114E-DFB7-8ACC-8485-30A43327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67" y="3429000"/>
            <a:ext cx="96936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with a small random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perturbation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ϵ-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Iteratively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 the image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FGSM-like steps.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step, projects 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perturbed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back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perturbation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" name="Immagine 11" descr="Immagine che contiene Viso umano, schermata, sorriso, uomo">
            <a:extLst>
              <a:ext uri="{FF2B5EF4-FFF2-40B4-BE49-F238E27FC236}">
                <a16:creationId xmlns:a16="http://schemas.microsoft.com/office/drawing/2014/main" id="{152EBA1A-74BA-7AE9-188F-147E9D6BE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00" y="4352330"/>
            <a:ext cx="3452107" cy="16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12014-B62C-BF5F-78F5-C1CF479A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57964"/>
            <a:ext cx="10691265" cy="611737"/>
          </a:xfrm>
        </p:spPr>
        <p:txBody>
          <a:bodyPr>
            <a:normAutofit fontScale="90000"/>
          </a:bodyPr>
          <a:lstStyle/>
          <a:p>
            <a:r>
              <a:rPr lang="it-IT" dirty="0"/>
              <a:t>Patch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8120A3-1C12-34B0-339D-C2518B00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20" y="914786"/>
            <a:ext cx="10691265" cy="3739896"/>
          </a:xfrm>
        </p:spPr>
        <p:txBody>
          <a:bodyPr/>
          <a:lstStyle/>
          <a:p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a patch </a:t>
            </a:r>
            <a:r>
              <a:rPr lang="it-IT" dirty="0" err="1"/>
              <a:t>which</a:t>
            </a:r>
            <a:r>
              <a:rPr lang="it-IT" dirty="0"/>
              <a:t> can be an image or random </a:t>
            </a:r>
            <a:r>
              <a:rPr lang="it-IT" dirty="0" err="1"/>
              <a:t>noise</a:t>
            </a:r>
            <a:r>
              <a:rPr lang="it-IT" dirty="0"/>
              <a:t> to </a:t>
            </a:r>
            <a:r>
              <a:rPr lang="it-IT" dirty="0" err="1"/>
              <a:t>throw</a:t>
            </a:r>
            <a:r>
              <a:rPr lang="it-IT" dirty="0"/>
              <a:t> off the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EF16F0-B46A-A19C-98F5-5B639E2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7A15-681E-424D-80F3-D1732F8861C7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F7691B-00CB-6C36-7A53-84D7669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79673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17</a:t>
            </a:fld>
            <a:r>
              <a:rPr lang="en-US" dirty="0"/>
              <a:t>/23</a:t>
            </a:r>
          </a:p>
        </p:txBody>
      </p:sp>
      <p:pic>
        <p:nvPicPr>
          <p:cNvPr id="7" name="Immagine 6" descr="Immagine che contiene Viso umano, schermata, persona, Fronte&#10;&#10;Descrizione generata automaticamente">
            <a:extLst>
              <a:ext uri="{FF2B5EF4-FFF2-40B4-BE49-F238E27FC236}">
                <a16:creationId xmlns:a16="http://schemas.microsoft.com/office/drawing/2014/main" id="{213B0FEA-897E-823D-4F53-F3256916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0" y="1874158"/>
            <a:ext cx="5664304" cy="27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FC695-086C-B4EC-73A7-1C96830A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4892"/>
            <a:ext cx="10691265" cy="731520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89CEC-4EF2-4C30-65B5-7F2D3D8D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967936"/>
            <a:ext cx="10691265" cy="492212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the following scores: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6B8BF4-1BE6-8595-729D-749E6A00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D6AD-68FB-4B69-890D-0762D504BB1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457A08-BD32-07A0-232B-B52E83A5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78403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18</a:t>
            </a:fld>
            <a:r>
              <a:rPr lang="en-US" dirty="0"/>
              <a:t>/23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3FCA6AB-8C0E-3CCE-1712-33AC0ED0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06176"/>
              </p:ext>
            </p:extLst>
          </p:nvPr>
        </p:nvGraphicFramePr>
        <p:xfrm>
          <a:off x="1264541" y="2327420"/>
          <a:ext cx="956344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07">
                  <a:extLst>
                    <a:ext uri="{9D8B030D-6E8A-4147-A177-3AD203B41FA5}">
                      <a16:colId xmlns:a16="http://schemas.microsoft.com/office/drawing/2014/main" val="2766159086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3767278069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161951504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4094475366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1704147285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4275181983"/>
                    </a:ext>
                  </a:extLst>
                </a:gridCol>
                <a:gridCol w="1366207">
                  <a:extLst>
                    <a:ext uri="{9D8B030D-6E8A-4147-A177-3AD203B41FA5}">
                      <a16:colId xmlns:a16="http://schemas.microsoft.com/office/drawing/2014/main" val="131746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AUC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63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93,51%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Regularized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92,83%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86,85%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89,99%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4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93,13%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87,22%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90,42%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Regularized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93,24%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87,38%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90,57%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5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93,54%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8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Regularized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93,52%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87,77%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90,92%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95,95%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9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785-E4AC-49D4-85FE-49B29F04C024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19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7667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Introduction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Implementation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5869-AE93-4751-B4BA-4F2934821A8D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300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0DF8CE-2811-0C50-4F57-C110B74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11" y="123914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r>
              <a:rPr lang="it-IT" dirty="0"/>
              <a:t> and future 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209E1-6E26-C4A7-23CB-AC6A7BD2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9156DC-8F84-4EB4-BF6C-9DBAC7A68A8D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3A580D-15DC-1751-0722-AFB2A41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81578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r>
              <a:rPr lang="en-US" dirty="0"/>
              <a:t>/23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1B090C82-6A90-EAB4-4EFA-14C2430ED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59783"/>
              </p:ext>
            </p:extLst>
          </p:nvPr>
        </p:nvGraphicFramePr>
        <p:xfrm>
          <a:off x="563377" y="1447801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2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References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29D4-23F6-46B6-9B0B-2A3F46D27F45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21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4594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DEF17-BB89-040D-6EA3-9856EFF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63373"/>
            <a:ext cx="10691265" cy="1307592"/>
          </a:xfrm>
        </p:spPr>
        <p:txBody>
          <a:bodyPr/>
          <a:lstStyle/>
          <a:p>
            <a:r>
              <a:rPr lang="it-IT" dirty="0" err="1"/>
              <a:t>Refrences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D33-F7C3-BD4D-9389-6FB6EA1D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04671"/>
            <a:ext cx="10691265" cy="5191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[1] 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Khan, S., Chen, J. C., Liao, W. H., &amp; Chen, C. S. (2024,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January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).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Adversarially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robust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Deepfake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detection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via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adversarial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feature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similarity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learning. In 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International conference on multimedia 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modeling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 (pp. 503-516). Cham: Springer Nature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Switzerland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.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[2] 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Li, Y., Zhang, C., Qi, H., &amp;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Lyu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S. (2024).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AdaNI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: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Adaptive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Noise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Injection to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improve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adversarial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robustness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. 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Computer Vision and Image 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Understanding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 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238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103855.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[3]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Khan, S. A., Artusi, A., &amp; Dai, H. (2021).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Adversarially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robust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deepfake media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detection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using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fused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convolutional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neural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network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predictions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. 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 preprint arXiv:2102.05950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.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[4]</a:t>
            </a:r>
            <a:r>
              <a:rPr lang="en-US" sz="1400" i="1" dirty="0"/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Hooda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A.,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Mangaokar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N., Feng, R.,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Fawaz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K.,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Jha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S., &amp;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Prakash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A. (2024). D4: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Detection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of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adversarial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diffusion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deepfakes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using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disjoint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ensembles. In 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Proceedings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 of the IEEE/CVF Winter Conference on Applications of Computer Vision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 (pp. 3812-3822).</a:t>
            </a:r>
          </a:p>
          <a:p>
            <a:pPr marL="0" indent="0">
              <a:buNone/>
            </a:pPr>
            <a:r>
              <a:rPr lang="it-IT" sz="1400" dirty="0"/>
              <a:t>[5] 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W. Guan, W. Wang, J. Dong and B. Peng, "</a:t>
            </a:r>
            <a:r>
              <a:rPr lang="it-IT" sz="1400" b="0" i="0" dirty="0" err="1">
                <a:solidFill>
                  <a:srgbClr val="333333"/>
                </a:solidFill>
                <a:effectLst/>
              </a:rPr>
              <a:t>Improving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333333"/>
                </a:solidFill>
                <a:effectLst/>
              </a:rPr>
              <a:t>Generalization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 of Deepfake Detectors by </a:t>
            </a:r>
            <a:r>
              <a:rPr lang="it-IT" sz="1400" b="0" i="0" dirty="0" err="1">
                <a:solidFill>
                  <a:srgbClr val="333333"/>
                </a:solidFill>
                <a:effectLst/>
              </a:rPr>
              <a:t>Imposing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333333"/>
                </a:solidFill>
                <a:effectLst/>
              </a:rPr>
              <a:t>Gradient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333333"/>
                </a:solidFill>
                <a:effectLst/>
              </a:rPr>
              <a:t>Regularization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," in </a:t>
            </a:r>
            <a:r>
              <a:rPr lang="it-IT" sz="1400" b="0" i="1" dirty="0">
                <a:solidFill>
                  <a:srgbClr val="333333"/>
                </a:solidFill>
                <a:effectLst/>
              </a:rPr>
              <a:t>IEEE </a:t>
            </a:r>
            <a:r>
              <a:rPr lang="it-IT" sz="1400" b="0" i="1" dirty="0" err="1">
                <a:solidFill>
                  <a:srgbClr val="333333"/>
                </a:solidFill>
                <a:effectLst/>
              </a:rPr>
              <a:t>Transactions</a:t>
            </a:r>
            <a:r>
              <a:rPr lang="it-IT" sz="1400" b="0" i="1" dirty="0">
                <a:solidFill>
                  <a:srgbClr val="333333"/>
                </a:solidFill>
                <a:effectLst/>
              </a:rPr>
              <a:t> on Information </a:t>
            </a:r>
            <a:r>
              <a:rPr lang="it-IT" sz="1400" b="0" i="1" dirty="0" err="1">
                <a:solidFill>
                  <a:srgbClr val="333333"/>
                </a:solidFill>
                <a:effectLst/>
              </a:rPr>
              <a:t>Forensics</a:t>
            </a:r>
            <a:r>
              <a:rPr lang="it-IT" sz="1400" b="0" i="1" dirty="0">
                <a:solidFill>
                  <a:srgbClr val="333333"/>
                </a:solidFill>
                <a:effectLst/>
              </a:rPr>
              <a:t> and Security</a:t>
            </a:r>
            <a:r>
              <a:rPr lang="it-IT" sz="1400" b="0" i="0" dirty="0">
                <a:solidFill>
                  <a:srgbClr val="333333"/>
                </a:solidFill>
                <a:effectLst/>
              </a:rPr>
              <a:t>, vol. 19, pp. 5345-5356, 2024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333333"/>
                </a:solidFill>
              </a:rPr>
              <a:t>[6] </a:t>
            </a:r>
            <a:r>
              <a:rPr lang="en-US" sz="1400" dirty="0">
                <a:solidFill>
                  <a:srgbClr val="333333"/>
                </a:solidFill>
              </a:rPr>
              <a:t>M. Tan and Q. Le, (2019). </a:t>
            </a:r>
            <a:r>
              <a:rPr lang="en-US" sz="1400" dirty="0" err="1">
                <a:solidFill>
                  <a:srgbClr val="333333"/>
                </a:solidFill>
              </a:rPr>
              <a:t>EfficientNet</a:t>
            </a:r>
            <a:r>
              <a:rPr lang="en-US" sz="1400" dirty="0">
                <a:solidFill>
                  <a:srgbClr val="333333"/>
                </a:solidFill>
              </a:rPr>
              <a:t>: Rethinking model scaling for convolutional neural networks. In Proc. Int. Conf. Mach. Learn., pp. 6105–6114.</a:t>
            </a:r>
            <a:endParaRPr lang="it-IT" sz="1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333333"/>
                </a:solidFill>
              </a:rPr>
              <a:t>[7] 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Woo, S., Park, J., Lee, J. Y., &amp; 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Kweon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, I. S. (2018). 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Cbam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: Convolutional block attention module. In </a:t>
            </a:r>
            <a:r>
              <a:rPr lang="en-US" sz="1400" b="0" i="1" dirty="0">
                <a:solidFill>
                  <a:srgbClr val="222222"/>
                </a:solidFill>
                <a:effectLst/>
              </a:rPr>
              <a:t>Proceedings of the European conference on computer vision (ECCV)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 (pp. 3-19).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22222"/>
                </a:solidFill>
              </a:rPr>
              <a:t>[8]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Sandler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M., Howard, A., Zhu, M.,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Zhmoginov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, A., &amp; Chen, L. C. (2018). Mobilenetv2: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Inverted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residuals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 and linear </a:t>
            </a:r>
            <a:r>
              <a:rPr lang="it-IT" sz="1400" b="0" i="0" dirty="0" err="1">
                <a:solidFill>
                  <a:srgbClr val="222222"/>
                </a:solidFill>
                <a:effectLst/>
              </a:rPr>
              <a:t>bottlenecks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. In 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Proceedings</a:t>
            </a:r>
            <a:r>
              <a:rPr lang="it-IT" sz="1400" b="0" i="1" dirty="0">
                <a:solidFill>
                  <a:srgbClr val="222222"/>
                </a:solidFill>
                <a:effectLst/>
              </a:rPr>
              <a:t> of the IEEE conference on computer vision and pattern </a:t>
            </a:r>
            <a:r>
              <a:rPr lang="it-IT" sz="1400" b="0" i="1" dirty="0" err="1">
                <a:solidFill>
                  <a:srgbClr val="222222"/>
                </a:solidFill>
                <a:effectLst/>
              </a:rPr>
              <a:t>recognition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 (pp. 4510-4520).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222222"/>
                </a:solidFill>
              </a:rPr>
              <a:t>[9] 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Dang, H., Liu, F., 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Stehouwer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, J., Liu, X., &amp; Jain, A. K. (2020). On the detection of digital face manipulation. In </a:t>
            </a:r>
            <a:r>
              <a:rPr lang="en-US" sz="1400" b="0" i="1" dirty="0">
                <a:solidFill>
                  <a:srgbClr val="222222"/>
                </a:solidFill>
                <a:effectLst/>
              </a:rPr>
              <a:t>Proceedings of the IEEE/CVF Conference on Computer Vision and Pattern recognition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 (pp. 5781-5790).</a:t>
            </a:r>
            <a:endParaRPr lang="it-IT" sz="1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070834-A4AB-CEF2-EFAC-D08A8059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5ED5-B33B-4610-BD29-7DB38B36352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7CE54D-B5B0-23CB-59DE-F2C1681D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803088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22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60033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2A41E9-53D6-A72E-BF83-2DFFCBBE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935" y="2585580"/>
            <a:ext cx="6466679" cy="13793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800" dirty="0"/>
              <a:t>Thank you!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36CFD-067A-B615-E418-492CE0F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899" y="3557203"/>
            <a:ext cx="1924610" cy="715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Any question?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4FE2F-1E79-408E-2F52-77E0F2FE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32FD69-C29D-4C32-93A4-D5E40D863A6F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D734C0-DA94-A5D6-F08D-55B136CF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152" y="6356349"/>
            <a:ext cx="877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r>
              <a:rPr lang="en-US" dirty="0"/>
              <a:t>/23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77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4528FA-5C91-46EC-8B11-8407D569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83729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D71731-0F59-E50C-0DD4-CE92A0E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D784B2-0DE4-4109-8C5F-63D2354B8EF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3D7549-0A16-419D-CB73-FDADE4F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r>
              <a:rPr lang="en-US" dirty="0"/>
              <a:t>/23</a:t>
            </a:r>
          </a:p>
        </p:txBody>
      </p:sp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8C768A28-45A6-C44C-AD9F-F96EA5911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17575"/>
              </p:ext>
            </p:extLst>
          </p:nvPr>
        </p:nvGraphicFramePr>
        <p:xfrm>
          <a:off x="461148" y="1277906"/>
          <a:ext cx="11269703" cy="43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2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Related</a:t>
            </a:r>
            <a:r>
              <a:rPr lang="it-IT" sz="2800" dirty="0"/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729-C208-47AD-97E6-881C2F999B1C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3921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83F91BD-A028-D1AC-37E3-42002848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84864">
            <a:off x="8132237" y="737873"/>
            <a:ext cx="4311878" cy="5382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A9C191C-2292-F0C6-46ED-0FCF2498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2413">
            <a:off x="5464054" y="921921"/>
            <a:ext cx="3925419" cy="46473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B1739E-4D60-FAF5-6A54-C52BFAA3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4893"/>
            <a:ext cx="4278420" cy="702023"/>
          </a:xfrm>
        </p:spPr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WOrks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06611E1-4424-FBB5-77E5-991328EE4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98388" y="867568"/>
            <a:ext cx="3956801" cy="51228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D9F30-0F4D-2D14-A8DF-BCC4285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2959-1581-40DF-B163-F32113850AB4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D67560-8588-0949-FB88-61366660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r>
              <a:rPr lang="en-US" dirty="0"/>
              <a:t>/23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22C841-CC05-41D7-CC52-702D22A25B10}"/>
              </a:ext>
            </a:extLst>
          </p:cNvPr>
          <p:cNvSpPr txBox="1"/>
          <p:nvPr/>
        </p:nvSpPr>
        <p:spPr>
          <a:xfrm>
            <a:off x="519875" y="1506278"/>
            <a:ext cx="4979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Many</a:t>
            </a:r>
            <a:r>
              <a:rPr lang="it-IT" sz="2400" dirty="0"/>
              <a:t> papers </a:t>
            </a:r>
            <a:r>
              <a:rPr lang="it-IT" sz="2400" dirty="0" err="1"/>
              <a:t>published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Some </a:t>
            </a:r>
            <a:r>
              <a:rPr lang="it-IT" sz="2400" dirty="0" err="1"/>
              <a:t>approaches</a:t>
            </a:r>
            <a:r>
              <a:rPr lang="it-IT" sz="2400" dirty="0"/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Adversarial Feature Similarity Learning (AFSL)[1]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Adaptive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r>
              <a:rPr lang="it-IT" sz="2400" dirty="0"/>
              <a:t> Injection (</a:t>
            </a:r>
            <a:r>
              <a:rPr lang="it-IT" sz="2400" dirty="0" err="1"/>
              <a:t>AdaNI</a:t>
            </a:r>
            <a:r>
              <a:rPr lang="it-IT" sz="2400" dirty="0"/>
              <a:t>) [2]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Ensemble of CNN Models 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Disjoint</a:t>
            </a:r>
            <a:r>
              <a:rPr lang="it-IT" sz="2400" dirty="0"/>
              <a:t> Ensembles in Frequency Domain (D4) [4]</a:t>
            </a:r>
          </a:p>
        </p:txBody>
      </p:sp>
    </p:spTree>
    <p:extLst>
      <p:ext uri="{BB962C8B-B14F-4D97-AF65-F5344CB8AC3E}">
        <p14:creationId xmlns:p14="http://schemas.microsoft.com/office/powerpoint/2010/main" val="388361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B40A-9EC8-470A-868E-E806769FDC85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6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4989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12D64-8A68-55F9-1EAD-F4489902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58783"/>
            <a:ext cx="10691265" cy="751114"/>
          </a:xfrm>
        </p:spPr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9E1EC-D7B0-A032-C476-7E057E1C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92778"/>
            <a:ext cx="10691265" cy="114953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Aim</a:t>
            </a:r>
            <a:r>
              <a:rPr lang="it-IT" dirty="0"/>
              <a:t> of the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choosing</a:t>
            </a:r>
            <a:r>
              <a:rPr lang="it-IT" dirty="0"/>
              <a:t> an </a:t>
            </a:r>
            <a:r>
              <a:rPr lang="it-IT" dirty="0" err="1"/>
              <a:t>architecture</a:t>
            </a:r>
            <a:r>
              <a:rPr lang="it-IT" dirty="0"/>
              <a:t> and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regularization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in [5],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proposes</a:t>
            </a:r>
            <a:r>
              <a:rPr lang="it-IT" dirty="0"/>
              <a:t> to </a:t>
            </a:r>
            <a:r>
              <a:rPr lang="en-US" dirty="0"/>
              <a:t>leverage shallow feature statistics to separate the feature space of the trained model.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3CD627-058C-FCF9-BC01-223C4DB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BE40-FA93-44CB-8C3B-9FF680E3753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53B0D3-B0C2-F651-4827-754E22ED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r>
              <a:rPr lang="en-US" dirty="0"/>
              <a:t>/23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D8C69D-DBBD-DCA2-1DD5-EF01930DF1FA}"/>
              </a:ext>
            </a:extLst>
          </p:cNvPr>
          <p:cNvSpPr txBox="1"/>
          <p:nvPr/>
        </p:nvSpPr>
        <p:spPr>
          <a:xfrm>
            <a:off x="385354" y="2220686"/>
            <a:ext cx="518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EfficientNet-b0 [6] with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Block </a:t>
            </a:r>
            <a:r>
              <a:rPr lang="it-IT" dirty="0" err="1"/>
              <a:t>Modules</a:t>
            </a:r>
            <a:r>
              <a:rPr lang="it-IT" dirty="0"/>
              <a:t> (CBAM) [7]. </a:t>
            </a:r>
          </a:p>
        </p:txBody>
      </p:sp>
      <p:pic>
        <p:nvPicPr>
          <p:cNvPr id="8" name="Immagine 7" descr="Immagine che contiene testo, schermata, Carattere, Viso umano">
            <a:extLst>
              <a:ext uri="{FF2B5EF4-FFF2-40B4-BE49-F238E27FC236}">
                <a16:creationId xmlns:a16="http://schemas.microsoft.com/office/drawing/2014/main" id="{414DBF2F-FC64-CD9E-D536-1E6D5C42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4" y="1834042"/>
            <a:ext cx="6096002" cy="14196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B47E883-2D2B-41CA-F205-B1659EDC5732}"/>
              </a:ext>
            </a:extLst>
          </p:cNvPr>
          <p:cNvCxnSpPr>
            <a:cxnSpLocks/>
          </p:cNvCxnSpPr>
          <p:nvPr/>
        </p:nvCxnSpPr>
        <p:spPr>
          <a:xfrm flipH="1">
            <a:off x="2067059" y="2762935"/>
            <a:ext cx="7432176" cy="2188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9F3436E-E5B2-8060-48AF-AA8022E7158B}"/>
              </a:ext>
            </a:extLst>
          </p:cNvPr>
          <p:cNvCxnSpPr>
            <a:cxnSpLocks/>
          </p:cNvCxnSpPr>
          <p:nvPr/>
        </p:nvCxnSpPr>
        <p:spPr>
          <a:xfrm flipH="1">
            <a:off x="6787166" y="2769514"/>
            <a:ext cx="3264656" cy="21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testo, triangolo, design">
            <a:extLst>
              <a:ext uri="{FF2B5EF4-FFF2-40B4-BE49-F238E27FC236}">
                <a16:creationId xmlns:a16="http://schemas.microsoft.com/office/drawing/2014/main" id="{FBF0A5C0-479E-A63A-8EFF-4C685A6CC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98" y="2680702"/>
            <a:ext cx="5442368" cy="40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CE9E4-7DF4-D671-08B6-7A6268F9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4136"/>
            <a:ext cx="10691265" cy="554290"/>
          </a:xfrm>
        </p:spPr>
        <p:txBody>
          <a:bodyPr>
            <a:noAutofit/>
          </a:bodyPr>
          <a:lstStyle/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08EF06-EE55-F585-3938-8B843C42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52080"/>
            <a:ext cx="10691265" cy="488683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EfficientNet-b0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up of 9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r>
              <a:rPr lang="it-IT" dirty="0"/>
              <a:t>1 </a:t>
            </a:r>
            <a:r>
              <a:rPr lang="it-IT" dirty="0" err="1"/>
              <a:t>Convolutional</a:t>
            </a:r>
            <a:r>
              <a:rPr lang="it-IT" dirty="0"/>
              <a:t> Layer</a:t>
            </a:r>
          </a:p>
          <a:p>
            <a:r>
              <a:rPr lang="it-IT" dirty="0"/>
              <a:t>7 </a:t>
            </a:r>
            <a:r>
              <a:rPr lang="it-IT" i="0" dirty="0">
                <a:solidFill>
                  <a:srgbClr val="242424"/>
                </a:solidFill>
                <a:effectLst/>
              </a:rPr>
              <a:t>Mobile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Inverted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Bottleneck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Convolution</a:t>
            </a:r>
            <a:r>
              <a:rPr lang="it-IT" i="0" dirty="0">
                <a:solidFill>
                  <a:srgbClr val="242424"/>
                </a:solidFill>
                <a:effectLst/>
              </a:rPr>
              <a:t> (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MBConv</a:t>
            </a:r>
            <a:r>
              <a:rPr lang="it-IT" i="0" dirty="0">
                <a:solidFill>
                  <a:srgbClr val="242424"/>
                </a:solidFill>
                <a:effectLst/>
              </a:rPr>
              <a:t>)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layers</a:t>
            </a:r>
            <a:r>
              <a:rPr lang="it-IT" i="0" dirty="0">
                <a:solidFill>
                  <a:srgbClr val="242424"/>
                </a:solidFill>
                <a:effectLst/>
              </a:rPr>
              <a:t> [8]</a:t>
            </a:r>
          </a:p>
          <a:p>
            <a:r>
              <a:rPr lang="it-IT" dirty="0">
                <a:solidFill>
                  <a:srgbClr val="242424"/>
                </a:solidFill>
              </a:rPr>
              <a:t>1 </a:t>
            </a:r>
            <a:r>
              <a:rPr lang="it-IT" dirty="0" err="1">
                <a:solidFill>
                  <a:srgbClr val="242424"/>
                </a:solidFill>
              </a:rPr>
              <a:t>Classification</a:t>
            </a:r>
            <a:r>
              <a:rPr lang="it-IT" dirty="0">
                <a:solidFill>
                  <a:srgbClr val="242424"/>
                </a:solidFill>
              </a:rPr>
              <a:t> Layer</a:t>
            </a:r>
          </a:p>
          <a:p>
            <a:pPr marL="0" indent="0">
              <a:buNone/>
            </a:pPr>
            <a:endParaRPr lang="it-IT" i="0" dirty="0">
              <a:solidFill>
                <a:srgbClr val="242424"/>
              </a:solidFill>
              <a:effectLst/>
            </a:endParaRPr>
          </a:p>
          <a:p>
            <a:pPr marL="0" indent="0">
              <a:buNone/>
            </a:pPr>
            <a:r>
              <a:rPr lang="it-IT" dirty="0">
                <a:solidFill>
                  <a:srgbClr val="242424"/>
                </a:solidFill>
              </a:rPr>
              <a:t>In the </a:t>
            </a:r>
            <a:r>
              <a:rPr lang="it-IT" dirty="0" err="1">
                <a:solidFill>
                  <a:srgbClr val="242424"/>
                </a:solidFill>
              </a:rPr>
              <a:t>MBConv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 the </a:t>
            </a:r>
            <a:r>
              <a:rPr lang="it-IT" dirty="0" err="1">
                <a:solidFill>
                  <a:srgbClr val="242424"/>
                </a:solidFill>
              </a:rPr>
              <a:t>Squeeze</a:t>
            </a:r>
            <a:r>
              <a:rPr lang="it-IT" dirty="0">
                <a:solidFill>
                  <a:srgbClr val="242424"/>
                </a:solidFill>
              </a:rPr>
              <a:t>-and-</a:t>
            </a:r>
            <a:r>
              <a:rPr lang="it-IT" dirty="0" err="1">
                <a:solidFill>
                  <a:srgbClr val="242424"/>
                </a:solidFill>
              </a:rPr>
              <a:t>Excitation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have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been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swapped</a:t>
            </a:r>
            <a:r>
              <a:rPr lang="it-IT" dirty="0">
                <a:solidFill>
                  <a:srgbClr val="242424"/>
                </a:solidFill>
              </a:rPr>
              <a:t> with CBAM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.</a:t>
            </a:r>
          </a:p>
          <a:p>
            <a:pPr marL="0" indent="0">
              <a:buNone/>
            </a:pPr>
            <a:r>
              <a:rPr lang="it-IT" i="0" dirty="0">
                <a:solidFill>
                  <a:srgbClr val="242424"/>
                </a:solidFill>
                <a:effectLst/>
              </a:rPr>
              <a:t>The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final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architecture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is</a:t>
            </a:r>
            <a:r>
              <a:rPr lang="it-IT" i="0" dirty="0">
                <a:solidFill>
                  <a:srgbClr val="242424"/>
                </a:solidFill>
                <a:effectLst/>
              </a:rPr>
              <a:t> made up of 20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layers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i="0" dirty="0" err="1">
                <a:solidFill>
                  <a:srgbClr val="242424"/>
                </a:solidFill>
                <a:effectLst/>
              </a:rPr>
              <a:t>counting</a:t>
            </a:r>
            <a:r>
              <a:rPr lang="it-IT" i="0" dirty="0">
                <a:solidFill>
                  <a:srgbClr val="242424"/>
                </a:solidFill>
                <a:effectLst/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simple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Convolutional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, Batch </a:t>
            </a:r>
            <a:r>
              <a:rPr lang="it-IT" dirty="0" err="1">
                <a:solidFill>
                  <a:srgbClr val="242424"/>
                </a:solidFill>
              </a:rPr>
              <a:t>Normalization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 and </a:t>
            </a:r>
            <a:r>
              <a:rPr lang="it-IT" dirty="0" err="1">
                <a:solidFill>
                  <a:srgbClr val="242424"/>
                </a:solidFill>
              </a:rPr>
              <a:t>MBConv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dirty="0" err="1">
                <a:solidFill>
                  <a:srgbClr val="242424"/>
                </a:solidFill>
              </a:rPr>
              <a:t>Layers</a:t>
            </a:r>
            <a:r>
              <a:rPr lang="it-IT" dirty="0">
                <a:solidFill>
                  <a:srgbClr val="242424"/>
                </a:solidFill>
              </a:rPr>
              <a:t>. </a:t>
            </a:r>
            <a:endParaRPr lang="it-IT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FEBA2-07C8-198D-32FC-3F07C70D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202-18D4-477E-98E8-A6272FBF0D49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1EEE1C-2C99-3AE0-B6E5-60456AE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9776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5EE87-6213-BC48-8C72-DF1AB3B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07" y="140239"/>
            <a:ext cx="2060939" cy="640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C55CB-69A4-E1BE-6DA3-FD57E9BB6225}"/>
              </a:ext>
            </a:extLst>
          </p:cNvPr>
          <p:cNvSpPr txBox="1"/>
          <p:nvPr/>
        </p:nvSpPr>
        <p:spPr>
          <a:xfrm>
            <a:off x="800100" y="908501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>
                <a:solidFill>
                  <a:schemeClr val="tx1">
                    <a:lumMod val="50000"/>
                  </a:schemeClr>
                </a:solidFill>
              </a:rPr>
              <a:t>Related</a:t>
            </a:r>
            <a:r>
              <a:rPr lang="it-IT" sz="2800" dirty="0">
                <a:solidFill>
                  <a:schemeClr val="tx1">
                    <a:lumMod val="50000"/>
                  </a:schemeClr>
                </a:solidFill>
              </a:rPr>
              <a:t>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Datasets and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Conclusion and Future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85DBCD9-C2D5-6088-F49E-26290E8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CE35-02C4-49DC-9DB7-9DC5FED7EA14}" type="datetime1">
              <a:rPr lang="en-US" smtClean="0"/>
              <a:t>6/6/2025</a:t>
            </a:fld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78D750-386A-3E15-0A41-C5363CD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1080276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9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7984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1423</Words>
  <Application>Microsoft Office PowerPoint</Application>
  <PresentationFormat>Widescreen</PresentationFormat>
  <Paragraphs>253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Calisto MT</vt:lpstr>
      <vt:lpstr>Cambria Math</vt:lpstr>
      <vt:lpstr>Univers Condensed</vt:lpstr>
      <vt:lpstr>ChronicleVTI</vt:lpstr>
      <vt:lpstr>Improving Robustness of Deepfake Detectors through Gradient Regularization</vt:lpstr>
      <vt:lpstr>Outline</vt:lpstr>
      <vt:lpstr>Introduction</vt:lpstr>
      <vt:lpstr>Outline</vt:lpstr>
      <vt:lpstr>Related WOrks</vt:lpstr>
      <vt:lpstr>Outline</vt:lpstr>
      <vt:lpstr>Proposed Method</vt:lpstr>
      <vt:lpstr>Proposed Method</vt:lpstr>
      <vt:lpstr>Outline</vt:lpstr>
      <vt:lpstr>Datasets and Metrics</vt:lpstr>
      <vt:lpstr>Datasets and metrics</vt:lpstr>
      <vt:lpstr>Outline</vt:lpstr>
      <vt:lpstr>Experimental Results</vt:lpstr>
      <vt:lpstr>Experimental Results</vt:lpstr>
      <vt:lpstr>fgsm</vt:lpstr>
      <vt:lpstr>PGD</vt:lpstr>
      <vt:lpstr>Patch</vt:lpstr>
      <vt:lpstr>Experimental Results</vt:lpstr>
      <vt:lpstr>Outline</vt:lpstr>
      <vt:lpstr>Conclusions and future works</vt:lpstr>
      <vt:lpstr>Outline</vt:lpstr>
      <vt:lpstr>Refrences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Robustness of Deepfake Detectors through Gradient Regularization</dc:title>
  <dc:creator>Andrea Caminiti</dc:creator>
  <cp:lastModifiedBy>Andrea Caminiti</cp:lastModifiedBy>
  <cp:revision>2</cp:revision>
  <dcterms:created xsi:type="dcterms:W3CDTF">2025-06-05T20:06:54Z</dcterms:created>
  <dcterms:modified xsi:type="dcterms:W3CDTF">2025-06-06T18:51:26Z</dcterms:modified>
</cp:coreProperties>
</file>