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Libre Baskerville" charset="1" panose="02000000000000000000"/>
      <p:regular r:id="rId8"/>
    </p:embeddedFont>
    <p:embeddedFont>
      <p:font typeface="Libre Baskerville Bold" charset="1" panose="02000000000000000000"/>
      <p:regular r:id="rId9"/>
    </p:embeddedFont>
    <p:embeddedFont>
      <p:font typeface="Libre Baskerville Italics" charset="1" panose="02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Bold" charset="1" panose="020B08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Light Bold Italics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  <p:embeddedFont>
      <p:font typeface="Agrandir" charset="1" panose="00000500000000000000"/>
      <p:regular r:id="rId23"/>
    </p:embeddedFont>
    <p:embeddedFont>
      <p:font typeface="Agrandir Bold" charset="1" panose="00000800000000000000"/>
      <p:regular r:id="rId24"/>
    </p:embeddedFont>
    <p:embeddedFont>
      <p:font typeface="Agrandir Italics" charset="1" panose="00000500000000000000"/>
      <p:regular r:id="rId25"/>
    </p:embeddedFont>
    <p:embeddedFont>
      <p:font typeface="Agrandir Bold Italics" charset="1" panose="00000800000000000000"/>
      <p:regular r:id="rId26"/>
    </p:embeddedFont>
    <p:embeddedFont>
      <p:font typeface="Horizon" charset="1" panose="02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59719" y="2251108"/>
            <a:ext cx="10543142" cy="2035459"/>
            <a:chOff x="0" y="0"/>
            <a:chExt cx="20815546" cy="4018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0815546" cy="4018650"/>
            </a:xfrm>
            <a:custGeom>
              <a:avLst/>
              <a:gdLst/>
              <a:ahLst/>
              <a:cxnLst/>
              <a:rect r="r" b="b" t="t" l="l"/>
              <a:pathLst>
                <a:path h="4018650" w="20815546">
                  <a:moveTo>
                    <a:pt x="20691086" y="59690"/>
                  </a:moveTo>
                  <a:cubicBezTo>
                    <a:pt x="20726646" y="59690"/>
                    <a:pt x="20755856" y="88900"/>
                    <a:pt x="20755856" y="124460"/>
                  </a:cubicBezTo>
                  <a:lnTo>
                    <a:pt x="20755856" y="3894190"/>
                  </a:lnTo>
                  <a:cubicBezTo>
                    <a:pt x="20755856" y="3929750"/>
                    <a:pt x="20726646" y="3958960"/>
                    <a:pt x="20691086" y="3958960"/>
                  </a:cubicBezTo>
                  <a:lnTo>
                    <a:pt x="124460" y="3958960"/>
                  </a:lnTo>
                  <a:cubicBezTo>
                    <a:pt x="88900" y="3958960"/>
                    <a:pt x="59690" y="3929750"/>
                    <a:pt x="59690" y="38941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91086" y="59690"/>
                  </a:lnTo>
                  <a:moveTo>
                    <a:pt x="206910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894190"/>
                  </a:lnTo>
                  <a:cubicBezTo>
                    <a:pt x="0" y="3962770"/>
                    <a:pt x="55880" y="4018650"/>
                    <a:pt x="124460" y="4018650"/>
                  </a:cubicBezTo>
                  <a:lnTo>
                    <a:pt x="20691086" y="4018650"/>
                  </a:lnTo>
                  <a:cubicBezTo>
                    <a:pt x="20759666" y="4018650"/>
                    <a:pt x="20815546" y="3962770"/>
                    <a:pt x="20815546" y="3894190"/>
                  </a:cubicBezTo>
                  <a:lnTo>
                    <a:pt x="20815546" y="124460"/>
                  </a:lnTo>
                  <a:cubicBezTo>
                    <a:pt x="20815546" y="55880"/>
                    <a:pt x="20759666" y="0"/>
                    <a:pt x="20691086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23608" y="1221186"/>
            <a:ext cx="8809760" cy="657214"/>
            <a:chOff x="0" y="0"/>
            <a:chExt cx="11746346" cy="87628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1746346" cy="6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758">
                  <a:solidFill>
                    <a:srgbClr val="FFFFFF"/>
                  </a:solidFill>
                  <a:latin typeface="Agrandir Bold"/>
                </a:rPr>
                <a:t>Presentazione progetto DH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32620"/>
              <a:ext cx="11746346" cy="14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0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33438"/>
            <a:ext cx="379855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Andrea Di Bello</a:t>
            </a:r>
          </a:p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Matr. 0000796040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10231" y="904875"/>
            <a:ext cx="344906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Agrandir"/>
              </a:rPr>
              <a:t>Digital Humanities e Patrimonio culturale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08258"/>
            <a:ext cx="5350425" cy="10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46"/>
              </a:lnSpc>
            </a:pPr>
            <a:r>
              <a:rPr lang="en-US" sz="7546">
                <a:solidFill>
                  <a:srgbClr val="FFFFFF"/>
                </a:solidFill>
                <a:latin typeface="Horizon"/>
              </a:rPr>
              <a:t>OSMOC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59719" y="2367590"/>
            <a:ext cx="10543142" cy="99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FFFFFF"/>
                </a:solidFill>
                <a:latin typeface="Libre Baskerville Italics"/>
              </a:rPr>
              <a:t>Di bestia in bestia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42910" y="3321369"/>
            <a:ext cx="10559951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Ed. scientifica digitale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45469" y="5076825"/>
            <a:ext cx="10599581" cy="178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6815" indent="-368407" lvl="1">
              <a:lnSpc>
                <a:spcPts val="4777"/>
              </a:lnSpc>
              <a:buFont typeface="Arial"/>
              <a:buChar char="•"/>
            </a:pPr>
            <a:r>
              <a:rPr lang="en-US" sz="3412">
                <a:solidFill>
                  <a:srgbClr val="FFFFFF"/>
                </a:solidFill>
                <a:latin typeface="Open Sans Light"/>
              </a:rPr>
              <a:t>Chi è Osmoc?</a:t>
            </a:r>
          </a:p>
          <a:p>
            <a:pPr marL="736815" indent="-368407" lvl="1">
              <a:lnSpc>
                <a:spcPts val="4777"/>
              </a:lnSpc>
              <a:buFont typeface="Arial"/>
              <a:buChar char="•"/>
            </a:pPr>
            <a:r>
              <a:rPr lang="en-US" sz="3412">
                <a:solidFill>
                  <a:srgbClr val="FFFFFF"/>
                </a:solidFill>
                <a:latin typeface="Open Sans Light"/>
              </a:rPr>
              <a:t>Come nasce il progetto?</a:t>
            </a:r>
          </a:p>
          <a:p>
            <a:pPr marL="736815" indent="-368407" lvl="1">
              <a:lnSpc>
                <a:spcPts val="4777"/>
              </a:lnSpc>
              <a:buFont typeface="Arial"/>
              <a:buChar char="•"/>
            </a:pPr>
            <a:r>
              <a:rPr lang="en-US" sz="3412">
                <a:solidFill>
                  <a:srgbClr val="FFFFFF"/>
                </a:solidFill>
                <a:latin typeface="Open Sans Light"/>
              </a:rPr>
              <a:t>Cosmo vs Caos: a cosa serve questo progetto?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39302" y="1133481"/>
            <a:ext cx="8809760" cy="657214"/>
            <a:chOff x="0" y="0"/>
            <a:chExt cx="11746346" cy="8762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1746346" cy="6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758">
                  <a:solidFill>
                    <a:srgbClr val="FFFFFF"/>
                  </a:solidFill>
                  <a:latin typeface="Agrandir Bold"/>
                </a:rPr>
                <a:t>Presentazione progetto DH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32620"/>
              <a:ext cx="11746346" cy="14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0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33438"/>
            <a:ext cx="379855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Andrea Di Bello</a:t>
            </a:r>
          </a:p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Matr. 0000796040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10231" y="904875"/>
            <a:ext cx="344906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Agrandir"/>
              </a:rPr>
              <a:t>Digital Humanities e Patrimonio culturale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08258"/>
            <a:ext cx="5350425" cy="10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46"/>
              </a:lnSpc>
            </a:pPr>
            <a:r>
              <a:rPr lang="en-US" sz="7546">
                <a:solidFill>
                  <a:srgbClr val="FFFFFF"/>
                </a:solidFill>
                <a:latin typeface="Horizon"/>
              </a:rPr>
              <a:t>OSMOC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25525" y="3890562"/>
            <a:ext cx="582348" cy="1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"/>
              </a:lnSpc>
            </a:pPr>
            <a:r>
              <a:rPr lang="en-US" sz="579">
                <a:solidFill>
                  <a:srgbClr val="101010"/>
                </a:solidFill>
                <a:latin typeface="Agrandir"/>
              </a:rPr>
              <a:t>Add your</a:t>
            </a:r>
          </a:p>
          <a:p>
            <a:pPr algn="ctr" marL="0" indent="0" lvl="0">
              <a:lnSpc>
                <a:spcPts val="660"/>
              </a:lnSpc>
            </a:pPr>
            <a:r>
              <a:rPr lang="en-US" sz="579">
                <a:solidFill>
                  <a:srgbClr val="101010"/>
                </a:solidFill>
                <a:latin typeface="Agrandir"/>
              </a:rPr>
              <a:t>idea here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40639" y="2373657"/>
            <a:ext cx="2047824" cy="204782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91077" y="2373657"/>
            <a:ext cx="2047824" cy="204782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30520" y="2373657"/>
            <a:ext cx="2047824" cy="204782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052496" y="3209241"/>
            <a:ext cx="2024110" cy="40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9"/>
              </a:lnSpc>
            </a:pPr>
            <a:r>
              <a:rPr lang="en-US" sz="2885">
                <a:solidFill>
                  <a:srgbClr val="F6FAF9"/>
                </a:solidFill>
                <a:latin typeface="Bebas Neue Bold"/>
              </a:rPr>
              <a:t>Il romanzo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91077" y="3209241"/>
            <a:ext cx="2024110" cy="40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9"/>
              </a:lnSpc>
            </a:pPr>
            <a:r>
              <a:rPr lang="en-US" sz="2885">
                <a:solidFill>
                  <a:srgbClr val="F6FAF9"/>
                </a:solidFill>
                <a:latin typeface="Bebas Neue Bold"/>
              </a:rPr>
              <a:t>le fonti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30520" y="3209241"/>
            <a:ext cx="2024110" cy="40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9"/>
              </a:lnSpc>
            </a:pPr>
            <a:r>
              <a:rPr lang="en-US" sz="2885">
                <a:solidFill>
                  <a:srgbClr val="F6FAF9"/>
                </a:solidFill>
                <a:latin typeface="Bebas Neue Bold"/>
              </a:rPr>
              <a:t>l'autore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95417" y="4865057"/>
            <a:ext cx="3216990" cy="2632083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8040639" y="4807907"/>
            <a:ext cx="7494127" cy="461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3538" indent="-316769" lvl="1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Open Sans Light"/>
              </a:rPr>
              <a:t>Topbar orizzontale che mostra sempre in quale sezione siamo</a:t>
            </a:r>
          </a:p>
          <a:p>
            <a:pPr algn="just" marL="633538" indent="-316769" lvl="1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Open Sans Light"/>
              </a:rPr>
              <a:t>Aside sx con presentazione progetto e notizie sugli aggiornamenti e le nuove pagine</a:t>
            </a:r>
          </a:p>
          <a:p>
            <a:pPr algn="just" marL="633538" indent="-316769" lvl="1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Open Sans Light"/>
              </a:rPr>
              <a:t>Aside dx con barra di ricerca e siti collegati</a:t>
            </a:r>
          </a:p>
          <a:p>
            <a:pPr algn="just" marL="633538" indent="-316769" lvl="1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Open Sans Light"/>
              </a:rPr>
              <a:t>Breadcrumb per orientarsi nelle sottosezioni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2405" y="4621098"/>
            <a:ext cx="3120002" cy="31200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45925" y="4318960"/>
            <a:ext cx="1798075" cy="17980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45925" y="2401408"/>
            <a:ext cx="1798075" cy="17980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45925" y="6243074"/>
            <a:ext cx="1798075" cy="17980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45925" y="8170508"/>
            <a:ext cx="1798075" cy="179807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4339302" y="1133481"/>
            <a:ext cx="8809760" cy="657214"/>
            <a:chOff x="0" y="0"/>
            <a:chExt cx="11746346" cy="87628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746346" cy="6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758">
                  <a:solidFill>
                    <a:srgbClr val="FFFFFF"/>
                  </a:solidFill>
                  <a:latin typeface="Agrandir Bold"/>
                </a:rPr>
                <a:t>Presentazione progetto DH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32620"/>
              <a:ext cx="11746346" cy="14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0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833438"/>
            <a:ext cx="379855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Andrea Di Bello</a:t>
            </a:r>
          </a:p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Matr. 0000796040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10231" y="904875"/>
            <a:ext cx="344906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Agrandir"/>
              </a:rPr>
              <a:t>Digital Humanities e Patrimonio culturale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308258"/>
            <a:ext cx="5350425" cy="10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46"/>
              </a:lnSpc>
            </a:pPr>
            <a:r>
              <a:rPr lang="en-US" sz="7546">
                <a:solidFill>
                  <a:srgbClr val="FFFFFF"/>
                </a:solidFill>
                <a:latin typeface="Horizon"/>
              </a:rPr>
              <a:t>OSMOC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10471" y="5888732"/>
            <a:ext cx="3083871" cy="63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4396">
                <a:solidFill>
                  <a:srgbClr val="FFFFFF"/>
                </a:solidFill>
                <a:latin typeface="Bebas Neue Bold"/>
              </a:rPr>
              <a:t>Il romanzo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56336" y="5066534"/>
            <a:ext cx="1777253" cy="3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2533">
                <a:solidFill>
                  <a:srgbClr val="F6FAF9"/>
                </a:solidFill>
                <a:latin typeface="Bebas Neue Bold"/>
              </a:rPr>
              <a:t>1989 vs 2013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56336" y="3148981"/>
            <a:ext cx="1777253" cy="3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2533">
                <a:solidFill>
                  <a:srgbClr val="F6FAF9"/>
                </a:solidFill>
                <a:latin typeface="Bebas Neue Bold"/>
              </a:rPr>
              <a:t>Ed. critica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56336" y="6990647"/>
            <a:ext cx="1777253" cy="3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2533">
                <a:solidFill>
                  <a:srgbClr val="F6FAF9"/>
                </a:solidFill>
                <a:latin typeface="Bebas Neue Bold"/>
              </a:rPr>
              <a:t>schede pg.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56336" y="8918081"/>
            <a:ext cx="1777253" cy="3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2533">
                <a:solidFill>
                  <a:srgbClr val="F6FAF9"/>
                </a:solidFill>
                <a:latin typeface="Bebas Neue Bold"/>
              </a:rPr>
              <a:t>cronologia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68791" y="5494141"/>
            <a:ext cx="6572809" cy="142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3226" indent="-441613" lvl="1">
              <a:lnSpc>
                <a:spcPts val="5727"/>
              </a:lnSpc>
              <a:buFont typeface="Arial"/>
              <a:buChar char="•"/>
            </a:pPr>
            <a:r>
              <a:rPr lang="en-US" sz="4090">
                <a:solidFill>
                  <a:srgbClr val="FFFFFF"/>
                </a:solidFill>
                <a:latin typeface="Open Sans Light"/>
              </a:rPr>
              <a:t>XML/TEI scaricabile</a:t>
            </a:r>
          </a:p>
          <a:p>
            <a:pPr algn="ctr" marL="883226" indent="-441613" lvl="1">
              <a:lnSpc>
                <a:spcPts val="5727"/>
              </a:lnSpc>
              <a:buFont typeface="Arial"/>
              <a:buChar char="•"/>
            </a:pPr>
            <a:r>
              <a:rPr lang="en-US" sz="4090">
                <a:solidFill>
                  <a:srgbClr val="FFFFFF"/>
                </a:solidFill>
                <a:latin typeface="Open Sans Light"/>
              </a:rPr>
              <a:t>Login per accedere a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2405" y="4621098"/>
            <a:ext cx="3120002" cy="31200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56336" y="3722060"/>
            <a:ext cx="1798075" cy="17980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45925" y="6842062"/>
            <a:ext cx="1798075" cy="179807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339302" y="1133481"/>
            <a:ext cx="8809760" cy="657214"/>
            <a:chOff x="0" y="0"/>
            <a:chExt cx="11746346" cy="8762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1746346" cy="6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758">
                  <a:solidFill>
                    <a:srgbClr val="FFFFFF"/>
                  </a:solidFill>
                  <a:latin typeface="Agrandir Bold"/>
                </a:rPr>
                <a:t>Presentazione progetto DH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32620"/>
              <a:ext cx="11746346" cy="14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0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33438"/>
            <a:ext cx="379855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Andrea Di Bello</a:t>
            </a:r>
          </a:p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Matr. 0000796040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10231" y="904875"/>
            <a:ext cx="344906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Agrandir"/>
              </a:rPr>
              <a:t>Digital Humanities e Patrimonio culturale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308258"/>
            <a:ext cx="5350425" cy="10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46"/>
              </a:lnSpc>
            </a:pPr>
            <a:r>
              <a:rPr lang="en-US" sz="7546">
                <a:solidFill>
                  <a:srgbClr val="FFFFFF"/>
                </a:solidFill>
                <a:latin typeface="Horizon"/>
              </a:rPr>
              <a:t>OSMOC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10471" y="5888732"/>
            <a:ext cx="3083871" cy="63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4396">
                <a:solidFill>
                  <a:srgbClr val="FFFFFF"/>
                </a:solidFill>
                <a:latin typeface="Bebas Neue Bold"/>
              </a:rPr>
              <a:t>Le fonti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66747" y="4469634"/>
            <a:ext cx="1777253" cy="3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2533">
                <a:solidFill>
                  <a:srgbClr val="F6FAF9"/>
                </a:solidFill>
                <a:latin typeface="Bebas Neue Bold"/>
              </a:rPr>
              <a:t>Ispirazioni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56336" y="7589636"/>
            <a:ext cx="1777253" cy="3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2533">
                <a:solidFill>
                  <a:srgbClr val="F6FAF9"/>
                </a:solidFill>
                <a:latin typeface="Bebas Neue Bold"/>
              </a:rPr>
              <a:t>testi critici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37167" y="4957338"/>
            <a:ext cx="7722133" cy="298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2100" indent="-366050" lvl="1">
              <a:lnSpc>
                <a:spcPts val="4747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Open Sans Light"/>
              </a:rPr>
              <a:t>Lista di ispirazioni, allusioni, citazioni con riferimento al luogo del testo</a:t>
            </a:r>
          </a:p>
          <a:p>
            <a:pPr algn="ctr">
              <a:lnSpc>
                <a:spcPts val="4747"/>
              </a:lnSpc>
            </a:pPr>
          </a:p>
          <a:p>
            <a:pPr algn="ctr" marL="732100" indent="-366050" lvl="1">
              <a:lnSpc>
                <a:spcPts val="4747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Open Sans Light"/>
              </a:rPr>
              <a:t>Raccolta di testi critici di Michele Mari sulle opere citate (XML/TEI)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2405" y="4621098"/>
            <a:ext cx="3120002" cy="31200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272100" y="3292908"/>
            <a:ext cx="1861123" cy="18611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282877" y="7208166"/>
            <a:ext cx="1861123" cy="186112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339302" y="1133481"/>
            <a:ext cx="8809760" cy="657214"/>
            <a:chOff x="0" y="0"/>
            <a:chExt cx="11746346" cy="8762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1746346" cy="6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758">
                  <a:solidFill>
                    <a:srgbClr val="FFFFFF"/>
                  </a:solidFill>
                  <a:latin typeface="Agrandir Bold"/>
                </a:rPr>
                <a:t>Presentazione progetto DH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32620"/>
              <a:ext cx="11746346" cy="14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0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33438"/>
            <a:ext cx="379855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Andrea Di Bello</a:t>
            </a:r>
          </a:p>
          <a:p>
            <a:pPr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Agrandir"/>
              </a:rPr>
              <a:t>Matr. 0000796040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10231" y="904875"/>
            <a:ext cx="344906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Agrandir"/>
              </a:rPr>
              <a:t>Digital Humanities e Patrimonio culturale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308258"/>
            <a:ext cx="5350425" cy="10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46"/>
              </a:lnSpc>
            </a:pPr>
            <a:r>
              <a:rPr lang="en-US" sz="7546">
                <a:solidFill>
                  <a:srgbClr val="FFFFFF"/>
                </a:solidFill>
                <a:latin typeface="Horizon"/>
              </a:rPr>
              <a:t>OSMOC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10471" y="5888732"/>
            <a:ext cx="3083871" cy="63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4396">
                <a:solidFill>
                  <a:srgbClr val="FFFFFF"/>
                </a:solidFill>
                <a:latin typeface="Bebas Neue Bold"/>
              </a:rPr>
              <a:t>l'autore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82877" y="4065693"/>
            <a:ext cx="1839571" cy="36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622">
                <a:solidFill>
                  <a:srgbClr val="F6FAF9"/>
                </a:solidFill>
                <a:latin typeface="Bebas Neue Bold"/>
              </a:rPr>
              <a:t>biografia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93653" y="7980951"/>
            <a:ext cx="1839571" cy="36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622">
                <a:solidFill>
                  <a:srgbClr val="F6FAF9"/>
                </a:solidFill>
                <a:latin typeface="Bebas Neue Bold"/>
              </a:rPr>
              <a:t>interviste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282877" y="5247512"/>
            <a:ext cx="1861123" cy="186112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7293653" y="6020297"/>
            <a:ext cx="1839571" cy="36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622">
                <a:solidFill>
                  <a:srgbClr val="F6FAF9"/>
                </a:solidFill>
                <a:latin typeface="Bebas Neue Bold"/>
              </a:rPr>
              <a:t>bibliografia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16284" y="5411331"/>
            <a:ext cx="460593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Interviste scritte e video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Recensioni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DAE63iAgGx0</dc:identifier>
  <dcterms:modified xsi:type="dcterms:W3CDTF">2011-08-01T06:04:30Z</dcterms:modified>
  <cp:revision>1</cp:revision>
  <dc:title>Andrea Di Bello Matr. 0000796040</dc:title>
</cp:coreProperties>
</file>