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5FF8-C26B-4FA1-A5B2-886F1E56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E0FAC-DFA1-4680-BF6F-7C9786226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D5A4-5716-43B7-99B9-590117BE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CFA5-AC4E-42BC-9557-88C3592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AE2A-F94B-4BEE-8AD4-6C679A9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A5D6-B9B3-495B-8ABF-305155F3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05C8-8782-4A54-85C5-480505A7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BDC9-A049-4344-BB1F-EEE4623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2213-F2BF-49E7-9635-BEACEE7A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BE0B-F54D-425E-9CF0-EF9621E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7D053-D183-4AC7-8427-9AF94F8A6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27858-2142-4DAA-BF78-91F04A7E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5461-F2A5-47C7-B0BD-FA630567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60D2-BD95-44E3-A8A0-7955D4A6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862A-52A8-48A9-ABB0-099C4A05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14C7-BD5C-4A4B-A0FA-73314DF1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687D-6344-485F-8C88-4ADC5B4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DCBD-ACBC-4AE3-9A6F-57FB76A1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7AF6-B732-464A-B774-F6E70F86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95EF-98A2-4914-A83D-3F618D42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BA9-AA83-4F4C-9D7F-04C39FC6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D23F4-5E90-40D5-A656-87452E69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79B0-45BB-44D5-B6CC-CDE9F852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9AD-0CA3-4681-BA8A-5F8A4EFB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78F7-CBEF-43B9-8520-BCDE63AD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18DD-E4B7-4E7F-B22F-6452B45A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F0FB-2A43-4B3C-AA28-0D090A94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2D06-767B-49CC-8CD5-E7CAC892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0917C-C531-4488-AF35-705825C0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5347-0122-4123-AE22-0B6FB829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3D26-2936-471B-BF70-CC6900AA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BC7-3422-49B0-B9BD-7E5944B0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1559-4FD9-44E4-9713-FC5B5A6E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EEB8D-5ECC-4F65-9510-FAE3435D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E2B49-B6D4-441E-9465-E91C9997B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ECCA1-F786-43BF-A042-049948C6E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293B7-4F9C-4894-9685-E9E02FF9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3FE0F-CCD9-4DD5-BC8F-431A1B1A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D50D7-ABF8-4D7C-8961-A45A81C7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F6AA-A80A-4AE0-97F0-E324D27A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43330-6C91-4903-8194-0C07723D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23D66-3439-4F66-A478-AF88B2C8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665B-F8D7-4F25-BA7F-21CDDB4E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A2F70-0FA6-460E-96C5-A6572E7A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94C39-5D3E-4923-A0AD-9190BCA8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61310-A707-4018-8686-28A00A95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387-80AE-461E-BE5E-A7C32271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8DCD-9FC9-42EA-8B26-235F15BB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886F0-560B-43DD-8D12-C495BD89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E9AA-CF60-43E0-A4A9-7E033301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4103D-467E-46FA-8920-2D514CB2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94B93-84D7-4718-A318-3FE9CBFC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4874-AA51-4E29-9604-1E88553E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CD594-BC6F-4CAB-91DE-CA6B3E6B6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D24F-3390-4FDF-B731-10962A85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85BC-D618-43A8-8D91-A8E53A1A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2B05-DFA4-4EF8-9A31-472C94AC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133F-981E-413A-8BCD-F3C268F3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7CA33-7703-4C13-BEF3-1187CBC5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62FF-0699-4C53-975A-103711DB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89D4-B6BA-4A96-8170-966DECB20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B9D0-D9CF-4EE4-8E7D-C870A5900BEE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ED2F-DF5D-4BDA-89BF-EEF5B2CEF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468F-C02B-473D-A846-01839B3B7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4799-0DCB-4F2E-A78C-B398C4582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A46B-4092-4908-9248-AEA9CB3E8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1CCB-A158-4AE8-830D-A0A008F4C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BD0BB-510E-4863-AED4-1FE079E1B9D7}"/>
              </a:ext>
            </a:extLst>
          </p:cNvPr>
          <p:cNvSpPr txBox="1"/>
          <p:nvPr/>
        </p:nvSpPr>
        <p:spPr>
          <a:xfrm>
            <a:off x="3665768" y="746184"/>
            <a:ext cx="300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LMs, some GLMs</a:t>
            </a:r>
          </a:p>
          <a:p>
            <a:pPr algn="ctr"/>
            <a:r>
              <a:rPr lang="en-US" dirty="0" err="1"/>
              <a:t>Aprox</a:t>
            </a:r>
            <a:r>
              <a:rPr lang="en-US" dirty="0"/>
              <a:t> Normal</a:t>
            </a:r>
          </a:p>
          <a:p>
            <a:pPr algn="ctr"/>
            <a:r>
              <a:rPr lang="en-US" dirty="0"/>
              <a:t>Independent</a:t>
            </a:r>
          </a:p>
          <a:p>
            <a:pPr algn="ctr"/>
            <a:r>
              <a:rPr lang="en-US" dirty="0"/>
              <a:t>No issues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48A404-E065-4009-A4FE-226207A6DB05}"/>
              </a:ext>
            </a:extLst>
          </p:cNvPr>
          <p:cNvCxnSpPr/>
          <p:nvPr/>
        </p:nvCxnSpPr>
        <p:spPr>
          <a:xfrm flipV="1">
            <a:off x="5133503" y="306237"/>
            <a:ext cx="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E7CD17-4800-40B7-8B7D-14814F3116FA}"/>
              </a:ext>
            </a:extLst>
          </p:cNvPr>
          <p:cNvSpPr txBox="1"/>
          <p:nvPr/>
        </p:nvSpPr>
        <p:spPr>
          <a:xfrm>
            <a:off x="4232694" y="53362"/>
            <a:ext cx="15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0BF75-621C-42F8-B71D-9F794F01EAC0}"/>
              </a:ext>
            </a:extLst>
          </p:cNvPr>
          <p:cNvSpPr txBox="1"/>
          <p:nvPr/>
        </p:nvSpPr>
        <p:spPr>
          <a:xfrm>
            <a:off x="2691636" y="2536036"/>
            <a:ext cx="150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GLMs</a:t>
            </a:r>
          </a:p>
          <a:p>
            <a:pPr algn="ctr"/>
            <a:r>
              <a:rPr lang="en-US" dirty="0"/>
              <a:t>Non-normal</a:t>
            </a:r>
          </a:p>
          <a:p>
            <a:pPr algn="ctr"/>
            <a:r>
              <a:rPr lang="en-US" dirty="0"/>
              <a:t>Independent.</a:t>
            </a:r>
          </a:p>
          <a:p>
            <a:pPr algn="ctr"/>
            <a:r>
              <a:rPr lang="en-US" dirty="0"/>
              <a:t>Issue: Non-symmetric</a:t>
            </a:r>
          </a:p>
        </p:txBody>
      </p:sp>
      <p:pic>
        <p:nvPicPr>
          <p:cNvPr id="1026" name="Picture 2" descr="https://raw.githubusercontent.com/Cole-Monnahan-NOAA/mixed_resids/main/docs/figs-tables/figures/dgamma2dnorm.png">
            <a:extLst>
              <a:ext uri="{FF2B5EF4-FFF2-40B4-BE49-F238E27FC236}">
                <a16:creationId xmlns:a16="http://schemas.microsoft.com/office/drawing/2014/main" id="{C6320C8D-1AC1-4D80-ADBA-1703C8CF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1" y="1315042"/>
            <a:ext cx="2601913" cy="26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A50A9-EFD0-4DF0-AFF7-FFBAF6549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23" y="290240"/>
            <a:ext cx="3148645" cy="2204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A1D1F-1650-42EF-B1E2-18BB23259B51}"/>
              </a:ext>
            </a:extLst>
          </p:cNvPr>
          <p:cNvSpPr txBox="1"/>
          <p:nvPr/>
        </p:nvSpPr>
        <p:spPr>
          <a:xfrm>
            <a:off x="344236" y="4201026"/>
            <a:ext cx="297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quantile residuals</a:t>
            </a:r>
          </a:p>
          <a:p>
            <a:pPr algn="ctr"/>
            <a:r>
              <a:rPr lang="en-US" dirty="0"/>
              <a:t>Analytical marginal quantiles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DF5CB-ABE3-4717-BD73-90E54ADA63B6}"/>
              </a:ext>
            </a:extLst>
          </p:cNvPr>
          <p:cNvSpPr txBox="1"/>
          <p:nvPr/>
        </p:nvSpPr>
        <p:spPr>
          <a:xfrm>
            <a:off x="6494607" y="1094633"/>
            <a:ext cx="224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LMMs, some GLMMs</a:t>
            </a:r>
          </a:p>
          <a:p>
            <a:pPr algn="ctr"/>
            <a:r>
              <a:rPr lang="en-US" dirty="0"/>
              <a:t>Normal,</a:t>
            </a:r>
          </a:p>
          <a:p>
            <a:pPr algn="ctr"/>
            <a:r>
              <a:rPr lang="en-US" dirty="0"/>
              <a:t>Dependent.</a:t>
            </a:r>
          </a:p>
          <a:p>
            <a:pPr algn="ctr"/>
            <a:r>
              <a:rPr lang="en-US" dirty="0"/>
              <a:t>Cause: Random effects induce dependence</a:t>
            </a:r>
          </a:p>
          <a:p>
            <a:pPr algn="ctr"/>
            <a:r>
              <a:rPr lang="en-US" dirty="0"/>
              <a:t>Issue: marginal quantiles != joint quantiles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87764-B5A9-47E0-B311-0FB540B3E8CA}"/>
              </a:ext>
            </a:extLst>
          </p:cNvPr>
          <p:cNvSpPr txBox="1"/>
          <p:nvPr/>
        </p:nvSpPr>
        <p:spPr>
          <a:xfrm>
            <a:off x="9744390" y="2532857"/>
            <a:ext cx="215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rotate analytically (OSA), simulation (rotated)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45332-0C5A-4C5E-894C-25EBCA597B8F}"/>
              </a:ext>
            </a:extLst>
          </p:cNvPr>
          <p:cNvSpPr txBox="1"/>
          <p:nvPr/>
        </p:nvSpPr>
        <p:spPr>
          <a:xfrm>
            <a:off x="4468483" y="2179506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data distribution from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D01FE-27F8-40D5-AB49-30BDABA7B06D}"/>
              </a:ext>
            </a:extLst>
          </p:cNvPr>
          <p:cNvCxnSpPr/>
          <p:nvPr/>
        </p:nvCxnSpPr>
        <p:spPr>
          <a:xfrm flipV="1">
            <a:off x="5207479" y="1711330"/>
            <a:ext cx="0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58AA5F-427C-4C37-9593-1ADC0209AF45}"/>
              </a:ext>
            </a:extLst>
          </p:cNvPr>
          <p:cNvCxnSpPr>
            <a:cxnSpLocks/>
          </p:cNvCxnSpPr>
          <p:nvPr/>
        </p:nvCxnSpPr>
        <p:spPr>
          <a:xfrm flipH="1" flipV="1">
            <a:off x="3605842" y="2828076"/>
            <a:ext cx="851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F36D32-6251-47B9-AEB6-876486D4E794}"/>
              </a:ext>
            </a:extLst>
          </p:cNvPr>
          <p:cNvCxnSpPr>
            <a:cxnSpLocks/>
          </p:cNvCxnSpPr>
          <p:nvPr/>
        </p:nvCxnSpPr>
        <p:spPr>
          <a:xfrm flipH="1">
            <a:off x="1653785" y="3881330"/>
            <a:ext cx="1" cy="27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A68C8B-212F-45DA-A4B3-F80CECDAE41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38068" y="2387295"/>
            <a:ext cx="256539" cy="16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C01480-F513-461C-A6D5-C3B3B3EEB47C}"/>
              </a:ext>
            </a:extLst>
          </p:cNvPr>
          <p:cNvCxnSpPr>
            <a:cxnSpLocks/>
          </p:cNvCxnSpPr>
          <p:nvPr/>
        </p:nvCxnSpPr>
        <p:spPr>
          <a:xfrm flipH="1">
            <a:off x="4757980" y="3102836"/>
            <a:ext cx="481129" cy="6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879EED-3439-4B29-BEBD-A25A069C49C3}"/>
              </a:ext>
            </a:extLst>
          </p:cNvPr>
          <p:cNvSpPr txBox="1"/>
          <p:nvPr/>
        </p:nvSpPr>
        <p:spPr>
          <a:xfrm>
            <a:off x="3596801" y="3874567"/>
            <a:ext cx="150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GLMMs</a:t>
            </a:r>
          </a:p>
          <a:p>
            <a:pPr algn="ctr"/>
            <a:r>
              <a:rPr lang="en-US" dirty="0"/>
              <a:t>Non-normal,</a:t>
            </a:r>
          </a:p>
          <a:p>
            <a:pPr algn="ctr"/>
            <a:r>
              <a:rPr lang="en-US" dirty="0"/>
              <a:t>Dependent</a:t>
            </a:r>
          </a:p>
          <a:p>
            <a:pPr algn="ctr"/>
            <a:r>
              <a:rPr lang="en-US" dirty="0"/>
              <a:t>Issue: Both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5993D-E5BD-4ACC-9498-9FAB24E654C3}"/>
              </a:ext>
            </a:extLst>
          </p:cNvPr>
          <p:cNvSpPr txBox="1"/>
          <p:nvPr/>
        </p:nvSpPr>
        <p:spPr>
          <a:xfrm>
            <a:off x="3089333" y="5163131"/>
            <a:ext cx="300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Sequential conditioning (OSA CDF/Generic)</a:t>
            </a:r>
          </a:p>
          <a:p>
            <a:pPr algn="ctr"/>
            <a:r>
              <a:rPr lang="en-US" dirty="0"/>
              <a:t>Conditional simulation</a:t>
            </a:r>
          </a:p>
          <a:p>
            <a:pPr algn="ctr"/>
            <a:r>
              <a:rPr lang="en-US" dirty="0"/>
              <a:t>MCMC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770D-AA98-4AF3-AFD4-0F5E199BD876}"/>
              </a:ext>
            </a:extLst>
          </p:cNvPr>
          <p:cNvCxnSpPr>
            <a:cxnSpLocks/>
          </p:cNvCxnSpPr>
          <p:nvPr/>
        </p:nvCxnSpPr>
        <p:spPr>
          <a:xfrm>
            <a:off x="5688609" y="3046800"/>
            <a:ext cx="455665" cy="90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D30D48-2538-49FE-89EF-5B303D846467}"/>
              </a:ext>
            </a:extLst>
          </p:cNvPr>
          <p:cNvSpPr txBox="1"/>
          <p:nvPr/>
        </p:nvSpPr>
        <p:spPr>
          <a:xfrm>
            <a:off x="5829861" y="3925910"/>
            <a:ext cx="1978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Delta-models, 0-inflated, Mixture distributions, </a:t>
            </a:r>
          </a:p>
          <a:p>
            <a:pPr algn="ctr"/>
            <a:r>
              <a:rPr lang="en-US" dirty="0"/>
              <a:t>Non-existent quantile function</a:t>
            </a:r>
          </a:p>
          <a:p>
            <a:pPr algn="ctr"/>
            <a:r>
              <a:rPr lang="en-US" dirty="0"/>
              <a:t>Issue: ?</a:t>
            </a:r>
          </a:p>
          <a:p>
            <a:pPr algn="ctr"/>
            <a:r>
              <a:rPr lang="en-US" dirty="0"/>
              <a:t>Solution: OSA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9F7FDE-1746-4098-891D-5647BEA6E9C6}"/>
              </a:ext>
            </a:extLst>
          </p:cNvPr>
          <p:cNvSpPr/>
          <p:nvPr/>
        </p:nvSpPr>
        <p:spPr>
          <a:xfrm>
            <a:off x="9961219" y="3510730"/>
            <a:ext cx="1724845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walk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65B5A0-E782-466B-93C8-9DA7606D5FDA}"/>
              </a:ext>
            </a:extLst>
          </p:cNvPr>
          <p:cNvSpPr/>
          <p:nvPr/>
        </p:nvSpPr>
        <p:spPr>
          <a:xfrm>
            <a:off x="1801790" y="5331644"/>
            <a:ext cx="1724845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Poisson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719E1D-431A-4F79-AD6B-7FEB8F37237D}"/>
              </a:ext>
            </a:extLst>
          </p:cNvPr>
          <p:cNvSpPr/>
          <p:nvPr/>
        </p:nvSpPr>
        <p:spPr>
          <a:xfrm>
            <a:off x="9971647" y="3925910"/>
            <a:ext cx="1724845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LMM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9BF48-088A-488D-A367-CA8BF39B0599}"/>
              </a:ext>
            </a:extLst>
          </p:cNvPr>
          <p:cNvSpPr/>
          <p:nvPr/>
        </p:nvSpPr>
        <p:spPr>
          <a:xfrm>
            <a:off x="7746983" y="5003314"/>
            <a:ext cx="1724845" cy="870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Repeated measures Tweedie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1F2D3F-4155-4AA1-AC32-4FD5BE45CD31}"/>
              </a:ext>
            </a:extLst>
          </p:cNvPr>
          <p:cNvSpPr/>
          <p:nvPr/>
        </p:nvSpPr>
        <p:spPr>
          <a:xfrm>
            <a:off x="9471829" y="4355867"/>
            <a:ext cx="2224664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Repeated measures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E437B6-D70C-423C-BA19-DC1468344A3A}"/>
              </a:ext>
            </a:extLst>
          </p:cNvPr>
          <p:cNvSpPr/>
          <p:nvPr/>
        </p:nvSpPr>
        <p:spPr>
          <a:xfrm>
            <a:off x="3782004" y="374631"/>
            <a:ext cx="2224664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E52A10-BAE4-4A5F-98AF-CAA94C0B2100}"/>
              </a:ext>
            </a:extLst>
          </p:cNvPr>
          <p:cNvSpPr/>
          <p:nvPr/>
        </p:nvSpPr>
        <p:spPr>
          <a:xfrm>
            <a:off x="439549" y="853625"/>
            <a:ext cx="2224664" cy="3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Non-spatial Poisson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D91E7F-9FA8-40CD-89BB-E306A9D42446}"/>
              </a:ext>
            </a:extLst>
          </p:cNvPr>
          <p:cNvSpPr/>
          <p:nvPr/>
        </p:nvSpPr>
        <p:spPr>
          <a:xfrm>
            <a:off x="1801790" y="5820416"/>
            <a:ext cx="1724845" cy="86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Repeated measures gamma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8B14C-96D3-4357-BFE0-19A616877594}"/>
              </a:ext>
            </a:extLst>
          </p:cNvPr>
          <p:cNvSpPr txBox="1"/>
          <p:nvPr/>
        </p:nvSpPr>
        <p:spPr>
          <a:xfrm>
            <a:off x="10111411" y="5367151"/>
            <a:ext cx="1978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normal/non-normal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74B58-5ECB-4A8C-975C-13BF12183B25}"/>
              </a:ext>
            </a:extLst>
          </p:cNvPr>
          <p:cNvSpPr/>
          <p:nvPr/>
        </p:nvSpPr>
        <p:spPr>
          <a:xfrm>
            <a:off x="7746982" y="5906961"/>
            <a:ext cx="1724845" cy="54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 spatial GLMM?</a:t>
            </a:r>
          </a:p>
        </p:txBody>
      </p:sp>
    </p:spTree>
    <p:extLst>
      <p:ext uri="{BB962C8B-B14F-4D97-AF65-F5344CB8AC3E}">
        <p14:creationId xmlns:p14="http://schemas.microsoft.com/office/powerpoint/2010/main" val="184053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Cole.Monnahan</dc:creator>
  <cp:lastModifiedBy>Cole.Monnahan</cp:lastModifiedBy>
  <cp:revision>9</cp:revision>
  <dcterms:created xsi:type="dcterms:W3CDTF">2023-02-09T18:52:42Z</dcterms:created>
  <dcterms:modified xsi:type="dcterms:W3CDTF">2023-02-09T19:54:37Z</dcterms:modified>
</cp:coreProperties>
</file>