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5FF8-C26B-4FA1-A5B2-886F1E568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E0FAC-DFA1-4680-BF6F-7C9786226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FD5A4-5716-43B7-99B9-590117BE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B9D0-D9CF-4EE4-8E7D-C870A5900BE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BCFA5-AC4E-42BC-9557-88C3592D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FAE2A-F94B-4BEE-8AD4-6C679A9A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7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A5D6-B9B3-495B-8ABF-305155F3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305C8-8782-4A54-85C5-480505A70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3BDC9-A049-4344-BB1F-EEE4623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B9D0-D9CF-4EE4-8E7D-C870A5900BE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2213-F2BF-49E7-9635-BEACEE7A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2BE0B-F54D-425E-9CF0-EF9621EE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3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7D053-D183-4AC7-8427-9AF94F8A6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27858-2142-4DAA-BF78-91F04A7EE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15461-F2A5-47C7-B0BD-FA630567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B9D0-D9CF-4EE4-8E7D-C870A5900BE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60D2-BD95-44E3-A8A0-7955D4A6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862A-52A8-48A9-ABB0-099C4A05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14C7-BD5C-4A4B-A0FA-73314DF1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687D-6344-485F-8C88-4ADC5B41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DCBD-ACBC-4AE3-9A6F-57FB76A1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B9D0-D9CF-4EE4-8E7D-C870A5900BE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97AF6-B732-464A-B774-F6E70F86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495EF-98A2-4914-A83D-3F618D42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0BA9-AA83-4F4C-9D7F-04C39FC6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D23F4-5E90-40D5-A656-87452E69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E79B0-45BB-44D5-B6CC-CDE9F852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B9D0-D9CF-4EE4-8E7D-C870A5900BE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9AD-0CA3-4681-BA8A-5F8A4EFB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878F7-CBEF-43B9-8520-BCDE63AD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18DD-E4B7-4E7F-B22F-6452B45A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F0FB-2A43-4B3C-AA28-0D090A949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42D06-767B-49CC-8CD5-E7CAC8928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0917C-C531-4488-AF35-705825C0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B9D0-D9CF-4EE4-8E7D-C870A5900BE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55347-0122-4123-AE22-0B6FB829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3D26-2936-471B-BF70-CC6900AA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BC7-3422-49B0-B9BD-7E5944B0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11559-4FD9-44E4-9713-FC5B5A6E4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EEB8D-5ECC-4F65-9510-FAE3435D1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E2B49-B6D4-441E-9465-E91C9997B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ECCA1-F786-43BF-A042-049948C6E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293B7-4F9C-4894-9685-E9E02FF9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B9D0-D9CF-4EE4-8E7D-C870A5900BE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3FE0F-CCD9-4DD5-BC8F-431A1B1A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D50D7-ABF8-4D7C-8961-A45A81C7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F6AA-A80A-4AE0-97F0-E324D27A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43330-6C91-4903-8194-0C07723D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B9D0-D9CF-4EE4-8E7D-C870A5900BE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23D66-3439-4F66-A478-AF88B2C8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2665B-F8D7-4F25-BA7F-21CDDB4E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7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A2F70-0FA6-460E-96C5-A6572E7A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B9D0-D9CF-4EE4-8E7D-C870A5900BE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94C39-5D3E-4923-A0AD-9190BCA8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61310-A707-4018-8686-28A00A95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5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4387-80AE-461E-BE5E-A7C32271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8DCD-9FC9-42EA-8B26-235F15BB4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886F0-560B-43DD-8D12-C495BD890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4E9AA-CF60-43E0-A4A9-7E033301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B9D0-D9CF-4EE4-8E7D-C870A5900BE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4103D-467E-46FA-8920-2D514CB2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94B93-84D7-4718-A318-3FE9CBFC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8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4874-AA51-4E29-9604-1E88553E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CD594-BC6F-4CAB-91DE-CA6B3E6B6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1D24F-3390-4FDF-B731-10962A85F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485BC-D618-43A8-8D91-A8E53A1A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B9D0-D9CF-4EE4-8E7D-C870A5900BE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B2B05-DFA4-4EF8-9A31-472C94AC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B133F-981E-413A-8BCD-F3C268F3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7CA33-7703-4C13-BEF3-1187CBC5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362FF-0699-4C53-975A-103711DB5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489D4-B6BA-4A96-8170-966DECB20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B9D0-D9CF-4EE4-8E7D-C870A5900BE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8ED2F-DF5D-4BDA-89BF-EEF5B2CEF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1468F-C02B-473D-A846-01839B3B7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9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A46B-4092-4908-9248-AEA9CB3E8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71CCB-A158-4AE8-830D-A0A008F4C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2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BBD0BB-510E-4863-AED4-1FE079E1B9D7}"/>
              </a:ext>
            </a:extLst>
          </p:cNvPr>
          <p:cNvSpPr txBox="1"/>
          <p:nvPr/>
        </p:nvSpPr>
        <p:spPr>
          <a:xfrm>
            <a:off x="3665768" y="746184"/>
            <a:ext cx="3006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LMs, some GLMs</a:t>
            </a:r>
          </a:p>
          <a:p>
            <a:pPr algn="ctr"/>
            <a:r>
              <a:rPr lang="en-US" dirty="0" err="1"/>
              <a:t>Aprox</a:t>
            </a:r>
            <a:r>
              <a:rPr lang="en-US" dirty="0"/>
              <a:t> Normal</a:t>
            </a:r>
          </a:p>
          <a:p>
            <a:pPr algn="ctr"/>
            <a:r>
              <a:rPr lang="en-US" dirty="0"/>
              <a:t>Independent</a:t>
            </a:r>
          </a:p>
          <a:p>
            <a:pPr algn="ctr"/>
            <a:r>
              <a:rPr lang="en-US" dirty="0"/>
              <a:t>No issues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48A404-E065-4009-A4FE-226207A6DB05}"/>
              </a:ext>
            </a:extLst>
          </p:cNvPr>
          <p:cNvCxnSpPr/>
          <p:nvPr/>
        </p:nvCxnSpPr>
        <p:spPr>
          <a:xfrm flipV="1">
            <a:off x="5133503" y="306237"/>
            <a:ext cx="0" cy="43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E7CD17-4800-40B7-8B7D-14814F3116FA}"/>
              </a:ext>
            </a:extLst>
          </p:cNvPr>
          <p:cNvSpPr txBox="1"/>
          <p:nvPr/>
        </p:nvSpPr>
        <p:spPr>
          <a:xfrm>
            <a:off x="4232694" y="53362"/>
            <a:ext cx="150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Pearson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0BF75-621C-42F8-B71D-9F794F01EAC0}"/>
              </a:ext>
            </a:extLst>
          </p:cNvPr>
          <p:cNvSpPr txBox="1"/>
          <p:nvPr/>
        </p:nvSpPr>
        <p:spPr>
          <a:xfrm>
            <a:off x="2691636" y="2536036"/>
            <a:ext cx="1509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GLMs</a:t>
            </a:r>
          </a:p>
          <a:p>
            <a:pPr algn="ctr"/>
            <a:r>
              <a:rPr lang="en-US" dirty="0"/>
              <a:t>Non-normal</a:t>
            </a:r>
          </a:p>
          <a:p>
            <a:pPr algn="ctr"/>
            <a:r>
              <a:rPr lang="en-US" dirty="0"/>
              <a:t>Independent.</a:t>
            </a:r>
          </a:p>
          <a:p>
            <a:pPr algn="ctr"/>
            <a:r>
              <a:rPr lang="en-US" dirty="0"/>
              <a:t>Issue: Non-symmetric</a:t>
            </a:r>
          </a:p>
        </p:txBody>
      </p:sp>
      <p:pic>
        <p:nvPicPr>
          <p:cNvPr id="1026" name="Picture 2" descr="https://raw.githubusercontent.com/Cole-Monnahan-NOAA/mixed_resids/main/docs/figs-tables/figures/dgamma2dnorm.png">
            <a:extLst>
              <a:ext uri="{FF2B5EF4-FFF2-40B4-BE49-F238E27FC236}">
                <a16:creationId xmlns:a16="http://schemas.microsoft.com/office/drawing/2014/main" id="{C6320C8D-1AC1-4D80-ADBA-1703C8CF0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51" y="1315042"/>
            <a:ext cx="2601913" cy="265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6A50A9-EFD0-4DF0-AFF7-FFBAF6549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723" y="290240"/>
            <a:ext cx="3148645" cy="22040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CA1D1F-1650-42EF-B1E2-18BB23259B51}"/>
              </a:ext>
            </a:extLst>
          </p:cNvPr>
          <p:cNvSpPr txBox="1"/>
          <p:nvPr/>
        </p:nvSpPr>
        <p:spPr>
          <a:xfrm>
            <a:off x="344236" y="4201026"/>
            <a:ext cx="297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Solution: quantile residuals</a:t>
            </a:r>
          </a:p>
          <a:p>
            <a:pPr algn="ctr"/>
            <a:r>
              <a:rPr lang="en-US" dirty="0"/>
              <a:t>Analytical marginal quantiles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DDF5CB-ABE3-4717-BD73-90E54ADA63B6}"/>
              </a:ext>
            </a:extLst>
          </p:cNvPr>
          <p:cNvSpPr txBox="1"/>
          <p:nvPr/>
        </p:nvSpPr>
        <p:spPr>
          <a:xfrm>
            <a:off x="6494607" y="1094633"/>
            <a:ext cx="22482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LMMs, some GLMMs</a:t>
            </a:r>
          </a:p>
          <a:p>
            <a:pPr algn="ctr"/>
            <a:r>
              <a:rPr lang="en-US" dirty="0"/>
              <a:t>Normal,</a:t>
            </a:r>
          </a:p>
          <a:p>
            <a:pPr algn="ctr"/>
            <a:r>
              <a:rPr lang="en-US" dirty="0"/>
              <a:t>Dependent.</a:t>
            </a:r>
          </a:p>
          <a:p>
            <a:pPr algn="ctr"/>
            <a:r>
              <a:rPr lang="en-US" dirty="0"/>
              <a:t>Cause: Random effects induce dependence</a:t>
            </a:r>
          </a:p>
          <a:p>
            <a:pPr algn="ctr"/>
            <a:r>
              <a:rPr lang="en-US" dirty="0"/>
              <a:t>Issue: marginal quantiles != joint quantiles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487764-B5A9-47E0-B311-0FB540B3E8CA}"/>
              </a:ext>
            </a:extLst>
          </p:cNvPr>
          <p:cNvSpPr txBox="1"/>
          <p:nvPr/>
        </p:nvSpPr>
        <p:spPr>
          <a:xfrm>
            <a:off x="9744390" y="2532857"/>
            <a:ext cx="2158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Solution: rotate analytically (OSA), simulation (rotated)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45332-0C5A-4C5E-894C-25EBCA597B8F}"/>
              </a:ext>
            </a:extLst>
          </p:cNvPr>
          <p:cNvSpPr txBox="1"/>
          <p:nvPr/>
        </p:nvSpPr>
        <p:spPr>
          <a:xfrm>
            <a:off x="4468483" y="2179506"/>
            <a:ext cx="1978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 data distribution from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AD01FE-27F8-40D5-AB49-30BDABA7B06D}"/>
              </a:ext>
            </a:extLst>
          </p:cNvPr>
          <p:cNvCxnSpPr/>
          <p:nvPr/>
        </p:nvCxnSpPr>
        <p:spPr>
          <a:xfrm flipV="1">
            <a:off x="5207479" y="1711330"/>
            <a:ext cx="0" cy="43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58AA5F-427C-4C37-9593-1ADC0209AF45}"/>
              </a:ext>
            </a:extLst>
          </p:cNvPr>
          <p:cNvCxnSpPr>
            <a:cxnSpLocks/>
          </p:cNvCxnSpPr>
          <p:nvPr/>
        </p:nvCxnSpPr>
        <p:spPr>
          <a:xfrm flipH="1" flipV="1">
            <a:off x="3605842" y="2828076"/>
            <a:ext cx="851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F36D32-6251-47B9-AEB6-876486D4E794}"/>
              </a:ext>
            </a:extLst>
          </p:cNvPr>
          <p:cNvCxnSpPr>
            <a:cxnSpLocks/>
          </p:cNvCxnSpPr>
          <p:nvPr/>
        </p:nvCxnSpPr>
        <p:spPr>
          <a:xfrm flipH="1">
            <a:off x="1653785" y="3881330"/>
            <a:ext cx="1" cy="27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A68C8B-212F-45DA-A4B3-F80CECDAE41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238068" y="2387295"/>
            <a:ext cx="256539" cy="16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C01480-F513-461C-A6D5-C3B3B3EEB47C}"/>
              </a:ext>
            </a:extLst>
          </p:cNvPr>
          <p:cNvCxnSpPr>
            <a:cxnSpLocks/>
          </p:cNvCxnSpPr>
          <p:nvPr/>
        </p:nvCxnSpPr>
        <p:spPr>
          <a:xfrm flipH="1">
            <a:off x="4757980" y="3102836"/>
            <a:ext cx="481129" cy="64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9879EED-3439-4B29-BEBD-A25A069C49C3}"/>
              </a:ext>
            </a:extLst>
          </p:cNvPr>
          <p:cNvSpPr txBox="1"/>
          <p:nvPr/>
        </p:nvSpPr>
        <p:spPr>
          <a:xfrm>
            <a:off x="3596801" y="3874567"/>
            <a:ext cx="1509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GLMMs</a:t>
            </a:r>
          </a:p>
          <a:p>
            <a:pPr algn="ctr"/>
            <a:r>
              <a:rPr lang="en-US" dirty="0"/>
              <a:t>Non-normal,</a:t>
            </a:r>
          </a:p>
          <a:p>
            <a:pPr algn="ctr"/>
            <a:r>
              <a:rPr lang="en-US" dirty="0"/>
              <a:t>Dependent</a:t>
            </a:r>
          </a:p>
          <a:p>
            <a:pPr algn="ctr"/>
            <a:r>
              <a:rPr lang="en-US" dirty="0"/>
              <a:t>Issue: Both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75993D-E5BD-4ACC-9498-9FAB24E654C3}"/>
              </a:ext>
            </a:extLst>
          </p:cNvPr>
          <p:cNvSpPr txBox="1"/>
          <p:nvPr/>
        </p:nvSpPr>
        <p:spPr>
          <a:xfrm>
            <a:off x="3089333" y="5163131"/>
            <a:ext cx="3006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Solution: Sequential conditioning (OSA CDF/Generic)</a:t>
            </a:r>
          </a:p>
          <a:p>
            <a:pPr algn="ctr"/>
            <a:r>
              <a:rPr lang="en-US" dirty="0"/>
              <a:t>Conditional simulation</a:t>
            </a:r>
          </a:p>
          <a:p>
            <a:pPr algn="ctr"/>
            <a:r>
              <a:rPr lang="en-US" dirty="0"/>
              <a:t>MCMC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24770D-AA98-4AF3-AFD4-0F5E199BD876}"/>
              </a:ext>
            </a:extLst>
          </p:cNvPr>
          <p:cNvCxnSpPr>
            <a:cxnSpLocks/>
          </p:cNvCxnSpPr>
          <p:nvPr/>
        </p:nvCxnSpPr>
        <p:spPr>
          <a:xfrm>
            <a:off x="5688609" y="3046800"/>
            <a:ext cx="455665" cy="90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D30D48-2538-49FE-89EF-5B303D846467}"/>
              </a:ext>
            </a:extLst>
          </p:cNvPr>
          <p:cNvSpPr txBox="1"/>
          <p:nvPr/>
        </p:nvSpPr>
        <p:spPr>
          <a:xfrm>
            <a:off x="5829861" y="3925910"/>
            <a:ext cx="1978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??</a:t>
            </a:r>
          </a:p>
          <a:p>
            <a:pPr algn="ctr"/>
            <a:r>
              <a:rPr lang="en-US" dirty="0"/>
              <a:t>Delta-models, 0-inflated, Mixture distributions, </a:t>
            </a:r>
          </a:p>
          <a:p>
            <a:pPr algn="ctr"/>
            <a:r>
              <a:rPr lang="en-US" dirty="0"/>
              <a:t>Non-existent quantile function</a:t>
            </a:r>
          </a:p>
          <a:p>
            <a:pPr algn="ctr"/>
            <a:r>
              <a:rPr lang="en-US" dirty="0"/>
              <a:t>Issue: ?</a:t>
            </a:r>
          </a:p>
          <a:p>
            <a:pPr algn="ctr"/>
            <a:r>
              <a:rPr lang="en-US" dirty="0"/>
              <a:t>Solution: OSA</a:t>
            </a:r>
          </a:p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9F7FDE-1746-4098-891D-5647BEA6E9C6}"/>
              </a:ext>
            </a:extLst>
          </p:cNvPr>
          <p:cNvSpPr/>
          <p:nvPr/>
        </p:nvSpPr>
        <p:spPr>
          <a:xfrm>
            <a:off x="9961219" y="3510730"/>
            <a:ext cx="1724845" cy="36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walk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65B5A0-E782-466B-93C8-9DA7606D5FDA}"/>
              </a:ext>
            </a:extLst>
          </p:cNvPr>
          <p:cNvSpPr/>
          <p:nvPr/>
        </p:nvSpPr>
        <p:spPr>
          <a:xfrm>
            <a:off x="1801790" y="5331644"/>
            <a:ext cx="1724845" cy="36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Spatial Poisson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719E1D-431A-4F79-AD6B-7FEB8F37237D}"/>
              </a:ext>
            </a:extLst>
          </p:cNvPr>
          <p:cNvSpPr/>
          <p:nvPr/>
        </p:nvSpPr>
        <p:spPr>
          <a:xfrm>
            <a:off x="9971647" y="3925910"/>
            <a:ext cx="1724845" cy="36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Spatial LMM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19BF48-088A-488D-A367-CA8BF39B0599}"/>
              </a:ext>
            </a:extLst>
          </p:cNvPr>
          <p:cNvSpPr/>
          <p:nvPr/>
        </p:nvSpPr>
        <p:spPr>
          <a:xfrm>
            <a:off x="7746983" y="5003314"/>
            <a:ext cx="1724845" cy="870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Repeated measures Tweedie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1F2D3F-4155-4AA1-AC32-4FD5BE45CD31}"/>
              </a:ext>
            </a:extLst>
          </p:cNvPr>
          <p:cNvSpPr/>
          <p:nvPr/>
        </p:nvSpPr>
        <p:spPr>
          <a:xfrm>
            <a:off x="9471829" y="4355867"/>
            <a:ext cx="2224664" cy="36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Repeated measures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E437B6-D70C-423C-BA19-DC1468344A3A}"/>
              </a:ext>
            </a:extLst>
          </p:cNvPr>
          <p:cNvSpPr/>
          <p:nvPr/>
        </p:nvSpPr>
        <p:spPr>
          <a:xfrm>
            <a:off x="3782004" y="374631"/>
            <a:ext cx="2224664" cy="36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E52A10-BAE4-4A5F-98AF-CAA94C0B2100}"/>
              </a:ext>
            </a:extLst>
          </p:cNvPr>
          <p:cNvSpPr/>
          <p:nvPr/>
        </p:nvSpPr>
        <p:spPr>
          <a:xfrm>
            <a:off x="439549" y="853625"/>
            <a:ext cx="2224664" cy="36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Non-spatial Poisson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D91E7F-9FA8-40CD-89BB-E306A9D42446}"/>
              </a:ext>
            </a:extLst>
          </p:cNvPr>
          <p:cNvSpPr/>
          <p:nvPr/>
        </p:nvSpPr>
        <p:spPr>
          <a:xfrm>
            <a:off x="1801790" y="5820416"/>
            <a:ext cx="1724845" cy="860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Repeated measures gamma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58B14C-96D3-4357-BFE0-19A616877594}"/>
              </a:ext>
            </a:extLst>
          </p:cNvPr>
          <p:cNvSpPr txBox="1"/>
          <p:nvPr/>
        </p:nvSpPr>
        <p:spPr>
          <a:xfrm>
            <a:off x="10111411" y="5367151"/>
            <a:ext cx="1978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Non-linear normal/non-normal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F74B58-5ECB-4A8C-975C-13BF12183B25}"/>
              </a:ext>
            </a:extLst>
          </p:cNvPr>
          <p:cNvSpPr/>
          <p:nvPr/>
        </p:nvSpPr>
        <p:spPr>
          <a:xfrm>
            <a:off x="7746982" y="5906961"/>
            <a:ext cx="1724845" cy="540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Delta spatial GLMM?</a:t>
            </a:r>
          </a:p>
        </p:txBody>
      </p:sp>
    </p:spTree>
    <p:extLst>
      <p:ext uri="{BB962C8B-B14F-4D97-AF65-F5344CB8AC3E}">
        <p14:creationId xmlns:p14="http://schemas.microsoft.com/office/powerpoint/2010/main" val="184053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3B8158-9B10-4C3B-BBEB-8C8B0CFB517C}"/>
              </a:ext>
            </a:extLst>
          </p:cNvPr>
          <p:cNvSpPr txBox="1"/>
          <p:nvPr/>
        </p:nvSpPr>
        <p:spPr>
          <a:xfrm>
            <a:off x="-30564" y="823590"/>
            <a:ext cx="2691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Pearson residuals assumption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65E38-D46D-47DD-8243-ECE2F9E9C4AA}"/>
              </a:ext>
            </a:extLst>
          </p:cNvPr>
          <p:cNvSpPr txBox="1"/>
          <p:nvPr/>
        </p:nvSpPr>
        <p:spPr>
          <a:xfrm>
            <a:off x="3559833" y="888218"/>
            <a:ext cx="21134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Approximate Normality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87B37-9AA8-47E4-87E9-4CB552998AE4}"/>
              </a:ext>
            </a:extLst>
          </p:cNvPr>
          <p:cNvSpPr txBox="1"/>
          <p:nvPr/>
        </p:nvSpPr>
        <p:spPr>
          <a:xfrm>
            <a:off x="5988188" y="1015231"/>
            <a:ext cx="21134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Independence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60E5D-3CB3-4588-B32D-9FF433C28797}"/>
              </a:ext>
            </a:extLst>
          </p:cNvPr>
          <p:cNvSpPr txBox="1"/>
          <p:nvPr/>
        </p:nvSpPr>
        <p:spPr>
          <a:xfrm>
            <a:off x="3140728" y="2541918"/>
            <a:ext cx="106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20018-D0A9-41E5-9A12-E1A02F59A6A0}"/>
              </a:ext>
            </a:extLst>
          </p:cNvPr>
          <p:cNvSpPr txBox="1"/>
          <p:nvPr/>
        </p:nvSpPr>
        <p:spPr>
          <a:xfrm>
            <a:off x="4628800" y="2520351"/>
            <a:ext cx="21134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GLMM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69562-F587-4CCE-A03C-FA5CF7638764}"/>
              </a:ext>
            </a:extLst>
          </p:cNvPr>
          <p:cNvSpPr txBox="1"/>
          <p:nvPr/>
        </p:nvSpPr>
        <p:spPr>
          <a:xfrm>
            <a:off x="7044924" y="2524666"/>
            <a:ext cx="21134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80FF88-ADD7-4E55-A6A8-F90ABB740ACE}"/>
              </a:ext>
            </a:extLst>
          </p:cNvPr>
          <p:cNvSpPr txBox="1"/>
          <p:nvPr/>
        </p:nvSpPr>
        <p:spPr>
          <a:xfrm>
            <a:off x="3045123" y="3324211"/>
            <a:ext cx="12587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Quantile residuals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969E0-AA10-4B61-87CB-CFC3C4327B7D}"/>
              </a:ext>
            </a:extLst>
          </p:cNvPr>
          <p:cNvSpPr txBox="1"/>
          <p:nvPr/>
        </p:nvSpPr>
        <p:spPr>
          <a:xfrm>
            <a:off x="4642098" y="3319415"/>
            <a:ext cx="21134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Non-linearly decorrelated quantile residuals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79AF3-6B33-48EE-BB1A-489D33371CE8}"/>
              </a:ext>
            </a:extLst>
          </p:cNvPr>
          <p:cNvSpPr txBox="1"/>
          <p:nvPr/>
        </p:nvSpPr>
        <p:spPr>
          <a:xfrm>
            <a:off x="7048517" y="3289391"/>
            <a:ext cx="21134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Linearly decorrelated Pearson residuals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6F72BB-A9BE-45D1-A1E3-F4CD8E189C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675208" y="1534549"/>
            <a:ext cx="941361" cy="100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F3703A-5720-42B7-A6B3-0981A9B7B61C}"/>
              </a:ext>
            </a:extLst>
          </p:cNvPr>
          <p:cNvSpPr txBox="1"/>
          <p:nvPr/>
        </p:nvSpPr>
        <p:spPr>
          <a:xfrm>
            <a:off x="3950177" y="1803413"/>
            <a:ext cx="35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C99B19-5815-45C4-AB2A-191F65722A1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044924" y="1384563"/>
            <a:ext cx="1056736" cy="114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5E25A1-9468-495F-BCD2-2D4471D08E1E}"/>
              </a:ext>
            </a:extLst>
          </p:cNvPr>
          <p:cNvSpPr txBox="1"/>
          <p:nvPr/>
        </p:nvSpPr>
        <p:spPr>
          <a:xfrm>
            <a:off x="7372042" y="1705763"/>
            <a:ext cx="35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B39F76-D293-4492-9B35-7C58D298C1A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616569" y="1534549"/>
            <a:ext cx="1068967" cy="9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5156813-417D-4A6F-B4C6-9B4A5F4F73DD}"/>
              </a:ext>
            </a:extLst>
          </p:cNvPr>
          <p:cNvSpPr txBox="1"/>
          <p:nvPr/>
        </p:nvSpPr>
        <p:spPr>
          <a:xfrm>
            <a:off x="5056877" y="1796617"/>
            <a:ext cx="35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74D8D6-9EA9-4BAC-B695-76FF6191542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685536" y="1384563"/>
            <a:ext cx="1359388" cy="113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8140E2-00CF-4E9E-9B16-5514615C9D44}"/>
              </a:ext>
            </a:extLst>
          </p:cNvPr>
          <p:cNvSpPr txBox="1"/>
          <p:nvPr/>
        </p:nvSpPr>
        <p:spPr>
          <a:xfrm>
            <a:off x="6216076" y="1721287"/>
            <a:ext cx="35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361CC1-7D57-4D7B-88E5-33BEE8D59E4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3674492" y="2911250"/>
            <a:ext cx="716" cy="41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CD5A71-9465-48D4-A14C-A96F4F0F3A25}"/>
              </a:ext>
            </a:extLst>
          </p:cNvPr>
          <p:cNvSpPr txBox="1"/>
          <p:nvPr/>
        </p:nvSpPr>
        <p:spPr>
          <a:xfrm>
            <a:off x="935594" y="2541918"/>
            <a:ext cx="172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Model class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153A0F-475E-4D24-A3CC-316C06D8C627}"/>
              </a:ext>
            </a:extLst>
          </p:cNvPr>
          <p:cNvSpPr txBox="1"/>
          <p:nvPr/>
        </p:nvSpPr>
        <p:spPr>
          <a:xfrm>
            <a:off x="935594" y="3505199"/>
            <a:ext cx="172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Solution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A8812C-3352-47ED-9D10-477FB2418E73}"/>
              </a:ext>
            </a:extLst>
          </p:cNvPr>
          <p:cNvSpPr txBox="1"/>
          <p:nvPr/>
        </p:nvSpPr>
        <p:spPr>
          <a:xfrm>
            <a:off x="2868281" y="4497560"/>
            <a:ext cx="16124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Simulation or OSA CDF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146416-C7C2-452F-A4DB-0573331B61E1}"/>
              </a:ext>
            </a:extLst>
          </p:cNvPr>
          <p:cNvSpPr txBox="1"/>
          <p:nvPr/>
        </p:nvSpPr>
        <p:spPr>
          <a:xfrm>
            <a:off x="4643895" y="4662407"/>
            <a:ext cx="21134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OSA CDF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A91217-E123-4261-9A1C-D7D1B39B341A}"/>
              </a:ext>
            </a:extLst>
          </p:cNvPr>
          <p:cNvSpPr txBox="1"/>
          <p:nvPr/>
        </p:nvSpPr>
        <p:spPr>
          <a:xfrm>
            <a:off x="7056424" y="4471360"/>
            <a:ext cx="21134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Rotated simulation or OSA FG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16EC89-137E-4CE7-B335-C55AAF12A739}"/>
              </a:ext>
            </a:extLst>
          </p:cNvPr>
          <p:cNvSpPr txBox="1"/>
          <p:nvPr/>
        </p:nvSpPr>
        <p:spPr>
          <a:xfrm>
            <a:off x="800446" y="4675361"/>
            <a:ext cx="186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Recommendation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74305C-7459-4CF6-BF5D-1C16E32380C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85536" y="2889683"/>
            <a:ext cx="13298" cy="43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B4BCE47-4E52-4373-B6BE-EAB0B7B185A7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8101660" y="2893998"/>
            <a:ext cx="3593" cy="395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54FA9A-C966-4BA7-A8FA-644961A81407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flipH="1">
            <a:off x="3674491" y="3970542"/>
            <a:ext cx="1" cy="52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3EB2960-0E26-4728-A86E-071E835597A5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5698834" y="4242745"/>
            <a:ext cx="1797" cy="41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BA992EF-21EB-4BBB-B408-B87D95409EF2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>
            <a:off x="8105253" y="4212721"/>
            <a:ext cx="7907" cy="25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31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162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Cole.Monnahan</dc:creator>
  <cp:lastModifiedBy>Cole.Monnahan</cp:lastModifiedBy>
  <cp:revision>14</cp:revision>
  <dcterms:created xsi:type="dcterms:W3CDTF">2023-02-09T18:52:42Z</dcterms:created>
  <dcterms:modified xsi:type="dcterms:W3CDTF">2023-07-27T21:29:39Z</dcterms:modified>
</cp:coreProperties>
</file>