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64" r:id="rId2"/>
    <p:sldId id="287" r:id="rId3"/>
    <p:sldId id="314" r:id="rId4"/>
    <p:sldId id="316" r:id="rId5"/>
    <p:sldId id="320" r:id="rId6"/>
    <p:sldId id="304" r:id="rId7"/>
    <p:sldId id="317" r:id="rId8"/>
    <p:sldId id="318" r:id="rId9"/>
    <p:sldId id="319" r:id="rId10"/>
    <p:sldId id="305" r:id="rId11"/>
    <p:sldId id="265" r:id="rId12"/>
  </p:sldIdLst>
  <p:sldSz cx="9144000" cy="6858000" type="screen4x3"/>
  <p:notesSz cx="7010400" cy="9296400"/>
  <p:custDataLst>
    <p:tags r:id="rId15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E54"/>
    <a:srgbClr val="49535F"/>
    <a:srgbClr val="41B1E9"/>
    <a:srgbClr val="003366"/>
    <a:srgbClr val="243190"/>
    <a:srgbClr val="E88E16"/>
    <a:srgbClr val="E00E2C"/>
    <a:srgbClr val="FEB915"/>
    <a:srgbClr val="CCFF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855" autoAdjust="0"/>
    <p:restoredTop sz="95332" autoAdjust="0"/>
  </p:normalViewPr>
  <p:slideViewPr>
    <p:cSldViewPr snapToGrid="0" snapToObjects="1">
      <p:cViewPr varScale="1">
        <p:scale>
          <a:sx n="88" d="100"/>
          <a:sy n="88" d="100"/>
        </p:scale>
        <p:origin x="79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31-08-2020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31-08-2020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1151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10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969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7602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3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4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5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6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611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7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611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8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611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9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61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31/08/2020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44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31/08/2020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7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31/08/2020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40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31/08/2020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54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31/08/2020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814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31/08/2020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3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31/08/2020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7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31/08/2020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8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31/08/2020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31/08/2020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31/08/2020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5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31/08/2020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52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31/08/2020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0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6" Type="http://schemas.openxmlformats.org/officeDocument/2006/relationships/image" Target="../media/image7.sv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7.sv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6" Type="http://schemas.openxmlformats.org/officeDocument/2006/relationships/image" Target="../media/image4.png"/><Relationship Id="rId5" Type="http://schemas.openxmlformats.org/officeDocument/2006/relationships/hyperlink" Target="https://es.vuejs.org/v2/guide/index.html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197530" y="2213822"/>
            <a:ext cx="49464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400" b="1" dirty="0" smtClean="0">
                <a:solidFill>
                  <a:srgbClr val="49535F"/>
                </a:solidFill>
              </a:rPr>
              <a:t>Construir una aplicación web</a:t>
            </a:r>
            <a:r>
              <a:rPr lang="es-CL" sz="4400" b="1" dirty="0">
                <a:solidFill>
                  <a:srgbClr val="49535F"/>
                </a:solidFill>
              </a:rPr>
              <a:t> orientado a </a:t>
            </a:r>
            <a:r>
              <a:rPr lang="es-CL" sz="4400" b="1" dirty="0" smtClean="0">
                <a:solidFill>
                  <a:srgbClr val="49535F"/>
                </a:solidFill>
              </a:rPr>
              <a:t>eventos y componentes utilizando </a:t>
            </a:r>
            <a:r>
              <a:rPr lang="es-CL" sz="4400" b="1" dirty="0" err="1" smtClean="0">
                <a:solidFill>
                  <a:srgbClr val="49535F"/>
                </a:solidFill>
              </a:rPr>
              <a:t>Vue</a:t>
            </a:r>
            <a:endParaRPr lang="es-CL" sz="4400" b="1" dirty="0">
              <a:solidFill>
                <a:srgbClr val="49535F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0"/>
            <a:ext cx="49464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400" b="1" dirty="0" smtClean="0">
                <a:solidFill>
                  <a:srgbClr val="FF0000"/>
                </a:solidFill>
              </a:rPr>
              <a:t>CLASE 1</a:t>
            </a:r>
          </a:p>
          <a:p>
            <a:pPr algn="ctr"/>
            <a:r>
              <a:rPr lang="es-CL" sz="4400" b="1" dirty="0" smtClean="0">
                <a:solidFill>
                  <a:srgbClr val="FF0000"/>
                </a:solidFill>
              </a:rPr>
              <a:t>MÓDULO 4</a:t>
            </a:r>
            <a:endParaRPr lang="es-CL" sz="44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38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7A59D3A-CAD6-C14E-B94D-52D204782253}"/>
              </a:ext>
            </a:extLst>
          </p:cNvPr>
          <p:cNvSpPr/>
          <p:nvPr/>
        </p:nvSpPr>
        <p:spPr>
          <a:xfrm>
            <a:off x="984068" y="784197"/>
            <a:ext cx="79770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4000" b="1" dirty="0"/>
              <a:t>Realice la actividad de aprendizaje </a:t>
            </a:r>
            <a:r>
              <a:rPr lang="es-CL" sz="4000" b="1" dirty="0" smtClean="0"/>
              <a:t>1.</a:t>
            </a:r>
            <a:endParaRPr lang="es-CL" sz="4000" b="1" dirty="0"/>
          </a:p>
        </p:txBody>
      </p:sp>
      <p:pic>
        <p:nvPicPr>
          <p:cNvPr id="7" name="Gráfico 6" descr="Internet">
            <a:extLst>
              <a:ext uri="{FF2B5EF4-FFF2-40B4-BE49-F238E27FC236}">
                <a16:creationId xmlns:a16="http://schemas.microsoft.com/office/drawing/2014/main" id="{4DA25A48-3FC9-2342-B037-CF33F58C2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416032" y="934026"/>
            <a:ext cx="6473933" cy="64739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9200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EAF23EB-BE19-E34E-97DC-8B175E68B88B}"/>
              </a:ext>
            </a:extLst>
          </p:cNvPr>
          <p:cNvSpPr txBox="1"/>
          <p:nvPr/>
        </p:nvSpPr>
        <p:spPr>
          <a:xfrm>
            <a:off x="474618" y="1930858"/>
            <a:ext cx="81947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Courier New" panose="02070309020205020404" pitchFamily="49" charset="0"/>
              <a:buChar char="o"/>
            </a:pPr>
            <a:r>
              <a:rPr lang="es-ES" sz="4000" dirty="0" smtClean="0"/>
              <a:t>Framework </a:t>
            </a:r>
            <a:r>
              <a:rPr lang="es-ES" sz="4000" dirty="0"/>
              <a:t>de </a:t>
            </a:r>
            <a:r>
              <a:rPr lang="es-ES" sz="4000" dirty="0" err="1"/>
              <a:t>javascript</a:t>
            </a:r>
            <a:r>
              <a:rPr lang="es-ES" sz="4000" dirty="0"/>
              <a:t> </a:t>
            </a:r>
            <a:r>
              <a:rPr lang="es-ES" sz="4000" dirty="0" smtClean="0"/>
              <a:t>progresivo</a:t>
            </a:r>
          </a:p>
          <a:p>
            <a:pPr marL="571500" indent="-571500" algn="just">
              <a:buFont typeface="Courier New" panose="02070309020205020404" pitchFamily="49" charset="0"/>
              <a:buChar char="o"/>
            </a:pPr>
            <a:endParaRPr lang="es-ES" sz="4000" dirty="0" smtClean="0"/>
          </a:p>
          <a:p>
            <a:pPr marL="571500" indent="-571500" algn="just">
              <a:buFont typeface="Courier New" panose="02070309020205020404" pitchFamily="49" charset="0"/>
              <a:buChar char="o"/>
            </a:pPr>
            <a:r>
              <a:rPr lang="es-ES" sz="4000" dirty="0" smtClean="0"/>
              <a:t>Para </a:t>
            </a:r>
            <a:r>
              <a:rPr lang="es-ES" sz="4000" dirty="0"/>
              <a:t>construir interfaces de </a:t>
            </a:r>
            <a:r>
              <a:rPr lang="es-ES" sz="4000" dirty="0" smtClean="0"/>
              <a:t>usuario</a:t>
            </a:r>
          </a:p>
          <a:p>
            <a:pPr marL="571500" indent="-571500" algn="just">
              <a:buFont typeface="Courier New" panose="02070309020205020404" pitchFamily="49" charset="0"/>
              <a:buChar char="o"/>
            </a:pPr>
            <a:endParaRPr lang="es-ES" sz="4000" dirty="0" smtClean="0"/>
          </a:p>
          <a:p>
            <a:pPr marL="571500" indent="-571500" algn="just">
              <a:buFont typeface="Courier New" panose="02070309020205020404" pitchFamily="49" charset="0"/>
              <a:buChar char="o"/>
            </a:pPr>
            <a:r>
              <a:rPr lang="es-ES" sz="4000" dirty="0" smtClean="0"/>
              <a:t>Capaz </a:t>
            </a:r>
            <a:r>
              <a:rPr lang="es-ES" sz="4000" dirty="0"/>
              <a:t>de </a:t>
            </a:r>
            <a:r>
              <a:rPr lang="es-ES" sz="4000" dirty="0" smtClean="0"/>
              <a:t>crear SPA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83325" y="63061"/>
            <a:ext cx="6899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Introducción a </a:t>
            </a:r>
            <a:r>
              <a:rPr lang="es-CL" sz="3600" b="1" dirty="0" err="1" smtClean="0">
                <a:solidFill>
                  <a:schemeClr val="bg1"/>
                </a:solidFill>
              </a:rPr>
              <a:t>Vue</a:t>
            </a:r>
            <a:endParaRPr lang="es-CL" sz="3600" b="1" dirty="0">
              <a:solidFill>
                <a:schemeClr val="bg1"/>
              </a:solidFill>
            </a:endParaRPr>
          </a:p>
        </p:txBody>
      </p:sp>
      <p:pic>
        <p:nvPicPr>
          <p:cNvPr id="3" name="Imagen 2" descr="vuej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494" y="5929363"/>
            <a:ext cx="918506" cy="9286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785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vuej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07" y="6331058"/>
            <a:ext cx="521192" cy="52694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EAF23EB-BE19-E34E-97DC-8B175E68B88B}"/>
              </a:ext>
            </a:extLst>
          </p:cNvPr>
          <p:cNvSpPr txBox="1"/>
          <p:nvPr/>
        </p:nvSpPr>
        <p:spPr>
          <a:xfrm>
            <a:off x="191589" y="959967"/>
            <a:ext cx="876082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s-ES_tradnl" sz="3200" dirty="0" smtClean="0"/>
              <a:t>Creado </a:t>
            </a:r>
            <a:r>
              <a:rPr lang="es-ES_tradnl" sz="3200" dirty="0"/>
              <a:t>por </a:t>
            </a:r>
            <a:r>
              <a:rPr lang="es-ES_tradnl" sz="3200" b="1" dirty="0" err="1"/>
              <a:t>Evan</a:t>
            </a:r>
            <a:r>
              <a:rPr lang="es-ES_tradnl" sz="3200" b="1" dirty="0"/>
              <a:t> </a:t>
            </a:r>
            <a:r>
              <a:rPr lang="es-ES_tradnl" sz="3200" b="1" dirty="0" err="1" smtClean="0"/>
              <a:t>You</a:t>
            </a:r>
            <a:r>
              <a:rPr lang="es-ES_tradnl" sz="3200" dirty="0" err="1" smtClean="0"/>
              <a:t>,ex</a:t>
            </a:r>
            <a:r>
              <a:rPr lang="es-ES_tradnl" sz="3200" dirty="0" smtClean="0"/>
              <a:t> desarrollador de Angular</a:t>
            </a:r>
          </a:p>
          <a:p>
            <a:pPr marL="457200" indent="-457200" algn="just">
              <a:buFont typeface="Courier New" panose="02070309020205020404" pitchFamily="49" charset="0"/>
              <a:buChar char="o"/>
            </a:pPr>
            <a:endParaRPr lang="es-ES_tradnl" sz="3200" dirty="0" smtClean="0"/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s-ES_tradnl" sz="3200" dirty="0" smtClean="0"/>
              <a:t>Lanzado </a:t>
            </a:r>
            <a:r>
              <a:rPr lang="es-ES_tradnl" sz="3200" dirty="0"/>
              <a:t>en el año </a:t>
            </a:r>
            <a:r>
              <a:rPr lang="es-ES_tradnl" sz="3200" dirty="0" smtClean="0"/>
              <a:t>2014</a:t>
            </a:r>
          </a:p>
          <a:p>
            <a:pPr marL="457200" indent="-457200" algn="just">
              <a:buFont typeface="Courier New" panose="02070309020205020404" pitchFamily="49" charset="0"/>
              <a:buChar char="o"/>
            </a:pPr>
            <a:endParaRPr lang="es-ES_tradnl" sz="3200" dirty="0" smtClean="0"/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s-ES_tradnl" sz="3200" dirty="0" smtClean="0"/>
              <a:t>Pensado </a:t>
            </a:r>
            <a:r>
              <a:rPr lang="es-ES_tradnl" sz="3200" dirty="0"/>
              <a:t>para ser </a:t>
            </a:r>
            <a:r>
              <a:rPr lang="es-ES_tradnl" sz="3200" dirty="0" smtClean="0"/>
              <a:t>una </a:t>
            </a:r>
            <a:r>
              <a:rPr lang="es-ES_tradnl" sz="3200" dirty="0"/>
              <a:t>biblioteca </a:t>
            </a:r>
            <a:r>
              <a:rPr lang="es-ES_tradnl" sz="3200" dirty="0" smtClean="0"/>
              <a:t>personal</a:t>
            </a:r>
          </a:p>
          <a:p>
            <a:pPr marL="457200" indent="-457200" algn="just">
              <a:buFont typeface="Courier New" panose="02070309020205020404" pitchFamily="49" charset="0"/>
              <a:buChar char="o"/>
            </a:pPr>
            <a:endParaRPr lang="es-ES_tradnl" sz="3200" dirty="0" smtClean="0"/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s-ES_tradnl" sz="3200" dirty="0" smtClean="0"/>
              <a:t>La </a:t>
            </a:r>
            <a:r>
              <a:rPr lang="es-ES_tradnl" sz="3200" dirty="0"/>
              <a:t>comunidad hizo que el proyecto </a:t>
            </a:r>
            <a:r>
              <a:rPr lang="es-ES_tradnl" sz="3200" dirty="0" smtClean="0"/>
              <a:t>creciera</a:t>
            </a:r>
          </a:p>
          <a:p>
            <a:pPr marL="457200" indent="-457200" algn="just">
              <a:buFont typeface="Courier New" panose="02070309020205020404" pitchFamily="49" charset="0"/>
              <a:buChar char="o"/>
            </a:pPr>
            <a:endParaRPr lang="es-ES_tradnl" sz="3200" dirty="0" smtClean="0"/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s-ES_tradnl" sz="3200" dirty="0" smtClean="0"/>
              <a:t>Hoy es un de los </a:t>
            </a:r>
            <a:r>
              <a:rPr lang="es-ES_tradnl" sz="3200" dirty="0" err="1" smtClean="0"/>
              <a:t>Frameworks</a:t>
            </a:r>
            <a:r>
              <a:rPr lang="es-ES_tradnl" sz="3200" dirty="0" smtClean="0"/>
              <a:t> </a:t>
            </a:r>
            <a:r>
              <a:rPr lang="es-ES_tradnl" sz="3200" dirty="0"/>
              <a:t>web más </a:t>
            </a:r>
            <a:r>
              <a:rPr lang="es-ES_tradnl" sz="3200" dirty="0" smtClean="0"/>
              <a:t>populares</a:t>
            </a:r>
          </a:p>
          <a:p>
            <a:pPr marL="457200" indent="-457200" algn="just">
              <a:buFont typeface="Courier New" panose="02070309020205020404" pitchFamily="49" charset="0"/>
              <a:buChar char="o"/>
            </a:pPr>
            <a:endParaRPr lang="es-ES_tradnl" sz="3200" dirty="0" smtClean="0"/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s-ES" sz="3200" dirty="0"/>
              <a:t>Requiere conocimiento medio de HTML, CSS y </a:t>
            </a:r>
            <a:r>
              <a:rPr lang="es-ES" sz="3200" dirty="0" smtClean="0"/>
              <a:t>JS</a:t>
            </a:r>
            <a:endParaRPr lang="es-ES" sz="32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15095" y="0"/>
            <a:ext cx="6899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Historia de </a:t>
            </a:r>
            <a:r>
              <a:rPr lang="es-CL" sz="3600" b="1" dirty="0" err="1" smtClean="0">
                <a:solidFill>
                  <a:schemeClr val="bg1"/>
                </a:solidFill>
              </a:rPr>
              <a:t>Vue</a:t>
            </a:r>
            <a:endParaRPr lang="es-CL" sz="36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16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EAF23EB-BE19-E34E-97DC-8B175E68B88B}"/>
              </a:ext>
            </a:extLst>
          </p:cNvPr>
          <p:cNvSpPr txBox="1"/>
          <p:nvPr/>
        </p:nvSpPr>
        <p:spPr>
          <a:xfrm>
            <a:off x="69669" y="1356546"/>
            <a:ext cx="89001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s-ES_tradnl" sz="3200" dirty="0" smtClean="0"/>
              <a:t>Trabaja con componentes</a:t>
            </a:r>
          </a:p>
          <a:p>
            <a:pPr marL="457200" indent="-457200" algn="just">
              <a:buFont typeface="Courier New" panose="02070309020205020404" pitchFamily="49" charset="0"/>
              <a:buChar char="o"/>
            </a:pPr>
            <a:endParaRPr lang="es-ES_tradnl" sz="3200" dirty="0" smtClean="0"/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s-ES_tradnl" sz="3200" dirty="0" smtClean="0"/>
              <a:t>Un componente es una agrupación de </a:t>
            </a:r>
            <a:r>
              <a:rPr lang="es-ES_tradnl" sz="3200" dirty="0"/>
              <a:t>código reutilizable HTML</a:t>
            </a:r>
            <a:r>
              <a:rPr lang="es-ES_tradnl" sz="3200" dirty="0" smtClean="0"/>
              <a:t>, CSS y JS</a:t>
            </a:r>
          </a:p>
          <a:p>
            <a:pPr marL="457200" indent="-457200" algn="just">
              <a:buFont typeface="Courier New" panose="02070309020205020404" pitchFamily="49" charset="0"/>
              <a:buChar char="o"/>
            </a:pPr>
            <a:endParaRPr lang="es-ES_tradnl" sz="3200" dirty="0" smtClean="0"/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s-ES_tradnl" sz="3200" dirty="0" smtClean="0"/>
              <a:t>Los </a:t>
            </a:r>
            <a:r>
              <a:rPr lang="es-ES_tradnl" sz="3200" dirty="0"/>
              <a:t>componentes </a:t>
            </a:r>
            <a:r>
              <a:rPr lang="es-ES_tradnl" sz="3200" dirty="0" smtClean="0"/>
              <a:t>permiten </a:t>
            </a:r>
            <a:r>
              <a:rPr lang="es-ES_tradnl" sz="3200" dirty="0"/>
              <a:t>desarrollar proyectos </a:t>
            </a:r>
            <a:r>
              <a:rPr lang="es-ES_tradnl" sz="3200" dirty="0" err="1"/>
              <a:t>modularizados</a:t>
            </a:r>
            <a:r>
              <a:rPr lang="es-ES_tradnl" sz="3200" dirty="0"/>
              <a:t> y fáciles de </a:t>
            </a:r>
            <a:r>
              <a:rPr lang="es-ES_tradnl" sz="3200" dirty="0" smtClean="0"/>
              <a:t>escalar</a:t>
            </a:r>
          </a:p>
          <a:p>
            <a:pPr marL="457200" indent="-457200" algn="just">
              <a:buFont typeface="Courier New" panose="02070309020205020404" pitchFamily="49" charset="0"/>
              <a:buChar char="o"/>
            </a:pPr>
            <a:endParaRPr lang="es-ES_tradnl" sz="3200" dirty="0" smtClean="0"/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s-ES_tradnl" sz="3200" dirty="0" smtClean="0"/>
              <a:t>Los componentes son fácilmente reemplazables</a:t>
            </a:r>
            <a:endParaRPr lang="es-ES_tradnl" sz="3200" dirty="0"/>
          </a:p>
        </p:txBody>
      </p:sp>
      <p:pic>
        <p:nvPicPr>
          <p:cNvPr id="3" name="Imagen 2" descr="vuej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999" y="5813606"/>
            <a:ext cx="1033001" cy="104439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83325" y="0"/>
            <a:ext cx="1524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 err="1" smtClean="0">
                <a:solidFill>
                  <a:schemeClr val="bg1"/>
                </a:solidFill>
              </a:rPr>
              <a:t>Vue</a:t>
            </a:r>
            <a:endParaRPr lang="es-CL" sz="40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102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EAF23EB-BE19-E34E-97DC-8B175E68B88B}"/>
              </a:ext>
            </a:extLst>
          </p:cNvPr>
          <p:cNvSpPr txBox="1"/>
          <p:nvPr/>
        </p:nvSpPr>
        <p:spPr>
          <a:xfrm>
            <a:off x="0" y="1339892"/>
            <a:ext cx="91439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es-ES_tradnl" sz="2800" dirty="0" smtClean="0">
                <a:solidFill>
                  <a:srgbClr val="0070C0"/>
                </a:solidFill>
              </a:rPr>
              <a:t>CDN </a:t>
            </a:r>
            <a:r>
              <a:rPr lang="es-ES_tradnl" sz="2800" dirty="0">
                <a:solidFill>
                  <a:srgbClr val="0070C0"/>
                </a:solidFill>
              </a:rPr>
              <a:t>(</a:t>
            </a:r>
            <a:r>
              <a:rPr lang="es-ES_tradnl" sz="2800" dirty="0" smtClean="0">
                <a:solidFill>
                  <a:srgbClr val="0070C0"/>
                </a:solidFill>
              </a:rPr>
              <a:t>Content </a:t>
            </a:r>
            <a:r>
              <a:rPr lang="es-ES_tradnl" sz="2800" dirty="0" err="1">
                <a:solidFill>
                  <a:srgbClr val="0070C0"/>
                </a:solidFill>
              </a:rPr>
              <a:t>delivery</a:t>
            </a:r>
            <a:r>
              <a:rPr lang="es-ES_tradnl" sz="2800" dirty="0">
                <a:solidFill>
                  <a:srgbClr val="0070C0"/>
                </a:solidFill>
              </a:rPr>
              <a:t> Network</a:t>
            </a:r>
            <a:r>
              <a:rPr lang="es-ES_tradnl" sz="2800" dirty="0" smtClean="0">
                <a:solidFill>
                  <a:srgbClr val="0070C0"/>
                </a:solidFill>
              </a:rPr>
              <a:t>)</a:t>
            </a:r>
          </a:p>
          <a:p>
            <a:pPr marL="514350" lvl="0" indent="-514350" algn="just">
              <a:buFont typeface="+mj-lt"/>
              <a:buAutoNum type="arabicPeriod"/>
            </a:pPr>
            <a:endParaRPr lang="es-ES_tradnl" sz="2800" dirty="0"/>
          </a:p>
          <a:p>
            <a:pPr lvl="1" algn="just"/>
            <a:r>
              <a:rPr lang="es-ES_tradnl" sz="2800" dirty="0" smtClean="0"/>
              <a:t>Tal como lo hicimos con </a:t>
            </a:r>
            <a:r>
              <a:rPr lang="es-ES_tradnl" sz="2800" dirty="0" err="1" smtClean="0"/>
              <a:t>Boostrap</a:t>
            </a:r>
            <a:r>
              <a:rPr lang="es-ES_tradnl" sz="2800" dirty="0" smtClean="0"/>
              <a:t> o </a:t>
            </a:r>
            <a:r>
              <a:rPr lang="es-ES_tradnl" sz="2800" dirty="0" err="1" smtClean="0"/>
              <a:t>jQuery</a:t>
            </a:r>
            <a:r>
              <a:rPr lang="es-ES_tradnl" sz="2800" dirty="0" smtClean="0"/>
              <a:t>.</a:t>
            </a:r>
          </a:p>
          <a:p>
            <a:pPr lvl="1" algn="just"/>
            <a:r>
              <a:rPr lang="es-ES_tradnl" sz="2800" dirty="0" smtClean="0"/>
              <a:t>Esta es la forma más simple de </a:t>
            </a:r>
            <a:r>
              <a:rPr lang="es-ES_tradnl" sz="2800" i="1" dirty="0" smtClean="0"/>
              <a:t>instalarlo</a:t>
            </a:r>
            <a:r>
              <a:rPr lang="es-ES_tradnl" sz="2800" dirty="0" smtClean="0"/>
              <a:t>.</a:t>
            </a:r>
          </a:p>
          <a:p>
            <a:pPr marL="971550" lvl="1" indent="-514350" algn="just">
              <a:buFont typeface="+mj-lt"/>
              <a:buAutoNum type="arabicPeriod"/>
            </a:pPr>
            <a:endParaRPr lang="es-ES_tradnl" sz="2800" dirty="0" smtClean="0">
              <a:solidFill>
                <a:srgbClr val="ED7D31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ES_tradnl" sz="2800" dirty="0" err="1" smtClean="0">
                <a:solidFill>
                  <a:srgbClr val="0070C0"/>
                </a:solidFill>
              </a:rPr>
              <a:t>Vue</a:t>
            </a:r>
            <a:r>
              <a:rPr lang="es-ES_tradnl" sz="2800" dirty="0" smtClean="0">
                <a:solidFill>
                  <a:srgbClr val="0070C0"/>
                </a:solidFill>
              </a:rPr>
              <a:t> </a:t>
            </a:r>
            <a:r>
              <a:rPr lang="es-ES_tradnl" sz="2800" dirty="0">
                <a:solidFill>
                  <a:srgbClr val="0070C0"/>
                </a:solidFill>
              </a:rPr>
              <a:t>CLI (</a:t>
            </a:r>
            <a:r>
              <a:rPr lang="es-ES_tradnl" sz="2800" dirty="0" err="1">
                <a:solidFill>
                  <a:srgbClr val="0070C0"/>
                </a:solidFill>
              </a:rPr>
              <a:t>Command</a:t>
            </a:r>
            <a:r>
              <a:rPr lang="es-ES_tradnl" sz="2800" dirty="0">
                <a:solidFill>
                  <a:srgbClr val="0070C0"/>
                </a:solidFill>
              </a:rPr>
              <a:t> line interface)</a:t>
            </a:r>
            <a:r>
              <a:rPr lang="es-ES_tradnl" sz="2800" dirty="0">
                <a:solidFill>
                  <a:srgbClr val="ED7D31"/>
                </a:solidFill>
              </a:rPr>
              <a:t> </a:t>
            </a:r>
            <a:endParaRPr lang="es-ES_tradnl" sz="2800" dirty="0" smtClean="0">
              <a:solidFill>
                <a:srgbClr val="ED7D31"/>
              </a:solidFill>
            </a:endParaRPr>
          </a:p>
          <a:p>
            <a:pPr algn="just"/>
            <a:endParaRPr lang="es-ES_tradnl" sz="2800" dirty="0">
              <a:solidFill>
                <a:srgbClr val="ED7D31"/>
              </a:solidFill>
            </a:endParaRPr>
          </a:p>
          <a:p>
            <a:pPr lvl="1" algn="just"/>
            <a:r>
              <a:rPr lang="es-ES_tradnl" sz="2800" dirty="0" err="1" smtClean="0"/>
              <a:t>Vue</a:t>
            </a:r>
            <a:r>
              <a:rPr lang="es-ES_tradnl" sz="2800" dirty="0" smtClean="0"/>
              <a:t> CLI es </a:t>
            </a:r>
            <a:r>
              <a:rPr lang="es-ES_tradnl" sz="2800" dirty="0"/>
              <a:t>un generador de proyectos </a:t>
            </a:r>
            <a:r>
              <a:rPr lang="es-ES_tradnl" sz="2800" dirty="0" smtClean="0"/>
              <a:t>y </a:t>
            </a:r>
            <a:r>
              <a:rPr lang="es-ES_tradnl" sz="2800" dirty="0"/>
              <a:t>es el enfoque más utilizado por los desarrolladores, el cual conoceremos en el próximo módulo</a:t>
            </a:r>
            <a:r>
              <a:rPr lang="es-ES_tradnl" sz="2800" dirty="0" smtClean="0"/>
              <a:t>.</a:t>
            </a:r>
            <a:endParaRPr lang="es-CL" sz="2800" dirty="0"/>
          </a:p>
        </p:txBody>
      </p:sp>
      <p:pic>
        <p:nvPicPr>
          <p:cNvPr id="3" name="Imagen 2" descr="vuej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477" y="5735229"/>
            <a:ext cx="1110523" cy="112277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83325" y="0"/>
            <a:ext cx="4084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 smtClean="0">
                <a:solidFill>
                  <a:schemeClr val="bg1"/>
                </a:solidFill>
              </a:rPr>
              <a:t>Instalación de </a:t>
            </a:r>
            <a:r>
              <a:rPr lang="es-CL" sz="4000" b="1" dirty="0" err="1" smtClean="0">
                <a:solidFill>
                  <a:schemeClr val="bg1"/>
                </a:solidFill>
              </a:rPr>
              <a:t>Vue</a:t>
            </a:r>
            <a:endParaRPr lang="es-CL" sz="40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791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EAF23EB-BE19-E34E-97DC-8B175E68B88B}"/>
              </a:ext>
            </a:extLst>
          </p:cNvPr>
          <p:cNvSpPr txBox="1"/>
          <p:nvPr/>
        </p:nvSpPr>
        <p:spPr>
          <a:xfrm>
            <a:off x="217715" y="841559"/>
            <a:ext cx="87869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smtClean="0"/>
              <a:t>		¿</a:t>
            </a:r>
            <a:r>
              <a:rPr lang="es-CL" sz="2400" b="1" dirty="0"/>
              <a:t>Cómo </a:t>
            </a:r>
            <a:r>
              <a:rPr lang="es-CL" sz="2400" b="1" dirty="0" smtClean="0"/>
              <a:t>enlazar Vue.js </a:t>
            </a:r>
            <a:r>
              <a:rPr lang="es-CL" sz="2400" b="1" dirty="0"/>
              <a:t>en un archivo HTML</a:t>
            </a:r>
            <a:r>
              <a:rPr lang="es-CL" sz="2400" b="1" dirty="0" smtClean="0"/>
              <a:t>?</a:t>
            </a:r>
          </a:p>
          <a:p>
            <a:endParaRPr lang="es-CL" sz="2400" b="1" dirty="0"/>
          </a:p>
          <a:p>
            <a:r>
              <a:rPr lang="es-ES" sz="2400" dirty="0"/>
              <a:t>En el núcleo de </a:t>
            </a:r>
            <a:r>
              <a:rPr lang="es-ES" sz="2400" dirty="0" err="1"/>
              <a:t>Vue.js</a:t>
            </a:r>
            <a:r>
              <a:rPr lang="es-ES" sz="2400" dirty="0"/>
              <a:t> hay un sistema que nos permite presentar datos declarativamente al DOM utilizando una sintaxis </a:t>
            </a:r>
            <a:r>
              <a:rPr lang="es-ES" sz="2400" dirty="0" smtClean="0"/>
              <a:t>sencilla. En la</a:t>
            </a:r>
            <a:r>
              <a:rPr lang="es-CL" sz="2400" dirty="0" smtClean="0"/>
              <a:t> página oficial revisar la guía de comienzo:</a:t>
            </a:r>
          </a:p>
          <a:p>
            <a:r>
              <a:rPr lang="es-CL" sz="2400" dirty="0" smtClean="0"/>
              <a:t> </a:t>
            </a:r>
          </a:p>
          <a:p>
            <a:r>
              <a:rPr lang="es-ES_tradnl" sz="2400" u="sng" dirty="0">
                <a:hlinkClick r:id="rId5"/>
              </a:rPr>
              <a:t>https://</a:t>
            </a:r>
            <a:r>
              <a:rPr lang="es-ES_tradnl" sz="2400" u="sng" dirty="0" smtClean="0">
                <a:hlinkClick r:id="rId5"/>
              </a:rPr>
              <a:t>es.vuejs.org/v2/guide/index.html</a:t>
            </a:r>
            <a:endParaRPr lang="es-ES_tradnl" sz="2400" u="sng" dirty="0" smtClean="0"/>
          </a:p>
          <a:p>
            <a:endParaRPr lang="es-CL" sz="2400" b="1" dirty="0"/>
          </a:p>
          <a:p>
            <a:pPr algn="just"/>
            <a:r>
              <a:rPr lang="es-CL" sz="2400" dirty="0" smtClean="0"/>
              <a:t>1.- Crear un archivo index.html e incluir el CDN de </a:t>
            </a:r>
            <a:r>
              <a:rPr lang="es-CL" sz="2400" dirty="0" err="1" smtClean="0"/>
              <a:t>Vue</a:t>
            </a:r>
            <a:r>
              <a:rPr lang="es-CL" sz="2400" dirty="0" smtClean="0"/>
              <a:t>:</a:t>
            </a:r>
          </a:p>
          <a:p>
            <a:pPr algn="just"/>
            <a:endParaRPr lang="es-CL" sz="2400" dirty="0" smtClean="0"/>
          </a:p>
          <a:p>
            <a:pPr algn="just"/>
            <a:r>
              <a:rPr lang="es-ES_tradnl" sz="2400" dirty="0" smtClean="0"/>
              <a:t>&lt;</a:t>
            </a:r>
            <a:r>
              <a:rPr lang="es-ES_tradnl" sz="2400" dirty="0">
                <a:solidFill>
                  <a:schemeClr val="accent5"/>
                </a:solidFill>
              </a:rPr>
              <a:t>script </a:t>
            </a:r>
            <a:r>
              <a:rPr lang="es-ES_tradnl" sz="2400" dirty="0" err="1">
                <a:solidFill>
                  <a:srgbClr val="00B0F0"/>
                </a:solidFill>
              </a:rPr>
              <a:t>src</a:t>
            </a:r>
            <a:r>
              <a:rPr lang="es-ES_tradnl" sz="2400" dirty="0"/>
              <a:t>=</a:t>
            </a:r>
            <a:r>
              <a:rPr lang="es-ES_tradnl" sz="2400" dirty="0">
                <a:solidFill>
                  <a:srgbClr val="00B050"/>
                </a:solidFill>
              </a:rPr>
              <a:t>"https://cdn.jsdelivr.net/</a:t>
            </a:r>
            <a:r>
              <a:rPr lang="es-ES_tradnl" sz="2400" dirty="0" err="1">
                <a:solidFill>
                  <a:srgbClr val="00B050"/>
                </a:solidFill>
              </a:rPr>
              <a:t>npm</a:t>
            </a:r>
            <a:r>
              <a:rPr lang="es-ES_tradnl" sz="2400" dirty="0">
                <a:solidFill>
                  <a:srgbClr val="00B050"/>
                </a:solidFill>
              </a:rPr>
              <a:t>/</a:t>
            </a:r>
            <a:r>
              <a:rPr lang="es-ES_tradnl" sz="2400" dirty="0" err="1">
                <a:solidFill>
                  <a:srgbClr val="00B050"/>
                </a:solidFill>
              </a:rPr>
              <a:t>vue</a:t>
            </a:r>
            <a:r>
              <a:rPr lang="es-ES_tradnl" sz="2400" dirty="0">
                <a:solidFill>
                  <a:srgbClr val="00B050"/>
                </a:solidFill>
              </a:rPr>
              <a:t>/</a:t>
            </a:r>
            <a:r>
              <a:rPr lang="es-ES_tradnl" sz="2400" dirty="0" err="1">
                <a:solidFill>
                  <a:srgbClr val="00B050"/>
                </a:solidFill>
              </a:rPr>
              <a:t>dist</a:t>
            </a:r>
            <a:r>
              <a:rPr lang="es-ES_tradnl" sz="2400" dirty="0">
                <a:solidFill>
                  <a:srgbClr val="00B050"/>
                </a:solidFill>
              </a:rPr>
              <a:t>/vue.js"</a:t>
            </a:r>
            <a:r>
              <a:rPr lang="es-ES_tradnl" sz="2400" dirty="0"/>
              <a:t>&gt;&lt;/</a:t>
            </a:r>
            <a:r>
              <a:rPr lang="es-ES_tradnl" sz="2400" dirty="0">
                <a:solidFill>
                  <a:schemeClr val="accent5"/>
                </a:solidFill>
              </a:rPr>
              <a:t>script</a:t>
            </a:r>
            <a:r>
              <a:rPr lang="es-ES_tradnl" sz="2400" dirty="0" smtClean="0"/>
              <a:t>&gt;</a:t>
            </a:r>
          </a:p>
        </p:txBody>
      </p:sp>
      <p:pic>
        <p:nvPicPr>
          <p:cNvPr id="7" name="Gráfico 6" descr="Diseño web">
            <a:extLst>
              <a:ext uri="{FF2B5EF4-FFF2-40B4-BE49-F238E27FC236}">
                <a16:creationId xmlns:a16="http://schemas.microsoft.com/office/drawing/2014/main" id="{DAC41F03-036B-B546-A4BE-9935D1EF20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292662" y="6104538"/>
            <a:ext cx="914400" cy="9144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83325" y="0"/>
            <a:ext cx="1524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 err="1" smtClean="0">
                <a:solidFill>
                  <a:schemeClr val="bg1"/>
                </a:solidFill>
              </a:rPr>
              <a:t>Vue</a:t>
            </a:r>
            <a:endParaRPr lang="es-CL" sz="40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139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EAF23EB-BE19-E34E-97DC-8B175E68B88B}"/>
              </a:ext>
            </a:extLst>
          </p:cNvPr>
          <p:cNvSpPr txBox="1"/>
          <p:nvPr/>
        </p:nvSpPr>
        <p:spPr>
          <a:xfrm>
            <a:off x="1088422" y="713422"/>
            <a:ext cx="5120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¿Cómo </a:t>
            </a:r>
            <a:r>
              <a:rPr lang="es-CL" b="1" dirty="0" smtClean="0"/>
              <a:t>enlazar Vue.js </a:t>
            </a:r>
            <a:r>
              <a:rPr lang="es-CL" b="1" dirty="0"/>
              <a:t>en un archivo HTML</a:t>
            </a:r>
            <a:r>
              <a:rPr lang="es-CL" b="1" dirty="0" smtClean="0"/>
              <a:t>?</a:t>
            </a:r>
            <a:endParaRPr lang="es-CL" dirty="0"/>
          </a:p>
        </p:txBody>
      </p:sp>
      <p:pic>
        <p:nvPicPr>
          <p:cNvPr id="2" name="Imagen 1" descr="Captura de pantalla 2019-11-02 a las 1.08.30 p.m.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" t="6916" r="23611" b="31988"/>
          <a:stretch/>
        </p:blipFill>
        <p:spPr>
          <a:xfrm>
            <a:off x="227754" y="1082753"/>
            <a:ext cx="8793353" cy="432526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83325" y="5534709"/>
            <a:ext cx="82388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 smtClean="0"/>
              <a:t>Linea</a:t>
            </a:r>
            <a:r>
              <a:rPr lang="es-ES" sz="2800" dirty="0" smtClean="0"/>
              <a:t> 20 – se enlaza código </a:t>
            </a:r>
            <a:r>
              <a:rPr lang="es-ES" sz="2800" dirty="0" err="1" smtClean="0"/>
              <a:t>Vue</a:t>
            </a:r>
            <a:r>
              <a:rPr lang="es-ES" sz="2800" dirty="0" smtClean="0"/>
              <a:t>, desde la página oficial.</a:t>
            </a:r>
          </a:p>
          <a:p>
            <a:r>
              <a:rPr lang="es-ES" sz="2800" dirty="0" err="1" smtClean="0"/>
              <a:t>Linea</a:t>
            </a:r>
            <a:r>
              <a:rPr lang="es-ES" sz="2800" dirty="0" smtClean="0"/>
              <a:t> 22 – Se enlaza nuestro código </a:t>
            </a:r>
            <a:r>
              <a:rPr lang="es-ES" sz="2800" dirty="0" err="1" smtClean="0"/>
              <a:t>javascript</a:t>
            </a:r>
            <a:r>
              <a:rPr lang="es-ES" sz="2800" dirty="0" smtClean="0"/>
              <a:t> main.js</a:t>
            </a:r>
            <a:endParaRPr lang="es-ES" sz="2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83325" y="0"/>
            <a:ext cx="1524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 err="1" smtClean="0">
                <a:solidFill>
                  <a:schemeClr val="bg1"/>
                </a:solidFill>
              </a:rPr>
              <a:t>Vue</a:t>
            </a:r>
            <a:endParaRPr lang="es-CL" sz="40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241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EAF23EB-BE19-E34E-97DC-8B175E68B88B}"/>
              </a:ext>
            </a:extLst>
          </p:cNvPr>
          <p:cNvSpPr txBox="1"/>
          <p:nvPr/>
        </p:nvSpPr>
        <p:spPr>
          <a:xfrm>
            <a:off x="278675" y="756965"/>
            <a:ext cx="87434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/>
              <a:t>		¿</a:t>
            </a:r>
            <a:r>
              <a:rPr lang="es-CL" sz="2800" b="1" dirty="0"/>
              <a:t>Cómo </a:t>
            </a:r>
            <a:r>
              <a:rPr lang="es-CL" sz="2800" b="1" dirty="0" smtClean="0"/>
              <a:t>instanciar Vue.js </a:t>
            </a:r>
            <a:r>
              <a:rPr lang="es-CL" sz="2800" b="1" dirty="0"/>
              <a:t>en un archivo </a:t>
            </a:r>
            <a:r>
              <a:rPr lang="es-CL" sz="2800" b="1" dirty="0" smtClean="0"/>
              <a:t>javascript?</a:t>
            </a:r>
          </a:p>
          <a:p>
            <a:endParaRPr lang="es-CL" sz="2800" b="1" dirty="0"/>
          </a:p>
          <a:p>
            <a:pPr algn="just"/>
            <a:r>
              <a:rPr lang="es-ES_tradnl" sz="2800" dirty="0" smtClean="0"/>
              <a:t>Para </a:t>
            </a:r>
            <a:r>
              <a:rPr lang="es-ES_tradnl" sz="2800" dirty="0"/>
              <a:t>poder empezar a trabajar con </a:t>
            </a:r>
            <a:r>
              <a:rPr lang="es-ES_tradnl" sz="2800" dirty="0" err="1"/>
              <a:t>Vue</a:t>
            </a:r>
            <a:r>
              <a:rPr lang="es-ES_tradnl" sz="2800" dirty="0"/>
              <a:t>, tenemos que crear una nueva instancia y pasar ciertas propiedades al objeto de configuración, entre ellas el elemento del DOM dónde vamos a </a:t>
            </a:r>
            <a:r>
              <a:rPr lang="es-ES_tradnl" sz="2800" i="1" dirty="0" err="1"/>
              <a:t>renderizar</a:t>
            </a:r>
            <a:r>
              <a:rPr lang="es-ES_tradnl" sz="2800" dirty="0"/>
              <a:t> o hacer uso de </a:t>
            </a:r>
            <a:r>
              <a:rPr lang="es-ES_tradnl" sz="2800" dirty="0" err="1"/>
              <a:t>Vue</a:t>
            </a:r>
            <a:r>
              <a:rPr lang="es-ES_tradnl" sz="2800" dirty="0"/>
              <a:t>. En este caso sería el &lt;div&gt; con el ID app</a:t>
            </a:r>
            <a:r>
              <a:rPr lang="es-ES_tradnl" sz="2800" dirty="0" smtClean="0"/>
              <a:t>:  </a:t>
            </a:r>
            <a:r>
              <a:rPr lang="es-ES_tradnl" sz="2800" dirty="0" err="1" smtClean="0"/>
              <a:t>var</a:t>
            </a:r>
            <a:r>
              <a:rPr lang="es-ES_tradnl" sz="2800" dirty="0" smtClean="0"/>
              <a:t> </a:t>
            </a:r>
            <a:r>
              <a:rPr lang="es-ES_tradnl" sz="2800" dirty="0"/>
              <a:t>app = new </a:t>
            </a:r>
            <a:r>
              <a:rPr lang="es-ES_tradnl" sz="2800" dirty="0" err="1"/>
              <a:t>Vue</a:t>
            </a:r>
            <a:r>
              <a:rPr lang="es-ES_tradnl" sz="2800" dirty="0"/>
              <a:t>({   el: '</a:t>
            </a:r>
            <a:r>
              <a:rPr lang="es-ES_tradnl" sz="2800" dirty="0">
                <a:solidFill>
                  <a:schemeClr val="accent6"/>
                </a:solidFill>
              </a:rPr>
              <a:t>#app</a:t>
            </a:r>
            <a:r>
              <a:rPr lang="es-ES_tradnl" sz="2800" dirty="0"/>
              <a:t>' </a:t>
            </a:r>
            <a:r>
              <a:rPr lang="es-ES_tradnl" sz="2800" dirty="0" smtClean="0"/>
              <a:t>})</a:t>
            </a:r>
          </a:p>
        </p:txBody>
      </p:sp>
      <p:pic>
        <p:nvPicPr>
          <p:cNvPr id="3" name="Imagen 2" descr="Captura de pantalla 2019-11-02 a las 4.09.26 p.m.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0" t="2500" r="44618" b="76944"/>
          <a:stretch/>
        </p:blipFill>
        <p:spPr>
          <a:xfrm>
            <a:off x="440330" y="4513318"/>
            <a:ext cx="8193673" cy="214816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83325" y="0"/>
            <a:ext cx="1524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 err="1" smtClean="0">
                <a:solidFill>
                  <a:schemeClr val="bg1"/>
                </a:solidFill>
              </a:rPr>
              <a:t>Vue</a:t>
            </a:r>
            <a:endParaRPr lang="es-CL" sz="40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620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EAF23EB-BE19-E34E-97DC-8B175E68B88B}"/>
              </a:ext>
            </a:extLst>
          </p:cNvPr>
          <p:cNvSpPr txBox="1"/>
          <p:nvPr/>
        </p:nvSpPr>
        <p:spPr>
          <a:xfrm>
            <a:off x="583325" y="713422"/>
            <a:ext cx="81665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400" b="1" dirty="0" smtClean="0"/>
              <a:t>	¿</a:t>
            </a:r>
            <a:r>
              <a:rPr lang="es-CL" sz="2400" b="1" dirty="0"/>
              <a:t>Cómo </a:t>
            </a:r>
            <a:r>
              <a:rPr lang="es-CL" sz="2400" b="1" dirty="0" smtClean="0"/>
              <a:t>mostrar los datos ?</a:t>
            </a:r>
          </a:p>
          <a:p>
            <a:pPr algn="just"/>
            <a:endParaRPr lang="es-CL" sz="2400" b="1" dirty="0"/>
          </a:p>
          <a:p>
            <a:pPr algn="just"/>
            <a:r>
              <a:rPr lang="es-ES_tradnl" sz="2400" dirty="0"/>
              <a:t>Indicamos que nuestra instancia de </a:t>
            </a:r>
            <a:r>
              <a:rPr lang="es-ES_tradnl" sz="2400" dirty="0" err="1"/>
              <a:t>Vue</a:t>
            </a:r>
            <a:r>
              <a:rPr lang="es-ES_tradnl" sz="2400" dirty="0"/>
              <a:t> va a tener un tipo de dato llamado mensaje y que podemos manipular desde el código.</a:t>
            </a:r>
          </a:p>
          <a:p>
            <a:pPr algn="just"/>
            <a:r>
              <a:rPr lang="es-ES_tradnl" sz="2400" dirty="0"/>
              <a:t>Para ello simplemente añadimos una nueva propiedad-objeto llamada data donde estarán todos las propiedades y/o modelos de datos que queramos utilizar en la </a:t>
            </a:r>
            <a:r>
              <a:rPr lang="es-ES_tradnl" sz="2400" dirty="0" smtClean="0"/>
              <a:t>vista</a:t>
            </a:r>
            <a:endParaRPr lang="es-ES_tradnl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83325" y="0"/>
            <a:ext cx="1524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 err="1" smtClean="0">
                <a:solidFill>
                  <a:schemeClr val="bg1"/>
                </a:solidFill>
              </a:rPr>
              <a:t>Vue</a:t>
            </a:r>
            <a:endParaRPr lang="es-CL" sz="4000" b="1" dirty="0">
              <a:solidFill>
                <a:schemeClr val="bg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545875" y="3950985"/>
            <a:ext cx="44674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400" b="1" dirty="0" smtClean="0"/>
              <a:t>main.js</a:t>
            </a:r>
            <a:endParaRPr lang="es-ES_tradnl" sz="2400" b="1" dirty="0"/>
          </a:p>
          <a:p>
            <a:r>
              <a:rPr lang="it-IT" sz="2400" dirty="0"/>
              <a:t>var app = new Vue({</a:t>
            </a:r>
          </a:p>
          <a:p>
            <a:r>
              <a:rPr lang="it-IT" sz="2400" dirty="0"/>
              <a:t>    el: '</a:t>
            </a:r>
            <a:r>
              <a:rPr lang="it-IT" sz="2400" dirty="0">
                <a:solidFill>
                  <a:schemeClr val="accent6"/>
                </a:solidFill>
              </a:rPr>
              <a:t>#app</a:t>
            </a:r>
            <a:r>
              <a:rPr lang="it-IT" sz="2400" dirty="0"/>
              <a:t>',</a:t>
            </a:r>
          </a:p>
          <a:p>
            <a:r>
              <a:rPr lang="it-IT" sz="2400" dirty="0"/>
              <a:t>    data: {</a:t>
            </a:r>
          </a:p>
          <a:p>
            <a:r>
              <a:rPr lang="it-IT" sz="2400" dirty="0"/>
              <a:t>    </a:t>
            </a:r>
            <a:r>
              <a:rPr lang="it-IT" sz="2400" dirty="0">
                <a:solidFill>
                  <a:schemeClr val="accent2"/>
                </a:solidFill>
              </a:rPr>
              <a:t>mensaje</a:t>
            </a:r>
            <a:r>
              <a:rPr lang="it-IT" sz="2400" dirty="0"/>
              <a:t>:  </a:t>
            </a:r>
            <a:r>
              <a:rPr lang="it-IT" sz="2400" dirty="0" smtClean="0"/>
              <a:t>"Bienvenido </a:t>
            </a:r>
            <a:r>
              <a:rPr lang="it-IT" sz="2400" dirty="0"/>
              <a:t>a </a:t>
            </a:r>
            <a:r>
              <a:rPr lang="it-IT" sz="2400" dirty="0" smtClean="0"/>
              <a:t>Vue.js"</a:t>
            </a:r>
            <a:endParaRPr lang="it-IT" sz="2400" dirty="0"/>
          </a:p>
          <a:p>
            <a:r>
              <a:rPr lang="it-IT" sz="2400" dirty="0"/>
              <a:t>  }</a:t>
            </a:r>
          </a:p>
          <a:p>
            <a:r>
              <a:rPr lang="it-IT" sz="2400" dirty="0"/>
              <a:t>})</a:t>
            </a:r>
            <a:endParaRPr lang="es-ES_tradnl" sz="2400" dirty="0"/>
          </a:p>
        </p:txBody>
      </p:sp>
      <p:sp>
        <p:nvSpPr>
          <p:cNvPr id="3" name="Rectángulo 2"/>
          <p:cNvSpPr/>
          <p:nvPr/>
        </p:nvSpPr>
        <p:spPr>
          <a:xfrm>
            <a:off x="313360" y="3983113"/>
            <a:ext cx="34226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b="1" dirty="0"/>
              <a:t>index.html</a:t>
            </a:r>
          </a:p>
          <a:p>
            <a:r>
              <a:rPr lang="es-ES_tradnl" sz="2400" dirty="0"/>
              <a:t>&lt;div id="</a:t>
            </a:r>
            <a:r>
              <a:rPr lang="es-ES_tradnl" sz="2400" dirty="0" smtClean="0">
                <a:solidFill>
                  <a:schemeClr val="accent6"/>
                </a:solidFill>
              </a:rPr>
              <a:t>app</a:t>
            </a:r>
            <a:r>
              <a:rPr lang="es-ES_tradnl" sz="2400" dirty="0" smtClean="0"/>
              <a:t>"&gt;</a:t>
            </a:r>
            <a:endParaRPr lang="es-ES_tradnl" sz="2400" dirty="0"/>
          </a:p>
          <a:p>
            <a:r>
              <a:rPr lang="es-ES_tradnl" sz="2400" dirty="0"/>
              <a:t>      &lt;h1&gt;{{</a:t>
            </a:r>
            <a:r>
              <a:rPr lang="es-ES_tradnl" sz="2400" dirty="0">
                <a:solidFill>
                  <a:schemeClr val="accent2"/>
                </a:solidFill>
              </a:rPr>
              <a:t>mensaje</a:t>
            </a:r>
            <a:r>
              <a:rPr lang="es-ES_tradnl" sz="2400" dirty="0"/>
              <a:t>}}&lt;/h1&gt;</a:t>
            </a:r>
          </a:p>
          <a:p>
            <a:r>
              <a:rPr lang="es-ES_tradnl" sz="2400" dirty="0"/>
              <a:t>&lt;/div&gt;</a:t>
            </a:r>
            <a:endParaRPr lang="es-CL" sz="2400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4197532" y="3918857"/>
            <a:ext cx="0" cy="2741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8315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26368</TotalTime>
  <Words>226</Words>
  <Application>Microsoft Office PowerPoint</Application>
  <PresentationFormat>Presentación en pantalla (4:3)</PresentationFormat>
  <Paragraphs>84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407</cp:revision>
  <cp:lastPrinted>2018-02-06T19:43:21Z</cp:lastPrinted>
  <dcterms:created xsi:type="dcterms:W3CDTF">2016-02-23T20:13:48Z</dcterms:created>
  <dcterms:modified xsi:type="dcterms:W3CDTF">2020-09-01T02:52:14Z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6711C146-E4EA-40B5-B622-CD76E66C965E</vt:lpwstr>
  </property>
  <property fmtid="{D5CDD505-2E9C-101B-9397-08002B2CF9AE}" pid="3" name="ArticulatePath">
    <vt:lpwstr>PPT_Relatores_2019</vt:lpwstr>
  </property>
</Properties>
</file>