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7" r:id="rId2"/>
    <p:sldId id="374" r:id="rId3"/>
    <p:sldId id="265" r:id="rId4"/>
  </p:sldIdLst>
  <p:sldSz cx="9144000" cy="6858000" type="screen4x3"/>
  <p:notesSz cx="7010400" cy="9296400"/>
  <p:custDataLst>
    <p:tags r:id="rId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66FF"/>
    <a:srgbClr val="FF00FF"/>
    <a:srgbClr val="E00E2C"/>
    <a:srgbClr val="003366"/>
    <a:srgbClr val="243190"/>
    <a:srgbClr val="41B1E9"/>
    <a:srgbClr val="49535F"/>
    <a:srgbClr val="E88E16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estilos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49" y="5991496"/>
            <a:ext cx="857050" cy="86650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3350" y="740332"/>
            <a:ext cx="88538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Con </a:t>
            </a:r>
            <a:r>
              <a:rPr lang="es-ES_tradnl" sz="2800" dirty="0" err="1" smtClean="0"/>
              <a:t>Vue</a:t>
            </a:r>
            <a:r>
              <a:rPr lang="es-ES_tradnl" sz="2800" dirty="0" smtClean="0"/>
              <a:t> </a:t>
            </a:r>
            <a:r>
              <a:rPr lang="es-ES_tradnl" sz="2800" dirty="0"/>
              <a:t>podemos enlazar nuestro modelo de datos </a:t>
            </a:r>
            <a:r>
              <a:rPr lang="es-ES_tradnl" sz="2800" dirty="0" smtClean="0"/>
              <a:t>a una </a:t>
            </a:r>
            <a:r>
              <a:rPr lang="es-ES_tradnl" sz="2800" dirty="0"/>
              <a:t>o más propiedades </a:t>
            </a:r>
            <a:r>
              <a:rPr lang="es-ES_tradnl" sz="2800" dirty="0" smtClean="0"/>
              <a:t>HTML mediante </a:t>
            </a:r>
            <a:r>
              <a:rPr lang="es-ES_tradnl" sz="2800" dirty="0"/>
              <a:t>la directiva </a:t>
            </a:r>
            <a:r>
              <a:rPr lang="es-ES_tradnl" sz="2800" dirty="0" smtClean="0">
                <a:solidFill>
                  <a:schemeClr val="accent1"/>
                </a:solidFill>
              </a:rPr>
              <a:t>v-</a:t>
            </a:r>
            <a:r>
              <a:rPr lang="es-ES_tradnl" sz="2800" dirty="0" err="1" smtClean="0">
                <a:solidFill>
                  <a:schemeClr val="accent1"/>
                </a:solidFill>
              </a:rPr>
              <a:t>bind</a:t>
            </a:r>
            <a:r>
              <a:rPr lang="es-ES_tradnl" sz="2800" dirty="0" smtClean="0"/>
              <a:t>. Así, usamos </a:t>
            </a:r>
            <a:r>
              <a:rPr lang="es-ES_tradnl" sz="2800" b="1" dirty="0" err="1" smtClean="0">
                <a:solidFill>
                  <a:schemeClr val="accent1"/>
                </a:solidFill>
              </a:rPr>
              <a:t>v-bind</a:t>
            </a:r>
            <a:r>
              <a:rPr lang="es-ES_tradnl" sz="2800" dirty="0" err="1" smtClean="0">
                <a:solidFill>
                  <a:schemeClr val="accent1"/>
                </a:solidFill>
              </a:rPr>
              <a:t>:style</a:t>
            </a:r>
            <a:r>
              <a:rPr lang="es-ES_tradnl" sz="2800" dirty="0" smtClean="0"/>
              <a:t> para enlazar datos de </a:t>
            </a:r>
            <a:r>
              <a:rPr lang="es-ES_tradnl" sz="2800" dirty="0" err="1"/>
              <a:t>V</a:t>
            </a:r>
            <a:r>
              <a:rPr lang="es-ES_tradnl" sz="2800" dirty="0" err="1" smtClean="0"/>
              <a:t>ue</a:t>
            </a:r>
            <a:r>
              <a:rPr lang="es-ES_tradnl" sz="2800" dirty="0" smtClean="0"/>
              <a:t> a la propieda</a:t>
            </a:r>
            <a:r>
              <a:rPr lang="es-ES_tradnl" sz="2800" dirty="0" smtClean="0"/>
              <a:t>d </a:t>
            </a:r>
            <a:r>
              <a:rPr lang="es-ES_tradnl" sz="2800" i="1" dirty="0" err="1" smtClean="0"/>
              <a:t>style</a:t>
            </a:r>
            <a:r>
              <a:rPr lang="es-ES_tradnl" sz="2800" dirty="0" smtClean="0"/>
              <a:t> de HTML</a:t>
            </a:r>
            <a:endParaRPr lang="es-ES_tradnl" sz="2800" dirty="0"/>
          </a:p>
        </p:txBody>
      </p:sp>
      <p:sp>
        <p:nvSpPr>
          <p:cNvPr id="10" name="Rectángulo 9"/>
          <p:cNvSpPr/>
          <p:nvPr/>
        </p:nvSpPr>
        <p:spPr>
          <a:xfrm>
            <a:off x="651192" y="2797475"/>
            <a:ext cx="8011885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smtClean="0"/>
              <a:t>&lt;p&gt;Tamaño </a:t>
            </a:r>
            <a:r>
              <a:rPr lang="es-ES" sz="2000" dirty="0"/>
              <a:t>de la fuente:</a:t>
            </a:r>
          </a:p>
          <a:p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</a:t>
            </a:r>
            <a:r>
              <a:rPr lang="es-ES" sz="2000" dirty="0" err="1"/>
              <a:t>range</a:t>
            </a:r>
            <a:r>
              <a:rPr lang="es-ES" sz="2000" dirty="0"/>
              <a:t>" </a:t>
            </a:r>
            <a:r>
              <a:rPr lang="es-ES" sz="2000" dirty="0">
                <a:solidFill>
                  <a:schemeClr val="accent1"/>
                </a:solidFill>
              </a:rPr>
              <a:t>v-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r>
              <a:rPr lang="es-ES" sz="2000" dirty="0"/>
              <a:t>="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" min=10 </a:t>
            </a:r>
            <a:r>
              <a:rPr lang="es-ES" sz="2000" dirty="0" err="1"/>
              <a:t>max</a:t>
            </a:r>
            <a:r>
              <a:rPr lang="es-ES" sz="2000" dirty="0"/>
              <a:t>=100</a:t>
            </a:r>
            <a:r>
              <a:rPr lang="es-ES" sz="2000" dirty="0" smtClean="0"/>
              <a:t>&gt;</a:t>
            </a:r>
          </a:p>
          <a:p>
            <a:r>
              <a:rPr lang="es-ES" sz="2000" dirty="0" smtClean="0"/>
              <a:t>	{{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}}</a:t>
            </a:r>
          </a:p>
          <a:p>
            <a:r>
              <a:rPr lang="es-ES" sz="2000" dirty="0" smtClean="0"/>
              <a:t>&lt;/</a:t>
            </a:r>
            <a:r>
              <a:rPr lang="es-ES" sz="2000" dirty="0"/>
              <a:t>p&gt;</a:t>
            </a:r>
          </a:p>
          <a:p>
            <a:r>
              <a:rPr lang="es-ES" sz="2000" dirty="0" smtClean="0"/>
              <a:t>&lt;</a:t>
            </a:r>
            <a:r>
              <a:rPr lang="es-ES" sz="2000" dirty="0"/>
              <a:t>p</a:t>
            </a:r>
            <a:r>
              <a:rPr lang="es-ES" sz="2000" dirty="0" smtClean="0"/>
              <a:t>&gt;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Color</a:t>
            </a:r>
            <a:r>
              <a:rPr lang="es-ES" sz="2000" dirty="0"/>
              <a:t>:</a:t>
            </a:r>
          </a:p>
          <a:p>
            <a:r>
              <a:rPr lang="es-ES" sz="2000" dirty="0" smtClean="0"/>
              <a:t>	&lt;</a:t>
            </a:r>
            <a:r>
              <a:rPr lang="es-ES" sz="2000" dirty="0"/>
              <a:t>input </a:t>
            </a:r>
            <a:r>
              <a:rPr lang="es-ES" sz="2000" dirty="0" err="1"/>
              <a:t>type</a:t>
            </a:r>
            <a:r>
              <a:rPr lang="es-ES" sz="2000" dirty="0"/>
              <a:t>="color" </a:t>
            </a:r>
            <a:r>
              <a:rPr lang="es-ES" sz="2000" dirty="0">
                <a:solidFill>
                  <a:schemeClr val="accent1"/>
                </a:solidFill>
              </a:rPr>
              <a:t>v-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r>
              <a:rPr lang="es-ES" sz="2000" dirty="0"/>
              <a:t>="</a:t>
            </a:r>
            <a:r>
              <a:rPr lang="es-ES" sz="2000" dirty="0" err="1">
                <a:solidFill>
                  <a:srgbClr val="229E54"/>
                </a:solidFill>
              </a:rPr>
              <a:t>colorParrafo</a:t>
            </a:r>
            <a:r>
              <a:rPr lang="es-ES" sz="2000" dirty="0"/>
              <a:t>"&gt;</a:t>
            </a:r>
          </a:p>
          <a:p>
            <a:r>
              <a:rPr lang="es-ES" sz="2000" dirty="0" smtClean="0"/>
              <a:t>&lt;/</a:t>
            </a:r>
            <a:r>
              <a:rPr lang="es-ES" sz="2000" dirty="0"/>
              <a:t>p&gt;      </a:t>
            </a:r>
          </a:p>
          <a:p>
            <a:r>
              <a:rPr lang="es-ES" sz="2000" dirty="0" smtClean="0"/>
              <a:t>&lt;</a:t>
            </a:r>
            <a:r>
              <a:rPr lang="es-ES" sz="2000" dirty="0"/>
              <a:t>p </a:t>
            </a:r>
            <a:r>
              <a:rPr lang="es-ES" sz="2000" b="1" dirty="0" err="1">
                <a:solidFill>
                  <a:schemeClr val="accent1"/>
                </a:solidFill>
              </a:rPr>
              <a:t>v-bind</a:t>
            </a:r>
            <a:r>
              <a:rPr lang="es-ES" sz="2000" dirty="0" err="1">
                <a:solidFill>
                  <a:schemeClr val="accent1"/>
                </a:solidFill>
              </a:rPr>
              <a:t>:style</a:t>
            </a:r>
            <a:r>
              <a:rPr lang="es-ES" sz="2000" dirty="0"/>
              <a:t>="{'</a:t>
            </a:r>
            <a:r>
              <a:rPr lang="es-ES" sz="2000" dirty="0" err="1"/>
              <a:t>font-size</a:t>
            </a:r>
            <a:r>
              <a:rPr lang="es-ES" sz="2000" dirty="0"/>
              <a:t>':</a:t>
            </a:r>
            <a:r>
              <a:rPr lang="es-ES" sz="2000" dirty="0" err="1">
                <a:solidFill>
                  <a:schemeClr val="accent2"/>
                </a:solidFill>
              </a:rPr>
              <a:t>tamañoFuente</a:t>
            </a:r>
            <a:r>
              <a:rPr lang="es-ES" sz="2000" dirty="0"/>
              <a:t>+'</a:t>
            </a:r>
            <a:r>
              <a:rPr lang="es-ES" sz="2000" dirty="0" err="1"/>
              <a:t>px</a:t>
            </a:r>
            <a:r>
              <a:rPr lang="es-ES" sz="2000" dirty="0"/>
              <a:t>', 'color': </a:t>
            </a:r>
            <a:r>
              <a:rPr lang="es-ES" sz="2000" dirty="0" err="1">
                <a:solidFill>
                  <a:srgbClr val="229E54"/>
                </a:solidFill>
              </a:rPr>
              <a:t>colorParrafo</a:t>
            </a:r>
            <a:r>
              <a:rPr lang="es-ES" sz="2000" dirty="0" smtClean="0"/>
              <a:t>}"&gt;</a:t>
            </a:r>
          </a:p>
          <a:p>
            <a:r>
              <a:rPr lang="es-ES" sz="2000" dirty="0" smtClean="0"/>
              <a:t>	Curso </a:t>
            </a:r>
            <a:r>
              <a:rPr lang="es-ES" sz="2000" dirty="0"/>
              <a:t>de </a:t>
            </a:r>
            <a:r>
              <a:rPr lang="es-ES" sz="2000" dirty="0" err="1" smtClean="0"/>
              <a:t>Vue</a:t>
            </a:r>
            <a:endParaRPr lang="es-ES" sz="2000" dirty="0" smtClean="0"/>
          </a:p>
          <a:p>
            <a:r>
              <a:rPr lang="es-ES" sz="2000" dirty="0" smtClean="0"/>
              <a:t>&lt;/p</a:t>
            </a:r>
            <a:r>
              <a:rPr lang="es-ES" sz="2000" dirty="0"/>
              <a:t>&gt;</a:t>
            </a:r>
            <a:endParaRPr lang="es-E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36700" y="854909"/>
            <a:ext cx="8767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		Esto nos permite aplicar estilos </a:t>
            </a:r>
            <a:r>
              <a:rPr lang="es-ES_tradnl" sz="2800" i="1" dirty="0" smtClean="0"/>
              <a:t>dinámicamente</a:t>
            </a:r>
            <a:r>
              <a:rPr lang="es-ES_tradnl" sz="2800" dirty="0" smtClean="0"/>
              <a:t> a nuestra página. Además, en </a:t>
            </a:r>
            <a:r>
              <a:rPr lang="es-ES_tradnl" sz="2800" dirty="0" err="1" smtClean="0"/>
              <a:t>Vue</a:t>
            </a:r>
            <a:r>
              <a:rPr lang="es-ES_tradnl" sz="2800" dirty="0" smtClean="0"/>
              <a:t> podemos </a:t>
            </a:r>
            <a:r>
              <a:rPr lang="es-ES_tradnl" sz="2800" dirty="0" smtClean="0"/>
              <a:t>añadir </a:t>
            </a:r>
            <a:r>
              <a:rPr lang="es-ES_tradnl" sz="2800" dirty="0"/>
              <a:t>o eliminar clases a una etiqueta </a:t>
            </a:r>
            <a:r>
              <a:rPr lang="es-ES_tradnl" sz="2800" dirty="0" smtClean="0"/>
              <a:t>HTML en </a:t>
            </a:r>
            <a:r>
              <a:rPr lang="es-ES_tradnl" sz="2800" dirty="0"/>
              <a:t>forma reactiva dependiendo del estado del </a:t>
            </a:r>
            <a:r>
              <a:rPr lang="es-ES_tradnl" sz="2800" dirty="0" smtClean="0"/>
              <a:t>modelo</a:t>
            </a:r>
            <a:endParaRPr lang="es-ES_tradnl" sz="2800" dirty="0"/>
          </a:p>
        </p:txBody>
      </p:sp>
      <p:pic>
        <p:nvPicPr>
          <p:cNvPr id="9" name="Imagen 8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44" y="5960351"/>
            <a:ext cx="887856" cy="89764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462843" y="15875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Enlace con </a:t>
            </a:r>
            <a:r>
              <a:rPr lang="es-CL" sz="3600" b="1" dirty="0" smtClean="0">
                <a:solidFill>
                  <a:srgbClr val="00B0F0"/>
                </a:solidFill>
              </a:rPr>
              <a:t>v-bind</a:t>
            </a:r>
            <a:r>
              <a:rPr lang="es-CL" sz="3600" b="1" dirty="0" smtClean="0">
                <a:solidFill>
                  <a:srgbClr val="E88E16"/>
                </a:solidFill>
              </a:rPr>
              <a:t> </a:t>
            </a:r>
            <a:r>
              <a:rPr lang="es-CL" sz="3600" b="1" dirty="0" smtClean="0">
                <a:solidFill>
                  <a:schemeClr val="bg1"/>
                </a:solidFill>
              </a:rPr>
              <a:t>a Clases CSS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372087" y="2759497"/>
            <a:ext cx="3628120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dirty="0"/>
              <a:t>&lt;</a:t>
            </a:r>
            <a:r>
              <a:rPr lang="es-ES_tradnl" dirty="0" err="1"/>
              <a:t>style</a:t>
            </a:r>
            <a:r>
              <a:rPr lang="es-ES_tradnl" dirty="0"/>
              <a:t>&gt;</a:t>
            </a:r>
          </a:p>
          <a:p>
            <a:r>
              <a:rPr lang="es-ES_tradnl" dirty="0"/>
              <a:t>	.</a:t>
            </a:r>
            <a:r>
              <a:rPr lang="es-ES_tradnl" b="1" dirty="0" err="1"/>
              <a:t>faltastock</a:t>
            </a:r>
            <a:r>
              <a:rPr lang="es-ES_tradnl" dirty="0"/>
              <a:t> {</a:t>
            </a:r>
          </a:p>
          <a:p>
            <a:r>
              <a:rPr lang="es-ES_tradnl" dirty="0"/>
              <a:t>		</a:t>
            </a:r>
            <a:r>
              <a:rPr lang="es-ES_tradnl" dirty="0" err="1"/>
              <a:t>background</a:t>
            </a:r>
            <a:r>
              <a:rPr lang="es-ES_tradnl" dirty="0"/>
              <a:t>-color: </a:t>
            </a:r>
            <a:r>
              <a:rPr lang="es-ES_tradnl" dirty="0" err="1"/>
              <a:t>yellow</a:t>
            </a:r>
            <a:r>
              <a:rPr lang="es-ES_tradnl" dirty="0"/>
              <a:t>;</a:t>
            </a:r>
          </a:p>
          <a:p>
            <a:r>
              <a:rPr lang="es-ES_tradnl" dirty="0"/>
              <a:t>		color: blue;</a:t>
            </a:r>
          </a:p>
          <a:p>
            <a:r>
              <a:rPr lang="es-ES_tradnl" dirty="0"/>
              <a:t>		</a:t>
            </a:r>
            <a:r>
              <a:rPr lang="es-ES_tradnl" dirty="0" err="1"/>
              <a:t>font-style</a:t>
            </a:r>
            <a:r>
              <a:rPr lang="es-ES_tradnl" dirty="0"/>
              <a:t>: </a:t>
            </a:r>
            <a:r>
              <a:rPr lang="es-ES_tradnl" dirty="0" err="1"/>
              <a:t>italic</a:t>
            </a:r>
            <a:r>
              <a:rPr lang="es-ES_tradnl" dirty="0"/>
              <a:t>;</a:t>
            </a:r>
          </a:p>
          <a:p>
            <a:r>
              <a:rPr lang="es-ES_tradnl" dirty="0"/>
              <a:t>	}</a:t>
            </a:r>
          </a:p>
          <a:p>
            <a:r>
              <a:rPr lang="es-ES_tradnl" dirty="0"/>
              <a:t>&lt;/</a:t>
            </a:r>
            <a:r>
              <a:rPr lang="es-ES_tradnl" dirty="0" err="1"/>
              <a:t>style</a:t>
            </a:r>
            <a:r>
              <a:rPr lang="es-ES_tradnl" dirty="0"/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68377" y="5016287"/>
            <a:ext cx="603554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000" dirty="0"/>
              <a:t>&lt;</a:t>
            </a:r>
            <a:r>
              <a:rPr lang="es-ES_tradnl" sz="2000" dirty="0" err="1"/>
              <a:t>tr</a:t>
            </a:r>
            <a:r>
              <a:rPr lang="es-ES_tradnl" sz="2000" dirty="0"/>
              <a:t> </a:t>
            </a:r>
            <a:r>
              <a:rPr lang="es-ES_tradnl" sz="2000" b="1" dirty="0" err="1">
                <a:solidFill>
                  <a:schemeClr val="accent1"/>
                </a:solidFill>
              </a:rPr>
              <a:t>v-bind</a:t>
            </a:r>
            <a:r>
              <a:rPr lang="es-ES_tradnl" sz="2000" dirty="0" err="1">
                <a:solidFill>
                  <a:schemeClr val="accent1"/>
                </a:solidFill>
              </a:rPr>
              <a:t>:class</a:t>
            </a:r>
            <a:r>
              <a:rPr lang="es-ES_tradnl" sz="2000" dirty="0"/>
              <a:t>="{ </a:t>
            </a:r>
            <a:r>
              <a:rPr lang="es-ES_tradnl" sz="2000" b="1" dirty="0" err="1"/>
              <a:t>faltastock</a:t>
            </a:r>
            <a:r>
              <a:rPr lang="es-ES_tradnl" sz="2000" dirty="0"/>
              <a:t>: </a:t>
            </a:r>
            <a:r>
              <a:rPr lang="es-ES_tradnl" sz="2000" dirty="0" err="1"/>
              <a:t>articulo.stock</a:t>
            </a:r>
            <a:r>
              <a:rPr lang="es-ES_tradnl" sz="2000" dirty="0"/>
              <a:t>===0}"&gt;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9514" y="5750053"/>
            <a:ext cx="7653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/>
              <a:t>Así entonces, la clase </a:t>
            </a:r>
            <a:r>
              <a:rPr lang="es-ES_tradnl" sz="2400" b="1" dirty="0" err="1" smtClean="0"/>
              <a:t>faltastock</a:t>
            </a:r>
            <a:r>
              <a:rPr lang="es-ES_tradnl" sz="2400" dirty="0" smtClean="0"/>
              <a:t> se le asignará al </a:t>
            </a:r>
            <a:r>
              <a:rPr lang="es-ES_tradnl" sz="2400" dirty="0" err="1" smtClean="0"/>
              <a:t>tag</a:t>
            </a:r>
            <a:r>
              <a:rPr lang="es-ES_tradnl" sz="2400" dirty="0" smtClean="0"/>
              <a:t> &lt;</a:t>
            </a:r>
            <a:r>
              <a:rPr lang="es-ES_tradnl" sz="2400" dirty="0" err="1" smtClean="0"/>
              <a:t>tr</a:t>
            </a:r>
            <a:r>
              <a:rPr lang="es-ES_tradnl" sz="2400" dirty="0" smtClean="0"/>
              <a:t>&gt; </a:t>
            </a:r>
            <a:r>
              <a:rPr lang="es-ES_tradnl" sz="2400" b="1" dirty="0" smtClean="0"/>
              <a:t>siempre y cuando </a:t>
            </a:r>
            <a:r>
              <a:rPr lang="es-ES_tradnl" sz="2400" dirty="0" smtClean="0"/>
              <a:t>se cumpla la condición </a:t>
            </a:r>
            <a:r>
              <a:rPr lang="es-ES_tradnl" sz="2400" dirty="0" err="1" smtClean="0"/>
              <a:t>articulo.stock</a:t>
            </a:r>
            <a:r>
              <a:rPr lang="es-ES_tradnl" sz="2400" dirty="0" smtClean="0"/>
              <a:t>===0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5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30514</TotalTime>
  <Words>58</Words>
  <Application>Microsoft Office PowerPoint</Application>
  <PresentationFormat>Presentación en pantalla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527</cp:revision>
  <cp:lastPrinted>2018-02-06T19:43:21Z</cp:lastPrinted>
  <dcterms:created xsi:type="dcterms:W3CDTF">2016-02-23T20:13:48Z</dcterms:created>
  <dcterms:modified xsi:type="dcterms:W3CDTF">2020-05-09T00:16:34Z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