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87" r:id="rId3"/>
    <p:sldId id="370" r:id="rId4"/>
    <p:sldId id="371" r:id="rId5"/>
    <p:sldId id="373" r:id="rId6"/>
    <p:sldId id="374" r:id="rId7"/>
    <p:sldId id="375" r:id="rId8"/>
    <p:sldId id="376" r:id="rId9"/>
    <p:sldId id="377" r:id="rId10"/>
    <p:sldId id="379" r:id="rId11"/>
    <p:sldId id="381" r:id="rId12"/>
    <p:sldId id="305" r:id="rId13"/>
    <p:sldId id="265" r:id="rId14"/>
  </p:sldIdLst>
  <p:sldSz cx="9144000" cy="6858000" type="screen4x3"/>
  <p:notesSz cx="7010400" cy="9296400"/>
  <p:custDataLst>
    <p:tags r:id="rId1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66FF"/>
    <a:srgbClr val="FF00FF"/>
    <a:srgbClr val="E00E2C"/>
    <a:srgbClr val="003366"/>
    <a:srgbClr val="243190"/>
    <a:srgbClr val="41B1E9"/>
    <a:srgbClr val="49535F"/>
    <a:srgbClr val="E88E16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45577" y="2814714"/>
            <a:ext cx="46590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3200" b="1" dirty="0" smtClean="0">
                <a:solidFill>
                  <a:srgbClr val="49535F"/>
                </a:solidFill>
              </a:rPr>
              <a:t>el </a:t>
            </a:r>
            <a:r>
              <a:rPr lang="es-CL" sz="3200" b="1" dirty="0" err="1" smtClean="0">
                <a:solidFill>
                  <a:srgbClr val="49535F"/>
                </a:solidFill>
              </a:rPr>
              <a:t>framework</a:t>
            </a:r>
            <a:r>
              <a:rPr lang="es-CL" sz="3200" b="1" dirty="0" smtClean="0">
                <a:solidFill>
                  <a:srgbClr val="49535F"/>
                </a:solidFill>
              </a:rPr>
              <a:t> </a:t>
            </a:r>
            <a:r>
              <a:rPr lang="es-CL" sz="3200" b="1" dirty="0">
                <a:solidFill>
                  <a:srgbClr val="49535F"/>
                </a:solidFill>
              </a:rPr>
              <a:t>JavaScript </a:t>
            </a:r>
            <a:r>
              <a:rPr lang="es-CL" sz="3200" b="1" dirty="0" err="1" smtClean="0">
                <a:solidFill>
                  <a:srgbClr val="49535F"/>
                </a:solidFill>
              </a:rPr>
              <a:t>Vue</a:t>
            </a:r>
            <a:endParaRPr lang="es-CL" sz="32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89619" y="2387334"/>
            <a:ext cx="8119402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/>
              <a:t>border</a:t>
            </a:r>
            <a:r>
              <a:rPr lang="es-ES" dirty="0"/>
              <a:t>="1"&gt;</a:t>
            </a:r>
          </a:p>
          <a:p>
            <a:r>
              <a:rPr lang="es-ES" dirty="0" smtClean="0"/>
              <a:t>	&lt;</a:t>
            </a:r>
            <a:r>
              <a:rPr lang="es-ES" dirty="0" err="1"/>
              <a:t>tr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&gt;Código&lt;/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&gt;Descripción&lt;/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&gt;Precio&lt;/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&gt;Stock&lt;/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r>
              <a:rPr lang="es-ES" dirty="0" smtClean="0"/>
              <a:t>	&lt;</a:t>
            </a:r>
            <a:r>
              <a:rPr lang="es-ES" dirty="0" err="1"/>
              <a:t>template</a:t>
            </a:r>
            <a:r>
              <a:rPr lang="es-ES" dirty="0"/>
              <a:t> v-</a:t>
            </a:r>
            <a:r>
              <a:rPr lang="es-ES" dirty="0" err="1"/>
              <a:t>for</a:t>
            </a:r>
            <a:r>
              <a:rPr lang="es-ES" dirty="0"/>
              <a:t>="</a:t>
            </a:r>
            <a:r>
              <a:rPr lang="es-ES" dirty="0">
                <a:solidFill>
                  <a:srgbClr val="229E54"/>
                </a:solidFill>
              </a:rPr>
              <a:t>articulo</a:t>
            </a:r>
            <a:r>
              <a:rPr lang="es-ES" dirty="0"/>
              <a:t> in </a:t>
            </a:r>
            <a:r>
              <a:rPr lang="es-ES" dirty="0" err="1">
                <a:solidFill>
                  <a:schemeClr val="accent2"/>
                </a:solidFill>
              </a:rPr>
              <a:t>articulos</a:t>
            </a:r>
            <a:r>
              <a:rPr lang="es-ES" dirty="0"/>
              <a:t>"&gt;</a:t>
            </a:r>
          </a:p>
          <a:p>
            <a:pPr lvl="1"/>
            <a:r>
              <a:rPr lang="es-ES" dirty="0" smtClean="0"/>
              <a:t>	&lt;</a:t>
            </a:r>
            <a:r>
              <a:rPr lang="es-ES" dirty="0" err="1"/>
              <a:t>tr</a:t>
            </a:r>
            <a:r>
              <a:rPr lang="es-ES" dirty="0"/>
              <a:t> </a:t>
            </a:r>
            <a:r>
              <a:rPr lang="es-ES" b="1" dirty="0" err="1" smtClean="0">
                <a:solidFill>
                  <a:schemeClr val="accent1"/>
                </a:solidFill>
              </a:rPr>
              <a:t>v-bind</a:t>
            </a:r>
            <a:r>
              <a:rPr lang="es-ES" dirty="0" err="1" smtClean="0">
                <a:solidFill>
                  <a:schemeClr val="accent1"/>
                </a:solidFill>
              </a:rPr>
              <a:t>:class</a:t>
            </a:r>
            <a:r>
              <a:rPr lang="es-ES" dirty="0" smtClean="0"/>
              <a:t>="{ </a:t>
            </a:r>
            <a:r>
              <a:rPr lang="es-ES" b="1" dirty="0" err="1" smtClean="0"/>
              <a:t>faltastock</a:t>
            </a:r>
            <a:r>
              <a:rPr lang="es-ES" dirty="0"/>
              <a:t>: </a:t>
            </a:r>
            <a:r>
              <a:rPr lang="es-ES" dirty="0" err="1">
                <a:solidFill>
                  <a:srgbClr val="229E54"/>
                </a:solidFill>
              </a:rPr>
              <a:t>articulo</a:t>
            </a:r>
            <a:r>
              <a:rPr lang="es-ES" dirty="0" err="1"/>
              <a:t>.stock</a:t>
            </a:r>
            <a:r>
              <a:rPr lang="es-ES" dirty="0"/>
              <a:t>===</a:t>
            </a:r>
            <a:r>
              <a:rPr lang="es-ES" dirty="0" smtClean="0"/>
              <a:t>0 }"&gt;</a:t>
            </a:r>
            <a:endParaRPr lang="es-ES" dirty="0"/>
          </a:p>
          <a:p>
            <a:pPr lvl="2"/>
            <a:r>
              <a:rPr lang="es-ES" dirty="0" smtClean="0"/>
              <a:t>	&lt;</a:t>
            </a:r>
            <a:r>
              <a:rPr lang="es-ES" dirty="0" err="1"/>
              <a:t>td</a:t>
            </a:r>
            <a:r>
              <a:rPr lang="es-ES" dirty="0"/>
              <a:t>&gt;{{</a:t>
            </a:r>
            <a:r>
              <a:rPr lang="es-ES" dirty="0" err="1">
                <a:solidFill>
                  <a:srgbClr val="229E54"/>
                </a:solidFill>
              </a:rPr>
              <a:t>articulo</a:t>
            </a:r>
            <a:r>
              <a:rPr lang="es-ES" dirty="0" err="1"/>
              <a:t>.codigo</a:t>
            </a:r>
            <a:r>
              <a:rPr lang="es-ES" dirty="0"/>
              <a:t>}}&lt;/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lvl="2"/>
            <a:r>
              <a:rPr lang="es-ES" dirty="0" smtClean="0"/>
              <a:t>	&lt;</a:t>
            </a:r>
            <a:r>
              <a:rPr lang="es-ES" dirty="0" err="1"/>
              <a:t>td</a:t>
            </a:r>
            <a:r>
              <a:rPr lang="es-ES" dirty="0"/>
              <a:t>&gt;{{</a:t>
            </a:r>
            <a:r>
              <a:rPr lang="es-ES" dirty="0" err="1">
                <a:solidFill>
                  <a:srgbClr val="229E54"/>
                </a:solidFill>
              </a:rPr>
              <a:t>articulo</a:t>
            </a:r>
            <a:r>
              <a:rPr lang="es-ES" dirty="0" err="1"/>
              <a:t>.descripcion</a:t>
            </a:r>
            <a:r>
              <a:rPr lang="es-ES" dirty="0"/>
              <a:t>}}&lt;/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lvl="2"/>
            <a:r>
              <a:rPr lang="es-ES" dirty="0" smtClean="0"/>
              <a:t>	&lt;</a:t>
            </a:r>
            <a:r>
              <a:rPr lang="es-ES" dirty="0" err="1" smtClean="0"/>
              <a:t>td</a:t>
            </a:r>
            <a:r>
              <a:rPr lang="es-ES" dirty="0"/>
              <a:t>&gt;{{</a:t>
            </a:r>
            <a:r>
              <a:rPr lang="es-ES" dirty="0" err="1">
                <a:solidFill>
                  <a:srgbClr val="229E54"/>
                </a:solidFill>
              </a:rPr>
              <a:t>articulo</a:t>
            </a:r>
            <a:r>
              <a:rPr lang="es-ES" dirty="0" err="1"/>
              <a:t>.precio</a:t>
            </a:r>
            <a:r>
              <a:rPr lang="es-ES" dirty="0"/>
              <a:t>}}&lt;/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lvl="2"/>
            <a:r>
              <a:rPr lang="es-ES" dirty="0" smtClean="0"/>
              <a:t>	&lt;</a:t>
            </a:r>
            <a:r>
              <a:rPr lang="es-ES" dirty="0" err="1"/>
              <a:t>td</a:t>
            </a:r>
            <a:r>
              <a:rPr lang="es-ES" dirty="0"/>
              <a:t>&gt;{{</a:t>
            </a:r>
            <a:r>
              <a:rPr lang="es-ES" dirty="0" err="1">
                <a:solidFill>
                  <a:srgbClr val="229E54"/>
                </a:solidFill>
              </a:rPr>
              <a:t>articulo</a:t>
            </a:r>
            <a:r>
              <a:rPr lang="es-ES" dirty="0" err="1"/>
              <a:t>.stock</a:t>
            </a:r>
            <a:r>
              <a:rPr lang="es-ES" dirty="0"/>
              <a:t>}}&lt;/</a:t>
            </a:r>
            <a:r>
              <a:rPr lang="es-ES" dirty="0" err="1"/>
              <a:t>td</a:t>
            </a:r>
            <a:r>
              <a:rPr lang="es-ES" dirty="0"/>
              <a:t>&gt;          </a:t>
            </a:r>
          </a:p>
          <a:p>
            <a:pPr lvl="1"/>
            <a:r>
              <a:rPr lang="es-ES" dirty="0" smtClean="0"/>
              <a:t>	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r>
              <a:rPr lang="es-ES" dirty="0" smtClean="0"/>
              <a:t>	&lt;/</a:t>
            </a:r>
            <a:r>
              <a:rPr lang="es-ES" dirty="0" err="1"/>
              <a:t>template</a:t>
            </a:r>
            <a:r>
              <a:rPr lang="es-ES" dirty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/>
              <a:t>table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899387" y="786106"/>
            <a:ext cx="3109634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b="1" dirty="0" err="1" smtClean="0"/>
              <a:t>faltastock</a:t>
            </a:r>
            <a:r>
              <a:rPr lang="es-ES" dirty="0" smtClean="0"/>
              <a:t> 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background</a:t>
            </a:r>
            <a:r>
              <a:rPr lang="es-ES" dirty="0" smtClean="0"/>
              <a:t>-color: </a:t>
            </a:r>
            <a:r>
              <a:rPr lang="es-ES" dirty="0" err="1" smtClean="0"/>
              <a:t>yellow</a:t>
            </a:r>
            <a:r>
              <a:rPr lang="es-ES" dirty="0" smtClean="0"/>
              <a:t>;</a:t>
            </a:r>
          </a:p>
          <a:p>
            <a:r>
              <a:rPr lang="es-ES" dirty="0" smtClean="0"/>
              <a:t>	color: blue;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font-style</a:t>
            </a:r>
            <a:r>
              <a:rPr lang="es-ES" dirty="0" smtClean="0"/>
              <a:t>: </a:t>
            </a:r>
            <a:r>
              <a:rPr lang="es-ES" dirty="0" err="1" smtClean="0"/>
              <a:t>verdana</a:t>
            </a:r>
            <a:r>
              <a:rPr lang="es-ES" dirty="0" smtClean="0"/>
              <a:t>;            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9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-842970" y="16478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_tradnl" b="1" dirty="0"/>
          </a:p>
        </p:txBody>
      </p:sp>
      <p:pic>
        <p:nvPicPr>
          <p:cNvPr id="3" name="Imagen 2" descr="Captura de pantalla 2019-11-08 a las 6.01.00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0" r="80136" b="68820"/>
          <a:stretch/>
        </p:blipFill>
        <p:spPr>
          <a:xfrm>
            <a:off x="4053466" y="2276672"/>
            <a:ext cx="4975158" cy="26436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5680" y="0"/>
            <a:ext cx="3897756" cy="69865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var </a:t>
            </a:r>
            <a:r>
              <a:rPr lang="ro-RO" sz="1600" dirty="0"/>
              <a:t>app=new Vue({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el</a:t>
            </a:r>
            <a:r>
              <a:rPr lang="ro-RO" sz="1600" dirty="0"/>
              <a:t>: '#aplicacion',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data:</a:t>
            </a:r>
            <a:r>
              <a:rPr lang="es-CL" sz="1600" dirty="0" smtClean="0"/>
              <a:t> </a:t>
            </a:r>
            <a:r>
              <a:rPr lang="ro-RO" sz="1600" dirty="0" smtClean="0"/>
              <a:t>{ </a:t>
            </a:r>
            <a:endParaRPr lang="ro-RO" sz="1600" dirty="0"/>
          </a:p>
          <a:p>
            <a:pPr lvl="1"/>
            <a:r>
              <a:rPr lang="es-CL" sz="1600" dirty="0" smtClean="0"/>
              <a:t>	</a:t>
            </a:r>
            <a:r>
              <a:rPr lang="ro-RO" sz="1600" dirty="0" smtClean="0">
                <a:solidFill>
                  <a:schemeClr val="accent2"/>
                </a:solidFill>
              </a:rPr>
              <a:t>articulos</a:t>
            </a:r>
            <a:r>
              <a:rPr lang="ro-RO" sz="1600" dirty="0" smtClean="0"/>
              <a:t>: [{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codigo: 1, 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descripcion: 'Arroz',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precio: 1100,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stock: 10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},{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codigo: 2, 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descripcion: 'salsa tomates',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precio: 800,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stock: 0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},{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codigo: 3, 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descripcion: 'Lentejas',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precio: 1800,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stock: 0</a:t>
            </a:r>
          </a:p>
          <a:p>
            <a:pPr lvl="1"/>
            <a:r>
              <a:rPr lang="es-CL" sz="1600" dirty="0" smtClean="0"/>
              <a:t>	</a:t>
            </a:r>
            <a:r>
              <a:rPr lang="es-CL" sz="1600" dirty="0"/>
              <a:t>	</a:t>
            </a:r>
            <a:r>
              <a:rPr lang="ro-RO" sz="1600" dirty="0" smtClean="0"/>
              <a:t>},{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codigo: 4, 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descripcion: 'Quinoa',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precio: 35,</a:t>
            </a:r>
          </a:p>
          <a:p>
            <a:pPr lvl="1"/>
            <a:r>
              <a:rPr lang="es-CL" sz="1600" dirty="0" smtClean="0"/>
              <a:t>		</a:t>
            </a:r>
            <a:r>
              <a:rPr lang="ro-RO" sz="1600" dirty="0" smtClean="0"/>
              <a:t>stock: 2000                     </a:t>
            </a:r>
          </a:p>
          <a:p>
            <a:pPr lvl="1"/>
            <a:r>
              <a:rPr lang="es-CL" sz="1600" dirty="0" smtClean="0"/>
              <a:t>	</a:t>
            </a:r>
            <a:r>
              <a:rPr lang="ro-RO" sz="1600" dirty="0" smtClean="0"/>
              <a:t>}]</a:t>
            </a:r>
            <a:endParaRPr lang="es-CL" sz="1600" dirty="0" smtClean="0"/>
          </a:p>
          <a:p>
            <a:r>
              <a:rPr lang="es-CL" sz="1600" dirty="0" smtClean="0"/>
              <a:t>	</a:t>
            </a:r>
            <a:r>
              <a:rPr lang="ro-RO" sz="1600" dirty="0" smtClean="0"/>
              <a:t>}</a:t>
            </a:r>
            <a:endParaRPr lang="es-CL" sz="1600" dirty="0" smtClean="0"/>
          </a:p>
          <a:p>
            <a:r>
              <a:rPr lang="ro-RO" sz="1600" dirty="0" smtClean="0"/>
              <a:t>})</a:t>
            </a:r>
            <a:endParaRPr lang="es-CL" sz="1600" dirty="0" smtClean="0"/>
          </a:p>
          <a:p>
            <a:endParaRPr lang="es-CL" sz="1600" dirty="0"/>
          </a:p>
          <a:p>
            <a:endParaRPr lang="ro-R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2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85078" y="828017"/>
            <a:ext cx="7928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="1" dirty="0"/>
              <a:t>Realice la actividad de aprendizaje </a:t>
            </a:r>
            <a:r>
              <a:rPr lang="es-CL" sz="3600" b="1" dirty="0" smtClean="0"/>
              <a:t>11</a:t>
            </a:r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65081" y="1082072"/>
            <a:ext cx="5697088" cy="569708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estilos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36" y="5277394"/>
            <a:ext cx="1563363" cy="15806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30926" y="1127883"/>
            <a:ext cx="86563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/>
              <a:t> </a:t>
            </a:r>
            <a:r>
              <a:rPr lang="es-ES_tradnl" sz="2800" dirty="0" smtClean="0"/>
              <a:t>		Como </a:t>
            </a:r>
            <a:r>
              <a:rPr lang="es-ES_tradnl" sz="2800" dirty="0"/>
              <a:t>sabemos en HTML a una etiqueta se le pueden asociar estilos (CSS) directamente en la propiedad </a:t>
            </a:r>
            <a:r>
              <a:rPr lang="es-ES_tradnl" sz="2800" dirty="0" err="1"/>
              <a:t>style</a:t>
            </a:r>
            <a:r>
              <a:rPr lang="es-ES_tradnl" sz="2800" dirty="0"/>
              <a:t>:</a:t>
            </a:r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/>
          </a:p>
          <a:p>
            <a:pPr algn="just"/>
            <a:endParaRPr lang="es-ES_tradnl" sz="2800" dirty="0" smtClean="0"/>
          </a:p>
          <a:p>
            <a:pPr algn="just"/>
            <a:r>
              <a:rPr lang="es-ES_tradnl" sz="2800" dirty="0" smtClean="0"/>
              <a:t>Con </a:t>
            </a:r>
            <a:r>
              <a:rPr lang="es-ES_tradnl" sz="2800" dirty="0"/>
              <a:t>el </a:t>
            </a:r>
            <a:r>
              <a:rPr lang="es-ES_tradnl" sz="2800" dirty="0" err="1"/>
              <a:t>framework</a:t>
            </a:r>
            <a:r>
              <a:rPr lang="es-ES_tradnl" sz="2800" dirty="0"/>
              <a:t> </a:t>
            </a:r>
            <a:r>
              <a:rPr lang="es-ES_tradnl" sz="2800" dirty="0" err="1"/>
              <a:t>Vue</a:t>
            </a:r>
            <a:r>
              <a:rPr lang="es-ES_tradnl" sz="2800" dirty="0"/>
              <a:t> podemos enlazar nuestro modelo de datos con una o más propiedades en línea mediante la directiva </a:t>
            </a:r>
            <a:r>
              <a:rPr lang="es-ES_tradnl" sz="2800" dirty="0" smtClean="0">
                <a:solidFill>
                  <a:srgbClr val="00B0F0"/>
                </a:solidFill>
              </a:rPr>
              <a:t>v-</a:t>
            </a:r>
            <a:r>
              <a:rPr lang="es-ES_tradnl" sz="2800" dirty="0" err="1" smtClean="0">
                <a:solidFill>
                  <a:srgbClr val="00B0F0"/>
                </a:solidFill>
              </a:rPr>
              <a:t>bind</a:t>
            </a:r>
            <a:endParaRPr lang="es-ES_tradnl" sz="2800" dirty="0"/>
          </a:p>
        </p:txBody>
      </p:sp>
      <p:sp>
        <p:nvSpPr>
          <p:cNvPr id="3" name="Rectángulo 2"/>
          <p:cNvSpPr/>
          <p:nvPr/>
        </p:nvSpPr>
        <p:spPr>
          <a:xfrm>
            <a:off x="1730580" y="2757066"/>
            <a:ext cx="5850056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/>
              <a:t>&lt;p </a:t>
            </a:r>
            <a:r>
              <a:rPr lang="es-ES_tradnl" sz="2800" dirty="0" err="1">
                <a:solidFill>
                  <a:schemeClr val="accent1"/>
                </a:solidFill>
              </a:rPr>
              <a:t>style</a:t>
            </a:r>
            <a:r>
              <a:rPr lang="es-ES_tradnl" sz="2800" dirty="0"/>
              <a:t>="color: #f00; </a:t>
            </a:r>
            <a:r>
              <a:rPr lang="es-ES_tradnl" sz="2800" dirty="0" err="1"/>
              <a:t>font-size</a:t>
            </a:r>
            <a:r>
              <a:rPr lang="es-ES_tradnl" sz="2800" dirty="0"/>
              <a:t>: 20px"&gt;</a:t>
            </a:r>
          </a:p>
          <a:p>
            <a:r>
              <a:rPr lang="es-ES_tradnl" sz="2800" dirty="0" smtClean="0"/>
              <a:t>	Mensaje </a:t>
            </a:r>
            <a:r>
              <a:rPr lang="es-ES_tradnl" sz="2800" dirty="0"/>
              <a:t>rojo de tamaño 20px</a:t>
            </a:r>
          </a:p>
          <a:p>
            <a:r>
              <a:rPr lang="es-ES_tradnl" sz="2800" dirty="0"/>
              <a:t>&lt;/p&gt;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6" y="5713400"/>
            <a:ext cx="1132113" cy="11446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79863" y="700564"/>
            <a:ext cx="7994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smtClean="0"/>
              <a:t>Modificaremos </a:t>
            </a:r>
            <a:r>
              <a:rPr lang="es-ES_tradnl" sz="3200" dirty="0"/>
              <a:t>el tamaño de la fuente y color de un párrafo en forma </a:t>
            </a:r>
            <a:r>
              <a:rPr lang="es-ES_tradnl" sz="3200" dirty="0" smtClean="0"/>
              <a:t>dinámica</a:t>
            </a:r>
            <a:endParaRPr lang="es-ES_tradnl" sz="3200" dirty="0"/>
          </a:p>
        </p:txBody>
      </p:sp>
      <p:sp>
        <p:nvSpPr>
          <p:cNvPr id="3" name="Rectángulo 2"/>
          <p:cNvSpPr/>
          <p:nvPr/>
        </p:nvSpPr>
        <p:spPr>
          <a:xfrm>
            <a:off x="69672" y="1739543"/>
            <a:ext cx="8011885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smtClean="0"/>
              <a:t>&lt;p&gt;Tamaño </a:t>
            </a:r>
            <a:r>
              <a:rPr lang="es-ES" sz="2000" dirty="0"/>
              <a:t>de la fuente:</a:t>
            </a:r>
          </a:p>
          <a:p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range</a:t>
            </a:r>
            <a:r>
              <a:rPr lang="es-ES" sz="2000" dirty="0"/>
              <a:t>" </a:t>
            </a:r>
            <a:r>
              <a:rPr lang="es-ES" sz="2000" dirty="0">
                <a:solidFill>
                  <a:schemeClr val="accent1"/>
                </a:solidFill>
              </a:rPr>
              <a:t>v-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r>
              <a:rPr lang="es-ES" sz="2000" dirty="0"/>
              <a:t>="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" min=10 </a:t>
            </a:r>
            <a:r>
              <a:rPr lang="es-ES" sz="2000" dirty="0" err="1"/>
              <a:t>max</a:t>
            </a:r>
            <a:r>
              <a:rPr lang="es-ES" sz="2000" dirty="0"/>
              <a:t>=100</a:t>
            </a:r>
            <a:r>
              <a:rPr lang="es-ES" sz="2000" dirty="0" smtClean="0"/>
              <a:t>&gt;</a:t>
            </a:r>
          </a:p>
          <a:p>
            <a:r>
              <a:rPr lang="es-ES" sz="2000" dirty="0" smtClean="0"/>
              <a:t>	{{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}}</a:t>
            </a:r>
          </a:p>
          <a:p>
            <a:r>
              <a:rPr lang="es-ES" sz="2000" dirty="0" smtClean="0"/>
              <a:t>&lt;/</a:t>
            </a:r>
            <a:r>
              <a:rPr lang="es-ES" sz="2000" dirty="0"/>
              <a:t>p&gt;</a:t>
            </a:r>
          </a:p>
          <a:p>
            <a:r>
              <a:rPr lang="es-ES" sz="2000" dirty="0" smtClean="0"/>
              <a:t>&lt;</a:t>
            </a:r>
            <a:r>
              <a:rPr lang="es-ES" sz="2000" dirty="0"/>
              <a:t>p</a:t>
            </a:r>
            <a:r>
              <a:rPr lang="es-ES" sz="2000" dirty="0" smtClean="0"/>
              <a:t>&gt;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Color</a:t>
            </a:r>
            <a:r>
              <a:rPr lang="es-ES" sz="2000" dirty="0"/>
              <a:t>:</a:t>
            </a:r>
          </a:p>
          <a:p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="color" </a:t>
            </a:r>
            <a:r>
              <a:rPr lang="es-ES" sz="2000" dirty="0">
                <a:solidFill>
                  <a:schemeClr val="accent1"/>
                </a:solidFill>
              </a:rPr>
              <a:t>v-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r>
              <a:rPr lang="es-ES" sz="2000" dirty="0"/>
              <a:t>="</a:t>
            </a:r>
            <a:r>
              <a:rPr lang="es-ES" sz="2000" dirty="0" err="1">
                <a:solidFill>
                  <a:srgbClr val="229E54"/>
                </a:solidFill>
              </a:rPr>
              <a:t>colorParrafo</a:t>
            </a:r>
            <a:r>
              <a:rPr lang="es-ES" sz="2000" dirty="0"/>
              <a:t>"&gt;</a:t>
            </a:r>
          </a:p>
          <a:p>
            <a:r>
              <a:rPr lang="es-ES" sz="2000" dirty="0" smtClean="0"/>
              <a:t>&lt;/</a:t>
            </a:r>
            <a:r>
              <a:rPr lang="es-ES" sz="2000" dirty="0"/>
              <a:t>p&gt;      </a:t>
            </a:r>
          </a:p>
          <a:p>
            <a:r>
              <a:rPr lang="es-ES" sz="2000" dirty="0" smtClean="0"/>
              <a:t>&lt;</a:t>
            </a:r>
            <a:r>
              <a:rPr lang="es-ES" sz="2000" dirty="0"/>
              <a:t>p </a:t>
            </a:r>
            <a:r>
              <a:rPr lang="es-ES" sz="2000" b="1" dirty="0" err="1">
                <a:solidFill>
                  <a:schemeClr val="accent1"/>
                </a:solidFill>
              </a:rPr>
              <a:t>v-bind</a:t>
            </a:r>
            <a:r>
              <a:rPr lang="es-ES" sz="2000" dirty="0" err="1">
                <a:solidFill>
                  <a:schemeClr val="accent1"/>
                </a:solidFill>
              </a:rPr>
              <a:t>:style</a:t>
            </a:r>
            <a:r>
              <a:rPr lang="es-ES" sz="2000" dirty="0"/>
              <a:t>="{'</a:t>
            </a:r>
            <a:r>
              <a:rPr lang="es-ES" sz="2000" dirty="0" err="1"/>
              <a:t>font-size</a:t>
            </a:r>
            <a:r>
              <a:rPr lang="es-ES" sz="2000" dirty="0"/>
              <a:t>':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+'</a:t>
            </a:r>
            <a:r>
              <a:rPr lang="es-ES" sz="2000" dirty="0" err="1"/>
              <a:t>px</a:t>
            </a:r>
            <a:r>
              <a:rPr lang="es-ES" sz="2000" dirty="0"/>
              <a:t>', 'color': </a:t>
            </a:r>
            <a:r>
              <a:rPr lang="es-ES" sz="2000" dirty="0" err="1">
                <a:solidFill>
                  <a:srgbClr val="229E54"/>
                </a:solidFill>
              </a:rPr>
              <a:t>colorParrafo</a:t>
            </a:r>
            <a:r>
              <a:rPr lang="es-ES" sz="2000" dirty="0" smtClean="0"/>
              <a:t>}"&gt;</a:t>
            </a:r>
          </a:p>
          <a:p>
            <a:r>
              <a:rPr lang="es-ES" sz="2000" dirty="0" smtClean="0"/>
              <a:t>	Curso </a:t>
            </a:r>
            <a:r>
              <a:rPr lang="es-ES" sz="2000" dirty="0"/>
              <a:t>de </a:t>
            </a:r>
            <a:r>
              <a:rPr lang="es-ES" sz="2000" dirty="0" err="1" smtClean="0"/>
              <a:t>Vue</a:t>
            </a:r>
            <a:endParaRPr lang="es-ES" sz="2000" dirty="0" smtClean="0"/>
          </a:p>
          <a:p>
            <a:r>
              <a:rPr lang="es-ES" sz="2000" dirty="0" smtClean="0"/>
              <a:t>&lt;/p</a:t>
            </a:r>
            <a:r>
              <a:rPr lang="es-ES" sz="2000" dirty="0"/>
              <a:t>&gt;</a:t>
            </a:r>
            <a:endParaRPr lang="es-ES" sz="2000" dirty="0" smtClean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estilos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19814" y="4611231"/>
            <a:ext cx="3119679" cy="224676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000" dirty="0" err="1" smtClean="0"/>
              <a:t>var</a:t>
            </a:r>
            <a:r>
              <a:rPr lang="es-ES_tradnl" sz="2000" dirty="0" smtClean="0"/>
              <a:t> </a:t>
            </a:r>
            <a:r>
              <a:rPr lang="es-ES_tradnl" sz="2000" dirty="0"/>
              <a:t>app=new </a:t>
            </a:r>
            <a:r>
              <a:rPr lang="es-ES_tradnl" sz="2000" dirty="0" err="1"/>
              <a:t>Vue</a:t>
            </a:r>
            <a:r>
              <a:rPr lang="es-ES_tradnl" sz="2000" dirty="0"/>
              <a:t>({</a:t>
            </a:r>
          </a:p>
          <a:p>
            <a:r>
              <a:rPr lang="es-ES_tradnl" sz="2000" dirty="0" smtClean="0"/>
              <a:t>	el</a:t>
            </a:r>
            <a:r>
              <a:rPr lang="es-ES_tradnl" sz="2000" dirty="0"/>
              <a:t>: '#</a:t>
            </a:r>
            <a:r>
              <a:rPr lang="es-ES_tradnl" sz="2000" dirty="0" smtClean="0"/>
              <a:t>app',</a:t>
            </a:r>
            <a:endParaRPr lang="es-ES_tradnl" sz="2000" dirty="0"/>
          </a:p>
          <a:p>
            <a:r>
              <a:rPr lang="es-ES_tradnl" sz="2000" dirty="0" smtClean="0"/>
              <a:t>	data</a:t>
            </a:r>
            <a:r>
              <a:rPr lang="es-ES_tradnl" sz="2000" dirty="0"/>
              <a:t>: { </a:t>
            </a:r>
          </a:p>
          <a:p>
            <a:r>
              <a:rPr lang="es-ES_tradnl" sz="2000" dirty="0" smtClean="0"/>
              <a:t>		</a:t>
            </a:r>
            <a:r>
              <a:rPr lang="es-ES_tradnl" sz="2000" dirty="0" err="1" smtClean="0">
                <a:solidFill>
                  <a:schemeClr val="accent2"/>
                </a:solidFill>
              </a:rPr>
              <a:t>tamañoFuente</a:t>
            </a:r>
            <a:r>
              <a:rPr lang="es-ES_tradnl" sz="2000" dirty="0"/>
              <a:t>: 20,</a:t>
            </a:r>
          </a:p>
          <a:p>
            <a:r>
              <a:rPr lang="es-ES_tradnl" sz="2000" dirty="0" smtClean="0"/>
              <a:t>		</a:t>
            </a:r>
            <a:r>
              <a:rPr lang="es-ES_tradnl" sz="2000" dirty="0" err="1" smtClean="0">
                <a:solidFill>
                  <a:srgbClr val="229E54"/>
                </a:solidFill>
              </a:rPr>
              <a:t>colorParrafo</a:t>
            </a:r>
            <a:r>
              <a:rPr lang="es-ES_tradnl" sz="2000" dirty="0"/>
              <a:t>: '#f00'</a:t>
            </a:r>
          </a:p>
          <a:p>
            <a:r>
              <a:rPr lang="es-ES_tradnl" sz="2000" dirty="0" smtClean="0"/>
              <a:t>	}</a:t>
            </a:r>
            <a:endParaRPr lang="es-ES_tradnl" sz="2000" dirty="0"/>
          </a:p>
          <a:p>
            <a:r>
              <a:rPr lang="es-ES_tradnl" sz="2000" dirty="0" smtClean="0"/>
              <a:t>})</a:t>
            </a:r>
            <a:endParaRPr lang="es-ES_tradnl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5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estilos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3" y="1230094"/>
            <a:ext cx="3676650" cy="14763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821" y="3291837"/>
            <a:ext cx="6781800" cy="3505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Flecha doblada 6"/>
          <p:cNvSpPr/>
          <p:nvPr/>
        </p:nvSpPr>
        <p:spPr>
          <a:xfrm rot="5400000">
            <a:off x="3549564" y="1894927"/>
            <a:ext cx="1567542" cy="1121774"/>
          </a:xfrm>
          <a:prstGeom prst="bentArrow">
            <a:avLst/>
          </a:prstGeom>
          <a:solidFill>
            <a:srgbClr val="00B0F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9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3350" y="1819937"/>
            <a:ext cx="9010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La sintaxis para actualizar las propiedades de la hoja de estilos en línea lo hacemos mediante la directiva </a:t>
            </a:r>
            <a:r>
              <a:rPr lang="es-ES_tradnl" sz="2400" dirty="0" err="1" smtClean="0"/>
              <a:t>v-bind:style</a:t>
            </a:r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 smtClean="0"/>
              <a:t> </a:t>
            </a:r>
          </a:p>
          <a:p>
            <a:endParaRPr lang="es-ES_tradnl" sz="2400" dirty="0"/>
          </a:p>
          <a:p>
            <a:endParaRPr lang="es-ES_tradnl" sz="2400" dirty="0" smtClean="0"/>
          </a:p>
          <a:p>
            <a:endParaRPr lang="es-ES_tradnl" sz="2400" dirty="0"/>
          </a:p>
          <a:p>
            <a:endParaRPr lang="es-ES_tradnl" sz="2400" dirty="0" smtClean="0"/>
          </a:p>
          <a:p>
            <a:r>
              <a:rPr lang="es-ES_tradnl" sz="2400" dirty="0" smtClean="0"/>
              <a:t>Las </a:t>
            </a:r>
            <a:r>
              <a:rPr lang="es-ES_tradnl" sz="2400" dirty="0"/>
              <a:t>comillas simples en '</a:t>
            </a:r>
            <a:r>
              <a:rPr lang="es-ES_tradnl" sz="2400" dirty="0" err="1"/>
              <a:t>font-size</a:t>
            </a:r>
            <a:r>
              <a:rPr lang="es-ES_tradnl" sz="2400" dirty="0"/>
              <a:t>' son obligatorias porque tenemos el </a:t>
            </a:r>
            <a:r>
              <a:rPr lang="es-ES_tradnl" sz="2400" dirty="0" err="1"/>
              <a:t>caracter</a:t>
            </a:r>
            <a:r>
              <a:rPr lang="es-ES_tradnl" sz="2400" dirty="0"/>
              <a:t> '-' que no es válido en </a:t>
            </a:r>
            <a:r>
              <a:rPr lang="es-ES_tradnl" sz="2400" dirty="0" smtClean="0"/>
              <a:t>JavaScript </a:t>
            </a:r>
            <a:r>
              <a:rPr lang="es-ES_tradnl" sz="2400" dirty="0"/>
              <a:t>cuando definimos </a:t>
            </a:r>
            <a:r>
              <a:rPr lang="es-ES_tradnl" sz="2400" dirty="0" smtClean="0"/>
              <a:t>nombres de variables</a:t>
            </a:r>
            <a:endParaRPr lang="es-ES_tradnl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estilos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3540" y="3147434"/>
            <a:ext cx="9039497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/>
              <a:t>&lt;p </a:t>
            </a:r>
            <a:r>
              <a:rPr lang="es-ES_tradnl" sz="2400" b="1" dirty="0" err="1">
                <a:solidFill>
                  <a:schemeClr val="accent1"/>
                </a:solidFill>
              </a:rPr>
              <a:t>v-bind</a:t>
            </a:r>
            <a:r>
              <a:rPr lang="es-ES_tradnl" sz="2400" dirty="0" err="1">
                <a:solidFill>
                  <a:schemeClr val="accent1"/>
                </a:solidFill>
              </a:rPr>
              <a:t>:style</a:t>
            </a:r>
            <a:r>
              <a:rPr lang="es-ES_tradnl" sz="2400" dirty="0"/>
              <a:t>="{'</a:t>
            </a:r>
            <a:r>
              <a:rPr lang="es-ES_tradnl" sz="2400" dirty="0" err="1"/>
              <a:t>font-size</a:t>
            </a:r>
            <a:r>
              <a:rPr lang="es-ES_tradnl" sz="2400" dirty="0"/>
              <a:t>':</a:t>
            </a:r>
            <a:r>
              <a:rPr lang="es-ES_tradnl" sz="2400" dirty="0" err="1">
                <a:solidFill>
                  <a:schemeClr val="accent2"/>
                </a:solidFill>
              </a:rPr>
              <a:t>tamañoFuente</a:t>
            </a:r>
            <a:r>
              <a:rPr lang="es-ES_tradnl" sz="2400" dirty="0"/>
              <a:t>+'</a:t>
            </a:r>
            <a:r>
              <a:rPr lang="es-ES_tradnl" sz="2400" dirty="0" err="1"/>
              <a:t>px</a:t>
            </a:r>
            <a:r>
              <a:rPr lang="es-ES_tradnl" sz="2400" dirty="0"/>
              <a:t>', 'color': </a:t>
            </a:r>
            <a:r>
              <a:rPr lang="es-ES_tradnl" sz="2400" dirty="0" err="1">
                <a:solidFill>
                  <a:srgbClr val="229E54"/>
                </a:solidFill>
              </a:rPr>
              <a:t>colorParrafo</a:t>
            </a:r>
            <a:r>
              <a:rPr lang="es-ES_tradnl" sz="2400" dirty="0"/>
              <a:t>}"&gt;</a:t>
            </a:r>
          </a:p>
          <a:p>
            <a:r>
              <a:rPr lang="es-ES_tradnl" sz="2400" dirty="0"/>
              <a:t>	Curso de </a:t>
            </a:r>
            <a:r>
              <a:rPr lang="es-ES_tradnl" sz="2400" dirty="0" err="1"/>
              <a:t>Vue</a:t>
            </a:r>
            <a:endParaRPr lang="es-ES_tradnl" sz="2400" dirty="0"/>
          </a:p>
          <a:p>
            <a:r>
              <a:rPr lang="es-ES_tradnl" sz="2400" dirty="0"/>
              <a:t>&lt;/p&gt;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36700" y="1406558"/>
            <a:ext cx="87679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Para </a:t>
            </a:r>
            <a:r>
              <a:rPr lang="es-ES_tradnl" sz="2800" dirty="0"/>
              <a:t>activar una clase CSS </a:t>
            </a:r>
            <a:r>
              <a:rPr lang="es-ES_tradnl" sz="2800" dirty="0" smtClean="0"/>
              <a:t>en </a:t>
            </a:r>
            <a:r>
              <a:rPr lang="es-ES_tradnl" sz="2800" dirty="0"/>
              <a:t>HTML </a:t>
            </a:r>
            <a:r>
              <a:rPr lang="es-ES_tradnl" sz="2800" dirty="0" smtClean="0"/>
              <a:t>debemos </a:t>
            </a:r>
            <a:r>
              <a:rPr lang="es-ES_tradnl" sz="2800" dirty="0"/>
              <a:t>definirla en la propiedad </a:t>
            </a:r>
            <a:r>
              <a:rPr lang="es-ES_tradnl" sz="2800" dirty="0" err="1"/>
              <a:t>class</a:t>
            </a:r>
            <a:r>
              <a:rPr lang="es-ES_tradnl" sz="2800" dirty="0"/>
              <a:t> de la etiqueta</a:t>
            </a:r>
            <a:r>
              <a:rPr lang="es-ES_tradnl" sz="2800" dirty="0" smtClean="0"/>
              <a:t>: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/>
              <a:t>&lt;div </a:t>
            </a:r>
            <a:r>
              <a:rPr lang="es-ES_tradnl" sz="2800" b="1" dirty="0" err="1" smtClean="0"/>
              <a:t>class</a:t>
            </a:r>
            <a:r>
              <a:rPr lang="es-ES_tradnl" sz="2800" dirty="0" smtClean="0"/>
              <a:t>="stock"&gt;Curso de </a:t>
            </a:r>
            <a:r>
              <a:rPr lang="es-ES_tradnl" sz="2800" dirty="0" err="1" smtClean="0"/>
              <a:t>Vue</a:t>
            </a:r>
            <a:r>
              <a:rPr lang="es-ES_tradnl" sz="2800" dirty="0" smtClean="0"/>
              <a:t>&lt;</a:t>
            </a:r>
            <a:r>
              <a:rPr lang="es-ES_tradnl" sz="2800" dirty="0"/>
              <a:t>/div&gt; </a:t>
            </a:r>
            <a:endParaRPr lang="es-ES_tradnl" sz="2800" dirty="0" smtClean="0"/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/>
              <a:t>Estamos indicando que la etiqueta 'div' tiene asociadas </a:t>
            </a:r>
            <a:r>
              <a:rPr lang="es-ES_tradnl" sz="2800" dirty="0" smtClean="0"/>
              <a:t>la clase </a:t>
            </a:r>
            <a:r>
              <a:rPr lang="es-ES_tradnl" sz="2800" i="1" dirty="0" smtClean="0"/>
              <a:t>stock</a:t>
            </a:r>
            <a:r>
              <a:rPr lang="es-ES_tradnl" sz="2800" dirty="0" smtClean="0"/>
              <a:t>.</a:t>
            </a:r>
            <a:endParaRPr lang="es-ES_tradnl" sz="2800" dirty="0"/>
          </a:p>
          <a:p>
            <a:pPr algn="just"/>
            <a:r>
              <a:rPr lang="es-ES_tradnl" sz="2800" dirty="0"/>
              <a:t>Veamos </a:t>
            </a:r>
            <a:r>
              <a:rPr lang="es-ES_tradnl" sz="2800" dirty="0" smtClean="0"/>
              <a:t>en </a:t>
            </a:r>
            <a:r>
              <a:rPr lang="es-ES_tradnl" sz="2800" dirty="0" err="1" smtClean="0"/>
              <a:t>Vue</a:t>
            </a:r>
            <a:r>
              <a:rPr lang="es-ES_tradnl" sz="2800" dirty="0" smtClean="0"/>
              <a:t> podemos fácilmente </a:t>
            </a:r>
            <a:r>
              <a:rPr lang="es-ES_tradnl" sz="2800" dirty="0"/>
              <a:t>añadir o eliminar clases a una etiqueta en forma reactiva dependiendo del estado del </a:t>
            </a:r>
            <a:r>
              <a:rPr lang="es-ES_tradnl" sz="2800" dirty="0" smtClean="0"/>
              <a:t>modelo</a:t>
            </a:r>
            <a:endParaRPr lang="es-ES_tradnl" sz="2800" dirty="0"/>
          </a:p>
        </p:txBody>
      </p:sp>
      <p:pic>
        <p:nvPicPr>
          <p:cNvPr id="9" name="Imagen 8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44" y="5960351"/>
            <a:ext cx="887856" cy="89764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5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6050" y="1549302"/>
            <a:ext cx="8745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Se </a:t>
            </a:r>
            <a:r>
              <a:rPr lang="es-ES_tradnl" sz="3600" dirty="0"/>
              <a:t>tiene un arreglo que almacenan productos (</a:t>
            </a:r>
            <a:r>
              <a:rPr lang="es-ES_tradnl" sz="3600" dirty="0" err="1"/>
              <a:t>codigo</a:t>
            </a:r>
            <a:r>
              <a:rPr lang="es-ES_tradnl" sz="3600" dirty="0"/>
              <a:t>, </a:t>
            </a:r>
            <a:r>
              <a:rPr lang="es-ES_tradnl" sz="3600" dirty="0" err="1"/>
              <a:t>descripcion</a:t>
            </a:r>
            <a:r>
              <a:rPr lang="es-ES_tradnl" sz="3600" dirty="0"/>
              <a:t>, precio y stock) </a:t>
            </a:r>
            <a:r>
              <a:rPr lang="es-ES_tradnl" sz="3600" dirty="0" smtClean="0"/>
              <a:t>para mostrar </a:t>
            </a:r>
            <a:r>
              <a:rPr lang="es-ES_tradnl" sz="3600" dirty="0"/>
              <a:t>dichos datos en una tabla HTML. </a:t>
            </a:r>
            <a:endParaRPr lang="es-ES_tradnl" sz="3600" dirty="0" smtClean="0"/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 smtClean="0"/>
              <a:t>A las </a:t>
            </a:r>
            <a:r>
              <a:rPr lang="es-ES_tradnl" sz="3600" dirty="0"/>
              <a:t>filas de la tabla que muestran </a:t>
            </a:r>
            <a:r>
              <a:rPr lang="es-ES_tradnl" sz="3600" b="1" dirty="0"/>
              <a:t>artículos con stock en cero</a:t>
            </a:r>
            <a:r>
              <a:rPr lang="es-ES_tradnl" sz="3600" dirty="0"/>
              <a:t> </a:t>
            </a:r>
            <a:r>
              <a:rPr lang="es-ES_tradnl" sz="3600" dirty="0" smtClean="0"/>
              <a:t>le añadiremos una </a:t>
            </a:r>
            <a:r>
              <a:rPr lang="es-ES_tradnl" sz="3600" dirty="0"/>
              <a:t>clase que defina </a:t>
            </a:r>
            <a:r>
              <a:rPr lang="es-ES_tradnl" sz="3600" b="1" dirty="0">
                <a:solidFill>
                  <a:srgbClr val="FF0000"/>
                </a:solidFill>
              </a:rPr>
              <a:t>otro estilo</a:t>
            </a:r>
            <a:r>
              <a:rPr lang="es-ES_tradnl" sz="3600" dirty="0" smtClean="0"/>
              <a:t>.</a:t>
            </a:r>
            <a:endParaRPr lang="es-ES_tradnl" sz="3600" dirty="0"/>
          </a:p>
        </p:txBody>
      </p:sp>
      <p:pic>
        <p:nvPicPr>
          <p:cNvPr id="9" name="Imagen 8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06" y="5643154"/>
            <a:ext cx="1201593" cy="121484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0960" y="4371599"/>
            <a:ext cx="876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Para añadir una clase a una etiqueta HTML debemos definir la directiva </a:t>
            </a:r>
            <a:r>
              <a:rPr lang="es-ES_tradnl" dirty="0" err="1" smtClean="0"/>
              <a:t>v-bind:class</a:t>
            </a:r>
            <a:r>
              <a:rPr lang="es-ES_tradnl" dirty="0"/>
              <a:t>:</a:t>
            </a:r>
            <a:endParaRPr lang="es-ES_tradnl" dirty="0" smtClean="0"/>
          </a:p>
        </p:txBody>
      </p:sp>
      <p:pic>
        <p:nvPicPr>
          <p:cNvPr id="9" name="Imagen 8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502088"/>
            <a:ext cx="1341120" cy="13559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27651" y="843612"/>
            <a:ext cx="4882155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/>
              <a:t>&lt;</a:t>
            </a:r>
            <a:r>
              <a:rPr lang="es-ES_tradnl" sz="2800" dirty="0" err="1"/>
              <a:t>style</a:t>
            </a:r>
            <a:r>
              <a:rPr lang="es-ES_tradnl" sz="2800" dirty="0"/>
              <a:t>&gt;</a:t>
            </a:r>
          </a:p>
          <a:p>
            <a:r>
              <a:rPr lang="es-ES_tradnl" sz="2800" dirty="0"/>
              <a:t>	.</a:t>
            </a:r>
            <a:r>
              <a:rPr lang="es-ES_tradnl" sz="2800" b="1" dirty="0" err="1"/>
              <a:t>faltastock</a:t>
            </a:r>
            <a:r>
              <a:rPr lang="es-ES_tradnl" sz="2800" dirty="0"/>
              <a:t> {</a:t>
            </a:r>
          </a:p>
          <a:p>
            <a:r>
              <a:rPr lang="es-ES_tradnl" sz="2800" dirty="0"/>
              <a:t>		</a:t>
            </a:r>
            <a:r>
              <a:rPr lang="es-ES_tradnl" sz="2800" dirty="0" err="1"/>
              <a:t>background</a:t>
            </a:r>
            <a:r>
              <a:rPr lang="es-ES_tradnl" sz="2800" dirty="0"/>
              <a:t>-color: </a:t>
            </a:r>
            <a:r>
              <a:rPr lang="es-ES_tradnl" sz="2800" dirty="0" err="1"/>
              <a:t>yellow</a:t>
            </a:r>
            <a:r>
              <a:rPr lang="es-ES_tradnl" sz="2800" dirty="0"/>
              <a:t>;</a:t>
            </a:r>
          </a:p>
          <a:p>
            <a:r>
              <a:rPr lang="es-ES_tradnl" sz="2800" dirty="0"/>
              <a:t>		color: blue;</a:t>
            </a:r>
          </a:p>
          <a:p>
            <a:r>
              <a:rPr lang="es-ES_tradnl" sz="2800" dirty="0"/>
              <a:t>		</a:t>
            </a:r>
            <a:r>
              <a:rPr lang="es-ES_tradnl" sz="2800" dirty="0" err="1"/>
              <a:t>font-style</a:t>
            </a:r>
            <a:r>
              <a:rPr lang="es-ES_tradnl" sz="2800" dirty="0"/>
              <a:t>: </a:t>
            </a:r>
            <a:r>
              <a:rPr lang="es-ES_tradnl" sz="2800" dirty="0" err="1"/>
              <a:t>italic</a:t>
            </a:r>
            <a:r>
              <a:rPr lang="es-ES_tradnl" sz="2800" dirty="0"/>
              <a:t>;</a:t>
            </a:r>
          </a:p>
          <a:p>
            <a:r>
              <a:rPr lang="es-ES_tradnl" sz="2800" dirty="0"/>
              <a:t>	}</a:t>
            </a:r>
          </a:p>
          <a:p>
            <a:r>
              <a:rPr lang="es-ES_tradnl" sz="2800" dirty="0"/>
              <a:t>&lt;/</a:t>
            </a:r>
            <a:r>
              <a:rPr lang="es-ES_tradnl" sz="2800" dirty="0" err="1"/>
              <a:t>style</a:t>
            </a:r>
            <a:r>
              <a:rPr lang="es-ES_tradnl" sz="2800" dirty="0"/>
              <a:t>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8524" y="5160375"/>
            <a:ext cx="762435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 smtClean="0"/>
              <a:t>&lt;</a:t>
            </a:r>
            <a:r>
              <a:rPr lang="es-ES_tradnl" sz="2800" dirty="0" err="1" smtClean="0"/>
              <a:t>tr</a:t>
            </a:r>
            <a:r>
              <a:rPr lang="es-ES_tradnl" sz="2800" dirty="0" smtClean="0"/>
              <a:t> </a:t>
            </a:r>
            <a:r>
              <a:rPr lang="es-ES_tradnl" sz="2800" b="1" dirty="0" err="1">
                <a:solidFill>
                  <a:schemeClr val="accent1"/>
                </a:solidFill>
              </a:rPr>
              <a:t>v-bind</a:t>
            </a:r>
            <a:r>
              <a:rPr lang="es-ES_tradnl" sz="2800" dirty="0" err="1">
                <a:solidFill>
                  <a:schemeClr val="accent1"/>
                </a:solidFill>
              </a:rPr>
              <a:t>:class</a:t>
            </a:r>
            <a:r>
              <a:rPr lang="es-ES_tradnl" sz="2800" dirty="0"/>
              <a:t>="{ </a:t>
            </a:r>
            <a:r>
              <a:rPr lang="es-ES_tradnl" sz="2800" b="1" dirty="0" err="1"/>
              <a:t>faltastock</a:t>
            </a:r>
            <a:r>
              <a:rPr lang="es-ES_tradnl" sz="2800" dirty="0"/>
              <a:t>: </a:t>
            </a:r>
            <a:r>
              <a:rPr lang="es-ES_tradnl" sz="2800" dirty="0" err="1"/>
              <a:t>articulo.stock</a:t>
            </a:r>
            <a:r>
              <a:rPr lang="es-ES_tradnl" sz="2800" dirty="0"/>
              <a:t>===0</a:t>
            </a:r>
            <a:r>
              <a:rPr lang="es-ES_tradnl" sz="2800" dirty="0" smtClean="0"/>
              <a:t>}"&gt;</a:t>
            </a:r>
            <a:endParaRPr lang="es-ES_tradnl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6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9912" y="1876822"/>
            <a:ext cx="84054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Como observamos en:</a:t>
            </a:r>
            <a:endParaRPr lang="es-ES_tradnl" sz="2800" dirty="0"/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/>
              <a:t>Luego </a:t>
            </a:r>
            <a:r>
              <a:rPr lang="es-ES_tradnl" sz="2800" dirty="0" smtClean="0"/>
              <a:t>de </a:t>
            </a:r>
            <a:r>
              <a:rPr lang="es-ES_tradnl" sz="2800" i="1" dirty="0" err="1" smtClean="0"/>
              <a:t>faltastock</a:t>
            </a:r>
            <a:r>
              <a:rPr lang="es-ES_tradnl" sz="2800" dirty="0" smtClean="0"/>
              <a:t>: disponemos de una </a:t>
            </a:r>
            <a:r>
              <a:rPr lang="es-ES_tradnl" sz="2800" dirty="0"/>
              <a:t>condición que se puede </a:t>
            </a:r>
            <a:r>
              <a:rPr lang="es-ES_tradnl" sz="2800" dirty="0" smtClean="0"/>
              <a:t>evaluar como verdadera </a:t>
            </a:r>
            <a:r>
              <a:rPr lang="es-ES_tradnl" sz="2800" dirty="0"/>
              <a:t>o falsa. En caso de </a:t>
            </a:r>
            <a:r>
              <a:rPr lang="es-ES_tradnl" sz="2800" dirty="0" smtClean="0"/>
              <a:t>evaluarse </a:t>
            </a:r>
            <a:r>
              <a:rPr lang="es-ES_tradnl" sz="2800" dirty="0"/>
              <a:t>verdadera la clase </a:t>
            </a:r>
            <a:r>
              <a:rPr lang="es-ES_tradnl" sz="2800" i="1" dirty="0" err="1" smtClean="0"/>
              <a:t>faltastock</a:t>
            </a:r>
            <a:r>
              <a:rPr lang="es-ES_tradnl" sz="2800" dirty="0" smtClean="0"/>
              <a:t> </a:t>
            </a:r>
            <a:r>
              <a:rPr lang="es-ES_tradnl" sz="2800" dirty="0"/>
              <a:t>se agrega a la etiqueta</a:t>
            </a:r>
            <a:r>
              <a:rPr lang="es-ES_tradnl" sz="2800" dirty="0" smtClean="0"/>
              <a:t>.</a:t>
            </a:r>
            <a:endParaRPr lang="es-ES_tradnl" sz="2800" b="1" dirty="0"/>
          </a:p>
        </p:txBody>
      </p:sp>
      <p:pic>
        <p:nvPicPr>
          <p:cNvPr id="9" name="Imagen 8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80" y="5525038"/>
            <a:ext cx="1318420" cy="13329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7890" y="2655402"/>
            <a:ext cx="57611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_tradnl" sz="3600" dirty="0" err="1"/>
              <a:t>faltastock</a:t>
            </a:r>
            <a:r>
              <a:rPr lang="es-ES_tradnl" sz="3600" dirty="0"/>
              <a:t>: </a:t>
            </a:r>
            <a:r>
              <a:rPr lang="es-ES_tradnl" sz="3600" dirty="0" err="1"/>
              <a:t>articulo.stock</a:t>
            </a:r>
            <a:r>
              <a:rPr lang="es-ES_tradnl" sz="3600" dirty="0"/>
              <a:t>===0 </a:t>
            </a:r>
            <a:endParaRPr lang="es-C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1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30525</TotalTime>
  <Words>377</Words>
  <Application>Microsoft Office PowerPoint</Application>
  <PresentationFormat>Presentación en pantalla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526</cp:revision>
  <cp:lastPrinted>2018-02-06T19:43:21Z</cp:lastPrinted>
  <dcterms:created xsi:type="dcterms:W3CDTF">2016-02-23T20:13:48Z</dcterms:created>
  <dcterms:modified xsi:type="dcterms:W3CDTF">2020-05-09T00:40:04Z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