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64" r:id="rId2"/>
    <p:sldId id="287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05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265" r:id="rId24"/>
  </p:sldIdLst>
  <p:sldSz cx="9144000" cy="6858000" type="screen4x3"/>
  <p:notesSz cx="7010400" cy="9296400"/>
  <p:custDataLst>
    <p:tags r:id="rId2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E00E2C"/>
    <a:srgbClr val="003366"/>
    <a:srgbClr val="243190"/>
    <a:srgbClr val="41B1E9"/>
    <a:srgbClr val="49535F"/>
    <a:srgbClr val="E88E16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99" d="100"/>
          <a:sy n="99" d="100"/>
        </p:scale>
        <p:origin x="76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16-09-2020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16-09-2020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3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414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98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18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470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36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507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3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399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560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205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40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19452" y="2701502"/>
            <a:ext cx="4609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3200" b="1" dirty="0" smtClean="0">
                <a:solidFill>
                  <a:srgbClr val="49535F"/>
                </a:solidFill>
              </a:rPr>
              <a:t>el </a:t>
            </a:r>
            <a:r>
              <a:rPr lang="es-CL" sz="3200" b="1" dirty="0" err="1" smtClean="0">
                <a:solidFill>
                  <a:srgbClr val="49535F"/>
                </a:solidFill>
              </a:rPr>
              <a:t>framework</a:t>
            </a:r>
            <a:r>
              <a:rPr lang="es-CL" sz="3200" b="1" dirty="0" smtClean="0">
                <a:solidFill>
                  <a:srgbClr val="49535F"/>
                </a:solidFill>
              </a:rPr>
              <a:t> </a:t>
            </a:r>
            <a:r>
              <a:rPr lang="es-CL" sz="3200" b="1" dirty="0">
                <a:solidFill>
                  <a:srgbClr val="49535F"/>
                </a:solidFill>
              </a:rPr>
              <a:t>JavaScript </a:t>
            </a:r>
            <a:r>
              <a:rPr lang="es-CL" sz="3200" b="1" dirty="0" err="1" smtClean="0">
                <a:solidFill>
                  <a:srgbClr val="49535F"/>
                </a:solidFill>
              </a:rPr>
              <a:t>Vue</a:t>
            </a:r>
            <a:endParaRPr lang="es-ES_tradnl" sz="32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51" y="6166103"/>
            <a:ext cx="684349" cy="69189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7046" y="947242"/>
            <a:ext cx="85447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		Definimos la propiedad </a:t>
            </a:r>
            <a:r>
              <a:rPr lang="es-ES_tradnl" sz="3200" i="1" dirty="0" err="1" smtClean="0">
                <a:solidFill>
                  <a:schemeClr val="accent2"/>
                </a:solidFill>
              </a:rPr>
              <a:t>props</a:t>
            </a:r>
            <a:r>
              <a:rPr lang="es-ES_tradnl" sz="3200" dirty="0" smtClean="0"/>
              <a:t> </a:t>
            </a:r>
            <a:r>
              <a:rPr lang="es-ES_tradnl" sz="3200" dirty="0"/>
              <a:t>y dentro </a:t>
            </a:r>
            <a:r>
              <a:rPr lang="es-ES_tradnl" sz="3200" dirty="0" smtClean="0"/>
              <a:t>declaramos un arreglo con todos los valores que necesite recibir el componente: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032878" y="16230"/>
            <a:ext cx="416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propiedades (</a:t>
            </a:r>
            <a:r>
              <a:rPr lang="es-CL" sz="3600" b="1" dirty="0" err="1" smtClean="0">
                <a:solidFill>
                  <a:schemeClr val="bg1"/>
                </a:solidFill>
              </a:rPr>
              <a:t>props</a:t>
            </a:r>
            <a:r>
              <a:rPr lang="es-CL" sz="3600" b="1" dirty="0" smtClean="0">
                <a:solidFill>
                  <a:schemeClr val="bg1"/>
                </a:solidFill>
              </a:rPr>
              <a:t>)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27859" y="2637720"/>
            <a:ext cx="7058552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_tradnl" sz="3600" dirty="0" err="1"/>
              <a:t>Vue.component</a:t>
            </a:r>
            <a:r>
              <a:rPr lang="es-ES_tradnl" sz="3600" dirty="0"/>
              <a:t>('</a:t>
            </a:r>
            <a:r>
              <a:rPr lang="es-ES_tradnl" sz="3600" dirty="0">
                <a:solidFill>
                  <a:schemeClr val="accent1"/>
                </a:solidFill>
              </a:rPr>
              <a:t>componente1</a:t>
            </a:r>
            <a:r>
              <a:rPr lang="es-ES_tradnl" sz="3600" dirty="0"/>
              <a:t>', {</a:t>
            </a:r>
          </a:p>
          <a:p>
            <a:pPr algn="just"/>
            <a:r>
              <a:rPr lang="es-ES_tradnl" sz="3600" dirty="0" smtClean="0"/>
              <a:t>	</a:t>
            </a:r>
            <a:r>
              <a:rPr lang="es-ES_tradnl" sz="3600" dirty="0" err="1" smtClean="0">
                <a:solidFill>
                  <a:schemeClr val="accent2"/>
                </a:solidFill>
              </a:rPr>
              <a:t>props</a:t>
            </a:r>
            <a:r>
              <a:rPr lang="es-ES_tradnl" sz="3600" dirty="0"/>
              <a:t>: ['</a:t>
            </a:r>
            <a:r>
              <a:rPr lang="es-ES_tradnl" sz="3600" dirty="0">
                <a:solidFill>
                  <a:srgbClr val="FF0000"/>
                </a:solidFill>
              </a:rPr>
              <a:t>idioma</a:t>
            </a:r>
            <a:r>
              <a:rPr lang="es-ES_tradnl" sz="3600" dirty="0"/>
              <a:t>', '</a:t>
            </a:r>
            <a:r>
              <a:rPr lang="es-ES_tradnl" sz="3600" dirty="0">
                <a:solidFill>
                  <a:srgbClr val="FF0000"/>
                </a:solidFill>
              </a:rPr>
              <a:t>tipo</a:t>
            </a:r>
            <a:r>
              <a:rPr lang="es-ES_tradnl" sz="3600" dirty="0"/>
              <a:t>', '</a:t>
            </a:r>
            <a:r>
              <a:rPr lang="es-ES_tradnl" sz="3600" dirty="0">
                <a:solidFill>
                  <a:srgbClr val="FF0000"/>
                </a:solidFill>
              </a:rPr>
              <a:t>cantidad</a:t>
            </a:r>
            <a:r>
              <a:rPr lang="es-ES_tradnl" sz="3600" dirty="0"/>
              <a:t>'],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7046" y="4292057"/>
            <a:ext cx="84690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Luego en el </a:t>
            </a:r>
            <a:r>
              <a:rPr lang="es-ES_tradnl" sz="3200" dirty="0" err="1"/>
              <a:t>template</a:t>
            </a:r>
            <a:r>
              <a:rPr lang="es-ES_tradnl" sz="3200" dirty="0"/>
              <a:t> podemos analizar el valor de cada parámetro recibido y </a:t>
            </a:r>
            <a:r>
              <a:rPr lang="es-ES_tradnl" sz="3200" dirty="0" smtClean="0"/>
              <a:t>modificar el comportamiento del componente como sea necesario</a:t>
            </a:r>
            <a:endParaRPr lang="es-ES_tradn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7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940527" y="993202"/>
            <a:ext cx="8081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12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6994" y="871748"/>
            <a:ext cx="5986252" cy="59862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757" y="5912442"/>
            <a:ext cx="935243" cy="94555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33329" y="746558"/>
            <a:ext cx="86476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Crearemos un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llamado </a:t>
            </a:r>
            <a:r>
              <a:rPr kumimoji="0" lang="es-ES_tradnl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productos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 tenga una propiedad que reciba un vector de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objetos.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 objetivo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 componente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 mostrar los datos del vector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productos en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 tabla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72801" y="34668"/>
            <a:ext cx="689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Componentes: Propiedades de tipo Objeto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72801" y="2504888"/>
            <a:ext cx="8501233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 id="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aplicacion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productos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v-bind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"&gt;&lt;/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productos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&lt;/div&gt;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3328" y="4631511"/>
            <a:ext cx="8540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Utilizamos la directiva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 la propiedad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 para enlazar el modelo de datos de datos de nuestra aplicación </a:t>
            </a: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33" y="5521756"/>
            <a:ext cx="1321667" cy="13362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2549" y="1990033"/>
            <a:ext cx="8525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 </a:t>
            </a:r>
            <a:r>
              <a:rPr kumimoji="0" lang="es-ES_tradnl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productos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una propiedad llamada </a:t>
            </a:r>
            <a:r>
              <a:rPr kumimoji="0" lang="es-ES_tradnl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72801" y="34668"/>
            <a:ext cx="689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Componentes: Propiedades de tipo Objeto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55223" y="3345234"/>
            <a:ext cx="5355772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Vue.component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(’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productos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{    </a:t>
            </a:r>
          </a:p>
          <a:p>
            <a:pPr marL="0" marR="0" lvl="0" indent="0" algn="just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:[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'datos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'],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6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55055" y="75848"/>
            <a:ext cx="689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Componentes: Propiedades de tipo Objeto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40" y="6217920"/>
            <a:ext cx="620660" cy="62750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-8708" y="899361"/>
            <a:ext cx="5444667" cy="563231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Vue.component('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productos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props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:['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'],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template: `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 border="1"&gt;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td&gt;Código&lt;/td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td&gt;Descripción&lt;/td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td&gt;Precio&lt;/td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 v-for="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iculo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&gt;{{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iculo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.codigo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}}&lt;/td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&gt;{{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iculo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.descripcion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}}&lt;/td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&gt;{{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iculo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.precio}}&lt;/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td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&lt;/table&gt;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div&gt;`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  <a:endParaRPr kumimoji="0" lang="es-ES_trad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435959" y="2310076"/>
            <a:ext cx="3692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'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template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mostramos una tabla HTML y generamos las filas mediante la directiva v-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recorriendo el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arreglo de productos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50553" y="76124"/>
            <a:ext cx="689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Componentes: Propiedades de tipo Objeto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423328" y="1180567"/>
            <a:ext cx="4273563" cy="563231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 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app=new Vue({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'#aplicacion',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codigo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1,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descripcion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'Arroz',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precio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1000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},{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codigo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2,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descripcion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'Lentejas',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precio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1500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},{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codigo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3,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descripcion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'cereal',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precio</a:t>
            </a: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1800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}]      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96755" y="698435"/>
            <a:ext cx="7418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 datos se extraen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nuestro modelo de datos: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8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33350" y="1778349"/>
            <a:ext cx="4159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 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empleo 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componentes nos 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permite encapsular el listado de artículos en una tabla HTML y reutilizarlo 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distintas partes de nuestro sitio 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web.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 descr="Captura de pantalla 2019-11-09 a las 10.24.18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82261" b="68826"/>
          <a:stretch/>
        </p:blipFill>
        <p:spPr>
          <a:xfrm>
            <a:off x="4511040" y="2430382"/>
            <a:ext cx="4558522" cy="29602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72801" y="34668"/>
            <a:ext cx="689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Componentes: Propiedades de tipo Objeto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7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84467" y="76200"/>
            <a:ext cx="649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 de Metodos y modelo de datos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34" y="5683522"/>
            <a:ext cx="1161666" cy="117447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0" y="1990033"/>
            <a:ext cx="513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3468" y="1512407"/>
            <a:ext cx="876953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</a:t>
            </a: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componentes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al igual que las instancias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pueden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tener una propiedad </a:t>
            </a:r>
            <a:r>
              <a:rPr kumimoji="0" lang="es-ES_tradnl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 </a:t>
            </a:r>
            <a:r>
              <a:rPr kumimoji="0" lang="es-ES_tradnl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la propiedad </a:t>
            </a:r>
            <a:r>
              <a:rPr kumimoji="0" lang="es-ES_tradnl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definimos todas las funciones y en la propiedad </a:t>
            </a:r>
            <a:r>
              <a:rPr kumimoji="0" lang="es-ES_tradnl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debemos crear una 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función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que retorne un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objeto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 todos los atributos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 componente*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La 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mecánica es distinta a 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 objeto </a:t>
            </a:r>
            <a:r>
              <a:rPr kumimoji="0" lang="es-ES_tradn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donde data tiene valores, no una función</a:t>
            </a:r>
            <a:endParaRPr kumimoji="0" lang="es-ES_trad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5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33514"/>
            <a:ext cx="914400" cy="92448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0" y="1990033"/>
            <a:ext cx="513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4467" y="835871"/>
            <a:ext cx="85331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Crearemos un componente llamado </a:t>
            </a: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contador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 tres propiedades </a:t>
            </a: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</a:t>
            </a:r>
            <a:r>
              <a:rPr kumimoji="0" lang="es-ES_tradnl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su interior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definiremos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dos botones que permitan incrementar o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decrementar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el </a:t>
            </a: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84467" y="76200"/>
            <a:ext cx="649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 de Metodos y modelo de datos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3205" y="2955506"/>
            <a:ext cx="8908869" cy="150810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 id="</a:t>
            </a:r>
            <a:r>
              <a:rPr kumimoji="0" lang="es-ES_tradnl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aplicacion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contador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v-bind:</a:t>
            </a:r>
            <a:r>
              <a:rPr kumimoji="0" lang="es-ES_tradnl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="1" </a:t>
            </a:r>
            <a:r>
              <a:rPr kumimoji="0" lang="es-ES_tradnl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v-bind:</a:t>
            </a:r>
            <a:r>
              <a:rPr kumimoji="0" lang="es-ES_tradnl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minimo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="0" </a:t>
            </a:r>
            <a:r>
              <a:rPr kumimoji="0" lang="es-ES_tradnl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v-bind:</a:t>
            </a:r>
            <a:r>
              <a:rPr kumimoji="0" lang="es-ES_tradnl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maximo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="20</a:t>
            </a:r>
            <a:r>
              <a:rPr kumimoji="0" lang="es-ES_tradnl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contador</a:t>
            </a: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&lt;/div&gt;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5135" y="500584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 propiedades </a:t>
            </a:r>
            <a:r>
              <a:rPr kumimoji="0" lang="es-ES_tradnl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minimo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 </a:t>
            </a:r>
            <a:r>
              <a:rPr kumimoji="0" lang="es-ES_tradnl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maximo</a:t>
            </a:r>
            <a:r>
              <a:rPr kumimoji="0" lang="es-ES_tradnl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antecedemos la directiva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 el fin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que </a:t>
            </a: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interprete los datos entrantes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0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73" y="685234"/>
            <a:ext cx="955327" cy="96586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0" y="1990033"/>
            <a:ext cx="513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26127" y="685234"/>
            <a:ext cx="4911636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Vue.component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contador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:['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'],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template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`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&lt;p&gt;Valor actual: {{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}}&lt;/p&gt;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&lt;button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v-on:click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incrementar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+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v-on:click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decrementar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		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&gt;`,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937760" y="1841242"/>
            <a:ext cx="4206239" cy="501675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function()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return 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cant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.valor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29E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incrementar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function()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.cant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.maximo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.cant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decrementar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function()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.cant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.minimo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.cant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84467" y="76200"/>
            <a:ext cx="649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 de Metodos y modelo de datos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4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0"/>
            <a:ext cx="487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31" y="6171239"/>
            <a:ext cx="679269" cy="68676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16344" y="808742"/>
            <a:ext cx="83009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 </a:t>
            </a:r>
            <a:r>
              <a:rPr lang="es-ES_tradnl" sz="3200" dirty="0" smtClean="0"/>
              <a:t>		Los </a:t>
            </a:r>
            <a:r>
              <a:rPr lang="es-ES_tradnl" sz="3200" dirty="0"/>
              <a:t>componentes son una de las características fundamentales de </a:t>
            </a:r>
            <a:r>
              <a:rPr lang="es-ES_tradnl" sz="3200" dirty="0" err="1"/>
              <a:t>Vue</a:t>
            </a:r>
            <a:r>
              <a:rPr lang="es-ES_tradnl" sz="3200" dirty="0"/>
              <a:t>. Ayudan a extender las características básicas de las etiquetas HTML y encapsular </a:t>
            </a:r>
            <a:r>
              <a:rPr lang="es-ES_tradnl" sz="3200" dirty="0" smtClean="0"/>
              <a:t>código</a:t>
            </a:r>
            <a:r>
              <a:rPr lang="es-ES_tradnl" sz="3200" dirty="0"/>
              <a:t> </a:t>
            </a:r>
            <a:r>
              <a:rPr lang="es-ES_tradnl" sz="3200" dirty="0" smtClean="0"/>
              <a:t>reutilizable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86871" y="3146614"/>
            <a:ext cx="4395425" cy="3315729"/>
            <a:chOff x="3222171" y="4746171"/>
            <a:chExt cx="1933303" cy="1959429"/>
          </a:xfrm>
        </p:grpSpPr>
        <p:sp>
          <p:nvSpPr>
            <p:cNvPr id="3" name="Rectángulo 2"/>
            <p:cNvSpPr/>
            <p:nvPr/>
          </p:nvSpPr>
          <p:spPr>
            <a:xfrm>
              <a:off x="3222171" y="4746171"/>
              <a:ext cx="1933303" cy="1959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800" b="1" dirty="0" smtClean="0"/>
                <a:t>HTML</a:t>
              </a:r>
              <a:endParaRPr lang="es-CL" b="1" dirty="0" smtClean="0"/>
            </a:p>
            <a:p>
              <a:pPr algn="ctr"/>
              <a:endParaRPr lang="es-CL" dirty="0" smtClean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 smtClean="0"/>
            </a:p>
            <a:p>
              <a:pPr algn="ctr"/>
              <a:endParaRPr lang="es-CL" dirty="0"/>
            </a:p>
            <a:p>
              <a:pPr algn="ctr"/>
              <a:endParaRPr lang="es-CL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326072" y="5094465"/>
              <a:ext cx="766756" cy="644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&lt;Componente1&gt;</a:t>
              </a:r>
              <a:endParaRPr lang="es-CL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271555" y="5094465"/>
              <a:ext cx="766756" cy="14892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&lt;Componente2&gt;</a:t>
              </a:r>
              <a:endParaRPr lang="es-CL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326072" y="5939195"/>
              <a:ext cx="766756" cy="6444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&lt;Componente3&gt;</a:t>
              </a:r>
              <a:endParaRPr lang="es-CL" dirty="0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5268686" y="2975189"/>
            <a:ext cx="34485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Un componente es generalmente una </a:t>
            </a:r>
            <a:r>
              <a:rPr lang="es-ES_tradnl" sz="3200" b="1" dirty="0">
                <a:solidFill>
                  <a:srgbClr val="FF0000"/>
                </a:solidFill>
              </a:rPr>
              <a:t>nueva etiqueta </a:t>
            </a:r>
            <a:r>
              <a:rPr lang="es-ES_tradnl" sz="3200" dirty="0"/>
              <a:t>con una interfaz y comportamiento particular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76" y="6012757"/>
            <a:ext cx="836023" cy="84524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0" y="1990033"/>
            <a:ext cx="513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050" y="824620"/>
            <a:ext cx="88324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En </a:t>
            </a:r>
            <a:r>
              <a:rPr kumimoji="0" lang="es-ES_tradn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template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definimos la interfaz visual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 y capturamos el 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evento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cada botón para llamar a los métodos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definidos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 aumentar o disminuir el contador.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propiedad </a:t>
            </a:r>
            <a:r>
              <a: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es una función que retorna un objeto literal con el modelo de datos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(el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atributo </a:t>
            </a:r>
            <a:r>
              <a:rPr kumimoji="0" lang="es-ES_tradn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9E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cant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que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inicializa con el valor de la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propiedad </a:t>
            </a: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valor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del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componente. 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IMPORTANTE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El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 nunca debe modificar el valor de las propiedades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sino que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debe modificar propiedades definidas en </a:t>
            </a: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endParaRPr kumimoji="0" lang="es-ES_tradn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84467" y="76200"/>
            <a:ext cx="649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 de Metodos y modelo de datos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2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76" y="5495109"/>
            <a:ext cx="1348023" cy="136289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3492" y="11503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Salida: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172" y="2347573"/>
            <a:ext cx="4042794" cy="258991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84467" y="76200"/>
            <a:ext cx="649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 de Metodos y modelo de datos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8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971867" y="778782"/>
            <a:ext cx="8172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Realice la actividad de aprendizaje </a:t>
            </a: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6958" y="778782"/>
            <a:ext cx="5838207" cy="58382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384467" y="76200"/>
            <a:ext cx="649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 de Metodos y modelo de datos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0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88" y="6400800"/>
            <a:ext cx="452212" cy="4572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672004"/>
            <a:ext cx="91440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s-ES_tradnl" sz="3600" dirty="0" smtClean="0"/>
              <a:t>Vamos a declarar un </a:t>
            </a:r>
            <a:r>
              <a:rPr lang="es-ES_tradnl" sz="3600" dirty="0"/>
              <a:t>componente que muestre el mensaje </a:t>
            </a:r>
            <a:r>
              <a:rPr lang="es-ES_tradnl" sz="3600" i="1" dirty="0" smtClean="0"/>
              <a:t>Primer Componente en </a:t>
            </a:r>
            <a:r>
              <a:rPr lang="es-ES_tradnl" sz="3600" i="1" dirty="0" err="1" smtClean="0"/>
              <a:t>Vue</a:t>
            </a:r>
            <a:endParaRPr lang="es-ES_tradnl" sz="3600" i="1" dirty="0" smtClean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0"/>
            <a:ext cx="284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35290" y="2027425"/>
            <a:ext cx="7308561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800" dirty="0"/>
              <a:t>&lt;div id="</a:t>
            </a:r>
            <a:r>
              <a:rPr lang="es-ES_tradnl" sz="2800" dirty="0" err="1"/>
              <a:t>aplicacion</a:t>
            </a:r>
            <a:r>
              <a:rPr lang="es-ES_tradnl" sz="2800" dirty="0"/>
              <a:t>"&gt;</a:t>
            </a:r>
          </a:p>
          <a:p>
            <a:r>
              <a:rPr lang="es-ES_tradnl" sz="2800" dirty="0"/>
              <a:t>	</a:t>
            </a:r>
            <a:r>
              <a:rPr lang="es-ES_tradnl" sz="2800" dirty="0" smtClean="0">
                <a:solidFill>
                  <a:schemeClr val="accent1"/>
                </a:solidFill>
              </a:rPr>
              <a:t>&lt;</a:t>
            </a:r>
            <a:r>
              <a:rPr lang="es-ES_tradnl" sz="2800" b="1" dirty="0" smtClean="0">
                <a:solidFill>
                  <a:schemeClr val="accent1"/>
                </a:solidFill>
              </a:rPr>
              <a:t>componente1</a:t>
            </a:r>
            <a:r>
              <a:rPr lang="es-ES_tradnl" sz="2800" dirty="0" smtClean="0">
                <a:solidFill>
                  <a:schemeClr val="accent1"/>
                </a:solidFill>
              </a:rPr>
              <a:t>&gt; &lt;/</a:t>
            </a:r>
            <a:r>
              <a:rPr lang="es-ES_tradnl" sz="2800" b="1" dirty="0" smtClean="0">
                <a:solidFill>
                  <a:schemeClr val="accent1"/>
                </a:solidFill>
              </a:rPr>
              <a:t>componente1</a:t>
            </a:r>
            <a:r>
              <a:rPr lang="es-ES_tradnl" sz="2800" dirty="0" smtClean="0">
                <a:solidFill>
                  <a:schemeClr val="accent1"/>
                </a:solidFill>
              </a:rPr>
              <a:t>&gt;</a:t>
            </a:r>
            <a:endParaRPr lang="es-ES_tradnl" sz="2800" dirty="0">
              <a:solidFill>
                <a:schemeClr val="accent1"/>
              </a:solidFill>
            </a:endParaRPr>
          </a:p>
          <a:p>
            <a:r>
              <a:rPr lang="es-ES_tradnl" sz="2800" dirty="0"/>
              <a:t>&lt;/div&gt;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3350" y="3618924"/>
            <a:ext cx="8518979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2800" dirty="0" smtClean="0"/>
              <a:t>Vue.</a:t>
            </a:r>
            <a:r>
              <a:rPr lang="ro-RO" sz="2800" b="1" dirty="0" smtClean="0"/>
              <a:t>component</a:t>
            </a:r>
            <a:r>
              <a:rPr lang="ro-RO" sz="2800" dirty="0" smtClean="0"/>
              <a:t>(</a:t>
            </a:r>
            <a:r>
              <a:rPr lang="es-CL" sz="2800" dirty="0" smtClean="0"/>
              <a:t>'</a:t>
            </a:r>
            <a:r>
              <a:rPr lang="es-CL" sz="2800" b="1" dirty="0" smtClean="0">
                <a:solidFill>
                  <a:schemeClr val="accent1"/>
                </a:solidFill>
              </a:rPr>
              <a:t>componente1</a:t>
            </a:r>
            <a:r>
              <a:rPr lang="ro-RO" sz="2800" dirty="0" smtClean="0"/>
              <a:t>', </a:t>
            </a:r>
            <a:r>
              <a:rPr lang="ro-RO" sz="2800" dirty="0"/>
              <a:t>{</a:t>
            </a:r>
          </a:p>
          <a:p>
            <a:r>
              <a:rPr lang="es-CL" sz="2800" dirty="0" smtClean="0"/>
              <a:t>	</a:t>
            </a:r>
            <a:r>
              <a:rPr lang="ro-RO" sz="2800" dirty="0" smtClean="0"/>
              <a:t>template</a:t>
            </a:r>
            <a:r>
              <a:rPr lang="ro-RO" sz="2800" dirty="0"/>
              <a:t>: `</a:t>
            </a:r>
            <a:r>
              <a:rPr lang="ro-RO" sz="2800" dirty="0">
                <a:solidFill>
                  <a:srgbClr val="229E54"/>
                </a:solidFill>
              </a:rPr>
              <a:t>&lt;</a:t>
            </a:r>
            <a:r>
              <a:rPr lang="ro-RO" sz="2800" dirty="0" smtClean="0">
                <a:solidFill>
                  <a:srgbClr val="229E54"/>
                </a:solidFill>
              </a:rPr>
              <a:t>h1&gt;</a:t>
            </a:r>
          </a:p>
          <a:p>
            <a:r>
              <a:rPr lang="es-CL" sz="2800" dirty="0" smtClean="0">
                <a:solidFill>
                  <a:srgbClr val="229E54"/>
                </a:solidFill>
              </a:rPr>
              <a:t>		</a:t>
            </a:r>
            <a:r>
              <a:rPr lang="ro-RO" sz="2800" dirty="0" smtClean="0">
                <a:solidFill>
                  <a:srgbClr val="229E54"/>
                </a:solidFill>
              </a:rPr>
              <a:t>Mi Primer Componente en Vue.js</a:t>
            </a:r>
            <a:r>
              <a:rPr lang="es-CL" sz="2800" dirty="0" smtClean="0">
                <a:solidFill>
                  <a:srgbClr val="229E54"/>
                </a:solidFill>
              </a:rPr>
              <a:t> </a:t>
            </a:r>
            <a:r>
              <a:rPr lang="ro-RO" sz="2800" dirty="0" smtClean="0">
                <a:solidFill>
                  <a:srgbClr val="229E54"/>
                </a:solidFill>
              </a:rPr>
              <a:t>&lt;/h1&gt;</a:t>
            </a:r>
            <a:r>
              <a:rPr lang="ro-RO" sz="2800" dirty="0" smtClean="0"/>
              <a:t>`</a:t>
            </a:r>
          </a:p>
          <a:p>
            <a:r>
              <a:rPr lang="ro-RO" sz="2800" dirty="0" smtClean="0"/>
              <a:t>})</a:t>
            </a:r>
            <a:endParaRPr lang="ro-RO" sz="2800" dirty="0"/>
          </a:p>
          <a:p>
            <a:r>
              <a:rPr lang="ro-RO" sz="2800" dirty="0" smtClean="0"/>
              <a:t>var </a:t>
            </a:r>
            <a:r>
              <a:rPr lang="ro-RO" sz="2800" dirty="0"/>
              <a:t>app=new Vue({</a:t>
            </a:r>
          </a:p>
          <a:p>
            <a:r>
              <a:rPr lang="es-CL" sz="2800" dirty="0" smtClean="0"/>
              <a:t>	</a:t>
            </a:r>
            <a:r>
              <a:rPr lang="ro-RO" sz="2800" dirty="0" smtClean="0"/>
              <a:t>el</a:t>
            </a:r>
            <a:r>
              <a:rPr lang="ro-RO" sz="2800" dirty="0"/>
              <a:t>: '#aplicacion'</a:t>
            </a:r>
          </a:p>
          <a:p>
            <a:r>
              <a:rPr lang="ro-RO" sz="2800" dirty="0" smtClean="0"/>
              <a:t>}</a:t>
            </a:r>
            <a:r>
              <a:rPr lang="es-CL" sz="2800" dirty="0" smtClean="0"/>
              <a:t>)</a:t>
            </a:r>
            <a:endParaRPr lang="ro-RO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9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ptura de pantalla 2019-11-09 a las 6.07.43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9" r="60292" b="55897"/>
          <a:stretch/>
        </p:blipFill>
        <p:spPr>
          <a:xfrm>
            <a:off x="930149" y="2133600"/>
            <a:ext cx="7012785" cy="32918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0"/>
            <a:ext cx="296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2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08" y="5636903"/>
            <a:ext cx="1187792" cy="120089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3349" y="698585"/>
            <a:ext cx="888002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/>
              <a:t>		Para </a:t>
            </a:r>
            <a:r>
              <a:rPr lang="es-ES_tradnl" sz="2400" dirty="0"/>
              <a:t>crear </a:t>
            </a:r>
            <a:r>
              <a:rPr lang="es-ES_tradnl" sz="2400" dirty="0" smtClean="0"/>
              <a:t>un </a:t>
            </a:r>
            <a:r>
              <a:rPr lang="es-ES_tradnl" sz="2400" dirty="0"/>
              <a:t>componente </a:t>
            </a:r>
            <a:r>
              <a:rPr lang="es-ES_tradnl" sz="2400" dirty="0" smtClean="0"/>
              <a:t>usamos el método </a:t>
            </a:r>
            <a:r>
              <a:rPr lang="es-ES_tradnl" sz="2400" dirty="0" err="1">
                <a:solidFill>
                  <a:schemeClr val="accent2"/>
                </a:solidFill>
              </a:rPr>
              <a:t>component</a:t>
            </a:r>
            <a:r>
              <a:rPr lang="es-ES_tradnl" sz="2400" dirty="0"/>
              <a:t> </a:t>
            </a:r>
            <a:r>
              <a:rPr lang="es-ES_tradnl" sz="2400" dirty="0" smtClean="0"/>
              <a:t>de la clase </a:t>
            </a:r>
            <a:r>
              <a:rPr lang="es-ES_tradnl" sz="2400" dirty="0" err="1" smtClean="0"/>
              <a:t>Vue</a:t>
            </a:r>
            <a:r>
              <a:rPr lang="es-ES_tradnl" sz="2400" dirty="0" smtClean="0"/>
              <a:t>.  Le pasamos </a:t>
            </a:r>
            <a:r>
              <a:rPr lang="es-ES_tradnl" sz="2400" dirty="0"/>
              <a:t>como primer parámetro el </a:t>
            </a:r>
            <a:r>
              <a:rPr lang="es-ES_tradnl" sz="2400" dirty="0">
                <a:solidFill>
                  <a:schemeClr val="accent1"/>
                </a:solidFill>
              </a:rPr>
              <a:t>nombre</a:t>
            </a:r>
            <a:r>
              <a:rPr lang="es-ES_tradnl" sz="2400" dirty="0"/>
              <a:t> </a:t>
            </a:r>
            <a:r>
              <a:rPr lang="es-ES_tradnl" sz="2400" dirty="0" smtClean="0"/>
              <a:t>del nuevo componente </a:t>
            </a:r>
            <a:r>
              <a:rPr lang="es-ES_tradnl" sz="2400" dirty="0"/>
              <a:t>y luego </a:t>
            </a:r>
            <a:r>
              <a:rPr lang="es-ES_tradnl" sz="2400" dirty="0" smtClean="0"/>
              <a:t>le entregamos la configuración, iniciando obligatoriamente con la </a:t>
            </a:r>
            <a:r>
              <a:rPr lang="es-ES_tradnl" sz="2400" dirty="0"/>
              <a:t>propiedad </a:t>
            </a:r>
            <a:r>
              <a:rPr lang="es-ES_tradnl" sz="2400" i="1" dirty="0" err="1" smtClean="0">
                <a:solidFill>
                  <a:srgbClr val="229E54"/>
                </a:solidFill>
              </a:rPr>
              <a:t>template</a:t>
            </a:r>
            <a:r>
              <a:rPr lang="es-ES_tradnl" sz="2400" dirty="0" smtClean="0"/>
              <a:t>:</a:t>
            </a:r>
            <a:endParaRPr lang="es-ES_tradnl" sz="2400" dirty="0"/>
          </a:p>
          <a:p>
            <a:pPr algn="just" latinLnBrk="1"/>
            <a:r>
              <a:rPr lang="es-ES_tradnl" sz="2400" dirty="0"/>
              <a:t>  </a:t>
            </a:r>
            <a:endParaRPr lang="es-ES_tradnl" sz="2400" dirty="0" smtClean="0"/>
          </a:p>
          <a:p>
            <a:pPr algn="just" latinLnBrk="1"/>
            <a:r>
              <a:rPr lang="es-ES_tradnl" sz="2400" dirty="0"/>
              <a:t>	</a:t>
            </a:r>
            <a:r>
              <a:rPr lang="es-ES_tradnl" sz="2400" dirty="0" err="1" smtClean="0"/>
              <a:t>Vue.</a:t>
            </a:r>
            <a:r>
              <a:rPr lang="es-ES_tradnl" sz="2400" dirty="0" err="1" smtClean="0">
                <a:solidFill>
                  <a:schemeClr val="accent2"/>
                </a:solidFill>
              </a:rPr>
              <a:t>component</a:t>
            </a:r>
            <a:r>
              <a:rPr lang="es-ES_tradnl" sz="2400" dirty="0" smtClean="0"/>
              <a:t>('</a:t>
            </a:r>
            <a:r>
              <a:rPr lang="es-ES_tradnl" sz="2400" dirty="0" smtClean="0">
                <a:solidFill>
                  <a:schemeClr val="accent1"/>
                </a:solidFill>
              </a:rPr>
              <a:t>componente1</a:t>
            </a:r>
            <a:r>
              <a:rPr lang="es-ES_tradnl" sz="2400" dirty="0" smtClean="0"/>
              <a:t>', {</a:t>
            </a:r>
          </a:p>
          <a:p>
            <a:pPr algn="just" latinLnBrk="1"/>
            <a:r>
              <a:rPr lang="es-ES_tradnl" sz="2400" dirty="0" smtClean="0"/>
              <a:t>		</a:t>
            </a:r>
            <a:r>
              <a:rPr lang="es-ES_tradnl" sz="2400" dirty="0" err="1" smtClean="0"/>
              <a:t>template</a:t>
            </a:r>
            <a:r>
              <a:rPr lang="es-ES_tradnl" sz="2400" dirty="0" smtClean="0"/>
              <a:t>:</a:t>
            </a:r>
          </a:p>
          <a:p>
            <a:pPr algn="just" latinLnBrk="1"/>
            <a:r>
              <a:rPr lang="es-ES_tradnl" sz="2400" dirty="0" smtClean="0"/>
              <a:t>		`</a:t>
            </a:r>
            <a:r>
              <a:rPr lang="es-ES_tradnl" sz="2400" dirty="0" smtClean="0">
                <a:solidFill>
                  <a:srgbClr val="229E54"/>
                </a:solidFill>
              </a:rPr>
              <a:t>&lt;p&gt;Mi primer Componente en </a:t>
            </a:r>
            <a:r>
              <a:rPr lang="es-ES_tradnl" sz="2400" dirty="0" err="1" smtClean="0">
                <a:solidFill>
                  <a:srgbClr val="229E54"/>
                </a:solidFill>
              </a:rPr>
              <a:t>Vue,js</a:t>
            </a:r>
            <a:r>
              <a:rPr lang="es-ES_tradnl" sz="2400" dirty="0" smtClean="0">
                <a:solidFill>
                  <a:srgbClr val="229E54"/>
                </a:solidFill>
              </a:rPr>
              <a:t>&lt;</a:t>
            </a:r>
            <a:r>
              <a:rPr lang="es-ES_tradnl" sz="2400" dirty="0">
                <a:solidFill>
                  <a:srgbClr val="229E54"/>
                </a:solidFill>
              </a:rPr>
              <a:t>/p&gt;</a:t>
            </a:r>
            <a:r>
              <a:rPr lang="es-ES_tradnl" sz="2400" dirty="0"/>
              <a:t>`   </a:t>
            </a:r>
            <a:endParaRPr lang="es-ES_tradnl" sz="2400" dirty="0" smtClean="0"/>
          </a:p>
          <a:p>
            <a:pPr algn="just" latinLnBrk="1"/>
            <a:r>
              <a:rPr lang="es-ES_tradnl" sz="2400" dirty="0"/>
              <a:t>	</a:t>
            </a:r>
            <a:r>
              <a:rPr lang="es-ES_tradnl" sz="2400" dirty="0" smtClean="0"/>
              <a:t>})</a:t>
            </a:r>
          </a:p>
          <a:p>
            <a:pPr algn="just"/>
            <a:endParaRPr lang="es-ES_tradnl" sz="2400" dirty="0"/>
          </a:p>
          <a:p>
            <a:pPr algn="just"/>
            <a:r>
              <a:rPr lang="es-ES_tradnl" sz="2400" dirty="0" smtClean="0"/>
              <a:t>Luego </a:t>
            </a:r>
            <a:r>
              <a:rPr lang="es-ES_tradnl" sz="2400" dirty="0"/>
              <a:t>de crear </a:t>
            </a:r>
            <a:r>
              <a:rPr lang="es-ES_tradnl" sz="2400" dirty="0" smtClean="0"/>
              <a:t>el componente instanciamos la </a:t>
            </a:r>
            <a:r>
              <a:rPr lang="es-ES_tradnl" sz="2400" dirty="0"/>
              <a:t>clase </a:t>
            </a:r>
            <a:r>
              <a:rPr lang="es-ES_tradnl" sz="2400" dirty="0" err="1" smtClean="0"/>
              <a:t>Vue</a:t>
            </a:r>
            <a:r>
              <a:rPr lang="es-ES_tradnl" sz="2400" dirty="0" smtClean="0"/>
              <a:t> normalmente:</a:t>
            </a:r>
          </a:p>
          <a:p>
            <a:pPr algn="just"/>
            <a:endParaRPr lang="es-ES_tradnl" sz="2400" dirty="0" smtClean="0"/>
          </a:p>
          <a:p>
            <a:pPr lvl="1" algn="just" latinLnBrk="1"/>
            <a:r>
              <a:rPr lang="es-ES_tradnl" sz="2400" dirty="0" err="1" smtClean="0"/>
              <a:t>var</a:t>
            </a:r>
            <a:r>
              <a:rPr lang="es-ES_tradnl" sz="2400" dirty="0" smtClean="0"/>
              <a:t> </a:t>
            </a:r>
            <a:r>
              <a:rPr lang="es-ES_tradnl" sz="2400" dirty="0"/>
              <a:t>app=new </a:t>
            </a:r>
            <a:r>
              <a:rPr lang="es-ES_tradnl" sz="2400" dirty="0" err="1"/>
              <a:t>Vue</a:t>
            </a:r>
            <a:r>
              <a:rPr lang="es-ES_tradnl" sz="2400" dirty="0" smtClean="0"/>
              <a:t>({</a:t>
            </a:r>
          </a:p>
          <a:p>
            <a:pPr lvl="1" algn="just" latinLnBrk="1"/>
            <a:r>
              <a:rPr lang="es-ES_tradnl" sz="2400" dirty="0" smtClean="0"/>
              <a:t>	el</a:t>
            </a:r>
            <a:r>
              <a:rPr lang="es-ES_tradnl" sz="2400" dirty="0"/>
              <a:t>: '#</a:t>
            </a:r>
            <a:r>
              <a:rPr lang="es-ES_tradnl" sz="2400" dirty="0" smtClean="0"/>
              <a:t>app'</a:t>
            </a:r>
          </a:p>
          <a:p>
            <a:pPr lvl="1" algn="just" latinLnBrk="1"/>
            <a:r>
              <a:rPr lang="es-ES_tradnl" sz="2400" dirty="0" smtClean="0"/>
              <a:t>})</a:t>
            </a:r>
            <a:endParaRPr lang="es-ES_tradnl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434845" y="-6812"/>
            <a:ext cx="296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1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516580" y="11164"/>
            <a:ext cx="305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Componentes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68" y="5425440"/>
            <a:ext cx="1416932" cy="143256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1415102"/>
            <a:ext cx="9143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b="1" dirty="0" smtClean="0">
                <a:solidFill>
                  <a:srgbClr val="FF0000"/>
                </a:solidFill>
              </a:rPr>
              <a:t>IMPORTANTE</a:t>
            </a:r>
            <a:r>
              <a:rPr lang="es-ES_tradnl" sz="3200" dirty="0" smtClean="0"/>
              <a:t>: Dentro de </a:t>
            </a:r>
            <a:r>
              <a:rPr lang="es-ES_tradnl" sz="3200" i="1" dirty="0" err="1" smtClean="0"/>
              <a:t>template</a:t>
            </a:r>
            <a:r>
              <a:rPr lang="es-ES_tradnl" sz="3200" dirty="0" smtClean="0"/>
              <a:t> siempre </a:t>
            </a:r>
            <a:r>
              <a:rPr lang="es-ES_tradnl" sz="3200" dirty="0"/>
              <a:t>debe haber una etiqueta </a:t>
            </a:r>
            <a:r>
              <a:rPr lang="es-ES_tradnl" sz="3200" dirty="0" smtClean="0"/>
              <a:t>raíz </a:t>
            </a:r>
            <a:r>
              <a:rPr lang="es-ES_tradnl" sz="3200" dirty="0"/>
              <a:t>y dentro de ella puede haber otras etiquetas HTML:</a:t>
            </a:r>
          </a:p>
          <a:p>
            <a:pPr algn="just" latinLnBrk="1"/>
            <a:r>
              <a:rPr lang="es-ES_tradnl" sz="3200" dirty="0" smtClean="0"/>
              <a:t>	</a:t>
            </a:r>
            <a:r>
              <a:rPr lang="es-ES_tradnl" sz="3200" dirty="0" err="1" smtClean="0"/>
              <a:t>template</a:t>
            </a:r>
            <a:r>
              <a:rPr lang="es-ES_tradnl" sz="3200" dirty="0"/>
              <a:t>: </a:t>
            </a:r>
            <a:r>
              <a:rPr lang="es-ES_tradnl" sz="3200" dirty="0" smtClean="0"/>
              <a:t>`	</a:t>
            </a:r>
          </a:p>
          <a:p>
            <a:pPr algn="just" latinLnBrk="1"/>
            <a:r>
              <a:rPr lang="es-ES_tradnl" sz="3200" dirty="0">
                <a:solidFill>
                  <a:srgbClr val="229E54"/>
                </a:solidFill>
              </a:rPr>
              <a:t>	</a:t>
            </a:r>
            <a:r>
              <a:rPr lang="es-ES_tradnl" sz="3200" dirty="0" smtClean="0">
                <a:solidFill>
                  <a:srgbClr val="229E54"/>
                </a:solidFill>
              </a:rPr>
              <a:t>	&lt;div&gt;</a:t>
            </a:r>
            <a:r>
              <a:rPr lang="es-ES_tradnl" sz="3200" dirty="0" smtClean="0"/>
              <a:t> </a:t>
            </a:r>
            <a:r>
              <a:rPr lang="es-ES_tradnl" sz="3200" dirty="0" smtClean="0">
                <a:solidFill>
                  <a:schemeClr val="accent3"/>
                </a:solidFill>
              </a:rPr>
              <a:t>&lt;!- Sin este div no funcionaría bien --&gt;</a:t>
            </a:r>
          </a:p>
          <a:p>
            <a:pPr algn="just" latinLnBrk="1"/>
            <a:r>
              <a:rPr lang="es-ES_tradnl" sz="3200" dirty="0"/>
              <a:t>	</a:t>
            </a:r>
            <a:r>
              <a:rPr lang="es-ES_tradnl" sz="3200" dirty="0" smtClean="0"/>
              <a:t>		</a:t>
            </a:r>
            <a:r>
              <a:rPr lang="es-ES_tradnl" sz="3200" dirty="0" smtClean="0">
                <a:solidFill>
                  <a:srgbClr val="229E54"/>
                </a:solidFill>
              </a:rPr>
              <a:t>texto dentro de un div</a:t>
            </a:r>
          </a:p>
          <a:p>
            <a:pPr algn="just" latinLnBrk="1"/>
            <a:r>
              <a:rPr lang="es-ES_tradnl" sz="3200" dirty="0">
                <a:solidFill>
                  <a:srgbClr val="229E54"/>
                </a:solidFill>
              </a:rPr>
              <a:t>	</a:t>
            </a:r>
            <a:r>
              <a:rPr lang="es-ES_tradnl" sz="3200" dirty="0" smtClean="0">
                <a:solidFill>
                  <a:srgbClr val="229E54"/>
                </a:solidFill>
              </a:rPr>
              <a:t>		&lt;p&gt;Texto dentro de un párrafo&lt;/p&gt;</a:t>
            </a:r>
          </a:p>
          <a:p>
            <a:pPr algn="just" latinLnBrk="1"/>
            <a:r>
              <a:rPr lang="es-ES_tradnl" sz="3200" dirty="0">
                <a:solidFill>
                  <a:srgbClr val="229E54"/>
                </a:solidFill>
              </a:rPr>
              <a:t>	</a:t>
            </a:r>
            <a:r>
              <a:rPr lang="es-ES_tradnl" sz="3200" dirty="0" smtClean="0">
                <a:solidFill>
                  <a:srgbClr val="229E54"/>
                </a:solidFill>
              </a:rPr>
              <a:t>		&lt;p&gt;Primer Componente&lt;/p&gt;</a:t>
            </a:r>
          </a:p>
          <a:p>
            <a:pPr algn="just" latinLnBrk="1"/>
            <a:r>
              <a:rPr lang="es-ES_tradnl" sz="3200" dirty="0">
                <a:solidFill>
                  <a:srgbClr val="229E54"/>
                </a:solidFill>
              </a:rPr>
              <a:t>	</a:t>
            </a:r>
            <a:r>
              <a:rPr lang="es-ES_tradnl" sz="3200" dirty="0" smtClean="0">
                <a:solidFill>
                  <a:srgbClr val="229E54"/>
                </a:solidFill>
              </a:rPr>
              <a:t>	&lt;/div&gt;</a:t>
            </a:r>
            <a:r>
              <a:rPr lang="es-ES_tradnl" sz="3200" dirty="0" smtClean="0"/>
              <a:t>`</a:t>
            </a:r>
            <a:endParaRPr lang="es-ES_tradn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01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5466870"/>
            <a:ext cx="1375954" cy="139113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9700" y="1431946"/>
            <a:ext cx="8685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Un </a:t>
            </a:r>
            <a:r>
              <a:rPr lang="es-ES_tradnl" sz="2800" dirty="0"/>
              <a:t>componente puede definir propiedades y </a:t>
            </a:r>
            <a:r>
              <a:rPr lang="es-ES_tradnl" sz="2800" dirty="0" smtClean="0"/>
              <a:t>pasarle valores al momento de incluir el componente en una página</a:t>
            </a:r>
            <a:endParaRPr lang="es-ES_tradnl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50" y="3505326"/>
            <a:ext cx="8849904" cy="5847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s-ES_tradnl" sz="3200" dirty="0"/>
              <a:t>&lt;</a:t>
            </a:r>
            <a:r>
              <a:rPr lang="es-ES_tradnl" sz="3200" dirty="0">
                <a:solidFill>
                  <a:schemeClr val="accent1"/>
                </a:solidFill>
              </a:rPr>
              <a:t>componente1</a:t>
            </a:r>
            <a:r>
              <a:rPr lang="es-ES_tradnl" sz="3200" dirty="0"/>
              <a:t> </a:t>
            </a:r>
            <a:r>
              <a:rPr lang="es-ES_tradnl" sz="3200" dirty="0">
                <a:solidFill>
                  <a:srgbClr val="FF0000"/>
                </a:solidFill>
              </a:rPr>
              <a:t>idioma</a:t>
            </a:r>
            <a:r>
              <a:rPr lang="es-ES_tradnl" sz="3200" dirty="0"/>
              <a:t>="</a:t>
            </a:r>
            <a:r>
              <a:rPr lang="es-ES_tradnl" sz="3200" dirty="0">
                <a:solidFill>
                  <a:srgbClr val="229E54"/>
                </a:solidFill>
              </a:rPr>
              <a:t>ingles</a:t>
            </a:r>
            <a:r>
              <a:rPr lang="es-ES_tradnl" sz="3200" dirty="0"/>
              <a:t>"&gt;&lt;/</a:t>
            </a:r>
            <a:r>
              <a:rPr lang="es-ES_tradnl" sz="3200" dirty="0">
                <a:solidFill>
                  <a:schemeClr val="accent1"/>
                </a:solidFill>
              </a:rPr>
              <a:t>componente1</a:t>
            </a:r>
            <a:r>
              <a:rPr lang="es-ES_tradnl" sz="3200" dirty="0"/>
              <a:t>&gt;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032878" y="16230"/>
            <a:ext cx="416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propiedades (</a:t>
            </a:r>
            <a:r>
              <a:rPr lang="es-CL" sz="3600" b="1" dirty="0" err="1" smtClean="0">
                <a:solidFill>
                  <a:schemeClr val="bg1"/>
                </a:solidFill>
              </a:rPr>
              <a:t>props</a:t>
            </a:r>
            <a:r>
              <a:rPr lang="es-CL" sz="3600" b="1" dirty="0" smtClean="0">
                <a:solidFill>
                  <a:schemeClr val="bg1"/>
                </a:solidFill>
              </a:rPr>
              <a:t>)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7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66" y="5364480"/>
            <a:ext cx="1478534" cy="149484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2548" y="992266"/>
            <a:ext cx="87085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		En </a:t>
            </a:r>
            <a:r>
              <a:rPr lang="es-ES_tradnl" sz="2800" dirty="0"/>
              <a:t>la etiqueta </a:t>
            </a:r>
            <a:r>
              <a:rPr lang="es-ES_tradnl" sz="2800" i="1" dirty="0" smtClean="0">
                <a:solidFill>
                  <a:schemeClr val="accent1"/>
                </a:solidFill>
              </a:rPr>
              <a:t>componente1</a:t>
            </a:r>
            <a:r>
              <a:rPr lang="es-ES_tradnl" sz="2800" dirty="0" smtClean="0"/>
              <a:t> </a:t>
            </a:r>
            <a:r>
              <a:rPr lang="es-ES_tradnl" sz="2800" dirty="0"/>
              <a:t>pasamos la propiedad </a:t>
            </a:r>
            <a:r>
              <a:rPr lang="es-ES_tradnl" sz="2800" i="1" dirty="0" smtClean="0">
                <a:solidFill>
                  <a:srgbClr val="FF0000"/>
                </a:solidFill>
              </a:rPr>
              <a:t>idioma</a:t>
            </a:r>
            <a:r>
              <a:rPr lang="es-ES_tradnl" sz="2800" dirty="0" smtClean="0"/>
              <a:t> </a:t>
            </a:r>
            <a:r>
              <a:rPr lang="es-ES_tradnl" sz="2800" dirty="0"/>
              <a:t>con el </a:t>
            </a:r>
            <a:r>
              <a:rPr lang="es-ES_tradnl" sz="2800" dirty="0" smtClean="0"/>
              <a:t>valor </a:t>
            </a:r>
            <a:r>
              <a:rPr lang="es-ES_tradnl" sz="2800" i="1" dirty="0" smtClean="0">
                <a:solidFill>
                  <a:srgbClr val="229E54"/>
                </a:solidFill>
              </a:rPr>
              <a:t>ingles</a:t>
            </a:r>
            <a:r>
              <a:rPr lang="es-ES_tradnl" sz="2800" dirty="0" smtClean="0"/>
              <a:t>. La intención de esto es poder configurar el componente de distinta manera cada vez que lo usamos haciéndolo así más dinámico: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77312" y="3301484"/>
            <a:ext cx="7627421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400" dirty="0"/>
              <a:t>&lt;div id="</a:t>
            </a:r>
            <a:r>
              <a:rPr lang="es-ES_tradnl" sz="2400" dirty="0" err="1"/>
              <a:t>aplicacion</a:t>
            </a:r>
            <a:r>
              <a:rPr lang="es-ES_tradnl" sz="2400" dirty="0"/>
              <a:t>"&gt;</a:t>
            </a:r>
          </a:p>
          <a:p>
            <a:r>
              <a:rPr lang="es-ES_tradnl" sz="2400" dirty="0" smtClean="0"/>
              <a:t>	&lt;</a:t>
            </a:r>
            <a:r>
              <a:rPr lang="es-ES_tradnl" sz="2400" dirty="0" smtClean="0">
                <a:solidFill>
                  <a:schemeClr val="accent1"/>
                </a:solidFill>
              </a:rPr>
              <a:t>componente1</a:t>
            </a:r>
            <a:r>
              <a:rPr lang="es-ES_tradnl" sz="2400" dirty="0" smtClean="0"/>
              <a:t> </a:t>
            </a:r>
            <a:r>
              <a:rPr lang="es-ES_tradnl" sz="2400" dirty="0">
                <a:solidFill>
                  <a:srgbClr val="E00E2C"/>
                </a:solidFill>
              </a:rPr>
              <a:t>idioma</a:t>
            </a:r>
            <a:r>
              <a:rPr lang="es-ES_tradnl" sz="2400" dirty="0"/>
              <a:t>="</a:t>
            </a:r>
            <a:r>
              <a:rPr lang="es-ES_tradnl" sz="2400" dirty="0">
                <a:solidFill>
                  <a:srgbClr val="229E54"/>
                </a:solidFill>
              </a:rPr>
              <a:t>ingles</a:t>
            </a:r>
            <a:r>
              <a:rPr lang="es-ES_tradnl" sz="2400" dirty="0" smtClean="0"/>
              <a:t>"&gt;&lt;/</a:t>
            </a:r>
            <a:r>
              <a:rPr lang="es-ES_tradnl" sz="2400" dirty="0" smtClean="0">
                <a:solidFill>
                  <a:schemeClr val="accent1"/>
                </a:solidFill>
              </a:rPr>
              <a:t>componente1</a:t>
            </a:r>
            <a:r>
              <a:rPr lang="es-ES_tradnl" sz="2400" dirty="0" smtClean="0"/>
              <a:t>&gt;</a:t>
            </a:r>
            <a:endParaRPr lang="es-ES_tradnl" sz="2400" dirty="0"/>
          </a:p>
          <a:p>
            <a:r>
              <a:rPr lang="es-ES_tradnl" sz="2400" dirty="0" smtClean="0"/>
              <a:t>	&lt;</a:t>
            </a:r>
            <a:r>
              <a:rPr lang="es-ES_tradnl" sz="2400" dirty="0" smtClean="0">
                <a:solidFill>
                  <a:schemeClr val="accent1"/>
                </a:solidFill>
              </a:rPr>
              <a:t>componente1</a:t>
            </a:r>
            <a:r>
              <a:rPr lang="es-ES_tradnl" sz="2400" dirty="0" smtClean="0"/>
              <a:t> </a:t>
            </a:r>
            <a:r>
              <a:rPr lang="es-ES_tradnl" sz="2400" dirty="0">
                <a:solidFill>
                  <a:srgbClr val="E00E2C"/>
                </a:solidFill>
              </a:rPr>
              <a:t>idioma</a:t>
            </a:r>
            <a:r>
              <a:rPr lang="es-ES_tradnl" sz="2400" dirty="0"/>
              <a:t>="</a:t>
            </a:r>
            <a:r>
              <a:rPr lang="es-ES_tradnl" sz="2400" dirty="0">
                <a:solidFill>
                  <a:srgbClr val="229E54"/>
                </a:solidFill>
              </a:rPr>
              <a:t>castellano</a:t>
            </a:r>
            <a:r>
              <a:rPr lang="es-ES_tradnl" sz="2400" dirty="0" smtClean="0"/>
              <a:t>"&gt;&lt;/</a:t>
            </a:r>
            <a:r>
              <a:rPr lang="es-ES_tradnl" sz="2400" dirty="0" smtClean="0">
                <a:solidFill>
                  <a:schemeClr val="accent1"/>
                </a:solidFill>
              </a:rPr>
              <a:t>componente1</a:t>
            </a:r>
            <a:r>
              <a:rPr lang="es-ES_tradnl" sz="2400" dirty="0" smtClean="0"/>
              <a:t>&gt;</a:t>
            </a:r>
          </a:p>
          <a:p>
            <a:r>
              <a:rPr lang="es-ES_tradnl" sz="2400" dirty="0" smtClean="0"/>
              <a:t>&lt;/</a:t>
            </a:r>
            <a:r>
              <a:rPr lang="es-ES_tradnl" sz="2400" dirty="0"/>
              <a:t>div&gt;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032878" y="16230"/>
            <a:ext cx="416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propiedades (</a:t>
            </a:r>
            <a:r>
              <a:rPr lang="es-CL" sz="3600" b="1" dirty="0" err="1" smtClean="0">
                <a:solidFill>
                  <a:schemeClr val="bg1"/>
                </a:solidFill>
              </a:rPr>
              <a:t>props</a:t>
            </a:r>
            <a:r>
              <a:rPr lang="es-CL" sz="3600" b="1" dirty="0" smtClean="0">
                <a:solidFill>
                  <a:schemeClr val="bg1"/>
                </a:solidFill>
              </a:rPr>
              <a:t>)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6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33350" y="1269433"/>
            <a:ext cx="8810353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2400" dirty="0" smtClean="0"/>
              <a:t>Vue.component('</a:t>
            </a:r>
            <a:r>
              <a:rPr lang="it-IT" sz="2400" dirty="0" smtClean="0">
                <a:solidFill>
                  <a:schemeClr val="accent1"/>
                </a:solidFill>
              </a:rPr>
              <a:t>componente1</a:t>
            </a:r>
            <a:r>
              <a:rPr lang="it-IT" sz="2400" dirty="0" smtClean="0"/>
              <a:t>', </a:t>
            </a:r>
            <a:r>
              <a:rPr lang="it-IT" sz="2400" dirty="0"/>
              <a:t>{</a:t>
            </a:r>
          </a:p>
          <a:p>
            <a:r>
              <a:rPr lang="it-IT" sz="2400" dirty="0"/>
              <a:t>    </a:t>
            </a:r>
            <a:r>
              <a:rPr lang="it-IT" sz="2400" b="1" dirty="0" err="1">
                <a:solidFill>
                  <a:schemeClr val="accent2"/>
                </a:solidFill>
              </a:rPr>
              <a:t>props</a:t>
            </a:r>
            <a:r>
              <a:rPr lang="it-IT" sz="2400" dirty="0"/>
              <a:t>: ['</a:t>
            </a:r>
            <a:r>
              <a:rPr lang="it-IT" sz="2400" dirty="0">
                <a:solidFill>
                  <a:srgbClr val="FF0000"/>
                </a:solidFill>
              </a:rPr>
              <a:t>idioma</a:t>
            </a:r>
            <a:r>
              <a:rPr lang="it-IT" sz="2400" dirty="0"/>
              <a:t>'],</a:t>
            </a:r>
          </a:p>
          <a:p>
            <a:r>
              <a:rPr lang="it-IT" sz="2400" dirty="0"/>
              <a:t>    template: </a:t>
            </a:r>
            <a:r>
              <a:rPr lang="it-IT" sz="2400" dirty="0" smtClean="0"/>
              <a:t>`</a:t>
            </a:r>
          </a:p>
          <a:p>
            <a:r>
              <a:rPr lang="it-IT" sz="2400" dirty="0">
                <a:solidFill>
                  <a:srgbClr val="229E54"/>
                </a:solidFill>
              </a:rPr>
              <a:t>	</a:t>
            </a:r>
            <a:r>
              <a:rPr lang="it-IT" sz="2400" dirty="0" smtClean="0">
                <a:solidFill>
                  <a:srgbClr val="229E54"/>
                </a:solidFill>
              </a:rPr>
              <a:t>	&lt;</a:t>
            </a:r>
            <a:r>
              <a:rPr lang="it-IT" sz="2400" dirty="0">
                <a:solidFill>
                  <a:srgbClr val="229E54"/>
                </a:solidFill>
              </a:rPr>
              <a:t>div&gt;</a:t>
            </a:r>
          </a:p>
          <a:p>
            <a:r>
              <a:rPr lang="it-IT" sz="2400" dirty="0" smtClean="0">
                <a:solidFill>
                  <a:srgbClr val="229E54"/>
                </a:solidFill>
              </a:rPr>
              <a:t>			&lt;</a:t>
            </a:r>
            <a:r>
              <a:rPr lang="it-IT" sz="2400" dirty="0">
                <a:solidFill>
                  <a:srgbClr val="229E54"/>
                </a:solidFill>
              </a:rPr>
              <a:t>p v-if</a:t>
            </a:r>
            <a:r>
              <a:rPr lang="it-IT" sz="2400" dirty="0" smtClean="0">
                <a:solidFill>
                  <a:srgbClr val="229E54"/>
                </a:solidFill>
              </a:rPr>
              <a:t>=" </a:t>
            </a:r>
            <a:r>
              <a:rPr lang="it-IT" sz="2400" dirty="0" smtClean="0">
                <a:solidFill>
                  <a:srgbClr val="FF0000"/>
                </a:solidFill>
              </a:rPr>
              <a:t>idioma</a:t>
            </a:r>
            <a:r>
              <a:rPr lang="it-IT" sz="2400" dirty="0">
                <a:solidFill>
                  <a:srgbClr val="229E54"/>
                </a:solidFill>
              </a:rPr>
              <a:t>==</a:t>
            </a:r>
            <a:r>
              <a:rPr lang="it-IT" sz="2400" dirty="0" smtClean="0">
                <a:solidFill>
                  <a:srgbClr val="229E54"/>
                </a:solidFill>
              </a:rPr>
              <a:t>'castellano' "&gt;</a:t>
            </a:r>
            <a:r>
              <a:rPr lang="it-IT" sz="2400" dirty="0">
                <a:solidFill>
                  <a:srgbClr val="229E54"/>
                </a:solidFill>
              </a:rPr>
              <a:t>Nuevo Componente&lt;/p&gt;</a:t>
            </a:r>
          </a:p>
          <a:p>
            <a:r>
              <a:rPr lang="it-IT" sz="2400" dirty="0" smtClean="0">
                <a:solidFill>
                  <a:srgbClr val="229E54"/>
                </a:solidFill>
              </a:rPr>
              <a:t>			&lt;</a:t>
            </a:r>
            <a:r>
              <a:rPr lang="it-IT" sz="2400" dirty="0">
                <a:solidFill>
                  <a:srgbClr val="229E54"/>
                </a:solidFill>
              </a:rPr>
              <a:t>p </a:t>
            </a:r>
            <a:r>
              <a:rPr lang="it-IT" sz="2400" dirty="0" smtClean="0">
                <a:solidFill>
                  <a:srgbClr val="229E54"/>
                </a:solidFill>
              </a:rPr>
              <a:t>v-else-if=" </a:t>
            </a:r>
            <a:r>
              <a:rPr lang="it-IT" sz="2400" dirty="0" smtClean="0">
                <a:solidFill>
                  <a:srgbClr val="FF0000"/>
                </a:solidFill>
              </a:rPr>
              <a:t>idioma</a:t>
            </a:r>
            <a:r>
              <a:rPr lang="it-IT" sz="2400" dirty="0">
                <a:solidFill>
                  <a:srgbClr val="229E54"/>
                </a:solidFill>
              </a:rPr>
              <a:t>==</a:t>
            </a:r>
            <a:r>
              <a:rPr lang="it-IT" sz="2400" dirty="0" smtClean="0">
                <a:solidFill>
                  <a:srgbClr val="229E54"/>
                </a:solidFill>
              </a:rPr>
              <a:t>'ingles' "&gt;</a:t>
            </a:r>
            <a:r>
              <a:rPr lang="it-IT" sz="2400" dirty="0">
                <a:solidFill>
                  <a:srgbClr val="229E54"/>
                </a:solidFill>
              </a:rPr>
              <a:t>New Component&lt;/p&gt;</a:t>
            </a:r>
          </a:p>
          <a:p>
            <a:r>
              <a:rPr lang="it-IT" sz="2400" dirty="0" smtClean="0">
                <a:solidFill>
                  <a:srgbClr val="229E54"/>
                </a:solidFill>
              </a:rPr>
              <a:t>		&lt;/</a:t>
            </a:r>
            <a:r>
              <a:rPr lang="it-IT" sz="2400" dirty="0">
                <a:solidFill>
                  <a:srgbClr val="229E54"/>
                </a:solidFill>
              </a:rPr>
              <a:t>div&gt;</a:t>
            </a:r>
            <a:r>
              <a:rPr lang="it-IT" sz="2400" dirty="0"/>
              <a:t>`</a:t>
            </a:r>
          </a:p>
          <a:p>
            <a:r>
              <a:rPr lang="it-IT" sz="2400" dirty="0" smtClean="0"/>
              <a:t>})</a:t>
            </a:r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var </a:t>
            </a:r>
            <a:r>
              <a:rPr lang="it-IT" sz="2400" dirty="0"/>
              <a:t>app=new Vue({</a:t>
            </a:r>
          </a:p>
          <a:p>
            <a:r>
              <a:rPr lang="it-IT" sz="2400" dirty="0" smtClean="0"/>
              <a:t>	el</a:t>
            </a:r>
            <a:r>
              <a:rPr lang="it-IT" sz="2400" dirty="0"/>
              <a:t>: '#aplicacion'</a:t>
            </a:r>
          </a:p>
          <a:p>
            <a:r>
              <a:rPr lang="it-IT" sz="2400" dirty="0" smtClean="0"/>
              <a:t>})</a:t>
            </a:r>
            <a:endParaRPr lang="it-IT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032878" y="16230"/>
            <a:ext cx="416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propiedades (</a:t>
            </a:r>
            <a:r>
              <a:rPr lang="es-CL" sz="3600" b="1" dirty="0" err="1" smtClean="0">
                <a:solidFill>
                  <a:schemeClr val="bg1"/>
                </a:solidFill>
              </a:rPr>
              <a:t>props</a:t>
            </a:r>
            <a:r>
              <a:rPr lang="es-CL" sz="3600" b="1" dirty="0" smtClean="0">
                <a:solidFill>
                  <a:schemeClr val="bg1"/>
                </a:solidFill>
              </a:rPr>
              <a:t>)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30600</TotalTime>
  <Words>524</Words>
  <Application>Microsoft Office PowerPoint</Application>
  <PresentationFormat>Presentación en pantalla (4:3)</PresentationFormat>
  <Paragraphs>205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544</cp:revision>
  <cp:lastPrinted>2018-02-06T19:43:21Z</cp:lastPrinted>
  <dcterms:created xsi:type="dcterms:W3CDTF">2016-02-23T20:13:48Z</dcterms:created>
  <dcterms:modified xsi:type="dcterms:W3CDTF">2020-09-16T04:20:44Z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