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4" r:id="rId2"/>
    <p:sldId id="287" r:id="rId3"/>
    <p:sldId id="310" r:id="rId4"/>
    <p:sldId id="311" r:id="rId5"/>
    <p:sldId id="313" r:id="rId6"/>
    <p:sldId id="314" r:id="rId7"/>
    <p:sldId id="315" r:id="rId8"/>
    <p:sldId id="305" r:id="rId9"/>
    <p:sldId id="265" r:id="rId10"/>
  </p:sldIdLst>
  <p:sldSz cx="9144000" cy="6858000" type="screen4x3"/>
  <p:notesSz cx="7010400" cy="9296400"/>
  <p:custDataLst>
    <p:tags r:id="rId13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1E9"/>
    <a:srgbClr val="229E54"/>
    <a:srgbClr val="003366"/>
    <a:srgbClr val="243190"/>
    <a:srgbClr val="49535F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2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07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09-05-2020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09-05-2020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7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8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69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14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11449" y="2300908"/>
            <a:ext cx="3447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b="1" dirty="0">
                <a:solidFill>
                  <a:srgbClr val="49535F"/>
                </a:solidFill>
              </a:rPr>
              <a:t>Construir una aplicación web orientado a eventos y componentes utilizando framework JavaScript Vue.js.</a:t>
            </a:r>
          </a:p>
          <a:p>
            <a:pPr algn="just"/>
            <a:endParaRPr lang="es-ES_tradnl" sz="2400" b="1" dirty="0">
              <a:solidFill>
                <a:srgbClr val="49535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454" y="5498625"/>
            <a:ext cx="1344546" cy="135937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09304" y="1885529"/>
            <a:ext cx="84647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dirty="0"/>
              <a:t>Hasta </a:t>
            </a:r>
            <a:r>
              <a:rPr lang="es-ES_tradnl" sz="3200" dirty="0" smtClean="0"/>
              <a:t>el momento </a:t>
            </a:r>
            <a:r>
              <a:rPr lang="es-ES_tradnl" sz="3200" dirty="0"/>
              <a:t>hemos </a:t>
            </a:r>
            <a:r>
              <a:rPr lang="es-ES_tradnl" sz="3200" dirty="0" smtClean="0"/>
              <a:t>probado </a:t>
            </a:r>
            <a:r>
              <a:rPr lang="es-ES_tradnl" sz="3200" dirty="0"/>
              <a:t>definir componentes y que dependan directamente de la instancia </a:t>
            </a:r>
            <a:r>
              <a:rPr lang="es-ES_tradnl" sz="3200" dirty="0" err="1"/>
              <a:t>Vue</a:t>
            </a:r>
            <a:r>
              <a:rPr lang="es-ES_tradnl" sz="3200" dirty="0" smtClean="0"/>
              <a:t>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Veremos en este capitulo que un </a:t>
            </a:r>
            <a:r>
              <a:rPr lang="es-ES_tradnl" sz="3200" dirty="0"/>
              <a:t>componente puede definir otros componentes </a:t>
            </a:r>
            <a:r>
              <a:rPr lang="es-ES_tradnl" sz="3200" dirty="0" smtClean="0"/>
              <a:t>dentro de su </a:t>
            </a:r>
            <a:r>
              <a:rPr lang="es-ES_tradnl" sz="3200" i="1" dirty="0" err="1" smtClean="0"/>
              <a:t>template</a:t>
            </a:r>
            <a:endParaRPr lang="es-ES_tradnl" sz="3200" i="1" dirty="0" smtClean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06980" y="14308"/>
            <a:ext cx="68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Componentes: Anidamiento</a:t>
            </a:r>
            <a:endParaRPr lang="es-CL" sz="3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785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06980" y="14308"/>
            <a:ext cx="68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Componentes: Anidamiento</a:t>
            </a:r>
            <a:endParaRPr lang="es-CL" sz="32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14" y="6153630"/>
            <a:ext cx="696686" cy="70437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79961" y="754883"/>
            <a:ext cx="86495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800" dirty="0" smtClean="0"/>
              <a:t>		Declararemos </a:t>
            </a:r>
            <a:r>
              <a:rPr lang="es-ES_tradnl" sz="2800" dirty="0"/>
              <a:t>dos componentes: </a:t>
            </a:r>
            <a:endParaRPr lang="es-ES_tradnl" sz="2800" dirty="0" smtClean="0">
              <a:solidFill>
                <a:schemeClr val="accent2"/>
              </a:solidFill>
            </a:endParaRPr>
          </a:p>
          <a:p>
            <a:pPr algn="ctr"/>
            <a:r>
              <a:rPr lang="es-ES_tradnl" sz="2800" dirty="0" smtClean="0">
                <a:solidFill>
                  <a:schemeClr val="accent2"/>
                </a:solidFill>
              </a:rPr>
              <a:t>listado-</a:t>
            </a:r>
            <a:r>
              <a:rPr lang="es-ES_tradnl" sz="2800" dirty="0" err="1" smtClean="0">
                <a:solidFill>
                  <a:schemeClr val="accent2"/>
                </a:solidFill>
              </a:rPr>
              <a:t>articulos</a:t>
            </a:r>
            <a:r>
              <a:rPr lang="es-ES_tradnl" sz="2800" dirty="0" smtClean="0"/>
              <a:t> </a:t>
            </a:r>
            <a:r>
              <a:rPr lang="es-ES_tradnl" sz="2800" dirty="0"/>
              <a:t>e </a:t>
            </a:r>
            <a:r>
              <a:rPr lang="es-ES_tradnl" sz="2800" dirty="0" err="1" smtClean="0">
                <a:solidFill>
                  <a:schemeClr val="accent1"/>
                </a:solidFill>
              </a:rPr>
              <a:t>item</a:t>
            </a:r>
            <a:r>
              <a:rPr lang="es-ES_tradnl" sz="2800" dirty="0" smtClean="0">
                <a:solidFill>
                  <a:schemeClr val="accent1"/>
                </a:solidFill>
              </a:rPr>
              <a:t>-articulo</a:t>
            </a:r>
            <a:r>
              <a:rPr lang="es-ES_tradnl" sz="2800" dirty="0" smtClean="0"/>
              <a:t> </a:t>
            </a:r>
          </a:p>
          <a:p>
            <a:pPr algn="just"/>
            <a:endParaRPr lang="es-ES_tradnl" sz="2800" dirty="0" smtClean="0"/>
          </a:p>
          <a:p>
            <a:pPr algn="just"/>
            <a:r>
              <a:rPr lang="es-ES_tradnl" sz="2800" dirty="0" err="1" smtClean="0">
                <a:solidFill>
                  <a:schemeClr val="accent1"/>
                </a:solidFill>
              </a:rPr>
              <a:t>item</a:t>
            </a:r>
            <a:r>
              <a:rPr lang="es-ES_tradnl" sz="2800" dirty="0" smtClean="0">
                <a:solidFill>
                  <a:schemeClr val="accent1"/>
                </a:solidFill>
              </a:rPr>
              <a:t>-articulo</a:t>
            </a:r>
            <a:r>
              <a:rPr lang="es-ES_tradnl" sz="2800" dirty="0" smtClean="0"/>
              <a:t> mostrará </a:t>
            </a:r>
            <a:r>
              <a:rPr lang="es-ES_tradnl" sz="2800" dirty="0"/>
              <a:t>el código, descripción y precio de un único </a:t>
            </a:r>
            <a:r>
              <a:rPr lang="es-ES_tradnl" sz="2800" dirty="0" smtClean="0"/>
              <a:t>artículo de Librería, mientras que </a:t>
            </a:r>
            <a:r>
              <a:rPr lang="es-ES_tradnl" sz="2800" dirty="0" smtClean="0">
                <a:solidFill>
                  <a:schemeClr val="accent2"/>
                </a:solidFill>
              </a:rPr>
              <a:t>listado-</a:t>
            </a:r>
            <a:r>
              <a:rPr lang="es-ES_tradnl" sz="2800" dirty="0" err="1" smtClean="0">
                <a:solidFill>
                  <a:schemeClr val="accent2"/>
                </a:solidFill>
              </a:rPr>
              <a:t>articulos</a:t>
            </a:r>
            <a:r>
              <a:rPr lang="es-ES_tradnl" sz="2800" dirty="0" smtClean="0"/>
              <a:t> definirá </a:t>
            </a:r>
            <a:r>
              <a:rPr lang="es-ES_tradnl" sz="2800" dirty="0"/>
              <a:t>en su </a:t>
            </a:r>
            <a:r>
              <a:rPr lang="es-ES_tradnl" sz="2800" b="1" i="1" dirty="0" err="1"/>
              <a:t>template</a:t>
            </a:r>
            <a:r>
              <a:rPr lang="es-ES_tradnl" sz="2800" dirty="0"/>
              <a:t> una instancia </a:t>
            </a:r>
            <a:r>
              <a:rPr lang="es-ES_tradnl" sz="2800" dirty="0" smtClean="0"/>
              <a:t>del </a:t>
            </a:r>
            <a:r>
              <a:rPr lang="es-ES_tradnl" sz="2800" dirty="0"/>
              <a:t>componente </a:t>
            </a:r>
            <a:r>
              <a:rPr lang="es-ES_tradnl" sz="2800" dirty="0" err="1" smtClean="0">
                <a:solidFill>
                  <a:schemeClr val="accent1"/>
                </a:solidFill>
              </a:rPr>
              <a:t>item</a:t>
            </a:r>
            <a:r>
              <a:rPr lang="es-ES_tradnl" sz="2800" dirty="0" smtClean="0">
                <a:solidFill>
                  <a:schemeClr val="accent1"/>
                </a:solidFill>
              </a:rPr>
              <a:t>-articulo</a:t>
            </a:r>
            <a:r>
              <a:rPr lang="es-ES_tradnl" sz="2800" dirty="0" smtClean="0"/>
              <a:t>, es decir, </a:t>
            </a:r>
            <a:r>
              <a:rPr lang="es-ES_tradnl" sz="2800" dirty="0" smtClean="0">
                <a:solidFill>
                  <a:schemeClr val="accent2"/>
                </a:solidFill>
              </a:rPr>
              <a:t>listado-</a:t>
            </a:r>
            <a:r>
              <a:rPr lang="es-ES_tradnl" sz="2800" dirty="0" err="1" smtClean="0">
                <a:solidFill>
                  <a:schemeClr val="accent2"/>
                </a:solidFill>
              </a:rPr>
              <a:t>articulos</a:t>
            </a:r>
            <a:r>
              <a:rPr lang="es-ES_tradnl" sz="2800" dirty="0" smtClean="0"/>
              <a:t> será el padre de </a:t>
            </a:r>
            <a:r>
              <a:rPr lang="es-ES_tradnl" sz="2800" dirty="0" err="1" smtClean="0">
                <a:solidFill>
                  <a:schemeClr val="accent1"/>
                </a:solidFill>
              </a:rPr>
              <a:t>item</a:t>
            </a:r>
            <a:r>
              <a:rPr lang="es-ES_tradnl" sz="2800" dirty="0" smtClean="0">
                <a:solidFill>
                  <a:schemeClr val="accent1"/>
                </a:solidFill>
              </a:rPr>
              <a:t>-articulo</a:t>
            </a:r>
            <a:endParaRPr lang="es-ES_tradnl" sz="2800" dirty="0"/>
          </a:p>
        </p:txBody>
      </p:sp>
      <p:sp>
        <p:nvSpPr>
          <p:cNvPr id="3" name="Rectángulo 2"/>
          <p:cNvSpPr/>
          <p:nvPr/>
        </p:nvSpPr>
        <p:spPr>
          <a:xfrm>
            <a:off x="2899136" y="4533677"/>
            <a:ext cx="2915014" cy="1972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listado-</a:t>
            </a:r>
            <a:r>
              <a:rPr lang="es-CL" dirty="0" err="1" smtClean="0"/>
              <a:t>articulos</a:t>
            </a:r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3641626" y="5160303"/>
            <a:ext cx="1517288" cy="98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item</a:t>
            </a:r>
            <a:r>
              <a:rPr lang="es-CL" dirty="0" smtClean="0"/>
              <a:t>-articulo</a:t>
            </a:r>
            <a:endParaRPr lang="es-C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1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306" y="5504338"/>
            <a:ext cx="1338895" cy="1353662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51277" y="2569279"/>
            <a:ext cx="8689795" cy="206210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_tradnl" sz="3200" dirty="0" smtClean="0"/>
              <a:t>&lt;</a:t>
            </a:r>
            <a:r>
              <a:rPr lang="es-ES_tradnl" sz="3200" dirty="0"/>
              <a:t>div id="</a:t>
            </a:r>
            <a:r>
              <a:rPr lang="es-ES_tradnl" sz="3200" dirty="0" smtClean="0"/>
              <a:t>app"&gt;</a:t>
            </a:r>
            <a:endParaRPr lang="es-ES_tradnl" sz="3200" dirty="0"/>
          </a:p>
          <a:p>
            <a:r>
              <a:rPr lang="es-ES_tradnl" sz="3200" dirty="0"/>
              <a:t>	</a:t>
            </a:r>
            <a:r>
              <a:rPr lang="es-ES_tradnl" sz="3200" dirty="0" smtClean="0"/>
              <a:t>&lt;</a:t>
            </a:r>
            <a:r>
              <a:rPr lang="es-ES_tradnl" sz="3200" dirty="0">
                <a:solidFill>
                  <a:schemeClr val="accent2"/>
                </a:solidFill>
              </a:rPr>
              <a:t>listado-</a:t>
            </a:r>
            <a:r>
              <a:rPr lang="es-ES_tradnl" sz="3200" dirty="0" err="1">
                <a:solidFill>
                  <a:schemeClr val="accent2"/>
                </a:solidFill>
              </a:rPr>
              <a:t>articulos</a:t>
            </a:r>
            <a:r>
              <a:rPr lang="es-ES_tradnl" sz="3200" dirty="0"/>
              <a:t> </a:t>
            </a:r>
            <a:r>
              <a:rPr lang="es-ES_tradnl" sz="3200" dirty="0" err="1" smtClean="0"/>
              <a:t>v-bind:</a:t>
            </a:r>
            <a:r>
              <a:rPr lang="es-ES_tradnl" sz="3200" dirty="0" err="1" smtClean="0">
                <a:solidFill>
                  <a:srgbClr val="FF0000"/>
                </a:solidFill>
              </a:rPr>
              <a:t>lista_entrada</a:t>
            </a:r>
            <a:r>
              <a:rPr lang="es-ES_tradnl" sz="3200" dirty="0" smtClean="0"/>
              <a:t>="</a:t>
            </a:r>
            <a:r>
              <a:rPr lang="es-ES_tradnl" sz="3200" dirty="0" smtClean="0">
                <a:solidFill>
                  <a:srgbClr val="41B1E9"/>
                </a:solidFill>
              </a:rPr>
              <a:t>lista</a:t>
            </a:r>
            <a:r>
              <a:rPr lang="es-ES_tradnl" sz="3200" dirty="0" smtClean="0"/>
              <a:t>"&gt;</a:t>
            </a:r>
          </a:p>
          <a:p>
            <a:r>
              <a:rPr lang="es-ES_tradnl" sz="3200" dirty="0"/>
              <a:t>	</a:t>
            </a:r>
            <a:r>
              <a:rPr lang="es-ES_tradnl" sz="3200" dirty="0" smtClean="0"/>
              <a:t>&lt;/</a:t>
            </a:r>
            <a:r>
              <a:rPr lang="es-ES_tradnl" sz="3200" dirty="0">
                <a:solidFill>
                  <a:schemeClr val="accent2"/>
                </a:solidFill>
              </a:rPr>
              <a:t>listado-</a:t>
            </a:r>
            <a:r>
              <a:rPr lang="es-ES_tradnl" sz="3200" dirty="0" err="1">
                <a:solidFill>
                  <a:schemeClr val="accent2"/>
                </a:solidFill>
              </a:rPr>
              <a:t>articulos</a:t>
            </a:r>
            <a:r>
              <a:rPr lang="es-ES_tradnl" sz="3200" dirty="0"/>
              <a:t>&gt;    </a:t>
            </a:r>
          </a:p>
          <a:p>
            <a:r>
              <a:rPr lang="es-ES_tradnl" sz="3200" dirty="0" smtClean="0"/>
              <a:t>&lt;/</a:t>
            </a:r>
            <a:r>
              <a:rPr lang="es-ES_tradnl" sz="3200" dirty="0"/>
              <a:t>div</a:t>
            </a:r>
            <a:r>
              <a:rPr lang="es-ES_tradnl" sz="3200" dirty="0" smtClean="0"/>
              <a:t>&gt;</a:t>
            </a:r>
            <a:endParaRPr lang="es-ES_tradnl" sz="3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06980" y="14308"/>
            <a:ext cx="68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Componentes: Anidamiento</a:t>
            </a:r>
            <a:endParaRPr lang="es-CL" sz="3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95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0" y="681765"/>
            <a:ext cx="9144000" cy="624786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o-RO" sz="2000" dirty="0" smtClean="0"/>
              <a:t>Vue.component</a:t>
            </a:r>
            <a:r>
              <a:rPr lang="ro-RO" sz="2000" dirty="0"/>
              <a:t>('</a:t>
            </a:r>
            <a:r>
              <a:rPr lang="ro-RO" sz="2000" dirty="0">
                <a:solidFill>
                  <a:schemeClr val="accent2"/>
                </a:solidFill>
              </a:rPr>
              <a:t>listado-articulos</a:t>
            </a:r>
            <a:r>
              <a:rPr lang="ro-RO" sz="2000" dirty="0"/>
              <a:t>', {</a:t>
            </a:r>
          </a:p>
          <a:p>
            <a:r>
              <a:rPr lang="es-CL" sz="2000" dirty="0" smtClean="0"/>
              <a:t>	</a:t>
            </a:r>
            <a:r>
              <a:rPr lang="ro-RO" sz="2000" dirty="0" smtClean="0"/>
              <a:t>props</a:t>
            </a:r>
            <a:r>
              <a:rPr lang="ro-RO" sz="2000" dirty="0"/>
              <a:t>: [</a:t>
            </a:r>
            <a:r>
              <a:rPr lang="ro-RO" sz="2000" dirty="0" smtClean="0"/>
              <a:t>'</a:t>
            </a:r>
            <a:r>
              <a:rPr lang="es-ES_tradnl" sz="2000" dirty="0" err="1">
                <a:solidFill>
                  <a:srgbClr val="FF0000"/>
                </a:solidFill>
              </a:rPr>
              <a:t>lista_entrada</a:t>
            </a:r>
            <a:r>
              <a:rPr lang="ro-RO" sz="2000" dirty="0" smtClean="0"/>
              <a:t>'],</a:t>
            </a:r>
            <a:endParaRPr lang="ro-RO" sz="2000" dirty="0"/>
          </a:p>
          <a:p>
            <a:r>
              <a:rPr lang="es-CL" sz="2000" dirty="0" smtClean="0"/>
              <a:t>	</a:t>
            </a:r>
            <a:r>
              <a:rPr lang="ro-RO" sz="2000" dirty="0" smtClean="0"/>
              <a:t>template</a:t>
            </a:r>
            <a:r>
              <a:rPr lang="ro-RO" sz="2000" dirty="0"/>
              <a:t>: </a:t>
            </a:r>
            <a:r>
              <a:rPr lang="ro-RO" sz="2000" dirty="0" smtClean="0"/>
              <a:t>`</a:t>
            </a:r>
            <a:endParaRPr lang="es-CL" sz="2000" dirty="0" smtClean="0"/>
          </a:p>
          <a:p>
            <a:r>
              <a:rPr lang="es-CL" sz="2000" dirty="0" smtClean="0"/>
              <a:t>	</a:t>
            </a:r>
            <a:r>
              <a:rPr lang="ro-RO" sz="2000" dirty="0" smtClean="0"/>
              <a:t>&lt;</a:t>
            </a:r>
            <a:r>
              <a:rPr lang="ro-RO" sz="2000" dirty="0"/>
              <a:t>div</a:t>
            </a:r>
            <a:r>
              <a:rPr lang="ro-RO" sz="2000" dirty="0" smtClean="0"/>
              <a:t>&gt;</a:t>
            </a:r>
            <a:endParaRPr lang="es-CL" sz="2000" dirty="0" smtClean="0"/>
          </a:p>
          <a:p>
            <a:r>
              <a:rPr lang="es-CL" sz="2000" dirty="0"/>
              <a:t>	</a:t>
            </a:r>
            <a:r>
              <a:rPr lang="es-CL" sz="2000" dirty="0" smtClean="0"/>
              <a:t>	Lista de artículos:</a:t>
            </a:r>
            <a:endParaRPr lang="ro-RO" sz="2000" dirty="0"/>
          </a:p>
          <a:p>
            <a:pPr lvl="1"/>
            <a:r>
              <a:rPr lang="es-CL" sz="2000" dirty="0"/>
              <a:t>	</a:t>
            </a:r>
            <a:r>
              <a:rPr lang="ro-RO" sz="2000" dirty="0" smtClean="0"/>
              <a:t>&lt;</a:t>
            </a:r>
            <a:r>
              <a:rPr lang="ro-RO" sz="2000" dirty="0">
                <a:solidFill>
                  <a:schemeClr val="accent1"/>
                </a:solidFill>
              </a:rPr>
              <a:t>item-articulo</a:t>
            </a:r>
            <a:r>
              <a:rPr lang="ro-RO" sz="2000" dirty="0"/>
              <a:t> v-for="</a:t>
            </a:r>
            <a:r>
              <a:rPr lang="ro-RO" sz="2000" dirty="0">
                <a:solidFill>
                  <a:srgbClr val="7030A0"/>
                </a:solidFill>
              </a:rPr>
              <a:t>art</a:t>
            </a:r>
            <a:r>
              <a:rPr lang="ro-RO" sz="2000" dirty="0"/>
              <a:t> in </a:t>
            </a:r>
            <a:r>
              <a:rPr lang="es-ES_tradnl" sz="2000" dirty="0" err="1">
                <a:solidFill>
                  <a:srgbClr val="FF0000"/>
                </a:solidFill>
              </a:rPr>
              <a:t>lista_entrada</a:t>
            </a:r>
            <a:r>
              <a:rPr lang="ro-RO" sz="2000" dirty="0" smtClean="0"/>
              <a:t>" v-bind:</a:t>
            </a:r>
            <a:r>
              <a:rPr lang="ro-RO" sz="2000" dirty="0" smtClean="0">
                <a:solidFill>
                  <a:srgbClr val="229E54"/>
                </a:solidFill>
              </a:rPr>
              <a:t>articulo</a:t>
            </a:r>
            <a:r>
              <a:rPr lang="es-CL" sz="2000" dirty="0" smtClean="0">
                <a:solidFill>
                  <a:srgbClr val="229E54"/>
                </a:solidFill>
              </a:rPr>
              <a:t>_entrada</a:t>
            </a:r>
            <a:r>
              <a:rPr lang="ro-RO" sz="2000" dirty="0" smtClean="0"/>
              <a:t>="</a:t>
            </a:r>
            <a:r>
              <a:rPr lang="ro-RO" sz="2000" dirty="0">
                <a:solidFill>
                  <a:srgbClr val="7030A0"/>
                </a:solidFill>
              </a:rPr>
              <a:t>art</a:t>
            </a:r>
            <a:r>
              <a:rPr lang="ro-RO" sz="2000" dirty="0" smtClean="0"/>
              <a:t>"&gt;</a:t>
            </a:r>
            <a:endParaRPr lang="es-CL" sz="2000" dirty="0" smtClean="0"/>
          </a:p>
          <a:p>
            <a:pPr lvl="1"/>
            <a:r>
              <a:rPr lang="es-CL" sz="2000" dirty="0"/>
              <a:t>	</a:t>
            </a:r>
            <a:r>
              <a:rPr lang="ro-RO" sz="2000" dirty="0" smtClean="0"/>
              <a:t>&lt;/</a:t>
            </a:r>
            <a:r>
              <a:rPr lang="ro-RO" sz="2000" dirty="0">
                <a:solidFill>
                  <a:schemeClr val="accent1"/>
                </a:solidFill>
              </a:rPr>
              <a:t>item-articulo</a:t>
            </a:r>
            <a:r>
              <a:rPr lang="ro-RO" sz="2000" dirty="0"/>
              <a:t>&gt;</a:t>
            </a:r>
          </a:p>
          <a:p>
            <a:r>
              <a:rPr lang="es-CL" sz="2000" dirty="0" smtClean="0"/>
              <a:t>	</a:t>
            </a:r>
            <a:r>
              <a:rPr lang="ro-RO" sz="2000" dirty="0" smtClean="0"/>
              <a:t>&lt;/</a:t>
            </a:r>
            <a:r>
              <a:rPr lang="ro-RO" sz="2000" dirty="0"/>
              <a:t>div&gt;`</a:t>
            </a:r>
          </a:p>
          <a:p>
            <a:r>
              <a:rPr lang="ro-RO" sz="2000" dirty="0"/>
              <a:t>  </a:t>
            </a:r>
            <a:r>
              <a:rPr lang="ro-RO" sz="2000" dirty="0" smtClean="0"/>
              <a:t>})</a:t>
            </a:r>
            <a:endParaRPr lang="es-CL" sz="2000" dirty="0" smtClean="0"/>
          </a:p>
          <a:p>
            <a:endParaRPr lang="es-CL" sz="2000" dirty="0"/>
          </a:p>
          <a:p>
            <a:r>
              <a:rPr lang="ro-RO" sz="2000" dirty="0" smtClean="0"/>
              <a:t>Vue.component</a:t>
            </a:r>
            <a:r>
              <a:rPr lang="ro-RO" sz="2000" dirty="0"/>
              <a:t>('</a:t>
            </a:r>
            <a:r>
              <a:rPr lang="ro-RO" sz="2000" dirty="0">
                <a:solidFill>
                  <a:schemeClr val="accent1"/>
                </a:solidFill>
              </a:rPr>
              <a:t>item-articulo</a:t>
            </a:r>
            <a:r>
              <a:rPr lang="ro-RO" sz="2000" dirty="0"/>
              <a:t>', </a:t>
            </a:r>
            <a:r>
              <a:rPr lang="ro-RO" sz="2000" dirty="0" smtClean="0"/>
              <a:t>{</a:t>
            </a:r>
            <a:endParaRPr lang="es-CL" sz="2000" dirty="0" smtClean="0"/>
          </a:p>
          <a:p>
            <a:r>
              <a:rPr lang="es-CL" sz="2000" dirty="0" smtClean="0"/>
              <a:t>	</a:t>
            </a:r>
            <a:r>
              <a:rPr lang="ro-RO" sz="2000" dirty="0" smtClean="0"/>
              <a:t>props</a:t>
            </a:r>
            <a:r>
              <a:rPr lang="ro-RO" sz="2000" dirty="0"/>
              <a:t>: [</a:t>
            </a:r>
            <a:r>
              <a:rPr lang="ro-RO" sz="2000" dirty="0" smtClean="0"/>
              <a:t>'</a:t>
            </a:r>
            <a:r>
              <a:rPr lang="ro-RO" sz="2000" dirty="0" smtClean="0">
                <a:solidFill>
                  <a:srgbClr val="229E54"/>
                </a:solidFill>
              </a:rPr>
              <a:t>articulo</a:t>
            </a:r>
            <a:r>
              <a:rPr lang="es-CL" sz="2000" dirty="0" smtClean="0">
                <a:solidFill>
                  <a:srgbClr val="229E54"/>
                </a:solidFill>
              </a:rPr>
              <a:t>_entrada</a:t>
            </a:r>
            <a:r>
              <a:rPr lang="ro-RO" sz="2000" dirty="0" smtClean="0"/>
              <a:t>'],</a:t>
            </a:r>
            <a:endParaRPr lang="ro-RO" sz="2000" dirty="0"/>
          </a:p>
          <a:p>
            <a:pPr lvl="1"/>
            <a:r>
              <a:rPr lang="ro-RO" sz="2000" dirty="0" smtClean="0"/>
              <a:t>template</a:t>
            </a:r>
            <a:r>
              <a:rPr lang="ro-RO" sz="2000" dirty="0"/>
              <a:t>: </a:t>
            </a:r>
            <a:r>
              <a:rPr lang="ro-RO" sz="2000" dirty="0" smtClean="0"/>
              <a:t>`</a:t>
            </a:r>
            <a:endParaRPr lang="es-CL" sz="2000" dirty="0" smtClean="0"/>
          </a:p>
          <a:p>
            <a:pPr lvl="1"/>
            <a:r>
              <a:rPr lang="ro-RO" sz="2000" dirty="0" smtClean="0"/>
              <a:t>&lt;</a:t>
            </a:r>
            <a:r>
              <a:rPr lang="ro-RO" sz="2000" dirty="0"/>
              <a:t>div&gt;</a:t>
            </a:r>
          </a:p>
          <a:p>
            <a:pPr lvl="1"/>
            <a:r>
              <a:rPr lang="es-CL" sz="2000" dirty="0" smtClean="0"/>
              <a:t>	</a:t>
            </a:r>
            <a:r>
              <a:rPr lang="ro-RO" sz="2000" dirty="0" smtClean="0"/>
              <a:t>&lt;</a:t>
            </a:r>
            <a:r>
              <a:rPr lang="ro-RO" sz="2000" dirty="0"/>
              <a:t>p&gt;Código:{{</a:t>
            </a:r>
            <a:r>
              <a:rPr lang="ro-RO" sz="2000" dirty="0" smtClean="0">
                <a:solidFill>
                  <a:srgbClr val="229E54"/>
                </a:solidFill>
              </a:rPr>
              <a:t>articulo</a:t>
            </a:r>
            <a:r>
              <a:rPr lang="es-CL" sz="2000" dirty="0" smtClean="0">
                <a:solidFill>
                  <a:srgbClr val="229E54"/>
                </a:solidFill>
              </a:rPr>
              <a:t>_entrada</a:t>
            </a:r>
            <a:r>
              <a:rPr lang="ro-RO" sz="2000" dirty="0" smtClean="0"/>
              <a:t>.codigo</a:t>
            </a:r>
            <a:r>
              <a:rPr lang="ro-RO" sz="2000" dirty="0"/>
              <a:t>}}&lt;/p&gt;</a:t>
            </a:r>
          </a:p>
          <a:p>
            <a:pPr lvl="1"/>
            <a:r>
              <a:rPr lang="es-CL" sz="2000" dirty="0" smtClean="0"/>
              <a:t>	</a:t>
            </a:r>
            <a:r>
              <a:rPr lang="ro-RO" sz="2000" dirty="0" smtClean="0"/>
              <a:t>&lt;</a:t>
            </a:r>
            <a:r>
              <a:rPr lang="ro-RO" sz="2000" dirty="0"/>
              <a:t>p&gt;Descripción:{{</a:t>
            </a:r>
            <a:r>
              <a:rPr lang="ro-RO" sz="2000" dirty="0" smtClean="0">
                <a:solidFill>
                  <a:srgbClr val="229E54"/>
                </a:solidFill>
              </a:rPr>
              <a:t>articulo</a:t>
            </a:r>
            <a:r>
              <a:rPr lang="es-CL" sz="2000" dirty="0" smtClean="0">
                <a:solidFill>
                  <a:srgbClr val="229E54"/>
                </a:solidFill>
              </a:rPr>
              <a:t>_entrada</a:t>
            </a:r>
            <a:r>
              <a:rPr lang="ro-RO" sz="2000" dirty="0" smtClean="0"/>
              <a:t>.descripcion</a:t>
            </a:r>
            <a:r>
              <a:rPr lang="ro-RO" sz="2000" dirty="0"/>
              <a:t>}}&lt;/p&gt;</a:t>
            </a:r>
          </a:p>
          <a:p>
            <a:pPr lvl="1"/>
            <a:r>
              <a:rPr lang="es-CL" sz="2000" dirty="0" smtClean="0"/>
              <a:t>	</a:t>
            </a:r>
            <a:r>
              <a:rPr lang="ro-RO" sz="2000" dirty="0" smtClean="0"/>
              <a:t>&lt;</a:t>
            </a:r>
            <a:r>
              <a:rPr lang="ro-RO" sz="2000" dirty="0"/>
              <a:t>p&gt;Precio:{{</a:t>
            </a:r>
            <a:r>
              <a:rPr lang="ro-RO" sz="2000" dirty="0" smtClean="0">
                <a:solidFill>
                  <a:srgbClr val="229E54"/>
                </a:solidFill>
              </a:rPr>
              <a:t>articulo</a:t>
            </a:r>
            <a:r>
              <a:rPr lang="es-CL" sz="2000" dirty="0" smtClean="0">
                <a:solidFill>
                  <a:srgbClr val="229E54"/>
                </a:solidFill>
              </a:rPr>
              <a:t>_entrada</a:t>
            </a:r>
            <a:r>
              <a:rPr lang="ro-RO" sz="2000" dirty="0" smtClean="0"/>
              <a:t>.precio</a:t>
            </a:r>
            <a:r>
              <a:rPr lang="ro-RO" sz="2000" dirty="0"/>
              <a:t>}}&lt;/p</a:t>
            </a:r>
            <a:r>
              <a:rPr lang="ro-RO" sz="2000" dirty="0" smtClean="0"/>
              <a:t>&gt;</a:t>
            </a:r>
            <a:endParaRPr lang="es-CL" sz="2000" dirty="0" smtClean="0"/>
          </a:p>
          <a:p>
            <a:pPr lvl="1"/>
            <a:r>
              <a:rPr lang="es-CL" sz="2000" dirty="0"/>
              <a:t>	</a:t>
            </a:r>
            <a:r>
              <a:rPr lang="ro-RO" sz="2000" dirty="0" smtClean="0"/>
              <a:t>&lt;</a:t>
            </a:r>
            <a:r>
              <a:rPr lang="ro-RO" sz="2000" dirty="0"/>
              <a:t>hr&gt;</a:t>
            </a:r>
          </a:p>
          <a:p>
            <a:pPr lvl="1"/>
            <a:r>
              <a:rPr lang="ro-RO" sz="2000" dirty="0" smtClean="0"/>
              <a:t>&lt;/</a:t>
            </a:r>
            <a:r>
              <a:rPr lang="ro-RO" sz="2000" dirty="0"/>
              <a:t>div&gt;`</a:t>
            </a:r>
          </a:p>
          <a:p>
            <a:r>
              <a:rPr lang="ro-RO" sz="2000" dirty="0"/>
              <a:t>  </a:t>
            </a:r>
            <a:r>
              <a:rPr lang="ro-RO" sz="2000" dirty="0" smtClean="0"/>
              <a:t>})</a:t>
            </a:r>
            <a:endParaRPr lang="es-ES_tradnl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06980" y="14308"/>
            <a:ext cx="68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Componentes: Anidamiento</a:t>
            </a:r>
            <a:endParaRPr lang="es-CL" sz="3200" b="1" dirty="0">
              <a:solidFill>
                <a:schemeClr val="bg1"/>
              </a:solidFill>
            </a:endParaRPr>
          </a:p>
        </p:txBody>
      </p:sp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471" y="6132557"/>
            <a:ext cx="717529" cy="7254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523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09" y="5634967"/>
            <a:ext cx="1209691" cy="122303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725820" y="871669"/>
            <a:ext cx="5261646" cy="563231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o-RO" sz="2000" dirty="0"/>
              <a:t>var app=new Vue({</a:t>
            </a:r>
          </a:p>
          <a:p>
            <a:r>
              <a:rPr lang="ro-RO" sz="2000" dirty="0"/>
              <a:t>    el: '#</a:t>
            </a:r>
            <a:r>
              <a:rPr lang="ro-RO" sz="2000" dirty="0" smtClean="0"/>
              <a:t>ap</a:t>
            </a:r>
            <a:r>
              <a:rPr lang="es-CL" sz="2000" dirty="0" smtClean="0"/>
              <a:t>p</a:t>
            </a:r>
            <a:r>
              <a:rPr lang="ro-RO" sz="2000" dirty="0" smtClean="0"/>
              <a:t>',</a:t>
            </a:r>
            <a:endParaRPr lang="ro-RO" sz="2000" dirty="0"/>
          </a:p>
          <a:p>
            <a:r>
              <a:rPr lang="ro-RO" sz="2000" dirty="0"/>
              <a:t>    data:{ </a:t>
            </a:r>
          </a:p>
          <a:p>
            <a:r>
              <a:rPr lang="ro-RO" sz="2000" dirty="0"/>
              <a:t>      </a:t>
            </a:r>
            <a:r>
              <a:rPr lang="es-CL" sz="2000" dirty="0" smtClean="0">
                <a:solidFill>
                  <a:srgbClr val="00B0F0"/>
                </a:solidFill>
              </a:rPr>
              <a:t>lista</a:t>
            </a:r>
            <a:r>
              <a:rPr lang="ro-RO" sz="2000" dirty="0" smtClean="0"/>
              <a:t>: </a:t>
            </a:r>
            <a:r>
              <a:rPr lang="ro-RO" sz="2000" dirty="0"/>
              <a:t>[{</a:t>
            </a:r>
          </a:p>
          <a:p>
            <a:r>
              <a:rPr lang="ro-RO" sz="2000" dirty="0"/>
              <a:t>                    codigo: 1, </a:t>
            </a:r>
          </a:p>
          <a:p>
            <a:r>
              <a:rPr lang="ro-RO" sz="2000" dirty="0"/>
              <a:t>                    descripcion: 'Cuaderno',</a:t>
            </a:r>
          </a:p>
          <a:p>
            <a:r>
              <a:rPr lang="ro-RO" sz="2000" dirty="0"/>
              <a:t>                    precio: 1200</a:t>
            </a:r>
          </a:p>
          <a:p>
            <a:r>
              <a:rPr lang="ro-RO" sz="2000" dirty="0"/>
              <a:t>                  },{</a:t>
            </a:r>
          </a:p>
          <a:p>
            <a:r>
              <a:rPr lang="ro-RO" sz="2000" dirty="0"/>
              <a:t>                    codigo: 2, </a:t>
            </a:r>
          </a:p>
          <a:p>
            <a:r>
              <a:rPr lang="ro-RO" sz="2000" dirty="0"/>
              <a:t>                    descripcion: 'Corrector Liquido',</a:t>
            </a:r>
          </a:p>
          <a:p>
            <a:r>
              <a:rPr lang="ro-RO" sz="2000" dirty="0"/>
              <a:t>                    precio: 1800</a:t>
            </a:r>
          </a:p>
          <a:p>
            <a:r>
              <a:rPr lang="ro-RO" sz="2000" dirty="0"/>
              <a:t>                  },{</a:t>
            </a:r>
          </a:p>
          <a:p>
            <a:r>
              <a:rPr lang="ro-RO" sz="2000" dirty="0"/>
              <a:t>                    codigo: 3, </a:t>
            </a:r>
          </a:p>
          <a:p>
            <a:r>
              <a:rPr lang="ro-RO" sz="2000" dirty="0"/>
              <a:t>                    descripcion: 'Cinta Adhesiva',</a:t>
            </a:r>
          </a:p>
          <a:p>
            <a:r>
              <a:rPr lang="ro-RO" sz="2000" dirty="0"/>
              <a:t>                    precio: 1300</a:t>
            </a:r>
          </a:p>
          <a:p>
            <a:r>
              <a:rPr lang="ro-RO" sz="2000" dirty="0"/>
              <a:t>                  }</a:t>
            </a:r>
            <a:r>
              <a:rPr lang="ro-RO" sz="2000" dirty="0" smtClean="0"/>
              <a:t>]</a:t>
            </a:r>
            <a:endParaRPr lang="ro-RO" sz="2000" dirty="0"/>
          </a:p>
          <a:p>
            <a:r>
              <a:rPr lang="es-CL" sz="2000" dirty="0" smtClean="0"/>
              <a:t>	</a:t>
            </a:r>
            <a:r>
              <a:rPr lang="ro-RO" sz="2000" dirty="0" smtClean="0"/>
              <a:t>}</a:t>
            </a:r>
            <a:endParaRPr lang="ro-RO" sz="2000" dirty="0"/>
          </a:p>
          <a:p>
            <a:r>
              <a:rPr lang="ro-RO" sz="2000" dirty="0"/>
              <a:t>  </a:t>
            </a:r>
            <a:r>
              <a:rPr lang="ro-RO" sz="2000" dirty="0" smtClean="0"/>
              <a:t>})</a:t>
            </a:r>
            <a:endParaRPr lang="ro-RO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06980" y="14308"/>
            <a:ext cx="68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Componentes: Anidamiento</a:t>
            </a:r>
            <a:endParaRPr lang="es-CL" sz="3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448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Captura de pantalla 2019-11-11 a las 6.47.41 p.m.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9" r="44857" b="41473"/>
          <a:stretch/>
        </p:blipFill>
        <p:spPr>
          <a:xfrm>
            <a:off x="146050" y="1496391"/>
            <a:ext cx="8821783" cy="493830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06980" y="14308"/>
            <a:ext cx="5232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Componentes: Anidamiento</a:t>
            </a:r>
            <a:endParaRPr lang="es-CL" sz="3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193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A59D3A-CAD6-C14E-B94D-52D204782253}"/>
              </a:ext>
            </a:extLst>
          </p:cNvPr>
          <p:cNvSpPr/>
          <p:nvPr/>
        </p:nvSpPr>
        <p:spPr>
          <a:xfrm>
            <a:off x="1015409" y="778614"/>
            <a:ext cx="81285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4000" b="1" dirty="0"/>
              <a:t>Realice la actividad de aprendizaje </a:t>
            </a:r>
            <a:r>
              <a:rPr lang="es-CL" sz="4000" b="1" dirty="0" smtClean="0"/>
              <a:t>15</a:t>
            </a:r>
            <a:endParaRPr lang="es-CL" sz="4000" b="1" dirty="0"/>
          </a:p>
        </p:txBody>
      </p:sp>
      <p:pic>
        <p:nvPicPr>
          <p:cNvPr id="7" name="Gráfico 6" descr="Internet">
            <a:extLst>
              <a:ext uri="{FF2B5EF4-FFF2-40B4-BE49-F238E27FC236}">
                <a16:creationId xmlns:a16="http://schemas.microsoft.com/office/drawing/2014/main" id="{4DA25A48-3FC9-2342-B037-CF33F58C2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546660" y="599083"/>
            <a:ext cx="6212675" cy="62126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06980" y="14308"/>
            <a:ext cx="5232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Componentes: Anidamiento</a:t>
            </a:r>
            <a:endParaRPr lang="es-CL" sz="3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0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31733</TotalTime>
  <Words>162</Words>
  <Application>Microsoft Office PowerPoint</Application>
  <PresentationFormat>Presentación en pantalla (4:3)</PresentationFormat>
  <Paragraphs>72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575</cp:revision>
  <cp:lastPrinted>2018-02-06T19:43:21Z</cp:lastPrinted>
  <dcterms:created xsi:type="dcterms:W3CDTF">2016-02-23T20:13:48Z</dcterms:created>
  <dcterms:modified xsi:type="dcterms:W3CDTF">2020-05-09T23:21:47Z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