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4"/>
  </p:sldMasterIdLst>
  <p:notesMasterIdLst>
    <p:notesMasterId r:id="rId17"/>
  </p:notesMasterIdLst>
  <p:sldIdLst>
    <p:sldId id="256" r:id="rId5"/>
    <p:sldId id="381" r:id="rId6"/>
    <p:sldId id="362" r:id="rId7"/>
    <p:sldId id="382" r:id="rId8"/>
    <p:sldId id="371" r:id="rId9"/>
    <p:sldId id="378" r:id="rId10"/>
    <p:sldId id="379" r:id="rId11"/>
    <p:sldId id="380" r:id="rId12"/>
    <p:sldId id="374" r:id="rId13"/>
    <p:sldId id="372" r:id="rId14"/>
    <p:sldId id="377" r:id="rId15"/>
    <p:sldId id="361" r:id="rId16"/>
  </p:sldIdLst>
  <p:sldSz cx="12192000" cy="6858000"/>
  <p:notesSz cx="6881813" cy="9296400"/>
  <p:custDataLst>
    <p:tags r:id="rId18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3A493354-8763-441C-939F-32CB35108058}">
          <p14:sldIdLst>
            <p14:sldId id="256"/>
            <p14:sldId id="381"/>
            <p14:sldId id="362"/>
            <p14:sldId id="382"/>
            <p14:sldId id="371"/>
            <p14:sldId id="378"/>
            <p14:sldId id="379"/>
            <p14:sldId id="380"/>
            <p14:sldId id="374"/>
            <p14:sldId id="372"/>
            <p14:sldId id="377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orient="horz" pos="771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9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na Cerea" initials="EC" lastIdx="8" clrIdx="0">
    <p:extLst>
      <p:ext uri="{19B8F6BF-5375-455C-9EA6-DF929625EA0E}">
        <p15:presenceInfo xmlns:p15="http://schemas.microsoft.com/office/powerpoint/2012/main" userId="S-1-5-21-776561741-838170752-839522115-4184" providerId="AD"/>
      </p:ext>
    </p:extLst>
  </p:cmAuthor>
  <p:cmAuthor id="2" name="Stefania Testini" initials="ST" lastIdx="6" clrIdx="1">
    <p:extLst>
      <p:ext uri="{19B8F6BF-5375-455C-9EA6-DF929625EA0E}">
        <p15:presenceInfo xmlns:p15="http://schemas.microsoft.com/office/powerpoint/2012/main" userId="S-1-5-21-776561741-838170752-839522115-26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106"/>
    <a:srgbClr val="68217A"/>
    <a:srgbClr val="0072C6"/>
    <a:srgbClr val="2E6CA4"/>
    <a:srgbClr val="FFB553"/>
    <a:srgbClr val="9B0DFF"/>
    <a:srgbClr val="FF0000"/>
    <a:srgbClr val="E80CCD"/>
    <a:srgbClr val="E8440C"/>
    <a:srgbClr val="7F5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434" autoAdjust="0"/>
  </p:normalViewPr>
  <p:slideViewPr>
    <p:cSldViewPr>
      <p:cViewPr varScale="1">
        <p:scale>
          <a:sx n="114" d="100"/>
          <a:sy n="114" d="100"/>
        </p:scale>
        <p:origin x="240" y="-60"/>
      </p:cViewPr>
      <p:guideLst>
        <p:guide orient="horz" pos="459"/>
        <p:guide pos="3840"/>
        <p:guide pos="438"/>
        <p:guide orient="horz" pos="771"/>
        <p:guide orient="horz" pos="2160"/>
        <p:guide orient="horz" pos="9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A7D96D5-93ED-4A30-B50F-752CD755AE98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21468F6-C5A3-4BBC-82B3-E5D925D895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2"/>
          <p:cNvSpPr>
            <a:spLocks noGrp="1"/>
          </p:cNvSpPr>
          <p:nvPr>
            <p:ph type="ctrTitle" hasCustomPrompt="1"/>
          </p:nvPr>
        </p:nvSpPr>
        <p:spPr>
          <a:xfrm>
            <a:off x="504334" y="1285867"/>
            <a:ext cx="9048815" cy="714380"/>
          </a:xfrm>
          <a:prstGeom prst="rect">
            <a:avLst/>
          </a:prstGeom>
        </p:spPr>
        <p:txBody>
          <a:bodyPr anchor="ctr"/>
          <a:lstStyle>
            <a:lvl1pPr>
              <a:buFont typeface="Arial" pitchFamily="34" charset="0"/>
              <a:buNone/>
              <a:defRPr lang="en-US" sz="5331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04332" y="2000247"/>
            <a:ext cx="9144064" cy="428628"/>
          </a:xfrm>
          <a:prstGeom prst="rect">
            <a:avLst/>
          </a:prstGeom>
        </p:spPr>
        <p:txBody>
          <a:bodyPr/>
          <a:lstStyle>
            <a:lvl1pPr>
              <a:buNone/>
              <a:defRPr sz="2132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it-IT" dirty="0"/>
              <a:t>Luogo, GG mese AAAA</a:t>
            </a:r>
            <a:endParaRPr lang="en-US" dirty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04334" y="2786065"/>
            <a:ext cx="3714777" cy="428628"/>
          </a:xfrm>
          <a:prstGeom prst="rect">
            <a:avLst/>
          </a:prstGeom>
        </p:spPr>
        <p:txBody>
          <a:bodyPr/>
          <a:lstStyle>
            <a:lvl1pPr>
              <a:buNone/>
              <a:defRPr sz="2132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it-IT"/>
              <a:t>Presentatore, Ruolo</a:t>
            </a:r>
            <a:endParaRPr lang="en-US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75" y="0"/>
            <a:ext cx="745045" cy="68580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ADFE140-C3DD-4894-8804-134DD94BD2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5031" y="2191108"/>
            <a:ext cx="4733266" cy="452228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9C85C7B-DC07-4F30-BCF2-961EAD2FAF8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6162100"/>
            <a:ext cx="3653297" cy="462537"/>
          </a:xfrm>
          <a:prstGeom prst="rect">
            <a:avLst/>
          </a:prstGeom>
        </p:spPr>
      </p:pic>
      <p:pic>
        <p:nvPicPr>
          <p:cNvPr id="11" name="Immagine 10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E07F7AC-8389-4E5E-B5A9-7EA56FB235C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82" y="-235563"/>
            <a:ext cx="6113818" cy="2425448"/>
          </a:xfrm>
          <a:prstGeom prst="rect">
            <a:avLst/>
          </a:prstGeom>
        </p:spPr>
      </p:pic>
      <p:pic>
        <p:nvPicPr>
          <p:cNvPr id="9" name="Immagine 8" descr="Immagine che contiene segnale, arresto&#10;&#10;Descrizione generata automaticamente">
            <a:extLst>
              <a:ext uri="{FF2B5EF4-FFF2-40B4-BE49-F238E27FC236}">
                <a16:creationId xmlns:a16="http://schemas.microsoft.com/office/drawing/2014/main" id="{36B810DA-DA50-4CAA-9A4B-C7C92F6341A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721" y="5632080"/>
            <a:ext cx="992558" cy="99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9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4173">
          <p15:clr>
            <a:srgbClr val="FBAE40"/>
          </p15:clr>
        </p15:guide>
        <p15:guide id="2" pos="212">
          <p15:clr>
            <a:srgbClr val="FBAE40"/>
          </p15:clr>
        </p15:guide>
        <p15:guide id="3" pos="38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2"/>
          <p:cNvSpPr>
            <a:spLocks noGrp="1"/>
          </p:cNvSpPr>
          <p:nvPr>
            <p:ph type="ctrTitle" hasCustomPrompt="1"/>
          </p:nvPr>
        </p:nvSpPr>
        <p:spPr>
          <a:xfrm>
            <a:off x="614407" y="192003"/>
            <a:ext cx="10637119" cy="714380"/>
          </a:xfrm>
          <a:prstGeom prst="rect">
            <a:avLst/>
          </a:prstGeom>
        </p:spPr>
        <p:txBody>
          <a:bodyPr anchor="ctr"/>
          <a:lstStyle>
            <a:lvl1pPr>
              <a:buFont typeface="Arial" pitchFamily="34" charset="0"/>
              <a:buNone/>
              <a:defRPr lang="en-US" sz="3733" b="1" dirty="0">
                <a:solidFill>
                  <a:srgbClr val="F78A0A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it-IT" dirty="0"/>
              <a:t>Titolo – pagina con logo Eos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74" y="0"/>
            <a:ext cx="745045" cy="685800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246CB9-F6C3-4BFE-8F28-E5DECD1C12B8}"/>
              </a:ext>
            </a:extLst>
          </p:cNvPr>
          <p:cNvSpPr txBox="1">
            <a:spLocks/>
          </p:cNvSpPr>
          <p:nvPr userDrawn="1"/>
        </p:nvSpPr>
        <p:spPr>
          <a:xfrm>
            <a:off x="609441" y="6208886"/>
            <a:ext cx="303669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l" defTabSz="1218987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eos-solutions.it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0FEF9-61FF-4675-B692-7536255A7437}"/>
              </a:ext>
            </a:extLst>
          </p:cNvPr>
          <p:cNvCxnSpPr>
            <a:cxnSpLocks/>
          </p:cNvCxnSpPr>
          <p:nvPr userDrawn="1"/>
        </p:nvCxnSpPr>
        <p:spPr>
          <a:xfrm flipH="1">
            <a:off x="2046000" y="6391488"/>
            <a:ext cx="8523588" cy="0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21387A7C-3CFC-48A8-B04B-539ACF863660}"/>
              </a:ext>
            </a:extLst>
          </p:cNvPr>
          <p:cNvCxnSpPr>
            <a:cxnSpLocks/>
          </p:cNvCxnSpPr>
          <p:nvPr userDrawn="1"/>
        </p:nvCxnSpPr>
        <p:spPr>
          <a:xfrm>
            <a:off x="755310" y="909000"/>
            <a:ext cx="1440160" cy="0"/>
          </a:xfrm>
          <a:prstGeom prst="line">
            <a:avLst/>
          </a:prstGeom>
          <a:ln w="57150">
            <a:solidFill>
              <a:srgbClr val="F68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788E6E5F-042D-4AFF-BBD8-F8F0318C6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00" y="5338885"/>
            <a:ext cx="2295320" cy="18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2"/>
          <p:cNvSpPr>
            <a:spLocks noGrp="1"/>
          </p:cNvSpPr>
          <p:nvPr>
            <p:ph type="ctrTitle" hasCustomPrompt="1"/>
          </p:nvPr>
        </p:nvSpPr>
        <p:spPr>
          <a:xfrm>
            <a:off x="614407" y="192003"/>
            <a:ext cx="10637119" cy="714380"/>
          </a:xfrm>
          <a:prstGeom prst="rect">
            <a:avLst/>
          </a:prstGeom>
        </p:spPr>
        <p:txBody>
          <a:bodyPr anchor="ctr"/>
          <a:lstStyle>
            <a:lvl1pPr>
              <a:buFont typeface="Arial" pitchFamily="34" charset="0"/>
              <a:buNone/>
              <a:defRPr lang="en-US" sz="3733" b="1" dirty="0">
                <a:solidFill>
                  <a:srgbClr val="F78A0A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it-IT" dirty="0"/>
              <a:t>Titolo – pagina senza loghi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374" y="0"/>
            <a:ext cx="745045" cy="6858000"/>
          </a:xfrm>
          <a:prstGeom prst="rect">
            <a:avLst/>
          </a:prstGeom>
        </p:spPr>
      </p:pic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E86BEA30-9377-407A-BB6C-07CC202769BB}"/>
              </a:ext>
            </a:extLst>
          </p:cNvPr>
          <p:cNvCxnSpPr>
            <a:cxnSpLocks/>
          </p:cNvCxnSpPr>
          <p:nvPr userDrawn="1"/>
        </p:nvCxnSpPr>
        <p:spPr>
          <a:xfrm>
            <a:off x="755310" y="909000"/>
            <a:ext cx="1440160" cy="0"/>
          </a:xfrm>
          <a:prstGeom prst="line">
            <a:avLst/>
          </a:prstGeom>
          <a:ln w="57150">
            <a:solidFill>
              <a:srgbClr val="F68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14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90A9-D707-40EF-9DF8-FCB1609687DD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731C-A470-4FA3-8206-51D9371673B8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000" y="365125"/>
            <a:ext cx="74504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9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transition spd="slow"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\\serverName\DocSolu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OS-Solutions/Sample" TargetMode="External"/><Relationship Id="rId2" Type="http://schemas.openxmlformats.org/officeDocument/2006/relationships/hyperlink" Target="https://docs.microsoft.com/it-it/sharepointmigration/introducing-the-sharepoint-migration-too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harepointmigration/how-to-use-the-sharepoint-migration-too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04333" y="1412776"/>
            <a:ext cx="8976044" cy="1008112"/>
          </a:xfrm>
        </p:spPr>
        <p:txBody>
          <a:bodyPr>
            <a:normAutofit fontScale="90000"/>
          </a:bodyPr>
          <a:lstStyle/>
          <a:p>
            <a:r>
              <a:rPr lang="it-IT" dirty="0"/>
              <a:t>Migrazione </a:t>
            </a:r>
            <a:r>
              <a:rPr lang="it-IT" dirty="0" err="1"/>
              <a:t>DocSolutions</a:t>
            </a:r>
            <a:r>
              <a:rPr lang="it-IT" dirty="0"/>
              <a:t> for File System EOI (Eos Internal)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>
          <a:xfrm>
            <a:off x="504332" y="2608321"/>
            <a:ext cx="9144064" cy="428628"/>
          </a:xfrm>
        </p:spPr>
        <p:txBody>
          <a:bodyPr/>
          <a:lstStyle/>
          <a:p>
            <a:r>
              <a:rPr lang="it-IT" dirty="0"/>
              <a:t>13 </a:t>
            </a:r>
            <a:r>
              <a:rPr lang="it-IT" dirty="0" err="1"/>
              <a:t>Gen</a:t>
            </a:r>
            <a:r>
              <a:rPr lang="it-IT" dirty="0"/>
              <a:t> 2021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504332" y="3645024"/>
            <a:ext cx="3714777" cy="428628"/>
          </a:xfrm>
        </p:spPr>
        <p:txBody>
          <a:bodyPr>
            <a:normAutofit/>
          </a:bodyPr>
          <a:lstStyle/>
          <a:p>
            <a:r>
              <a:rPr lang="it-IT" dirty="0"/>
              <a:t>Andrea Di Ceglie</a:t>
            </a:r>
          </a:p>
        </p:txBody>
      </p:sp>
    </p:spTree>
    <p:extLst>
      <p:ext uri="{BB962C8B-B14F-4D97-AF65-F5344CB8AC3E}">
        <p14:creationId xmlns:p14="http://schemas.microsoft.com/office/powerpoint/2010/main" val="15723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75C31-BCA9-4825-9FD1-664B20769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Step 1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833939-2D92-43BA-ACD2-007351353B94}"/>
              </a:ext>
            </a:extLst>
          </p:cNvPr>
          <p:cNvSpPr txBox="1"/>
          <p:nvPr/>
        </p:nvSpPr>
        <p:spPr>
          <a:xfrm>
            <a:off x="911424" y="1124744"/>
            <a:ext cx="97930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it-IT" sz="2800" dirty="0" err="1"/>
              <a:t>Block</a:t>
            </a:r>
            <a:r>
              <a:rPr lang="it-IT" sz="2800" dirty="0"/>
              <a:t> new uploads on </a:t>
            </a:r>
            <a:r>
              <a:rPr lang="it-IT" sz="2800" dirty="0" err="1"/>
              <a:t>Sharepoint</a:t>
            </a:r>
            <a:r>
              <a:rPr lang="it-IT" sz="2800" dirty="0"/>
              <a:t> (Set Read </a:t>
            </a:r>
            <a:r>
              <a:rPr lang="it-IT" sz="2800" dirty="0" err="1"/>
              <a:t>Only</a:t>
            </a:r>
            <a:r>
              <a:rPr lang="it-IT" sz="2800" dirty="0"/>
              <a:t>)</a:t>
            </a:r>
          </a:p>
          <a:p>
            <a:pPr marL="514350" indent="-514350">
              <a:buAutoNum type="arabicParenR"/>
            </a:pPr>
            <a:r>
              <a:rPr lang="it-IT" sz="2800" dirty="0"/>
              <a:t>Load </a:t>
            </a:r>
            <a:r>
              <a:rPr lang="it-IT" sz="2800" dirty="0" err="1"/>
              <a:t>RapidStart</a:t>
            </a:r>
            <a:r>
              <a:rPr lang="it-IT" sz="2800" dirty="0"/>
              <a:t> with new </a:t>
            </a:r>
            <a:r>
              <a:rPr lang="it-IT" sz="2800" dirty="0" err="1"/>
              <a:t>DocSolutionsSetup</a:t>
            </a:r>
            <a:endParaRPr lang="it-IT" sz="2800" dirty="0"/>
          </a:p>
          <a:p>
            <a:pPr marL="514350" indent="-514350">
              <a:buAutoNum type="arabicParenR"/>
            </a:pPr>
            <a:r>
              <a:rPr lang="it-IT" sz="2800" dirty="0" err="1"/>
              <a:t>Run</a:t>
            </a:r>
            <a:r>
              <a:rPr lang="it-IT" sz="2800" dirty="0"/>
              <a:t> </a:t>
            </a:r>
            <a:r>
              <a:rPr lang="it-IT" sz="2800" dirty="0" err="1"/>
              <a:t>migration</a:t>
            </a:r>
            <a:r>
              <a:rPr lang="it-IT" sz="2800" dirty="0"/>
              <a:t> </a:t>
            </a:r>
            <a:r>
              <a:rPr lang="it-IT" sz="2800" dirty="0" err="1"/>
              <a:t>program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moves</a:t>
            </a:r>
            <a:r>
              <a:rPr lang="it-IT" sz="2800" dirty="0"/>
              <a:t> files from SP to filesystem</a:t>
            </a:r>
          </a:p>
          <a:p>
            <a:pPr marL="514350" indent="-514350">
              <a:buAutoNum type="arabicParenR"/>
            </a:pPr>
            <a:r>
              <a:rPr lang="it-IT" sz="2800" dirty="0"/>
              <a:t>Delete legacy DocSolutions setups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refer</a:t>
            </a:r>
            <a:r>
              <a:rPr lang="it-IT" sz="2800" dirty="0"/>
              <a:t> to </a:t>
            </a:r>
            <a:r>
              <a:rPr lang="it-IT" sz="2800" dirty="0" err="1"/>
              <a:t>Sharepoint</a:t>
            </a:r>
            <a:endParaRPr lang="it-IT" sz="2800" dirty="0"/>
          </a:p>
          <a:p>
            <a:pPr marL="514350" indent="-514350">
              <a:buAutoNum type="arabicParenR"/>
            </a:pPr>
            <a:r>
              <a:rPr lang="it-IT" sz="2800" dirty="0"/>
              <a:t>Set </a:t>
            </a:r>
            <a:r>
              <a:rPr lang="it-IT" sz="2800" dirty="0" err="1"/>
              <a:t>Permission</a:t>
            </a:r>
            <a:r>
              <a:rPr lang="it-IT" sz="2800" dirty="0"/>
              <a:t> set in Business Central</a:t>
            </a:r>
          </a:p>
          <a:p>
            <a:pPr marL="514350" indent="-514350">
              <a:buAutoNum type="arabicParenR"/>
            </a:pPr>
            <a:r>
              <a:rPr lang="it-IT" sz="2800" dirty="0" err="1"/>
              <a:t>Certify</a:t>
            </a:r>
            <a:r>
              <a:rPr lang="it-IT" sz="2800" dirty="0"/>
              <a:t> new setups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924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75C31-BCA9-4825-9FD1-664B20769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CheckList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833939-2D92-43BA-ACD2-007351353B94}"/>
              </a:ext>
            </a:extLst>
          </p:cNvPr>
          <p:cNvSpPr txBox="1"/>
          <p:nvPr/>
        </p:nvSpPr>
        <p:spPr>
          <a:xfrm>
            <a:off x="911424" y="1124744"/>
            <a:ext cx="97930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endParaRPr lang="it-IT" sz="2800" dirty="0"/>
          </a:p>
          <a:p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4CAB125-DEFA-4BED-A83B-DADF0D3C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85756"/>
              </p:ext>
            </p:extLst>
          </p:nvPr>
        </p:nvGraphicFramePr>
        <p:xfrm>
          <a:off x="494950" y="1048624"/>
          <a:ext cx="11145665" cy="3934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719">
                  <a:extLst>
                    <a:ext uri="{9D8B030D-6E8A-4147-A177-3AD203B41FA5}">
                      <a16:colId xmlns:a16="http://schemas.microsoft.com/office/drawing/2014/main" val="2791632916"/>
                    </a:ext>
                  </a:extLst>
                </a:gridCol>
                <a:gridCol w="2438115">
                  <a:extLst>
                    <a:ext uri="{9D8B030D-6E8A-4147-A177-3AD203B41FA5}">
                      <a16:colId xmlns:a16="http://schemas.microsoft.com/office/drawing/2014/main" val="3031065620"/>
                    </a:ext>
                  </a:extLst>
                </a:gridCol>
                <a:gridCol w="1880830">
                  <a:extLst>
                    <a:ext uri="{9D8B030D-6E8A-4147-A177-3AD203B41FA5}">
                      <a16:colId xmlns:a16="http://schemas.microsoft.com/office/drawing/2014/main" val="4275109818"/>
                    </a:ext>
                  </a:extLst>
                </a:gridCol>
                <a:gridCol w="3692001">
                  <a:extLst>
                    <a:ext uri="{9D8B030D-6E8A-4147-A177-3AD203B41FA5}">
                      <a16:colId xmlns:a16="http://schemas.microsoft.com/office/drawing/2014/main" val="759317719"/>
                    </a:ext>
                  </a:extLst>
                </a:gridCol>
              </a:tblGrid>
              <a:tr h="366043">
                <a:tc>
                  <a:txBody>
                    <a:bodyPr/>
                    <a:lstStyle/>
                    <a:p>
                      <a:r>
                        <a:rPr lang="it-IT" dirty="0" err="1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Who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When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974826"/>
                  </a:ext>
                </a:extLst>
              </a:tr>
              <a:tr h="366043">
                <a:tc>
                  <a:txBody>
                    <a:bodyPr/>
                    <a:lstStyle/>
                    <a:p>
                      <a:r>
                        <a:rPr lang="it-IT" dirty="0" err="1"/>
                        <a:t>Define</a:t>
                      </a:r>
                      <a:r>
                        <a:rPr lang="it-IT" dirty="0"/>
                        <a:t> a network </a:t>
                      </a:r>
                      <a:r>
                        <a:rPr lang="it-IT" dirty="0" err="1"/>
                        <a:t>Shared</a:t>
                      </a:r>
                      <a:r>
                        <a:rPr lang="it-IT" dirty="0"/>
                        <a:t> drive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hlinkClick r:id="rId2" action="ppaction://hlinkfile"/>
                        </a:rPr>
                        <a:t>\\serverName\DocSolutions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83935"/>
                  </a:ext>
                </a:extLst>
              </a:tr>
              <a:tr h="366043">
                <a:tc>
                  <a:txBody>
                    <a:bodyPr/>
                    <a:lstStyle/>
                    <a:p>
                      <a:r>
                        <a:rPr lang="it-IT" dirty="0"/>
                        <a:t>Network drive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Gruppi AD 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58769"/>
                  </a:ext>
                </a:extLst>
              </a:tr>
              <a:tr h="366043">
                <a:tc>
                  <a:txBody>
                    <a:bodyPr/>
                    <a:lstStyle/>
                    <a:p>
                      <a:r>
                        <a:rPr lang="it-IT" dirty="0"/>
                        <a:t>Network </a:t>
                      </a:r>
                      <a:r>
                        <a:rPr lang="it-IT" dirty="0" err="1"/>
                        <a:t>drivebackup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Backup policy 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3307"/>
                  </a:ext>
                </a:extLst>
              </a:tr>
              <a:tr h="366043">
                <a:tc>
                  <a:txBody>
                    <a:bodyPr/>
                    <a:lstStyle/>
                    <a:p>
                      <a:r>
                        <a:rPr lang="it-IT" dirty="0"/>
                        <a:t>DocSolutions Setups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RapidStart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67341"/>
                  </a:ext>
                </a:extLst>
              </a:tr>
              <a:tr h="366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DocSolutions </a:t>
                      </a:r>
                      <a:r>
                        <a:rPr lang="it-IT" dirty="0" err="1"/>
                        <a:t>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Permissions</a:t>
                      </a:r>
                      <a:r>
                        <a:rPr lang="it-IT" dirty="0"/>
                        <a:t> are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50738"/>
                  </a:ext>
                </a:extLst>
              </a:tr>
              <a:tr h="366043">
                <a:tc>
                  <a:txBody>
                    <a:bodyPr/>
                    <a:lstStyle/>
                    <a:p>
                      <a:r>
                        <a:rPr lang="it-IT" dirty="0" err="1"/>
                        <a:t>Run</a:t>
                      </a:r>
                      <a:r>
                        <a:rPr lang="it-IT" dirty="0"/>
                        <a:t> File </a:t>
                      </a:r>
                      <a:r>
                        <a:rPr lang="it-IT" dirty="0" err="1"/>
                        <a:t>migration</a:t>
                      </a:r>
                      <a:r>
                        <a:rPr lang="it-IT" dirty="0"/>
                        <a:t> on a test </a:t>
                      </a:r>
                      <a:r>
                        <a:rPr lang="it-IT" dirty="0" err="1"/>
                        <a:t>env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Files are </a:t>
                      </a:r>
                      <a:r>
                        <a:rPr lang="it-IT" dirty="0" err="1"/>
                        <a:t>copied</a:t>
                      </a:r>
                      <a:r>
                        <a:rPr lang="it-IT" dirty="0"/>
                        <a:t> to Network drive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66995"/>
                  </a:ext>
                </a:extLst>
              </a:tr>
              <a:tr h="366043">
                <a:tc>
                  <a:txBody>
                    <a:bodyPr/>
                    <a:lstStyle/>
                    <a:p>
                      <a:r>
                        <a:rPr lang="it-IT" dirty="0" err="1"/>
                        <a:t>Block</a:t>
                      </a:r>
                      <a:r>
                        <a:rPr lang="it-IT" dirty="0"/>
                        <a:t> upload on </a:t>
                      </a:r>
                      <a:r>
                        <a:rPr lang="it-IT" dirty="0" err="1"/>
                        <a:t>Sharepoint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SP is </a:t>
                      </a:r>
                      <a:r>
                        <a:rPr lang="it-IT" dirty="0" err="1"/>
                        <a:t>read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only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747072"/>
                  </a:ext>
                </a:extLst>
              </a:tr>
              <a:tr h="366043">
                <a:tc>
                  <a:txBody>
                    <a:bodyPr/>
                    <a:lstStyle/>
                    <a:p>
                      <a:r>
                        <a:rPr lang="it-IT" dirty="0" err="1"/>
                        <a:t>Run</a:t>
                      </a:r>
                      <a:r>
                        <a:rPr lang="it-IT" dirty="0"/>
                        <a:t> File </a:t>
                      </a:r>
                      <a:r>
                        <a:rPr lang="it-IT" dirty="0" err="1"/>
                        <a:t>migration</a:t>
                      </a:r>
                      <a:r>
                        <a:rPr lang="it-IT" dirty="0"/>
                        <a:t> on Production </a:t>
                      </a:r>
                      <a:r>
                        <a:rPr lang="it-IT" dirty="0" err="1"/>
                        <a:t>env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Files are </a:t>
                      </a:r>
                      <a:r>
                        <a:rPr lang="it-IT" dirty="0" err="1"/>
                        <a:t>copied</a:t>
                      </a:r>
                      <a:r>
                        <a:rPr lang="it-IT" dirty="0"/>
                        <a:t> to Network drive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519819"/>
                  </a:ext>
                </a:extLst>
              </a:tr>
              <a:tr h="366043">
                <a:tc>
                  <a:txBody>
                    <a:bodyPr/>
                    <a:lstStyle/>
                    <a:p>
                      <a:r>
                        <a:rPr lang="it-IT" dirty="0"/>
                        <a:t>Delete legacy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Comunicazione interessati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55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509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4D7F6-6487-4299-B0E6-68044B4E6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Grazie!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C9716CE-1143-4D65-930B-FE7C3EC2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321382"/>
            <a:ext cx="4856957" cy="488750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963F18A-A070-40D7-B831-33B3315F0E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60" y="1903668"/>
            <a:ext cx="4888512" cy="4648973"/>
          </a:xfrm>
          <a:prstGeom prst="rect">
            <a:avLst/>
          </a:prstGeom>
        </p:spPr>
      </p:pic>
      <p:pic>
        <p:nvPicPr>
          <p:cNvPr id="6" name="Immagine 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216F234-2491-48D8-BE95-B5093DEE92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12" y="-362395"/>
            <a:ext cx="6396408" cy="25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70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75C31-BCA9-4825-9FD1-664B20769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Overview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833939-2D92-43BA-ACD2-007351353B94}"/>
              </a:ext>
            </a:extLst>
          </p:cNvPr>
          <p:cNvSpPr txBox="1"/>
          <p:nvPr/>
        </p:nvSpPr>
        <p:spPr>
          <a:xfrm>
            <a:off x="911424" y="1124744"/>
            <a:ext cx="979308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/>
              <a:t>Moving</a:t>
            </a:r>
            <a:r>
              <a:rPr lang="it-IT" sz="1800" dirty="0"/>
              <a:t> from C/AL </a:t>
            </a:r>
            <a:r>
              <a:rPr lang="it-IT" sz="1800" dirty="0" err="1"/>
              <a:t>implementation</a:t>
            </a:r>
            <a:r>
              <a:rPr lang="it-IT" sz="1800" dirty="0"/>
              <a:t> of DocSolutions for </a:t>
            </a:r>
            <a:r>
              <a:rPr lang="it-IT" sz="1800" dirty="0" err="1"/>
              <a:t>Sharpoint</a:t>
            </a:r>
            <a:r>
              <a:rPr lang="it-IT" sz="1800" dirty="0"/>
              <a:t> </a:t>
            </a:r>
            <a:r>
              <a:rPr lang="it-IT" sz="1800" dirty="0" err="1"/>
              <a:t>requires</a:t>
            </a:r>
            <a:r>
              <a:rPr lang="it-IT" sz="1800" dirty="0"/>
              <a:t> data and file </a:t>
            </a:r>
            <a:r>
              <a:rPr lang="it-IT" sz="1800" dirty="0" err="1"/>
              <a:t>migration</a:t>
            </a:r>
            <a:r>
              <a:rPr lang="it-IT" sz="1800" dirty="0"/>
              <a:t>. Legacy </a:t>
            </a:r>
            <a:r>
              <a:rPr lang="it-IT" sz="1800" dirty="0" err="1"/>
              <a:t>implementation</a:t>
            </a:r>
            <a:r>
              <a:rPr lang="it-IT" sz="1800" dirty="0"/>
              <a:t> are </a:t>
            </a:r>
            <a:r>
              <a:rPr lang="it-IT" sz="1800" dirty="0" err="1"/>
              <a:t>based</a:t>
            </a:r>
            <a:r>
              <a:rPr lang="it-IT" sz="1800" dirty="0"/>
              <a:t> on metadata </a:t>
            </a:r>
            <a:r>
              <a:rPr lang="it-IT" sz="1800" dirty="0" err="1"/>
              <a:t>used</a:t>
            </a:r>
            <a:r>
              <a:rPr lang="it-IT" sz="1800" dirty="0"/>
              <a:t>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foreign</a:t>
            </a:r>
            <a:r>
              <a:rPr lang="it-IT" sz="1800" dirty="0"/>
              <a:t> key:</a:t>
            </a:r>
          </a:p>
          <a:p>
            <a:pPr marL="285750" indent="-285750">
              <a:buFontTx/>
              <a:buChar char="-"/>
            </a:pPr>
            <a:r>
              <a:rPr lang="it-IT" sz="1800" dirty="0" err="1"/>
              <a:t>DSNavKey</a:t>
            </a:r>
            <a:endParaRPr lang="it-IT" sz="1800" dirty="0"/>
          </a:p>
          <a:p>
            <a:pPr marL="285750" indent="-285750">
              <a:buFontTx/>
              <a:buChar char="-"/>
            </a:pPr>
            <a:r>
              <a:rPr lang="it-IT" sz="1800" dirty="0" err="1"/>
              <a:t>DSDocType</a:t>
            </a:r>
            <a:endParaRPr lang="it-IT" sz="1800" dirty="0"/>
          </a:p>
          <a:p>
            <a:pPr marL="285750" indent="-285750">
              <a:buFontTx/>
              <a:buChar char="-"/>
            </a:pPr>
            <a:r>
              <a:rPr lang="it-IT" sz="1800" dirty="0" err="1"/>
              <a:t>DSCompany</a:t>
            </a:r>
            <a:endParaRPr lang="it-IT" sz="1800" dirty="0"/>
          </a:p>
          <a:p>
            <a:endParaRPr lang="it-IT" sz="1600" dirty="0"/>
          </a:p>
          <a:p>
            <a:r>
              <a:rPr lang="it-IT" sz="1600" dirty="0"/>
              <a:t>New </a:t>
            </a:r>
            <a:r>
              <a:rPr lang="it-IT" sz="1600" dirty="0" err="1"/>
              <a:t>Sharepoint</a:t>
            </a:r>
            <a:r>
              <a:rPr lang="it-IT" sz="1600" dirty="0"/>
              <a:t> storage is </a:t>
            </a:r>
            <a:r>
              <a:rPr lang="it-IT" sz="1600" dirty="0" err="1"/>
              <a:t>based</a:t>
            </a:r>
            <a:r>
              <a:rPr lang="it-IT" sz="1600" dirty="0"/>
              <a:t> on Folder and </a:t>
            </a:r>
            <a:r>
              <a:rPr lang="it-IT" sz="1600" dirty="0" err="1"/>
              <a:t>subFolder</a:t>
            </a:r>
            <a:r>
              <a:rPr lang="it-IT" sz="1600" dirty="0"/>
              <a:t>.</a:t>
            </a:r>
          </a:p>
          <a:p>
            <a:r>
              <a:rPr lang="it-IT" sz="1600" dirty="0"/>
              <a:t>To migrate from legacy DocSolutions to New </a:t>
            </a:r>
            <a:r>
              <a:rPr lang="it-IT" sz="1600" dirty="0" err="1"/>
              <a:t>Docsolutions</a:t>
            </a:r>
            <a:r>
              <a:rPr lang="it-IT" sz="1600" dirty="0"/>
              <a:t> the </a:t>
            </a:r>
            <a:r>
              <a:rPr lang="it-IT" sz="1600" dirty="0" err="1"/>
              <a:t>suggested</a:t>
            </a:r>
            <a:r>
              <a:rPr lang="it-IT" sz="1600" dirty="0"/>
              <a:t> </a:t>
            </a:r>
            <a:r>
              <a:rPr lang="it-IT" sz="1600" dirty="0" err="1"/>
              <a:t>path</a:t>
            </a:r>
            <a:r>
              <a:rPr lang="it-IT" sz="1600" dirty="0"/>
              <a:t> is.</a:t>
            </a:r>
          </a:p>
          <a:p>
            <a:pPr marL="342900" indent="-342900">
              <a:buAutoNum type="arabicParenR"/>
            </a:pPr>
            <a:r>
              <a:rPr lang="it-IT" sz="1600" dirty="0" err="1"/>
              <a:t>Move</a:t>
            </a:r>
            <a:r>
              <a:rPr lang="it-IT" sz="1600" dirty="0"/>
              <a:t> files from </a:t>
            </a:r>
            <a:r>
              <a:rPr lang="it-IT" sz="1600" dirty="0" err="1"/>
              <a:t>Sharepoint</a:t>
            </a:r>
            <a:r>
              <a:rPr lang="it-IT" sz="1600" dirty="0"/>
              <a:t> to a </a:t>
            </a:r>
            <a:r>
              <a:rPr lang="it-IT" sz="1600" dirty="0" err="1"/>
              <a:t>local</a:t>
            </a:r>
            <a:r>
              <a:rPr lang="it-IT" sz="1600" dirty="0"/>
              <a:t> </a:t>
            </a:r>
            <a:r>
              <a:rPr lang="it-IT" sz="1600" dirty="0" err="1"/>
              <a:t>FileSystem</a:t>
            </a:r>
            <a:endParaRPr lang="it-IT" sz="1600" dirty="0"/>
          </a:p>
          <a:p>
            <a:pPr marL="342900" indent="-342900">
              <a:buAutoNum type="arabicParenR"/>
            </a:pPr>
            <a:r>
              <a:rPr lang="it-IT" sz="1600" dirty="0"/>
              <a:t>Upload to the new </a:t>
            </a:r>
            <a:r>
              <a:rPr lang="it-IT" sz="1600" dirty="0" err="1"/>
              <a:t>Sharepoint</a:t>
            </a:r>
            <a:r>
              <a:rPr lang="it-IT" sz="1600" dirty="0"/>
              <a:t> </a:t>
            </a:r>
            <a:r>
              <a:rPr lang="it-IT" sz="1600" dirty="0" err="1"/>
              <a:t>using</a:t>
            </a:r>
            <a:r>
              <a:rPr lang="it-IT" sz="1600" dirty="0"/>
              <a:t> the Standard Microsoft </a:t>
            </a:r>
            <a:r>
              <a:rPr lang="it-IT" sz="1600" dirty="0" err="1"/>
              <a:t>Sharepoint</a:t>
            </a:r>
            <a:r>
              <a:rPr lang="it-IT" sz="1600" dirty="0"/>
              <a:t> </a:t>
            </a:r>
            <a:r>
              <a:rPr lang="it-IT" sz="1600" dirty="0" err="1"/>
              <a:t>migration</a:t>
            </a:r>
            <a:r>
              <a:rPr lang="it-IT" sz="1600" dirty="0"/>
              <a:t> tool (</a:t>
            </a:r>
            <a:r>
              <a:rPr lang="it-IT" sz="1600" dirty="0">
                <a:hlinkClick r:id="rId2"/>
              </a:rPr>
              <a:t>https://docs.microsoft.com/it-it/sharepointmigration/introducing-the-sharepoint-migration-tool</a:t>
            </a:r>
            <a:r>
              <a:rPr lang="it-IT" sz="1600" dirty="0"/>
              <a:t> )</a:t>
            </a:r>
          </a:p>
          <a:p>
            <a:pPr marL="342900" indent="-342900">
              <a:buAutoNum type="arabicParenR"/>
            </a:pPr>
            <a:r>
              <a:rPr lang="it-IT" sz="1600" dirty="0"/>
              <a:t>Setup DocSolutions </a:t>
            </a:r>
            <a:r>
              <a:rPr lang="it-IT" sz="1600" dirty="0" err="1"/>
              <a:t>according</a:t>
            </a:r>
            <a:r>
              <a:rPr lang="it-IT" sz="1600" dirty="0"/>
              <a:t> to new </a:t>
            </a:r>
            <a:r>
              <a:rPr lang="it-IT" sz="1600" dirty="0" err="1"/>
              <a:t>Sharepoint</a:t>
            </a:r>
            <a:r>
              <a:rPr lang="it-IT" sz="1600" dirty="0"/>
              <a:t> Location</a:t>
            </a:r>
          </a:p>
          <a:p>
            <a:pPr marL="342900" indent="-342900">
              <a:buAutoNum type="arabicParenR"/>
            </a:pPr>
            <a:endParaRPr lang="it-IT" sz="1600" dirty="0"/>
          </a:p>
          <a:p>
            <a:r>
              <a:rPr lang="it-IT" sz="1600" b="1" dirty="0"/>
              <a:t>To </a:t>
            </a:r>
            <a:r>
              <a:rPr lang="it-IT" sz="1600" b="1" dirty="0" err="1"/>
              <a:t>Perform</a:t>
            </a:r>
            <a:r>
              <a:rPr lang="it-IT" sz="1600" b="1" dirty="0"/>
              <a:t> Step 1:</a:t>
            </a:r>
          </a:p>
          <a:p>
            <a:r>
              <a:rPr lang="it-IT" sz="1600" dirty="0"/>
              <a:t>A) </a:t>
            </a:r>
            <a:r>
              <a:rPr lang="it-IT" sz="1600" dirty="0" err="1"/>
              <a:t>InstallDocSolutions</a:t>
            </a:r>
            <a:r>
              <a:rPr lang="it-IT" sz="1600" dirty="0"/>
              <a:t> C/AL</a:t>
            </a:r>
          </a:p>
          <a:p>
            <a:r>
              <a:rPr lang="it-IT" sz="1600" dirty="0"/>
              <a:t>B) Setup </a:t>
            </a:r>
            <a:r>
              <a:rPr lang="it-IT" sz="1600" dirty="0" err="1"/>
              <a:t>both</a:t>
            </a:r>
            <a:r>
              <a:rPr lang="it-IT" sz="1600" dirty="0"/>
              <a:t> </a:t>
            </a:r>
            <a:r>
              <a:rPr lang="it-IT" sz="1600" dirty="0" err="1"/>
              <a:t>Sharepoint</a:t>
            </a:r>
            <a:r>
              <a:rPr lang="it-IT" sz="1600" dirty="0"/>
              <a:t> </a:t>
            </a:r>
            <a:r>
              <a:rPr lang="it-IT" sz="1600" dirty="0" err="1"/>
              <a:t>Path</a:t>
            </a:r>
            <a:r>
              <a:rPr lang="it-IT" sz="1600" dirty="0"/>
              <a:t> and </a:t>
            </a:r>
            <a:r>
              <a:rPr lang="it-IT" sz="1600" dirty="0" err="1"/>
              <a:t>FileSystem</a:t>
            </a:r>
            <a:r>
              <a:rPr lang="it-IT" sz="1600" dirty="0"/>
              <a:t> </a:t>
            </a:r>
            <a:r>
              <a:rPr lang="it-IT" sz="1600" dirty="0" err="1"/>
              <a:t>Path</a:t>
            </a:r>
            <a:r>
              <a:rPr lang="it-IT" sz="1600" dirty="0"/>
              <a:t> </a:t>
            </a:r>
            <a:r>
              <a:rPr lang="it-IT" sz="1600" dirty="0" err="1"/>
              <a:t>at</a:t>
            </a:r>
            <a:r>
              <a:rPr lang="it-IT" sz="1600" dirty="0"/>
              <a:t> the </a:t>
            </a:r>
            <a:r>
              <a:rPr lang="it-IT" sz="1600" dirty="0" err="1"/>
              <a:t>same</a:t>
            </a:r>
            <a:r>
              <a:rPr lang="it-IT" sz="1600" dirty="0"/>
              <a:t> time</a:t>
            </a:r>
          </a:p>
          <a:p>
            <a:r>
              <a:rPr lang="it-IT" sz="1600" dirty="0"/>
              <a:t>C) </a:t>
            </a:r>
            <a:r>
              <a:rPr lang="it-IT" sz="1600" dirty="0" err="1"/>
              <a:t>Run</a:t>
            </a:r>
            <a:r>
              <a:rPr lang="it-IT" sz="1600" dirty="0"/>
              <a:t> the </a:t>
            </a:r>
            <a:r>
              <a:rPr lang="it-IT" sz="1600" dirty="0" err="1"/>
              <a:t>migration</a:t>
            </a:r>
            <a:r>
              <a:rPr lang="it-IT" sz="1600" dirty="0"/>
              <a:t> </a:t>
            </a:r>
            <a:r>
              <a:rPr lang="it-IT" sz="1600" dirty="0" err="1"/>
              <a:t>program</a:t>
            </a:r>
            <a:r>
              <a:rPr lang="it-IT" sz="1600" dirty="0"/>
              <a:t> (</a:t>
            </a:r>
            <a:r>
              <a:rPr lang="it-IT" sz="1600" dirty="0">
                <a:hlinkClick r:id="rId3"/>
              </a:rPr>
              <a:t>https://github.com/EOS-Solutions/Sample</a:t>
            </a:r>
            <a:r>
              <a:rPr lang="it-IT" sz="1600" dirty="0"/>
              <a:t> )</a:t>
            </a:r>
          </a:p>
          <a:p>
            <a:r>
              <a:rPr lang="it-IT" sz="1600"/>
              <a:t>D) Remove</a:t>
            </a:r>
            <a:r>
              <a:rPr lang="it-IT" sz="1600" dirty="0"/>
              <a:t> legacy Setup</a:t>
            </a:r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40764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Suggested</a:t>
            </a:r>
            <a:r>
              <a:rPr lang="it-IT" dirty="0"/>
              <a:t> Migration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moving</a:t>
            </a:r>
            <a:r>
              <a:rPr lang="it-IT" dirty="0"/>
              <a:t> from NAV to BC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DE877D-A7A1-4832-85D4-97C32897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47"/>
            <a:ext cx="12192000" cy="34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17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75C31-BCA9-4825-9FD1-664B20769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Overview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833939-2D92-43BA-ACD2-007351353B94}"/>
              </a:ext>
            </a:extLst>
          </p:cNvPr>
          <p:cNvSpPr txBox="1"/>
          <p:nvPr/>
        </p:nvSpPr>
        <p:spPr>
          <a:xfrm>
            <a:off x="911424" y="1124744"/>
            <a:ext cx="979308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To </a:t>
            </a:r>
            <a:r>
              <a:rPr lang="it-IT" sz="1600" b="1" dirty="0" err="1"/>
              <a:t>Perform</a:t>
            </a:r>
            <a:r>
              <a:rPr lang="it-IT" sz="1600" b="1" dirty="0"/>
              <a:t> Step 2:</a:t>
            </a:r>
          </a:p>
          <a:p>
            <a:pPr marL="342900" indent="-342900">
              <a:buAutoNum type="arabicParenR"/>
            </a:pPr>
            <a:r>
              <a:rPr lang="it-IT" sz="1600" dirty="0" err="1"/>
              <a:t>Install</a:t>
            </a:r>
            <a:r>
              <a:rPr lang="it-IT" sz="1600" dirty="0"/>
              <a:t> Microsoft </a:t>
            </a:r>
            <a:r>
              <a:rPr lang="it-IT" sz="1600" dirty="0" err="1"/>
              <a:t>Sharepoint</a:t>
            </a:r>
            <a:r>
              <a:rPr lang="it-IT" sz="1600" dirty="0"/>
              <a:t> Migration tool</a:t>
            </a:r>
          </a:p>
          <a:p>
            <a:pPr marL="342900" indent="-342900">
              <a:buAutoNum type="arabicParenR"/>
            </a:pPr>
            <a:r>
              <a:rPr lang="it-IT" sz="1600" dirty="0"/>
              <a:t>Follow </a:t>
            </a:r>
            <a:r>
              <a:rPr lang="it-IT" sz="1600" dirty="0" err="1"/>
              <a:t>Instruction</a:t>
            </a:r>
            <a:r>
              <a:rPr lang="it-IT" sz="1600" dirty="0"/>
              <a:t> </a:t>
            </a:r>
            <a:r>
              <a:rPr lang="it-IT" sz="1600" dirty="0">
                <a:hlinkClick r:id="rId2"/>
              </a:rPr>
              <a:t>https://docs.microsoft.com/en-us/sharepointmigration/how-to-use-the-sharepoint-migration-tool</a:t>
            </a:r>
            <a:r>
              <a:rPr lang="it-IT" sz="1600" dirty="0"/>
              <a:t> . Use  a CSV file to set the </a:t>
            </a:r>
            <a:r>
              <a:rPr lang="it-IT" sz="1600" dirty="0" err="1"/>
              <a:t>local</a:t>
            </a:r>
            <a:r>
              <a:rPr lang="it-IT" sz="1600" dirty="0"/>
              <a:t> file system and New </a:t>
            </a:r>
            <a:r>
              <a:rPr lang="it-IT" sz="1600" dirty="0" err="1"/>
              <a:t>Sharepoint</a:t>
            </a:r>
            <a:r>
              <a:rPr lang="it-IT" sz="1600" dirty="0"/>
              <a:t> OnLine  location</a:t>
            </a:r>
          </a:p>
          <a:p>
            <a:pPr marL="342900" indent="-342900">
              <a:buAutoNum type="arabicParenR"/>
            </a:pPr>
            <a:endParaRPr lang="it-IT" sz="1600" dirty="0"/>
          </a:p>
          <a:p>
            <a:pPr algn="l"/>
            <a:r>
              <a:rPr lang="en-US" sz="1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Migrating data files from a local file share</a:t>
            </a:r>
            <a:endParaRPr lang="en-US" sz="14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Start SPMT, and then enter your Microsoft 365 username and password.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Select </a:t>
            </a:r>
            <a:r>
              <a:rPr lang="en-US" sz="1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Start your first migration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Select </a:t>
            </a:r>
            <a:r>
              <a:rPr lang="en-US" sz="1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File Share.</a:t>
            </a:r>
            <a:endParaRPr lang="en-US" sz="14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Enter the source path of the file share where your content is located, and then select </a:t>
            </a:r>
            <a:r>
              <a:rPr lang="en-US" sz="1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Next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Enter the URL of the SharePoint site where you want your files migrated, and then select </a:t>
            </a:r>
            <a:r>
              <a:rPr lang="en-US" sz="1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Next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Note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If you have already signed in to that site once while using this tool, you won't be prompted again for the same site.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Select the document library to where your files will be copied, and then select </a:t>
            </a:r>
            <a:r>
              <a:rPr lang="en-US" sz="1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Next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This task is added to the list. If you want to select another set of data files to migrate, select </a:t>
            </a:r>
            <a:r>
              <a:rPr lang="en-US" sz="1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Add another source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When you have finished selecting your sources, select </a:t>
            </a:r>
            <a:r>
              <a:rPr lang="en-US" sz="1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Next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Review your settings, and then select </a:t>
            </a:r>
            <a:r>
              <a:rPr lang="en-US" sz="1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Migrate</a:t>
            </a:r>
            <a:r>
              <a:rPr lang="en-US" sz="1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it-IT" sz="1600" dirty="0"/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213118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75C31-BCA9-4825-9FD1-664B20769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Current</a:t>
            </a:r>
            <a:r>
              <a:rPr lang="it-IT" dirty="0"/>
              <a:t> Setup </a:t>
            </a:r>
            <a:r>
              <a:rPr lang="it-IT" dirty="0" err="1"/>
              <a:t>Sharepoint</a:t>
            </a:r>
            <a:r>
              <a:rPr lang="it-IT" dirty="0"/>
              <a:t> (sample)</a:t>
            </a:r>
            <a:endParaRPr lang="en-US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6F2FDF47-7850-4049-A027-CA2FB7081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3432"/>
              </p:ext>
            </p:extLst>
          </p:nvPr>
        </p:nvGraphicFramePr>
        <p:xfrm>
          <a:off x="614407" y="906383"/>
          <a:ext cx="10637116" cy="4933909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142261403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3111303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3894387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7049275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84837672"/>
                    </a:ext>
                  </a:extLst>
                </a:gridCol>
                <a:gridCol w="3572912">
                  <a:extLst>
                    <a:ext uri="{9D8B030D-6E8A-4147-A177-3AD203B41FA5}">
                      <a16:colId xmlns:a16="http://schemas.microsoft.com/office/drawing/2014/main" val="1408542364"/>
                    </a:ext>
                  </a:extLst>
                </a:gridCol>
                <a:gridCol w="1519588">
                  <a:extLst>
                    <a:ext uri="{9D8B030D-6E8A-4147-A177-3AD203B41FA5}">
                      <a16:colId xmlns:a16="http://schemas.microsoft.com/office/drawing/2014/main" val="2693236570"/>
                    </a:ext>
                  </a:extLst>
                </a:gridCol>
              </a:tblGrid>
              <a:tr h="1863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cap="all" dirty="0">
                          <a:solidFill>
                            <a:srgbClr val="666666"/>
                          </a:solidFill>
                          <a:effectLst/>
                        </a:rPr>
                        <a:t>STATUS</a:t>
                      </a:r>
                    </a:p>
                  </a:txBody>
                  <a:tcPr marL="16654" marR="56623" marT="15988" marB="199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cap="all">
                          <a:solidFill>
                            <a:srgbClr val="666666"/>
                          </a:solidFill>
                          <a:effectLst/>
                        </a:rPr>
                        <a:t>ID TABELLA</a:t>
                      </a:r>
                    </a:p>
                  </a:txBody>
                  <a:tcPr marL="16654" marR="56623" marT="15988" marB="199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cap="all">
                          <a:solidFill>
                            <a:srgbClr val="666666"/>
                          </a:solidFill>
                          <a:effectLst/>
                        </a:rPr>
                        <a:t>TIPO OPTION TABELLA</a:t>
                      </a:r>
                    </a:p>
                  </a:txBody>
                  <a:tcPr marL="16654" marR="56623" marT="15988" marB="199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cap="all">
                          <a:solidFill>
                            <a:srgbClr val="666666"/>
                          </a:solidFill>
                          <a:effectLst/>
                        </a:rPr>
                        <a:t>COD. TIPO DOCUMENTO</a:t>
                      </a:r>
                    </a:p>
                  </a:txBody>
                  <a:tcPr marL="16654" marR="56623" marT="15988" marB="199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cap="all">
                          <a:solidFill>
                            <a:srgbClr val="666666"/>
                          </a:solidFill>
                          <a:effectLst/>
                        </a:rPr>
                        <a:t>TIPO STORAGE</a:t>
                      </a:r>
                    </a:p>
                  </a:txBody>
                  <a:tcPr marL="16654" marR="56623" marT="15988" marB="199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cap="all">
                          <a:solidFill>
                            <a:srgbClr val="666666"/>
                          </a:solidFill>
                          <a:effectLst/>
                        </a:rPr>
                        <a:t>URL STORAGE</a:t>
                      </a:r>
                    </a:p>
                  </a:txBody>
                  <a:tcPr marL="16654" marR="56623" marT="15988" marB="199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cap="all">
                          <a:solidFill>
                            <a:srgbClr val="666666"/>
                          </a:solidFill>
                          <a:effectLst/>
                        </a:rPr>
                        <a:t>COD. LIBRERIA DEFAULT</a:t>
                      </a:r>
                    </a:p>
                  </a:txBody>
                  <a:tcPr marL="16654" marR="56623" marT="15988" marB="1998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552065"/>
                  </a:ext>
                </a:extLst>
              </a:tr>
              <a:tr h="214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Certificata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17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0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CONTABILI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 err="1">
                          <a:solidFill>
                            <a:srgbClr val="212121"/>
                          </a:solidFill>
                          <a:effectLst/>
                        </a:rPr>
                        <a:t>Sharepoint</a:t>
                      </a:r>
                      <a:endParaRPr lang="en-US" sz="1000" b="0" i="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http://&lt;yourServer&gt;.eos.it/admin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CONT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484991"/>
                  </a:ext>
                </a:extLst>
              </a:tr>
              <a:tr h="275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Certificata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18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0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CUSTOMER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Sharepoint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http://&lt;yourServer&gt;.eos.it/admin/vendite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ACCORDI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14113"/>
                  </a:ext>
                </a:extLst>
              </a:tr>
              <a:tr h="275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Certificata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23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0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VENDOR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Sharepoint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http://&lt;yourServer&gt;.eos.it/admin/acquisti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ACQ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3616"/>
                  </a:ext>
                </a:extLst>
              </a:tr>
              <a:tr h="275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Certificata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36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1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SALESORD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Sharepoint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http://&lt;yourServer&gt;.eos.it/admin/vendite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VEN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668309"/>
                  </a:ext>
                </a:extLst>
              </a:tr>
              <a:tr h="275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Certificata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36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2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SALESINV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Sharepoint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http://&lt;yourServer&gt;.eos.it/admin/vendite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VEN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919493"/>
                  </a:ext>
                </a:extLst>
              </a:tr>
              <a:tr h="275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Certificata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36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3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SALESINV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Sharepoint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http://&lt;yourServer&gt;.eos.it/admin/vendite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VEN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41964"/>
                  </a:ext>
                </a:extLst>
              </a:tr>
              <a:tr h="275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Certificata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38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0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PURQUOTE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Sharepoint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http://&lt;yourServer&gt;.eos.it/admin/acquisti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ACQ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850910"/>
                  </a:ext>
                </a:extLst>
              </a:tr>
              <a:tr h="275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Certificata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38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1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PURORDER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Sharepoint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http://&lt;yourServer&gt;.eos.it/admin/acquisti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ACQ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314811"/>
                  </a:ext>
                </a:extLst>
              </a:tr>
              <a:tr h="275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Certificata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38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2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PURCHINV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Sharepoint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http://&lt;yourServer&gt;.eos.it/admin/acquisti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ACQ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804870"/>
                  </a:ext>
                </a:extLst>
              </a:tr>
              <a:tr h="275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Certificata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112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0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SALESINV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Sharepoint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http://&lt;yourServer&gt;.eos.it/admin/vendite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VEN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15602"/>
                  </a:ext>
                </a:extLst>
              </a:tr>
              <a:tr h="275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Certificata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114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0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SALESCR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Sharepoint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http://&lt;yourServer&gt;.eos.it/admin/vendite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VEN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767653"/>
                  </a:ext>
                </a:extLst>
              </a:tr>
              <a:tr h="275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Certificata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122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0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PURCHINV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Sharepoint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http://&lt;yourServer&gt;.eos.it/admin/acquisti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ACQ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213434"/>
                  </a:ext>
                </a:extLst>
              </a:tr>
              <a:tr h="275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Certificata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124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0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PURCHCR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Sharepoint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http://&lt;yourServer&gt;.eos.it/admin/acquisti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ACQ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618419"/>
                  </a:ext>
                </a:extLst>
              </a:tr>
              <a:tr h="275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Certificata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167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0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JOB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Sharepoint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http://&lt;yourServer&gt;.eos.it/admin/vendite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ACCORDI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99752"/>
                  </a:ext>
                </a:extLst>
              </a:tr>
              <a:tr h="275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Certificata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5600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0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FA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Sharepoint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https://&lt;yourServer&gt;.eos-solutions.it/admin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CESPITE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525972"/>
                  </a:ext>
                </a:extLst>
              </a:tr>
              <a:tr h="275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Certificata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18123250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0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PRQ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Sharepoint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http://&lt;yourServer&gt;.eos.it/admin/acquisti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RDA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217425"/>
                  </a:ext>
                </a:extLst>
              </a:tr>
              <a:tr h="275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Certificata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18123252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0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i="0" dirty="0">
                          <a:solidFill>
                            <a:srgbClr val="212121"/>
                          </a:solidFill>
                          <a:effectLst/>
                        </a:rPr>
                        <a:t>P</a:t>
                      </a:r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RQ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solidFill>
                            <a:srgbClr val="212121"/>
                          </a:solidFill>
                          <a:effectLst/>
                        </a:rPr>
                        <a:t>Sharepoint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http://&lt;yourServer&gt;.eos.it/admin/acquisti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solidFill>
                            <a:srgbClr val="212121"/>
                          </a:solidFill>
                          <a:effectLst/>
                        </a:rPr>
                        <a:t>RDA</a:t>
                      </a:r>
                    </a:p>
                  </a:txBody>
                  <a:tcPr marL="16654" marR="46631" marT="15988" marB="159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42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740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AA5E1F-98C4-41E8-9576-82420BC82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RapidStart</a:t>
            </a:r>
            <a:r>
              <a:rPr lang="it-IT" dirty="0"/>
              <a:t> Import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A7AFB8-872C-4B54-A057-909EBEF3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348880"/>
            <a:ext cx="9048328" cy="349456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A01123-0FBF-4E56-82B5-68B1CD74025B}"/>
              </a:ext>
            </a:extLst>
          </p:cNvPr>
          <p:cNvSpPr txBox="1"/>
          <p:nvPr/>
        </p:nvSpPr>
        <p:spPr>
          <a:xfrm>
            <a:off x="614407" y="1014555"/>
            <a:ext cx="103061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Import Package forcing some </a:t>
            </a:r>
            <a:r>
              <a:rPr lang="it-IT" sz="1200" dirty="0" err="1"/>
              <a:t>values</a:t>
            </a:r>
            <a:endParaRPr lang="it-IT" sz="1200" dirty="0"/>
          </a:p>
          <a:p>
            <a:pPr marL="514350" indent="-514350">
              <a:buAutoNum type="arabicParenR"/>
            </a:pPr>
            <a:r>
              <a:rPr lang="it-IT" sz="1200" dirty="0"/>
              <a:t>On Message : «A record with </a:t>
            </a:r>
            <a:r>
              <a:rPr lang="it-IT" sz="1200" dirty="0" err="1"/>
              <a:t>type</a:t>
            </a:r>
            <a:r>
              <a:rPr lang="it-IT" sz="1200" dirty="0"/>
              <a:t>» /«Non esiste una riga con tipo=…. Click «Yes» (once for </a:t>
            </a:r>
            <a:r>
              <a:rPr lang="it-IT" sz="1200" dirty="0" err="1"/>
              <a:t>each</a:t>
            </a:r>
            <a:r>
              <a:rPr lang="it-IT" sz="1200" dirty="0"/>
              <a:t> record)</a:t>
            </a:r>
          </a:p>
          <a:p>
            <a:pPr marL="514350" indent="-514350">
              <a:buAutoNum type="arabicParenR"/>
            </a:pPr>
            <a:r>
              <a:rPr lang="it-IT" sz="105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On Message : «Warning! At </a:t>
            </a:r>
            <a:r>
              <a:rPr lang="it-IT" sz="1050" b="0" i="0" dirty="0" err="1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least</a:t>
            </a:r>
            <a:r>
              <a:rPr lang="it-IT" sz="105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 one record </a:t>
            </a:r>
            <a:r>
              <a:rPr lang="it-IT" sz="1050" b="0" i="0" dirty="0" err="1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has</a:t>
            </a:r>
            <a:r>
              <a:rPr lang="it-IT" sz="105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it-IT" sz="1050" b="0" i="0" dirty="0" err="1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type</a:t>
            </a:r>
            <a:r>
              <a:rPr lang="it-IT" sz="105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» / «Attenzione! C'è almeno una riga con Tipo = 'Campo'. Se il valore di questo campo….»</a:t>
            </a:r>
            <a:r>
              <a:rPr lang="it-IT" sz="1200" dirty="0"/>
              <a:t> …. Click «YES»</a:t>
            </a:r>
          </a:p>
          <a:p>
            <a:pPr marL="514350" indent="-514350">
              <a:buAutoNum type="arabicParenR"/>
            </a:pPr>
            <a:r>
              <a:rPr lang="it-IT" sz="1200" dirty="0"/>
              <a:t>18121920 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Segoe UI" panose="020B0502040204020203" pitchFamily="34" charset="0"/>
              </a:rPr>
              <a:t>Filename Pattern Line</a:t>
            </a:r>
            <a:r>
              <a:rPr lang="it-IT" sz="1200" dirty="0">
                <a:solidFill>
                  <a:srgbClr val="212121"/>
                </a:solidFill>
                <a:latin typeface="Segoe UI" panose="020B0502040204020203" pitchFamily="34" charset="0"/>
              </a:rPr>
              <a:t>: SET  </a:t>
            </a:r>
            <a:r>
              <a:rPr lang="it-IT" sz="1200" dirty="0" err="1">
                <a:solidFill>
                  <a:srgbClr val="212121"/>
                </a:solidFill>
                <a:latin typeface="Segoe UI" panose="020B0502040204020203" pitchFamily="34" charset="0"/>
              </a:rPr>
              <a:t>Ignore</a:t>
            </a:r>
            <a:r>
              <a:rPr lang="it-IT" sz="1200" dirty="0">
                <a:solidFill>
                  <a:srgbClr val="212121"/>
                </a:solidFill>
                <a:latin typeface="Segoe UI" panose="020B0502040204020203" pitchFamily="34" charset="0"/>
              </a:rPr>
              <a:t> </a:t>
            </a:r>
            <a:r>
              <a:rPr lang="it-IT" sz="1200" dirty="0" err="1">
                <a:solidFill>
                  <a:srgbClr val="212121"/>
                </a:solidFill>
                <a:latin typeface="Segoe UI" panose="020B0502040204020203" pitchFamily="34" charset="0"/>
              </a:rPr>
              <a:t>table</a:t>
            </a:r>
            <a:r>
              <a:rPr lang="it-IT" sz="1200" dirty="0">
                <a:solidFill>
                  <a:srgbClr val="212121"/>
                </a:solidFill>
                <a:latin typeface="Segoe UI" panose="020B0502040204020203" pitchFamily="34" charset="0"/>
              </a:rPr>
              <a:t> trigger=True</a:t>
            </a:r>
            <a:endParaRPr lang="it-IT" sz="1200" dirty="0"/>
          </a:p>
          <a:p>
            <a:pPr marL="514350" indent="-514350">
              <a:buAutoNum type="arabicParenR"/>
            </a:pP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039224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8A92E-A8CC-4890-B090-54D5B897B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Rapid Start: dopo import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2DB1645-3E5C-471F-8315-CD731C1D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916832"/>
            <a:ext cx="8544272" cy="423590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FAE8CE4-EA58-4794-910D-628BF16F7947}"/>
              </a:ext>
            </a:extLst>
          </p:cNvPr>
          <p:cNvSpPr txBox="1"/>
          <p:nvPr/>
        </p:nvSpPr>
        <p:spPr>
          <a:xfrm>
            <a:off x="614406" y="980729"/>
            <a:ext cx="109542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After </a:t>
            </a:r>
            <a:r>
              <a:rPr lang="it-IT" sz="1400" dirty="0" err="1"/>
              <a:t>importing</a:t>
            </a:r>
            <a:r>
              <a:rPr lang="it-IT" sz="1400" dirty="0"/>
              <a:t> Rapid Start data </a:t>
            </a:r>
            <a:r>
              <a:rPr lang="it-IT" sz="1400" dirty="0" err="1"/>
              <a:t>should</a:t>
            </a:r>
            <a:r>
              <a:rPr lang="it-IT" sz="1400" dirty="0"/>
              <a:t> be set:</a:t>
            </a:r>
          </a:p>
          <a:p>
            <a:pPr marL="285750" indent="-285750">
              <a:buFontTx/>
              <a:buChar char="-"/>
            </a:pPr>
            <a:r>
              <a:rPr lang="it-IT" sz="1400" dirty="0"/>
              <a:t>Storage </a:t>
            </a:r>
            <a:r>
              <a:rPr lang="it-IT" sz="1400" dirty="0" err="1"/>
              <a:t>type</a:t>
            </a:r>
            <a:r>
              <a:rPr lang="it-IT" sz="1400" dirty="0"/>
              <a:t>: File System</a:t>
            </a:r>
          </a:p>
          <a:p>
            <a:pPr marL="285750" indent="-285750">
              <a:buFontTx/>
              <a:buChar char="-"/>
            </a:pPr>
            <a:r>
              <a:rPr lang="it-IT" sz="1400" dirty="0"/>
              <a:t>Storage URL : </a:t>
            </a:r>
            <a:r>
              <a:rPr lang="it-IT" sz="1400" dirty="0" err="1"/>
              <a:t>compiled</a:t>
            </a:r>
            <a:r>
              <a:rPr lang="it-IT" sz="1400" dirty="0"/>
              <a:t> and </a:t>
            </a:r>
            <a:r>
              <a:rPr lang="it-IT" sz="1400" dirty="0" err="1"/>
              <a:t>valid</a:t>
            </a:r>
            <a:endParaRPr lang="it-IT" sz="1400" dirty="0"/>
          </a:p>
          <a:p>
            <a:pPr marL="285750" indent="-285750">
              <a:buFontTx/>
              <a:buChar char="-"/>
            </a:pPr>
            <a:r>
              <a:rPr lang="it-IT" sz="1400" dirty="0"/>
              <a:t>Default Library: File System</a:t>
            </a:r>
          </a:p>
        </p:txBody>
      </p:sp>
    </p:spTree>
    <p:extLst>
      <p:ext uri="{BB962C8B-B14F-4D97-AF65-F5344CB8AC3E}">
        <p14:creationId xmlns:p14="http://schemas.microsoft.com/office/powerpoint/2010/main" val="1433232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02D16B-F927-4B6D-9603-DF63120B0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Libraries</a:t>
            </a: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CD27146-8775-425A-83B8-621B0BF4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916832"/>
            <a:ext cx="10200456" cy="440459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2FB06F4-A753-4FFD-A5A9-C677577AE239}"/>
              </a:ext>
            </a:extLst>
          </p:cNvPr>
          <p:cNvSpPr txBox="1"/>
          <p:nvPr/>
        </p:nvSpPr>
        <p:spPr>
          <a:xfrm>
            <a:off x="614406" y="980729"/>
            <a:ext cx="10954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Al libraries are </a:t>
            </a:r>
            <a:r>
              <a:rPr lang="it-IT" sz="1400" dirty="0" err="1"/>
              <a:t>duplicated</a:t>
            </a:r>
            <a:r>
              <a:rPr lang="it-IT" sz="1400" dirty="0"/>
              <a:t>. Must </a:t>
            </a:r>
            <a:r>
              <a:rPr lang="it-IT" sz="1400" dirty="0" err="1"/>
              <a:t>exist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time the legacy library for </a:t>
            </a:r>
            <a:r>
              <a:rPr lang="it-IT" sz="1400" dirty="0" err="1"/>
              <a:t>Sharepoint</a:t>
            </a:r>
            <a:r>
              <a:rPr lang="it-IT" sz="1400" dirty="0"/>
              <a:t> and the new library for </a:t>
            </a:r>
            <a:r>
              <a:rPr lang="it-IT" sz="1400" dirty="0" err="1"/>
              <a:t>FileSystem</a:t>
            </a:r>
            <a:endParaRPr lang="it-IT" sz="1400" dirty="0"/>
          </a:p>
          <a:p>
            <a:r>
              <a:rPr lang="it-IT" sz="1400" dirty="0"/>
              <a:t>Use a strong Naming Conventions </a:t>
            </a:r>
            <a:r>
              <a:rPr lang="it-IT" sz="1400" dirty="0" err="1"/>
              <a:t>such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: NULL_FOLDE e NULL_FNAME for </a:t>
            </a:r>
            <a:r>
              <a:rPr lang="it-IT" sz="1400" dirty="0" err="1"/>
              <a:t>placeholder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 must be </a:t>
            </a:r>
            <a:r>
              <a:rPr lang="it-IT" sz="1400" dirty="0" err="1"/>
              <a:t>skipped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264501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75C31-BCA9-4825-9FD1-664B20769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Suggested</a:t>
            </a:r>
            <a:r>
              <a:rPr lang="it-IT" dirty="0"/>
              <a:t> Folder </a:t>
            </a:r>
            <a:r>
              <a:rPr lang="it-IT" dirty="0" err="1"/>
              <a:t>tree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0B98B3-0132-447A-9DAB-212095C5C99C}"/>
              </a:ext>
            </a:extLst>
          </p:cNvPr>
          <p:cNvSpPr txBox="1"/>
          <p:nvPr/>
        </p:nvSpPr>
        <p:spPr>
          <a:xfrm>
            <a:off x="614407" y="1268760"/>
            <a:ext cx="91762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it-IT" sz="2400" dirty="0" err="1"/>
              <a:t>Documents</a:t>
            </a:r>
            <a:r>
              <a:rPr lang="it-IT" sz="2400" dirty="0"/>
              <a:t> (allo </a:t>
            </a:r>
            <a:r>
              <a:rPr lang="it-IT" sz="2400" dirty="0" err="1"/>
              <a:t>docs</a:t>
            </a:r>
            <a:r>
              <a:rPr lang="it-IT" sz="2400" dirty="0"/>
              <a:t> with </a:t>
            </a:r>
            <a:r>
              <a:rPr lang="it-IT" sz="2400" dirty="0" err="1"/>
              <a:t>consisten</a:t>
            </a:r>
            <a:r>
              <a:rPr lang="it-IT" dirty="0" err="1"/>
              <a:t>t</a:t>
            </a:r>
            <a:r>
              <a:rPr lang="it-IT" dirty="0"/>
              <a:t> and </a:t>
            </a:r>
            <a:r>
              <a:rPr lang="it-IT" dirty="0" err="1"/>
              <a:t>equal</a:t>
            </a:r>
            <a:r>
              <a:rPr lang="it-IT" dirty="0"/>
              <a:t> setup</a:t>
            </a:r>
            <a:r>
              <a:rPr lang="it-IT" sz="2400" dirty="0"/>
              <a:t>)</a:t>
            </a:r>
          </a:p>
          <a:p>
            <a:pPr marL="514350" indent="-514350">
              <a:buAutoNum type="arabicParenR"/>
            </a:pPr>
            <a:r>
              <a:rPr lang="it-IT" dirty="0"/>
              <a:t>Company/</a:t>
            </a:r>
            <a:r>
              <a:rPr lang="it-IT" dirty="0" err="1"/>
              <a:t>Documents</a:t>
            </a:r>
            <a:r>
              <a:rPr lang="it-IT" dirty="0"/>
              <a:t>/Sales/</a:t>
            </a:r>
            <a:r>
              <a:rPr lang="it-IT" dirty="0" err="1"/>
              <a:t>Year</a:t>
            </a:r>
            <a:r>
              <a:rPr lang="it-IT" dirty="0"/>
              <a:t>/</a:t>
            </a:r>
            <a:r>
              <a:rPr lang="it-IT" dirty="0" err="1"/>
              <a:t>DocType</a:t>
            </a:r>
            <a:r>
              <a:rPr lang="it-IT" dirty="0"/>
              <a:t>/</a:t>
            </a:r>
            <a:r>
              <a:rPr lang="it-IT" dirty="0" err="1"/>
              <a:t>DocNo</a:t>
            </a:r>
            <a:endParaRPr lang="it-IT" dirty="0"/>
          </a:p>
          <a:p>
            <a:pPr marL="514350" indent="-514350">
              <a:buAutoNum type="arabicParenR"/>
            </a:pPr>
            <a:endParaRPr lang="it-IT" sz="2400" dirty="0"/>
          </a:p>
          <a:p>
            <a:pPr marL="514350" indent="-514350">
              <a:buAutoNum type="arabicParenR"/>
            </a:pPr>
            <a:endParaRPr lang="it-IT" sz="2400" dirty="0"/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93ECB8D-A764-458E-8581-008F3032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492896"/>
            <a:ext cx="22860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73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839147e67602eb59fc79c714c38d69efa71a97"/>
</p:tagLst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 -Template Vuoto EOS.pptx" id="{09357966-1244-4C9C-ABE7-10CABF585D7F}" vid="{CA5CCBA2-C69A-4968-A12A-9E240499EB5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arketing Document" ma:contentTypeID="0x0101001330934DD1FC6B4F8224B07D56DB54BE080092ADF1D08F47FB419222EAD4A07DB049" ma:contentTypeVersion="5" ma:contentTypeDescription="" ma:contentTypeScope="" ma:versionID="5af167bd8883f8badd7fc5bcdd2b85c9">
  <xsd:schema xmlns:xsd="http://www.w3.org/2001/XMLSchema" xmlns:xs="http://www.w3.org/2001/XMLSchema" xmlns:p="http://schemas.microsoft.com/office/2006/metadata/properties" xmlns:ns2="d6b4e52b-ffa4-4672-81e0-e946dc9799f3" targetNamespace="http://schemas.microsoft.com/office/2006/metadata/properties" ma:root="true" ma:fieldsID="9feb6df9a46dafb7c3a7c38831a09eac" ns2:_="">
    <xsd:import namespace="d6b4e52b-ffa4-4672-81e0-e946dc9799f3"/>
    <xsd:element name="properties">
      <xsd:complexType>
        <xsd:sequence>
          <xsd:element name="documentManagement">
            <xsd:complexType>
              <xsd:all>
                <xsd:element ref="ns2:EOSMKTMacroArea"/>
                <xsd:element ref="ns2:EOSMKTDocType" minOccurs="0"/>
                <xsd:element ref="ns2:EOSMKTAnno" minOccurs="0"/>
                <xsd:element ref="ns2:EOSMKTSede" minOccurs="0"/>
                <xsd:element ref="ns2:EOSMKTLingua" minOccurs="0"/>
                <xsd:element ref="ns2:EOSMKTProdotto" minOccurs="0"/>
                <xsd:element ref="ns2:EOSMKTEvento" minOccurs="0"/>
                <xsd:element ref="ns2:EOSMKTUSB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4e52b-ffa4-4672-81e0-e946dc9799f3" elementFormDefault="qualified">
    <xsd:import namespace="http://schemas.microsoft.com/office/2006/documentManagement/types"/>
    <xsd:import namespace="http://schemas.microsoft.com/office/infopath/2007/PartnerControls"/>
    <xsd:element name="EOSMKTMacroArea" ma:index="8" ma:displayName="Macro Area" ma:indexed="true" ma:list="{15553181-6f9f-4419-8060-b6b96daadd88}" ma:internalName="EOSMKTMacroArea" ma:showField="Title" ma:web="d6b4e52b-ffa4-4672-81e0-e946dc9799f3">
      <xsd:simpleType>
        <xsd:restriction base="dms:Lookup"/>
      </xsd:simpleType>
    </xsd:element>
    <xsd:element name="EOSMKTDocType" ma:index="9" nillable="true" ma:displayName="Document Type" ma:indexed="true" ma:list="{a58f1895-c11b-4e9f-81b3-1383531116fb}" ma:internalName="EOSMKTDocType" ma:showField="Title" ma:web="d6b4e52b-ffa4-4672-81e0-e946dc9799f3">
      <xsd:simpleType>
        <xsd:restriction base="dms:Lookup"/>
      </xsd:simpleType>
    </xsd:element>
    <xsd:element name="EOSMKTAnno" ma:index="10" nillable="true" ma:displayName="Anno" ma:internalName="EOSMKTAnno">
      <xsd:simpleType>
        <xsd:restriction base="dms:Text">
          <xsd:maxLength value="9"/>
        </xsd:restriction>
      </xsd:simpleType>
    </xsd:element>
    <xsd:element name="EOSMKTSede" ma:index="11" nillable="true" ma:displayName="Sede" ma:description="" ma:indexed="true" ma:list="{05686679-4ec1-499c-90cd-0de559825f6f}" ma:internalName="EOSMKTSede" ma:showField="Title" ma:web="{D6B4E52B-FFA4-4672-81E0-E946DC9799F3}">
      <xsd:simpleType>
        <xsd:restriction base="dms:Lookup"/>
      </xsd:simpleType>
    </xsd:element>
    <xsd:element name="EOSMKTLingua" ma:index="12" nillable="true" ma:displayName="Lingua" ma:format="Dropdown" ma:internalName="EOSMKTLingua">
      <xsd:simpleType>
        <xsd:restriction base="dms:Choice">
          <xsd:enumeration value="ITA"/>
          <xsd:enumeration value="DEU"/>
          <xsd:enumeration value="ENG"/>
        </xsd:restriction>
      </xsd:simpleType>
    </xsd:element>
    <xsd:element name="EOSMKTProdotto" ma:index="13" nillable="true" ma:displayName="Prodotto" ma:format="Dropdown" ma:internalName="EOSMKTProdotto">
      <xsd:simpleType>
        <xsd:restriction base="dms:Choice">
          <xsd:enumeration value="AX"/>
          <xsd:enumeration value="BI"/>
          <xsd:enumeration value="CRM"/>
          <xsd:enumeration value="NAV"/>
          <xsd:enumeration value="Azure"/>
          <xsd:enumeration value="Others"/>
          <xsd:enumeration value="LS Retail"/>
          <xsd:enumeration value="SANA"/>
          <xsd:enumeration value="Etagis"/>
        </xsd:restriction>
      </xsd:simpleType>
    </xsd:element>
    <xsd:element name="EOSMKTEvento" ma:index="14" nillable="true" ma:displayName="Evento" ma:indexed="true" ma:list="{4dc47ac5-5285-41e4-89b2-aac5640d603a}" ma:internalName="EOSMKTEvento" ma:showField="Title" ma:web="d6b4e52b-ffa4-4672-81e0-e946dc9799f3">
      <xsd:simpleType>
        <xsd:restriction base="dms:Lookup"/>
      </xsd:simpleType>
    </xsd:element>
    <xsd:element name="EOSMKTUSBFile" ma:index="15" nillable="true" ma:displayName="USB Files" ma:default="0" ma:internalName="EOSMKTUSB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OSMKTAnno xmlns="d6b4e52b-ffa4-4672-81e0-e946dc9799f3">2017</EOSMKTAnno>
    <EOSMKTLingua xmlns="d6b4e52b-ffa4-4672-81e0-e946dc9799f3" xsi:nil="true"/>
    <EOSMKTSede xmlns="d6b4e52b-ffa4-4672-81e0-e946dc9799f3">2</EOSMKTSede>
    <EOSMKTEvento xmlns="d6b4e52b-ffa4-4672-81e0-e946dc9799f3" xsi:nil="true"/>
    <EOSMKTUSBFile xmlns="d6b4e52b-ffa4-4672-81e0-e946dc9799f3">false</EOSMKTUSBFile>
    <EOSMKTMacroArea xmlns="d6b4e52b-ffa4-4672-81e0-e946dc9799f3">3</EOSMKTMacroArea>
    <EOSMKTDocType xmlns="d6b4e52b-ffa4-4672-81e0-e946dc9799f3">11</EOSMKTDocType>
    <EOSMKTProdotto xmlns="d6b4e52b-ffa4-4672-81e0-e946dc9799f3" xsi:nil="true"/>
  </documentManagement>
</p:properties>
</file>

<file path=customXml/itemProps1.xml><?xml version="1.0" encoding="utf-8"?>
<ds:datastoreItem xmlns:ds="http://schemas.openxmlformats.org/officeDocument/2006/customXml" ds:itemID="{178D368F-6BDC-49B7-954C-AC8E031675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F7ECFA-F63A-42ED-BE8B-CA1D105B7A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b4e52b-ffa4-4672-81e0-e946dc9799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C45B0-9812-43E9-8936-04F4B533E77A}">
  <ds:schemaRefs>
    <ds:schemaRef ds:uri="http://schemas.microsoft.com/office/2006/documentManagement/types"/>
    <ds:schemaRef ds:uri="http://purl.org/dc/dcmitype/"/>
    <ds:schemaRef ds:uri="d6b4e52b-ffa4-4672-81e0-e946dc9799f3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2020 -Template Vuoto EOS</Template>
  <TotalTime>704</TotalTime>
  <Words>985</Words>
  <Application>Microsoft Office PowerPoint</Application>
  <PresentationFormat>Widescreen</PresentationFormat>
  <Paragraphs>222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Segoe UI Semibold</vt:lpstr>
      <vt:lpstr>1_Tema di Office</vt:lpstr>
      <vt:lpstr>Migrazione DocSolutions for File System EOI (Eos Internal)</vt:lpstr>
      <vt:lpstr>Overview</vt:lpstr>
      <vt:lpstr>Suggested Migration path when moving from NAV to BC</vt:lpstr>
      <vt:lpstr>Overview</vt:lpstr>
      <vt:lpstr>Current Setup Sharepoint (sample)</vt:lpstr>
      <vt:lpstr>RapidStart Import</vt:lpstr>
      <vt:lpstr>Rapid Start: dopo import</vt:lpstr>
      <vt:lpstr>Libraries</vt:lpstr>
      <vt:lpstr>Suggested Folder tree</vt:lpstr>
      <vt:lpstr>Step 1</vt:lpstr>
      <vt:lpstr>CheckList</vt:lpstr>
      <vt:lpstr>Grazie!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DocSolutions for FileSystem</dc:title>
  <dc:creator>Andrea Di Ceglie</dc:creator>
  <cp:keywords>Template EOS</cp:keywords>
  <cp:lastModifiedBy>Andrea Di Ceglie</cp:lastModifiedBy>
  <cp:revision>20</cp:revision>
  <cp:lastPrinted>2015-01-08T07:58:14Z</cp:lastPrinted>
  <dcterms:created xsi:type="dcterms:W3CDTF">2020-05-03T15:08:26Z</dcterms:created>
  <dcterms:modified xsi:type="dcterms:W3CDTF">2021-03-09T17:14:46Z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0x0101001330934DD1FC6B4F8224B07D56DB54BE080092ADF1D08F47FB419222EAD4A07DB049</vt:lpwstr>
  </property>
</Properties>
</file>