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2" r:id="rId7"/>
    <p:sldId id="271" r:id="rId8"/>
    <p:sldId id="270" r:id="rId9"/>
    <p:sldId id="267" r:id="rId10"/>
    <p:sldId id="268" r:id="rId11"/>
  </p:sldIdLst>
  <p:sldSz cx="18288000" cy="10287000"/>
  <p:notesSz cx="6858000" cy="9144000"/>
  <p:embeddedFontLst>
    <p:embeddedFont>
      <p:font typeface="DM Sans" pitchFamily="2" charset="0"/>
      <p:regular r:id="rId12"/>
      <p:bold r:id="rId13"/>
    </p:embeddedFont>
    <p:embeddedFont>
      <p:font typeface="DM Sans Italics" panose="020B0604020202020204" charset="0"/>
      <p:regular r:id="rId14"/>
    </p:embeddedFont>
    <p:embeddedFont>
      <p:font typeface="Now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100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svg"/><Relationship Id="rId21" Type="http://schemas.openxmlformats.org/officeDocument/2006/relationships/image" Target="../media/image30.sv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47" Type="http://schemas.openxmlformats.org/officeDocument/2006/relationships/image" Target="../media/image56.svg"/><Relationship Id="rId50" Type="http://schemas.openxmlformats.org/officeDocument/2006/relationships/image" Target="../media/image59.png"/><Relationship Id="rId55" Type="http://schemas.openxmlformats.org/officeDocument/2006/relationships/image" Target="../media/image64.sv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25.png"/><Relationship Id="rId29" Type="http://schemas.openxmlformats.org/officeDocument/2006/relationships/image" Target="../media/image38.sv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svg"/><Relationship Id="rId40" Type="http://schemas.openxmlformats.org/officeDocument/2006/relationships/image" Target="../media/image49.png"/><Relationship Id="rId45" Type="http://schemas.openxmlformats.org/officeDocument/2006/relationships/image" Target="../media/image54.svg"/><Relationship Id="rId53" Type="http://schemas.openxmlformats.org/officeDocument/2006/relationships/image" Target="../media/image62.svg"/><Relationship Id="rId5" Type="http://schemas.openxmlformats.org/officeDocument/2006/relationships/image" Target="../media/image15.png"/><Relationship Id="rId19" Type="http://schemas.openxmlformats.org/officeDocument/2006/relationships/image" Target="../media/image28.svg"/><Relationship Id="rId4" Type="http://schemas.openxmlformats.org/officeDocument/2006/relationships/image" Target="../media/image6.sv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svg"/><Relationship Id="rId30" Type="http://schemas.openxmlformats.org/officeDocument/2006/relationships/image" Target="../media/image39.png"/><Relationship Id="rId35" Type="http://schemas.openxmlformats.org/officeDocument/2006/relationships/image" Target="../media/image44.svg"/><Relationship Id="rId43" Type="http://schemas.openxmlformats.org/officeDocument/2006/relationships/image" Target="../media/image52.svg"/><Relationship Id="rId48" Type="http://schemas.openxmlformats.org/officeDocument/2006/relationships/image" Target="../media/image57.png"/><Relationship Id="rId56" Type="http://schemas.openxmlformats.org/officeDocument/2006/relationships/image" Target="../media/image65.png"/><Relationship Id="rId8" Type="http://schemas.openxmlformats.org/officeDocument/2006/relationships/image" Target="../media/image17.png"/><Relationship Id="rId51" Type="http://schemas.openxmlformats.org/officeDocument/2006/relationships/image" Target="../media/image60.svg"/><Relationship Id="rId3" Type="http://schemas.openxmlformats.org/officeDocument/2006/relationships/image" Target="../media/image5.pn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42.sv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20" Type="http://schemas.openxmlformats.org/officeDocument/2006/relationships/image" Target="../media/image29.png"/><Relationship Id="rId41" Type="http://schemas.openxmlformats.org/officeDocument/2006/relationships/image" Target="../media/image50.svg"/><Relationship Id="rId54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49" Type="http://schemas.openxmlformats.org/officeDocument/2006/relationships/image" Target="../media/image58.svg"/><Relationship Id="rId57" Type="http://schemas.openxmlformats.org/officeDocument/2006/relationships/image" Target="../media/image66.svg"/><Relationship Id="rId10" Type="http://schemas.openxmlformats.org/officeDocument/2006/relationships/image" Target="../media/image19.png"/><Relationship Id="rId31" Type="http://schemas.openxmlformats.org/officeDocument/2006/relationships/image" Target="../media/image40.svg"/><Relationship Id="rId44" Type="http://schemas.openxmlformats.org/officeDocument/2006/relationships/image" Target="../media/image53.png"/><Relationship Id="rId52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1748409">
            <a:off x="-1871927" y="7973496"/>
            <a:ext cx="6755091" cy="6130246"/>
          </a:xfrm>
          <a:custGeom>
            <a:avLst/>
            <a:gdLst/>
            <a:ahLst/>
            <a:cxnLst/>
            <a:rect l="l" t="t" r="r" b="b"/>
            <a:pathLst>
              <a:path w="6755091" h="6130246">
                <a:moveTo>
                  <a:pt x="0" y="0"/>
                </a:moveTo>
                <a:lnTo>
                  <a:pt x="6755092" y="0"/>
                </a:lnTo>
                <a:lnTo>
                  <a:pt x="6755092" y="6130246"/>
                </a:lnTo>
                <a:lnTo>
                  <a:pt x="0" y="613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223819">
            <a:off x="10214960" y="-5715833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6"/>
                </a:lnTo>
                <a:lnTo>
                  <a:pt x="0" y="11431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1741623" y="4981604"/>
            <a:ext cx="13717766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FINANCIAL </a:t>
            </a:r>
          </a:p>
          <a:p>
            <a:pPr algn="ctr"/>
            <a:r>
              <a:rPr lang="en-US" sz="7200" b="1" dirty="0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COLLECTIVES</a:t>
            </a:r>
          </a:p>
        </p:txBody>
      </p:sp>
      <p:sp>
        <p:nvSpPr>
          <p:cNvPr id="6" name="Freeform 6"/>
          <p:cNvSpPr/>
          <p:nvPr/>
        </p:nvSpPr>
        <p:spPr>
          <a:xfrm>
            <a:off x="-1028700" y="-14353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8194833">
            <a:off x="14482979" y="8370874"/>
            <a:ext cx="5020066" cy="5020066"/>
          </a:xfrm>
          <a:custGeom>
            <a:avLst/>
            <a:gdLst/>
            <a:ahLst/>
            <a:cxnLst/>
            <a:rect l="l" t="t" r="r" b="b"/>
            <a:pathLst>
              <a:path w="5020066" h="5020066">
                <a:moveTo>
                  <a:pt x="0" y="0"/>
                </a:moveTo>
                <a:lnTo>
                  <a:pt x="5020067" y="0"/>
                </a:lnTo>
                <a:lnTo>
                  <a:pt x="5020067" y="5020066"/>
                </a:lnTo>
                <a:lnTo>
                  <a:pt x="0" y="5020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45767" y="3134945"/>
            <a:ext cx="874298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DIGITAL SOLUTIONS</a:t>
            </a:r>
          </a:p>
          <a:p>
            <a:pPr algn="ctr"/>
            <a:r>
              <a:rPr lang="en-US" sz="6000" b="1" dirty="0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FOR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27441" y="1943465"/>
            <a:ext cx="8033118" cy="736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7"/>
              </a:lnSpc>
            </a:pPr>
            <a:r>
              <a:rPr lang="en-US" sz="4336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RESOURCE PAGE</a:t>
            </a:r>
          </a:p>
        </p:txBody>
      </p:sp>
      <p:sp>
        <p:nvSpPr>
          <p:cNvPr id="4" name="Freeform 4"/>
          <p:cNvSpPr/>
          <p:nvPr/>
        </p:nvSpPr>
        <p:spPr>
          <a:xfrm>
            <a:off x="5333024" y="3943971"/>
            <a:ext cx="1171076" cy="1132750"/>
          </a:xfrm>
          <a:custGeom>
            <a:avLst/>
            <a:gdLst/>
            <a:ahLst/>
            <a:cxnLst/>
            <a:rect l="l" t="t" r="r" b="b"/>
            <a:pathLst>
              <a:path w="1171076" h="1132750">
                <a:moveTo>
                  <a:pt x="0" y="0"/>
                </a:moveTo>
                <a:lnTo>
                  <a:pt x="1171076" y="0"/>
                </a:lnTo>
                <a:lnTo>
                  <a:pt x="1171076" y="1132750"/>
                </a:lnTo>
                <a:lnTo>
                  <a:pt x="0" y="1132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84109" y="3751944"/>
            <a:ext cx="1355270" cy="1324776"/>
          </a:xfrm>
          <a:custGeom>
            <a:avLst/>
            <a:gdLst/>
            <a:ahLst/>
            <a:cxnLst/>
            <a:rect l="l" t="t" r="r" b="b"/>
            <a:pathLst>
              <a:path w="1355270" h="1324776">
                <a:moveTo>
                  <a:pt x="0" y="0"/>
                </a:moveTo>
                <a:lnTo>
                  <a:pt x="1355269" y="0"/>
                </a:lnTo>
                <a:lnTo>
                  <a:pt x="1355269" y="1324777"/>
                </a:lnTo>
                <a:lnTo>
                  <a:pt x="0" y="13247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886931" y="5582280"/>
            <a:ext cx="1326434" cy="1324776"/>
          </a:xfrm>
          <a:custGeom>
            <a:avLst/>
            <a:gdLst/>
            <a:ahLst/>
            <a:cxnLst/>
            <a:rect l="l" t="t" r="r" b="b"/>
            <a:pathLst>
              <a:path w="1326434" h="1324776">
                <a:moveTo>
                  <a:pt x="0" y="0"/>
                </a:moveTo>
                <a:lnTo>
                  <a:pt x="1326435" y="0"/>
                </a:lnTo>
                <a:lnTo>
                  <a:pt x="1326435" y="1324776"/>
                </a:lnTo>
                <a:lnTo>
                  <a:pt x="0" y="13247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335905" y="5669230"/>
            <a:ext cx="1324776" cy="1324776"/>
          </a:xfrm>
          <a:custGeom>
            <a:avLst/>
            <a:gdLst/>
            <a:ahLst/>
            <a:cxnLst/>
            <a:rect l="l" t="t" r="r" b="b"/>
            <a:pathLst>
              <a:path w="1324776" h="1324776">
                <a:moveTo>
                  <a:pt x="0" y="0"/>
                </a:moveTo>
                <a:lnTo>
                  <a:pt x="1324777" y="0"/>
                </a:lnTo>
                <a:lnTo>
                  <a:pt x="1324777" y="1324776"/>
                </a:lnTo>
                <a:lnTo>
                  <a:pt x="0" y="13247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84109" y="5669230"/>
            <a:ext cx="1326434" cy="1324776"/>
          </a:xfrm>
          <a:custGeom>
            <a:avLst/>
            <a:gdLst/>
            <a:ahLst/>
            <a:cxnLst/>
            <a:rect l="l" t="t" r="r" b="b"/>
            <a:pathLst>
              <a:path w="1326434" h="1324776">
                <a:moveTo>
                  <a:pt x="0" y="0"/>
                </a:moveTo>
                <a:lnTo>
                  <a:pt x="1326434" y="0"/>
                </a:lnTo>
                <a:lnTo>
                  <a:pt x="1326434" y="1324776"/>
                </a:lnTo>
                <a:lnTo>
                  <a:pt x="0" y="13247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531854" y="3751944"/>
            <a:ext cx="1326434" cy="1324776"/>
          </a:xfrm>
          <a:custGeom>
            <a:avLst/>
            <a:gdLst/>
            <a:ahLst/>
            <a:cxnLst/>
            <a:rect l="l" t="t" r="r" b="b"/>
            <a:pathLst>
              <a:path w="1326434" h="1324776">
                <a:moveTo>
                  <a:pt x="0" y="0"/>
                </a:moveTo>
                <a:lnTo>
                  <a:pt x="1326434" y="0"/>
                </a:lnTo>
                <a:lnTo>
                  <a:pt x="1326434" y="1324777"/>
                </a:lnTo>
                <a:lnTo>
                  <a:pt x="0" y="13247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970825" y="6200916"/>
            <a:ext cx="587713" cy="748246"/>
          </a:xfrm>
          <a:custGeom>
            <a:avLst/>
            <a:gdLst/>
            <a:ahLst/>
            <a:cxnLst/>
            <a:rect l="l" t="t" r="r" b="b"/>
            <a:pathLst>
              <a:path w="587713" h="748246">
                <a:moveTo>
                  <a:pt x="0" y="0"/>
                </a:moveTo>
                <a:lnTo>
                  <a:pt x="587713" y="0"/>
                </a:lnTo>
                <a:lnTo>
                  <a:pt x="587713" y="748246"/>
                </a:lnTo>
                <a:lnTo>
                  <a:pt x="0" y="7482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7859879" y="6183967"/>
            <a:ext cx="849110" cy="827496"/>
          </a:xfrm>
          <a:custGeom>
            <a:avLst/>
            <a:gdLst/>
            <a:ahLst/>
            <a:cxnLst/>
            <a:rect l="l" t="t" r="r" b="b"/>
            <a:pathLst>
              <a:path w="849110" h="827496">
                <a:moveTo>
                  <a:pt x="0" y="0"/>
                </a:moveTo>
                <a:lnTo>
                  <a:pt x="849110" y="0"/>
                </a:lnTo>
                <a:lnTo>
                  <a:pt x="849110" y="827496"/>
                </a:lnTo>
                <a:lnTo>
                  <a:pt x="0" y="8274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9189475" y="6136256"/>
            <a:ext cx="825844" cy="895886"/>
          </a:xfrm>
          <a:custGeom>
            <a:avLst/>
            <a:gdLst/>
            <a:ahLst/>
            <a:cxnLst/>
            <a:rect l="l" t="t" r="r" b="b"/>
            <a:pathLst>
              <a:path w="825844" h="895886">
                <a:moveTo>
                  <a:pt x="0" y="0"/>
                </a:moveTo>
                <a:lnTo>
                  <a:pt x="825845" y="0"/>
                </a:lnTo>
                <a:lnTo>
                  <a:pt x="825845" y="895886"/>
                </a:lnTo>
                <a:lnTo>
                  <a:pt x="0" y="8958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514118" y="6068526"/>
            <a:ext cx="959108" cy="880636"/>
          </a:xfrm>
          <a:custGeom>
            <a:avLst/>
            <a:gdLst/>
            <a:ahLst/>
            <a:cxnLst/>
            <a:rect l="l" t="t" r="r" b="b"/>
            <a:pathLst>
              <a:path w="959108" h="880636">
                <a:moveTo>
                  <a:pt x="0" y="0"/>
                </a:moveTo>
                <a:lnTo>
                  <a:pt x="959108" y="0"/>
                </a:lnTo>
                <a:lnTo>
                  <a:pt x="959108" y="880636"/>
                </a:lnTo>
                <a:lnTo>
                  <a:pt x="0" y="8806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717421" y="4973627"/>
            <a:ext cx="660740" cy="798697"/>
          </a:xfrm>
          <a:custGeom>
            <a:avLst/>
            <a:gdLst/>
            <a:ahLst/>
            <a:cxnLst/>
            <a:rect l="l" t="t" r="r" b="b"/>
            <a:pathLst>
              <a:path w="660740" h="798697">
                <a:moveTo>
                  <a:pt x="0" y="0"/>
                </a:moveTo>
                <a:lnTo>
                  <a:pt x="660740" y="0"/>
                </a:lnTo>
                <a:lnTo>
                  <a:pt x="660740" y="798697"/>
                </a:lnTo>
                <a:lnTo>
                  <a:pt x="0" y="79869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088742" y="3665829"/>
            <a:ext cx="733943" cy="839228"/>
          </a:xfrm>
          <a:custGeom>
            <a:avLst/>
            <a:gdLst/>
            <a:ahLst/>
            <a:cxnLst/>
            <a:rect l="l" t="t" r="r" b="b"/>
            <a:pathLst>
              <a:path w="733943" h="839228">
                <a:moveTo>
                  <a:pt x="0" y="0"/>
                </a:moveTo>
                <a:lnTo>
                  <a:pt x="733943" y="0"/>
                </a:lnTo>
                <a:lnTo>
                  <a:pt x="733943" y="839227"/>
                </a:lnTo>
                <a:lnTo>
                  <a:pt x="0" y="83922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044477" y="3647831"/>
            <a:ext cx="810032" cy="779103"/>
          </a:xfrm>
          <a:custGeom>
            <a:avLst/>
            <a:gdLst/>
            <a:ahLst/>
            <a:cxnLst/>
            <a:rect l="l" t="t" r="r" b="b"/>
            <a:pathLst>
              <a:path w="810032" h="779103">
                <a:moveTo>
                  <a:pt x="0" y="0"/>
                </a:moveTo>
                <a:lnTo>
                  <a:pt x="810032" y="0"/>
                </a:lnTo>
                <a:lnTo>
                  <a:pt x="810032" y="779103"/>
                </a:lnTo>
                <a:lnTo>
                  <a:pt x="0" y="779103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311321" y="3533870"/>
            <a:ext cx="682965" cy="813054"/>
          </a:xfrm>
          <a:custGeom>
            <a:avLst/>
            <a:gdLst/>
            <a:ahLst/>
            <a:cxnLst/>
            <a:rect l="l" t="t" r="r" b="b"/>
            <a:pathLst>
              <a:path w="682965" h="813054">
                <a:moveTo>
                  <a:pt x="0" y="0"/>
                </a:moveTo>
                <a:lnTo>
                  <a:pt x="682965" y="0"/>
                </a:lnTo>
                <a:lnTo>
                  <a:pt x="682965" y="813054"/>
                </a:lnTo>
                <a:lnTo>
                  <a:pt x="0" y="81305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5622798" y="3614853"/>
            <a:ext cx="795968" cy="706241"/>
          </a:xfrm>
          <a:custGeom>
            <a:avLst/>
            <a:gdLst/>
            <a:ahLst/>
            <a:cxnLst/>
            <a:rect l="l" t="t" r="r" b="b"/>
            <a:pathLst>
              <a:path w="795968" h="706241">
                <a:moveTo>
                  <a:pt x="0" y="0"/>
                </a:moveTo>
                <a:lnTo>
                  <a:pt x="795968" y="0"/>
                </a:lnTo>
                <a:lnTo>
                  <a:pt x="795968" y="706241"/>
                </a:lnTo>
                <a:lnTo>
                  <a:pt x="0" y="70624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006811" y="4938888"/>
            <a:ext cx="775043" cy="868174"/>
          </a:xfrm>
          <a:custGeom>
            <a:avLst/>
            <a:gdLst/>
            <a:ahLst/>
            <a:cxnLst/>
            <a:rect l="l" t="t" r="r" b="b"/>
            <a:pathLst>
              <a:path w="775043" h="868174">
                <a:moveTo>
                  <a:pt x="0" y="0"/>
                </a:moveTo>
                <a:lnTo>
                  <a:pt x="775042" y="0"/>
                </a:lnTo>
                <a:lnTo>
                  <a:pt x="775042" y="868174"/>
                </a:lnTo>
                <a:lnTo>
                  <a:pt x="0" y="868174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3220202" y="4800967"/>
            <a:ext cx="833753" cy="868492"/>
          </a:xfrm>
          <a:custGeom>
            <a:avLst/>
            <a:gdLst/>
            <a:ahLst/>
            <a:cxnLst/>
            <a:rect l="l" t="t" r="r" b="b"/>
            <a:pathLst>
              <a:path w="833753" h="868492">
                <a:moveTo>
                  <a:pt x="0" y="0"/>
                </a:moveTo>
                <a:lnTo>
                  <a:pt x="833753" y="0"/>
                </a:lnTo>
                <a:lnTo>
                  <a:pt x="833753" y="868492"/>
                </a:lnTo>
                <a:lnTo>
                  <a:pt x="0" y="868492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4323712" y="4679243"/>
            <a:ext cx="727593" cy="835440"/>
          </a:xfrm>
          <a:custGeom>
            <a:avLst/>
            <a:gdLst/>
            <a:ahLst/>
            <a:cxnLst/>
            <a:rect l="l" t="t" r="r" b="b"/>
            <a:pathLst>
              <a:path w="727593" h="835440">
                <a:moveTo>
                  <a:pt x="0" y="0"/>
                </a:moveTo>
                <a:lnTo>
                  <a:pt x="727593" y="0"/>
                </a:lnTo>
                <a:lnTo>
                  <a:pt x="727593" y="835440"/>
                </a:lnTo>
                <a:lnTo>
                  <a:pt x="0" y="835440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5547987" y="4717128"/>
            <a:ext cx="868174" cy="868174"/>
          </a:xfrm>
          <a:custGeom>
            <a:avLst/>
            <a:gdLst/>
            <a:ahLst/>
            <a:cxnLst/>
            <a:rect l="l" t="t" r="r" b="b"/>
            <a:pathLst>
              <a:path w="868174" h="868174">
                <a:moveTo>
                  <a:pt x="0" y="0"/>
                </a:moveTo>
                <a:lnTo>
                  <a:pt x="868174" y="0"/>
                </a:lnTo>
                <a:lnTo>
                  <a:pt x="868174" y="868174"/>
                </a:lnTo>
                <a:lnTo>
                  <a:pt x="0" y="868174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3097034" y="6177464"/>
            <a:ext cx="899568" cy="868492"/>
          </a:xfrm>
          <a:custGeom>
            <a:avLst/>
            <a:gdLst/>
            <a:ahLst/>
            <a:cxnLst/>
            <a:rect l="l" t="t" r="r" b="b"/>
            <a:pathLst>
              <a:path w="899568" h="868492">
                <a:moveTo>
                  <a:pt x="0" y="0"/>
                </a:moveTo>
                <a:lnTo>
                  <a:pt x="899568" y="0"/>
                </a:lnTo>
                <a:lnTo>
                  <a:pt x="899568" y="868492"/>
                </a:lnTo>
                <a:lnTo>
                  <a:pt x="0" y="868492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6970825" y="3615605"/>
            <a:ext cx="889451" cy="889451"/>
          </a:xfrm>
          <a:custGeom>
            <a:avLst/>
            <a:gdLst/>
            <a:ahLst/>
            <a:cxnLst/>
            <a:rect l="l" t="t" r="r" b="b"/>
            <a:pathLst>
              <a:path w="889451" h="889451">
                <a:moveTo>
                  <a:pt x="0" y="0"/>
                </a:moveTo>
                <a:lnTo>
                  <a:pt x="889452" y="0"/>
                </a:lnTo>
                <a:lnTo>
                  <a:pt x="889452" y="889451"/>
                </a:lnTo>
                <a:lnTo>
                  <a:pt x="0" y="889451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571335" y="4973627"/>
            <a:ext cx="787256" cy="767216"/>
          </a:xfrm>
          <a:custGeom>
            <a:avLst/>
            <a:gdLst/>
            <a:ahLst/>
            <a:cxnLst/>
            <a:rect l="l" t="t" r="r" b="b"/>
            <a:pathLst>
              <a:path w="787256" h="767216">
                <a:moveTo>
                  <a:pt x="0" y="0"/>
                </a:moveTo>
                <a:lnTo>
                  <a:pt x="787255" y="0"/>
                </a:lnTo>
                <a:lnTo>
                  <a:pt x="787255" y="767216"/>
                </a:lnTo>
                <a:lnTo>
                  <a:pt x="0" y="767216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238770" y="5031716"/>
            <a:ext cx="708629" cy="767216"/>
          </a:xfrm>
          <a:custGeom>
            <a:avLst/>
            <a:gdLst/>
            <a:ahLst/>
            <a:cxnLst/>
            <a:rect l="l" t="t" r="r" b="b"/>
            <a:pathLst>
              <a:path w="708629" h="767216">
                <a:moveTo>
                  <a:pt x="0" y="0"/>
                </a:moveTo>
                <a:lnTo>
                  <a:pt x="708629" y="0"/>
                </a:lnTo>
                <a:lnTo>
                  <a:pt x="708629" y="767217"/>
                </a:lnTo>
                <a:lnTo>
                  <a:pt x="0" y="767217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7027365" y="5031716"/>
            <a:ext cx="669571" cy="767216"/>
          </a:xfrm>
          <a:custGeom>
            <a:avLst/>
            <a:gdLst/>
            <a:ahLst/>
            <a:cxnLst/>
            <a:rect l="l" t="t" r="r" b="b"/>
            <a:pathLst>
              <a:path w="669571" h="767216">
                <a:moveTo>
                  <a:pt x="0" y="0"/>
                </a:moveTo>
                <a:lnTo>
                  <a:pt x="669571" y="0"/>
                </a:lnTo>
                <a:lnTo>
                  <a:pt x="669571" y="767217"/>
                </a:lnTo>
                <a:lnTo>
                  <a:pt x="0" y="767217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879750" y="6177464"/>
            <a:ext cx="796168" cy="767216"/>
          </a:xfrm>
          <a:custGeom>
            <a:avLst/>
            <a:gdLst/>
            <a:ahLst/>
            <a:cxnLst/>
            <a:rect l="l" t="t" r="r" b="b"/>
            <a:pathLst>
              <a:path w="796168" h="767216">
                <a:moveTo>
                  <a:pt x="0" y="0"/>
                </a:moveTo>
                <a:lnTo>
                  <a:pt x="796168" y="0"/>
                </a:lnTo>
                <a:lnTo>
                  <a:pt x="796168" y="767216"/>
                </a:lnTo>
                <a:lnTo>
                  <a:pt x="0" y="767216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0907000" y="3659718"/>
            <a:ext cx="661201" cy="767216"/>
          </a:xfrm>
          <a:custGeom>
            <a:avLst/>
            <a:gdLst/>
            <a:ahLst/>
            <a:cxnLst/>
            <a:rect l="l" t="t" r="r" b="b"/>
            <a:pathLst>
              <a:path w="661201" h="767216">
                <a:moveTo>
                  <a:pt x="0" y="0"/>
                </a:moveTo>
                <a:lnTo>
                  <a:pt x="661201" y="0"/>
                </a:lnTo>
                <a:lnTo>
                  <a:pt x="661201" y="767216"/>
                </a:lnTo>
                <a:lnTo>
                  <a:pt x="0" y="767216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8238770" y="3775896"/>
            <a:ext cx="1085063" cy="651038"/>
          </a:xfrm>
          <a:custGeom>
            <a:avLst/>
            <a:gdLst/>
            <a:ahLst/>
            <a:cxnLst/>
            <a:rect l="l" t="t" r="r" b="b"/>
            <a:pathLst>
              <a:path w="1085063" h="651038">
                <a:moveTo>
                  <a:pt x="0" y="0"/>
                </a:moveTo>
                <a:lnTo>
                  <a:pt x="1085063" y="0"/>
                </a:lnTo>
                <a:lnTo>
                  <a:pt x="1085063" y="651038"/>
                </a:lnTo>
                <a:lnTo>
                  <a:pt x="0" y="651038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9725362" y="3659718"/>
            <a:ext cx="609588" cy="767216"/>
          </a:xfrm>
          <a:custGeom>
            <a:avLst/>
            <a:gdLst/>
            <a:ahLst/>
            <a:cxnLst/>
            <a:rect l="l" t="t" r="r" b="b"/>
            <a:pathLst>
              <a:path w="609588" h="767216">
                <a:moveTo>
                  <a:pt x="0" y="0"/>
                </a:moveTo>
                <a:lnTo>
                  <a:pt x="609588" y="0"/>
                </a:lnTo>
                <a:lnTo>
                  <a:pt x="609588" y="767216"/>
                </a:lnTo>
                <a:lnTo>
                  <a:pt x="0" y="767216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4216628" y="6078455"/>
            <a:ext cx="1038048" cy="998413"/>
          </a:xfrm>
          <a:custGeom>
            <a:avLst/>
            <a:gdLst/>
            <a:ahLst/>
            <a:cxnLst/>
            <a:rect l="l" t="t" r="r" b="b"/>
            <a:pathLst>
              <a:path w="1038048" h="998413">
                <a:moveTo>
                  <a:pt x="0" y="0"/>
                </a:moveTo>
                <a:lnTo>
                  <a:pt x="1038048" y="0"/>
                </a:lnTo>
                <a:lnTo>
                  <a:pt x="1038048" y="998413"/>
                </a:lnTo>
                <a:lnTo>
                  <a:pt x="0" y="998413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5525264" y="6054712"/>
            <a:ext cx="978628" cy="991244"/>
          </a:xfrm>
          <a:custGeom>
            <a:avLst/>
            <a:gdLst/>
            <a:ahLst/>
            <a:cxnLst/>
            <a:rect l="l" t="t" r="r" b="b"/>
            <a:pathLst>
              <a:path w="978628" h="991244">
                <a:moveTo>
                  <a:pt x="0" y="0"/>
                </a:moveTo>
                <a:lnTo>
                  <a:pt x="978627" y="0"/>
                </a:lnTo>
                <a:lnTo>
                  <a:pt x="978627" y="991244"/>
                </a:lnTo>
                <a:lnTo>
                  <a:pt x="0" y="991244"/>
                </a:lnTo>
                <a:lnTo>
                  <a:pt x="0" y="0"/>
                </a:lnTo>
                <a:close/>
              </a:path>
            </a:pathLst>
          </a:custGeom>
          <a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223819">
            <a:off x="-4572963" y="4006074"/>
            <a:ext cx="9665112" cy="8771089"/>
          </a:xfrm>
          <a:custGeom>
            <a:avLst/>
            <a:gdLst/>
            <a:ahLst/>
            <a:cxnLst/>
            <a:rect l="l" t="t" r="r" b="b"/>
            <a:pathLst>
              <a:path w="9665112" h="8771089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5971740" y="1648649"/>
            <a:ext cx="6344521" cy="7111957"/>
            <a:chOff x="0" y="0"/>
            <a:chExt cx="1670985" cy="187310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70985" cy="1873108"/>
            </a:xfrm>
            <a:custGeom>
              <a:avLst/>
              <a:gdLst/>
              <a:ahLst/>
              <a:cxnLst/>
              <a:rect l="l" t="t" r="r" b="b"/>
              <a:pathLst>
                <a:path w="1670985" h="1873108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132358" y="7708556"/>
            <a:ext cx="1769644" cy="1711728"/>
          </a:xfrm>
          <a:custGeom>
            <a:avLst/>
            <a:gdLst/>
            <a:ahLst/>
            <a:cxnLst/>
            <a:rect l="l" t="t" r="r" b="b"/>
            <a:pathLst>
              <a:path w="1769644" h="1711728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246727" y="3053774"/>
            <a:ext cx="4312629" cy="4374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Group members</a:t>
            </a:r>
          </a:p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About Us</a:t>
            </a:r>
          </a:p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Problem Statement</a:t>
            </a:r>
          </a:p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Objective</a:t>
            </a:r>
          </a:p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Proposed Solution</a:t>
            </a:r>
          </a:p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Target market</a:t>
            </a:r>
          </a:p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Challenges</a:t>
            </a:r>
          </a:p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Project Timeline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28644" y="1794630"/>
            <a:ext cx="4830711" cy="77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b="1" spc="311" dirty="0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Overview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6017180" y="-1431186"/>
            <a:ext cx="3656258" cy="365625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w="38100" cap="flat">
            <a:solidFill>
              <a:srgbClr val="048A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92E23-AD50-6223-9C0D-DC654003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10D500A-DC3D-C715-2751-ACAE7CB3BC5D}"/>
              </a:ext>
            </a:extLst>
          </p:cNvPr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5A0498C-6BE4-187F-C269-2827CCB4C1AB}"/>
              </a:ext>
            </a:extLst>
          </p:cNvPr>
          <p:cNvSpPr/>
          <p:nvPr/>
        </p:nvSpPr>
        <p:spPr>
          <a:xfrm rot="2223819">
            <a:off x="-4572963" y="4006074"/>
            <a:ext cx="9665112" cy="8771089"/>
          </a:xfrm>
          <a:custGeom>
            <a:avLst/>
            <a:gdLst/>
            <a:ahLst/>
            <a:cxnLst/>
            <a:rect l="l" t="t" r="r" b="b"/>
            <a:pathLst>
              <a:path w="9665112" h="8771089">
                <a:moveTo>
                  <a:pt x="0" y="0"/>
                </a:moveTo>
                <a:lnTo>
                  <a:pt x="9665112" y="0"/>
                </a:lnTo>
                <a:lnTo>
                  <a:pt x="9665112" y="8771089"/>
                </a:lnTo>
                <a:lnTo>
                  <a:pt x="0" y="8771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A541D43-9EAF-E856-BC77-187AAC3CB757}"/>
              </a:ext>
            </a:extLst>
          </p:cNvPr>
          <p:cNvGrpSpPr/>
          <p:nvPr/>
        </p:nvGrpSpPr>
        <p:grpSpPr>
          <a:xfrm>
            <a:off x="5971740" y="1648649"/>
            <a:ext cx="6344521" cy="7111957"/>
            <a:chOff x="0" y="0"/>
            <a:chExt cx="1670985" cy="187310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E205174-7B5F-6EB1-48AB-6DAB9B7D47EB}"/>
                </a:ext>
              </a:extLst>
            </p:cNvPr>
            <p:cNvSpPr/>
            <p:nvPr/>
          </p:nvSpPr>
          <p:spPr>
            <a:xfrm>
              <a:off x="0" y="0"/>
              <a:ext cx="1670985" cy="1873108"/>
            </a:xfrm>
            <a:custGeom>
              <a:avLst/>
              <a:gdLst/>
              <a:ahLst/>
              <a:cxnLst/>
              <a:rect l="l" t="t" r="r" b="b"/>
              <a:pathLst>
                <a:path w="1670985" h="1873108">
                  <a:moveTo>
                    <a:pt x="0" y="0"/>
                  </a:moveTo>
                  <a:lnTo>
                    <a:pt x="1670985" y="0"/>
                  </a:lnTo>
                  <a:lnTo>
                    <a:pt x="1670985" y="1873108"/>
                  </a:lnTo>
                  <a:lnTo>
                    <a:pt x="0" y="1873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48AFF"/>
              </a:solidFill>
              <a:prstDash val="solid"/>
              <a:miter/>
            </a:ln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6CBF817C-43A1-FF62-00F3-CE5465C89C6A}"/>
                </a:ext>
              </a:extLst>
            </p:cNvPr>
            <p:cNvSpPr txBox="1"/>
            <p:nvPr/>
          </p:nvSpPr>
          <p:spPr>
            <a:xfrm>
              <a:off x="0" y="-9525"/>
              <a:ext cx="1670985" cy="1882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2A980B86-8010-E093-B633-81E9CE935428}"/>
              </a:ext>
            </a:extLst>
          </p:cNvPr>
          <p:cNvSpPr/>
          <p:nvPr/>
        </p:nvSpPr>
        <p:spPr>
          <a:xfrm>
            <a:off x="15132358" y="7708556"/>
            <a:ext cx="1769644" cy="1711728"/>
          </a:xfrm>
          <a:custGeom>
            <a:avLst/>
            <a:gdLst/>
            <a:ahLst/>
            <a:cxnLst/>
            <a:rect l="l" t="t" r="r" b="b"/>
            <a:pathLst>
              <a:path w="1769644" h="1711728">
                <a:moveTo>
                  <a:pt x="0" y="0"/>
                </a:moveTo>
                <a:lnTo>
                  <a:pt x="1769644" y="0"/>
                </a:lnTo>
                <a:lnTo>
                  <a:pt x="1769644" y="1711729"/>
                </a:lnTo>
                <a:lnTo>
                  <a:pt x="0" y="1711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27DE520-A76B-EA16-765C-1358360F516C}"/>
              </a:ext>
            </a:extLst>
          </p:cNvPr>
          <p:cNvSpPr txBox="1"/>
          <p:nvPr/>
        </p:nvSpPr>
        <p:spPr>
          <a:xfrm>
            <a:off x="7246727" y="3053774"/>
            <a:ext cx="4312629" cy="272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Precious </a:t>
            </a:r>
            <a:r>
              <a:rPr lang="en-US" sz="2759" i="1" dirty="0" err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Ndulu</a:t>
            </a: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</a:p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 err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Sheilla</a:t>
            </a: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Achieng</a:t>
            </a:r>
          </a:p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Dennis </a:t>
            </a:r>
            <a:r>
              <a:rPr lang="en-US" sz="2759" i="1" dirty="0" err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Mbuno</a:t>
            </a:r>
            <a:endParaRPr lang="en-US" sz="2759" i="1" dirty="0">
              <a:solidFill>
                <a:srgbClr val="FFFAEB"/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Jessica </a:t>
            </a:r>
            <a:r>
              <a:rPr lang="en-US" sz="2759" i="1" dirty="0" err="1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Ng'ang’a</a:t>
            </a:r>
            <a:endParaRPr lang="en-US" sz="2759" i="1" dirty="0">
              <a:solidFill>
                <a:srgbClr val="FFFAEB"/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  <a:p>
            <a:pPr marL="595784" lvl="1" indent="-297892" algn="l">
              <a:lnSpc>
                <a:spcPts val="4304"/>
              </a:lnSpc>
              <a:buFont typeface="Arial"/>
              <a:buChar char="•"/>
            </a:pPr>
            <a:r>
              <a:rPr lang="en-US" sz="2759" i="1" dirty="0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Catherine Mumbi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848CC9E-C9D8-8DC1-FC67-872EB36CDB61}"/>
              </a:ext>
            </a:extLst>
          </p:cNvPr>
          <p:cNvSpPr txBox="1"/>
          <p:nvPr/>
        </p:nvSpPr>
        <p:spPr>
          <a:xfrm>
            <a:off x="6350191" y="1826381"/>
            <a:ext cx="5587617" cy="792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4"/>
              </a:lnSpc>
            </a:pPr>
            <a:r>
              <a:rPr lang="en-US" sz="4586" b="1" spc="311" dirty="0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Our Team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211FFEE-E7ED-09FE-8C69-59D75E03FD65}"/>
              </a:ext>
            </a:extLst>
          </p:cNvPr>
          <p:cNvGrpSpPr/>
          <p:nvPr/>
        </p:nvGrpSpPr>
        <p:grpSpPr>
          <a:xfrm>
            <a:off x="16017180" y="-1431186"/>
            <a:ext cx="3656258" cy="3656258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1735E1C-48F4-FC5A-34D4-EF58E66439F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48AFF">
                    <a:alpha val="100000"/>
                  </a:srgbClr>
                </a:gs>
                <a:gs pos="100000">
                  <a:srgbClr val="B100E8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37DFE908-198B-3103-563E-D49F62FE552F}"/>
                </a:ext>
              </a:extLst>
            </p:cNvPr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31"/>
                </a:lnSpc>
              </a:pPr>
              <a:endParaRPr/>
            </a:p>
          </p:txBody>
        </p:sp>
      </p:grpSp>
      <p:sp>
        <p:nvSpPr>
          <p:cNvPr id="13" name="AutoShape 13">
            <a:extLst>
              <a:ext uri="{FF2B5EF4-FFF2-40B4-BE49-F238E27FC236}">
                <a16:creationId xmlns:a16="http://schemas.microsoft.com/office/drawing/2014/main" id="{1E93C05C-5D70-6E0F-26FF-7429681801FC}"/>
              </a:ext>
            </a:extLst>
          </p:cNvPr>
          <p:cNvSpPr/>
          <p:nvPr/>
        </p:nvSpPr>
        <p:spPr>
          <a:xfrm>
            <a:off x="6085397" y="2796124"/>
            <a:ext cx="6076393" cy="0"/>
          </a:xfrm>
          <a:prstGeom prst="line">
            <a:avLst/>
          </a:prstGeom>
          <a:ln w="38100" cap="flat">
            <a:solidFill>
              <a:srgbClr val="048AFF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597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5240" y="-2286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689719" y="-1276542"/>
            <a:ext cx="2556280" cy="2553085"/>
          </a:xfrm>
          <a:custGeom>
            <a:avLst/>
            <a:gdLst/>
            <a:ahLst/>
            <a:cxnLst/>
            <a:rect l="l" t="t" r="r" b="b"/>
            <a:pathLst>
              <a:path w="2556280" h="2553085">
                <a:moveTo>
                  <a:pt x="0" y="0"/>
                </a:moveTo>
                <a:lnTo>
                  <a:pt x="2556280" y="0"/>
                </a:lnTo>
                <a:lnTo>
                  <a:pt x="2556280" y="2553084"/>
                </a:lnTo>
                <a:lnTo>
                  <a:pt x="0" y="2553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589607" y="0"/>
            <a:ext cx="8698393" cy="10400373"/>
            <a:chOff x="0" y="0"/>
            <a:chExt cx="8603361" cy="10286746"/>
          </a:xfrm>
        </p:grpSpPr>
        <p:sp>
          <p:nvSpPr>
            <p:cNvPr id="5" name="Freeform 5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t="-27458" r="-1536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7584476" y="8616204"/>
            <a:ext cx="4010261" cy="4005248"/>
          </a:xfrm>
          <a:custGeom>
            <a:avLst/>
            <a:gdLst/>
            <a:ahLst/>
            <a:cxnLst/>
            <a:rect l="l" t="t" r="r" b="b"/>
            <a:pathLst>
              <a:path w="4010261" h="4005248">
                <a:moveTo>
                  <a:pt x="0" y="0"/>
                </a:moveTo>
                <a:lnTo>
                  <a:pt x="4010261" y="0"/>
                </a:lnTo>
                <a:lnTo>
                  <a:pt x="4010261" y="4005248"/>
                </a:lnTo>
                <a:lnTo>
                  <a:pt x="0" y="4005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15104" y="1585374"/>
            <a:ext cx="5189556" cy="88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3"/>
              </a:lnSpc>
            </a:pPr>
            <a:r>
              <a:rPr lang="en-US" sz="5160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About 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58979" y="2728396"/>
            <a:ext cx="6157357" cy="4493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3200" dirty="0">
                <a:solidFill>
                  <a:srgbClr val="F8FAFF"/>
                </a:solidFill>
                <a:latin typeface="Inter"/>
              </a:rPr>
              <a:t>With our project, we’ll</a:t>
            </a:r>
            <a:r>
              <a:rPr lang="en-US" sz="3200" b="0" i="0" dirty="0">
                <a:solidFill>
                  <a:srgbClr val="F8FAFF"/>
                </a:solidFill>
                <a:effectLst/>
                <a:latin typeface="Inter"/>
              </a:rPr>
              <a:t> simplify and modernize savings group management. </a:t>
            </a:r>
            <a:r>
              <a:rPr lang="en-US" sz="2800" b="0" i="0" dirty="0">
                <a:solidFill>
                  <a:srgbClr val="F8FAFF"/>
                </a:solidFill>
                <a:effectLst/>
                <a:latin typeface="Inter"/>
              </a:rPr>
              <a:t>Many</a:t>
            </a:r>
            <a:r>
              <a:rPr lang="en-US" sz="3200" b="0" i="0" dirty="0">
                <a:solidFill>
                  <a:srgbClr val="F8FAFF"/>
                </a:solidFill>
                <a:effectLst/>
                <a:latin typeface="Inter"/>
              </a:rPr>
              <a:t> groups struggle with manual, error-prone processes that hinder transparency and growth. Our platform automates contributions, loans, and group management, fostering collaboration and efficiency</a:t>
            </a:r>
            <a:r>
              <a:rPr lang="en-US" sz="3600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-855821" y="769658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792965" y="-4982246"/>
            <a:ext cx="8083465" cy="8073361"/>
          </a:xfrm>
          <a:custGeom>
            <a:avLst/>
            <a:gdLst/>
            <a:ahLst/>
            <a:cxnLst/>
            <a:rect l="l" t="t" r="r" b="b"/>
            <a:pathLst>
              <a:path w="8083465" h="8073361">
                <a:moveTo>
                  <a:pt x="0" y="0"/>
                </a:moveTo>
                <a:lnTo>
                  <a:pt x="8083465" y="0"/>
                </a:lnTo>
                <a:lnTo>
                  <a:pt x="8083465" y="8073361"/>
                </a:lnTo>
                <a:lnTo>
                  <a:pt x="0" y="8073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438410" y="-5076387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457520" y="1560523"/>
            <a:ext cx="5372960" cy="89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b="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Goals</a:t>
            </a:r>
          </a:p>
        </p:txBody>
      </p:sp>
      <p:sp>
        <p:nvSpPr>
          <p:cNvPr id="6" name="AutoShape 6"/>
          <p:cNvSpPr/>
          <p:nvPr/>
        </p:nvSpPr>
        <p:spPr>
          <a:xfrm>
            <a:off x="9211339" y="2867678"/>
            <a:ext cx="0" cy="553813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>
            <a:off x="5782251" y="3247220"/>
            <a:ext cx="1390737" cy="1390737"/>
          </a:xfrm>
          <a:custGeom>
            <a:avLst/>
            <a:gdLst/>
            <a:ahLst/>
            <a:cxnLst/>
            <a:rect l="l" t="t" r="r" b="b"/>
            <a:pathLst>
              <a:path w="1390737" h="1390737">
                <a:moveTo>
                  <a:pt x="0" y="0"/>
                </a:moveTo>
                <a:lnTo>
                  <a:pt x="1390738" y="0"/>
                </a:lnTo>
                <a:lnTo>
                  <a:pt x="1390738" y="1390738"/>
                </a:lnTo>
                <a:lnTo>
                  <a:pt x="0" y="13907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54311" y="3234155"/>
            <a:ext cx="1403803" cy="1403803"/>
          </a:xfrm>
          <a:custGeom>
            <a:avLst/>
            <a:gdLst/>
            <a:ahLst/>
            <a:cxnLst/>
            <a:rect l="l" t="t" r="r" b="b"/>
            <a:pathLst>
              <a:path w="1403803" h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24114" y="5974554"/>
            <a:ext cx="3066811" cy="3144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694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8FAFF"/>
                </a:solidFill>
                <a:effectLst/>
                <a:latin typeface="Inter"/>
              </a:rPr>
              <a:t>Eliminate manual processes.</a:t>
            </a:r>
          </a:p>
          <a:p>
            <a:pPr marL="342900" indent="-342900">
              <a:lnSpc>
                <a:spcPts val="2694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8FAFF"/>
                </a:solidFill>
                <a:latin typeface="Inter"/>
              </a:rPr>
              <a:t>R</a:t>
            </a:r>
            <a:r>
              <a:rPr lang="en-US" sz="3200" b="0" i="0" dirty="0">
                <a:solidFill>
                  <a:srgbClr val="F8FAFF"/>
                </a:solidFill>
                <a:effectLst/>
                <a:latin typeface="Inter"/>
              </a:rPr>
              <a:t>educe errors, </a:t>
            </a:r>
          </a:p>
          <a:p>
            <a:pPr marL="342900" indent="-342900">
              <a:lnSpc>
                <a:spcPts val="2694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8FAFF"/>
                </a:solidFill>
                <a:latin typeface="Inter"/>
              </a:rPr>
              <a:t>M</a:t>
            </a:r>
            <a:r>
              <a:rPr lang="en-US" sz="3200" b="0" i="0" dirty="0">
                <a:solidFill>
                  <a:srgbClr val="F8FAFF"/>
                </a:solidFill>
                <a:effectLst/>
                <a:latin typeface="Inter"/>
              </a:rPr>
              <a:t>ake it easier to track contributions, payments, and loans.</a:t>
            </a:r>
            <a:endParaRPr lang="en-US" sz="2800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29376" y="4722251"/>
            <a:ext cx="6027874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600" b="1" i="0" dirty="0">
                <a:solidFill>
                  <a:srgbClr val="B100E8"/>
                </a:solidFill>
                <a:effectLst/>
                <a:latin typeface="Inter"/>
              </a:rPr>
              <a:t>Automate and Simplify Operations</a:t>
            </a:r>
            <a:endParaRPr lang="en-US" sz="3394" b="1" dirty="0">
              <a:solidFill>
                <a:srgbClr val="B100E8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-4527845" y="651510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408003" y="5959174"/>
            <a:ext cx="3066811" cy="313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2694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8FAFF"/>
                </a:solidFill>
                <a:effectLst/>
                <a:latin typeface="Inter"/>
              </a:rPr>
              <a:t>Prevent fraud, disputes,</a:t>
            </a:r>
          </a:p>
          <a:p>
            <a:pPr marL="342900" indent="-342900">
              <a:lnSpc>
                <a:spcPts val="2694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F8FAFF"/>
                </a:solidFill>
                <a:effectLst/>
                <a:latin typeface="Inter"/>
              </a:rPr>
              <a:t>Prevent late payments by providing clear, real-time visibility into financial activities.</a:t>
            </a: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34743" y="4866558"/>
            <a:ext cx="3413332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600" b="1" i="0" dirty="0">
                <a:solidFill>
                  <a:srgbClr val="B100E8"/>
                </a:solidFill>
                <a:effectLst/>
                <a:latin typeface="Inter"/>
              </a:rPr>
              <a:t>Enhance</a:t>
            </a:r>
            <a:r>
              <a:rPr lang="en-US" sz="3600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en-US" sz="3600" b="1" i="0" dirty="0">
                <a:solidFill>
                  <a:srgbClr val="B100E8"/>
                </a:solidFill>
                <a:effectLst/>
                <a:latin typeface="Inter"/>
              </a:rPr>
              <a:t>Transparency</a:t>
            </a:r>
            <a:endParaRPr lang="en-US" sz="3394" b="1" dirty="0">
              <a:solidFill>
                <a:srgbClr val="B100E8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00267" y="815099"/>
            <a:ext cx="13649333" cy="990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981"/>
              </a:lnSpc>
              <a:spcBef>
                <a:spcPct val="0"/>
              </a:spcBef>
            </a:pPr>
            <a:r>
              <a:rPr lang="en-US" sz="5741" b="1" dirty="0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Problem Statement</a:t>
            </a:r>
          </a:p>
        </p:txBody>
      </p:sp>
      <p:sp>
        <p:nvSpPr>
          <p:cNvPr id="4" name="Freeform 4"/>
          <p:cNvSpPr/>
          <p:nvPr/>
        </p:nvSpPr>
        <p:spPr>
          <a:xfrm>
            <a:off x="-8347817" y="4229100"/>
            <a:ext cx="17894953" cy="17894953"/>
          </a:xfrm>
          <a:custGeom>
            <a:avLst/>
            <a:gdLst/>
            <a:ahLst/>
            <a:cxnLst/>
            <a:rect l="l" t="t" r="r" b="b"/>
            <a:pathLst>
              <a:path w="17894953" h="17894953">
                <a:moveTo>
                  <a:pt x="0" y="0"/>
                </a:moveTo>
                <a:lnTo>
                  <a:pt x="17894952" y="0"/>
                </a:lnTo>
                <a:lnTo>
                  <a:pt x="17894952" y="17894953"/>
                </a:lnTo>
                <a:lnTo>
                  <a:pt x="0" y="178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00267" y="4757634"/>
            <a:ext cx="2370352" cy="113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7"/>
              </a:lnSpc>
            </a:pPr>
            <a:endParaRPr lang="en-US" sz="6631" b="1" dirty="0">
              <a:solidFill>
                <a:srgbClr val="B100E8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-824620" y="-1132633"/>
            <a:ext cx="3308580" cy="3304444"/>
          </a:xfrm>
          <a:custGeom>
            <a:avLst/>
            <a:gdLst/>
            <a:ahLst/>
            <a:cxnLst/>
            <a:rect l="l" t="t" r="r" b="b"/>
            <a:pathLst>
              <a:path w="3308580" h="3304444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633710" y="8634778"/>
            <a:ext cx="3308580" cy="3304444"/>
          </a:xfrm>
          <a:custGeom>
            <a:avLst/>
            <a:gdLst/>
            <a:ahLst/>
            <a:cxnLst/>
            <a:rect l="l" t="t" r="r" b="b"/>
            <a:pathLst>
              <a:path w="3308580" h="3304444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52600" y="2171811"/>
            <a:ext cx="15087600" cy="6404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>
              <a:lnSpc>
                <a:spcPct val="150000"/>
              </a:lnSpc>
              <a:spcBef>
                <a:spcPct val="0"/>
              </a:spcBef>
            </a:pPr>
            <a:r>
              <a:rPr lang="en-US" sz="2054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 </a:t>
            </a:r>
            <a:r>
              <a:rPr lang="en-US" sz="28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Transparency</a:t>
            </a: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Chamas lack clear, real-time financial visibility, leading to mistrust and difficulty in decision-making. </a:t>
            </a:r>
          </a:p>
          <a:p>
            <a:pPr marL="0" lvl="1" indent="0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2</a:t>
            </a:r>
            <a:r>
              <a:rPr lang="en-US" sz="28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Efficiency</a:t>
            </a: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Traditional methods are time-consuming and prone to errors, hindering productivity and increasing frustration.</a:t>
            </a:r>
          </a:p>
          <a:p>
            <a:pPr marL="0" lvl="1" indent="0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3 </a:t>
            </a:r>
            <a:r>
              <a:rPr lang="en-US" sz="28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Growth</a:t>
            </a: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As Chamas grow, manual methods become inadequate for managing complex finances and planning for the future.</a:t>
            </a:r>
          </a:p>
          <a:p>
            <a:pPr marL="0" lvl="1" indent="0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4 </a:t>
            </a:r>
            <a:r>
              <a:rPr lang="en-US" sz="28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Security: </a:t>
            </a: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Physical records are vulnerable to loss or unauthorized access, risking the Chama's funds and creating mistrust.</a:t>
            </a:r>
          </a:p>
          <a:p>
            <a:pPr marL="0" lvl="1" indent="0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 5 </a:t>
            </a:r>
            <a:r>
              <a:rPr lang="en-US" sz="28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Concise</a:t>
            </a: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Chamas struggle with inefficient and opaque money management, hindering growth and creating mistrust.  A streamlined, transparent, and secure solution is needed.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C86A4-D3A9-F681-3524-37E4AE3B9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8616BEC-9115-F931-C59A-625259640A6C}"/>
              </a:ext>
            </a:extLst>
          </p:cNvPr>
          <p:cNvSpPr/>
          <p:nvPr/>
        </p:nvSpPr>
        <p:spPr>
          <a:xfrm flipV="1">
            <a:off x="0" y="-1080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2BDF44A-79CE-FA52-9D0F-53AFD9265101}"/>
              </a:ext>
            </a:extLst>
          </p:cNvPr>
          <p:cNvSpPr txBox="1"/>
          <p:nvPr/>
        </p:nvSpPr>
        <p:spPr>
          <a:xfrm>
            <a:off x="2200267" y="620560"/>
            <a:ext cx="13649333" cy="990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981"/>
              </a:lnSpc>
              <a:spcBef>
                <a:spcPct val="0"/>
              </a:spcBef>
            </a:pPr>
            <a:r>
              <a:rPr lang="en-US" sz="5741" b="1" dirty="0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Possible Solutions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41357F2-8D7A-2639-6499-35E7040C8DA6}"/>
              </a:ext>
            </a:extLst>
          </p:cNvPr>
          <p:cNvSpPr/>
          <p:nvPr/>
        </p:nvSpPr>
        <p:spPr>
          <a:xfrm>
            <a:off x="-8347817" y="4229100"/>
            <a:ext cx="17894953" cy="17894953"/>
          </a:xfrm>
          <a:custGeom>
            <a:avLst/>
            <a:gdLst/>
            <a:ahLst/>
            <a:cxnLst/>
            <a:rect l="l" t="t" r="r" b="b"/>
            <a:pathLst>
              <a:path w="17894953" h="17894953">
                <a:moveTo>
                  <a:pt x="0" y="0"/>
                </a:moveTo>
                <a:lnTo>
                  <a:pt x="17894952" y="0"/>
                </a:lnTo>
                <a:lnTo>
                  <a:pt x="17894952" y="17894953"/>
                </a:lnTo>
                <a:lnTo>
                  <a:pt x="0" y="17894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123090D-E6AB-3586-0BFB-28AF77C94BFD}"/>
              </a:ext>
            </a:extLst>
          </p:cNvPr>
          <p:cNvSpPr txBox="1"/>
          <p:nvPr/>
        </p:nvSpPr>
        <p:spPr>
          <a:xfrm>
            <a:off x="2200267" y="4757634"/>
            <a:ext cx="2370352" cy="1130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17"/>
              </a:lnSpc>
            </a:pPr>
            <a:endParaRPr lang="en-US" sz="6631" b="1" dirty="0">
              <a:solidFill>
                <a:srgbClr val="B100E8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8BC5A4E-94C4-32D7-8A08-CC1271FB8990}"/>
              </a:ext>
            </a:extLst>
          </p:cNvPr>
          <p:cNvSpPr/>
          <p:nvPr/>
        </p:nvSpPr>
        <p:spPr>
          <a:xfrm>
            <a:off x="-824620" y="-1132633"/>
            <a:ext cx="3308580" cy="3304444"/>
          </a:xfrm>
          <a:custGeom>
            <a:avLst/>
            <a:gdLst/>
            <a:ahLst/>
            <a:cxnLst/>
            <a:rect l="l" t="t" r="r" b="b"/>
            <a:pathLst>
              <a:path w="3308580" h="3304444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870512B-E69B-32B1-3446-2EF7B3090E87}"/>
              </a:ext>
            </a:extLst>
          </p:cNvPr>
          <p:cNvSpPr/>
          <p:nvPr/>
        </p:nvSpPr>
        <p:spPr>
          <a:xfrm>
            <a:off x="16633710" y="8634778"/>
            <a:ext cx="3308580" cy="3304444"/>
          </a:xfrm>
          <a:custGeom>
            <a:avLst/>
            <a:gdLst/>
            <a:ahLst/>
            <a:cxnLst/>
            <a:rect l="l" t="t" r="r" b="b"/>
            <a:pathLst>
              <a:path w="3308580" h="3304444">
                <a:moveTo>
                  <a:pt x="0" y="0"/>
                </a:moveTo>
                <a:lnTo>
                  <a:pt x="3308580" y="0"/>
                </a:lnTo>
                <a:lnTo>
                  <a:pt x="3308580" y="3304444"/>
                </a:lnTo>
                <a:lnTo>
                  <a:pt x="0" y="33044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FC57CC3D-087F-4E36-7F71-208C52D8F44F}"/>
              </a:ext>
            </a:extLst>
          </p:cNvPr>
          <p:cNvSpPr txBox="1"/>
          <p:nvPr/>
        </p:nvSpPr>
        <p:spPr>
          <a:xfrm>
            <a:off x="1752600" y="1913167"/>
            <a:ext cx="15087600" cy="7050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lvl="1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Secure Online Platform: A website or app accessible to all members with login details.</a:t>
            </a:r>
          </a:p>
          <a:p>
            <a:pPr marL="514350" lvl="1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Real-time Tracking:  Instantly record contributions, expenses, and other transactions.</a:t>
            </a:r>
          </a:p>
          <a:p>
            <a:pPr marL="514350" lvl="1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Contribution Management: Track member contributions, send reminders, and manage payments. </a:t>
            </a:r>
          </a:p>
          <a:p>
            <a:pPr marL="514350" lvl="1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Expense Tracking:  Record expenses and categorize spending. </a:t>
            </a:r>
          </a:p>
          <a:p>
            <a:pPr marL="514350" lvl="1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Loan Management: Track loans given out by the Chama, including repayments and interest.</a:t>
            </a:r>
          </a:p>
          <a:p>
            <a:pPr marL="514350" lvl="1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User Roles:  Control access to different features based on roles (e.g., treasurer, member).</a:t>
            </a:r>
          </a:p>
          <a:p>
            <a:pPr marL="514350" lvl="1" indent="-51435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Notifications: Send alerts for important events, like upcoming payments or low balances.</a:t>
            </a:r>
          </a:p>
        </p:txBody>
      </p:sp>
    </p:spTree>
    <p:extLst>
      <p:ext uri="{BB962C8B-B14F-4D97-AF65-F5344CB8AC3E}">
        <p14:creationId xmlns:p14="http://schemas.microsoft.com/office/powerpoint/2010/main" val="307649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F7E58-2AB4-9C07-6749-C85A67DCC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E788019-8F67-CA73-0E1F-3F1047F5197B}"/>
              </a:ext>
            </a:extLst>
          </p:cNvPr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15C994B-5516-990A-82AB-981F37EF0A7C}"/>
              </a:ext>
            </a:extLst>
          </p:cNvPr>
          <p:cNvSpPr/>
          <p:nvPr/>
        </p:nvSpPr>
        <p:spPr>
          <a:xfrm>
            <a:off x="12438410" y="-5076387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8"/>
                </a:lnTo>
                <a:lnTo>
                  <a:pt x="0" y="96297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F1B3581-27C4-45B6-B2B8-D776F61018D2}"/>
              </a:ext>
            </a:extLst>
          </p:cNvPr>
          <p:cNvSpPr/>
          <p:nvPr/>
        </p:nvSpPr>
        <p:spPr>
          <a:xfrm>
            <a:off x="15789970" y="7909420"/>
            <a:ext cx="1469330" cy="1421243"/>
          </a:xfrm>
          <a:custGeom>
            <a:avLst/>
            <a:gdLst/>
            <a:ahLst/>
            <a:cxnLst/>
            <a:rect l="l" t="t" r="r" b="b"/>
            <a:pathLst>
              <a:path w="1469330" h="1421243">
                <a:moveTo>
                  <a:pt x="0" y="0"/>
                </a:moveTo>
                <a:lnTo>
                  <a:pt x="1469330" y="0"/>
                </a:lnTo>
                <a:lnTo>
                  <a:pt x="1469330" y="1421243"/>
                </a:lnTo>
                <a:lnTo>
                  <a:pt x="0" y="1421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DE90133-D253-72ED-B4F1-A0F1065BA3A1}"/>
              </a:ext>
            </a:extLst>
          </p:cNvPr>
          <p:cNvSpPr txBox="1"/>
          <p:nvPr/>
        </p:nvSpPr>
        <p:spPr>
          <a:xfrm>
            <a:off x="6457520" y="1560523"/>
            <a:ext cx="5372960" cy="917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7"/>
              </a:lnSpc>
            </a:pPr>
            <a:r>
              <a:rPr lang="en-US" sz="5343" b="1" dirty="0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Target market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3608B09-4001-CA1D-64DB-3394404F7363}"/>
              </a:ext>
            </a:extLst>
          </p:cNvPr>
          <p:cNvSpPr/>
          <p:nvPr/>
        </p:nvSpPr>
        <p:spPr>
          <a:xfrm>
            <a:off x="5039510" y="1317272"/>
            <a:ext cx="1403803" cy="1403803"/>
          </a:xfrm>
          <a:custGeom>
            <a:avLst/>
            <a:gdLst/>
            <a:ahLst/>
            <a:cxnLst/>
            <a:rect l="l" t="t" r="r" b="b"/>
            <a:pathLst>
              <a:path w="1403803" h="1403803">
                <a:moveTo>
                  <a:pt x="0" y="0"/>
                </a:moveTo>
                <a:lnTo>
                  <a:pt x="1403803" y="0"/>
                </a:lnTo>
                <a:lnTo>
                  <a:pt x="1403803" y="1403803"/>
                </a:lnTo>
                <a:lnTo>
                  <a:pt x="0" y="14038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B8BBA83-2430-33C8-94C7-53856838B7A0}"/>
              </a:ext>
            </a:extLst>
          </p:cNvPr>
          <p:cNvSpPr txBox="1"/>
          <p:nvPr/>
        </p:nvSpPr>
        <p:spPr>
          <a:xfrm>
            <a:off x="3429376" y="4722251"/>
            <a:ext cx="6027874" cy="522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en-US" sz="3394" b="1" dirty="0">
              <a:solidFill>
                <a:srgbClr val="B100E8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DC622198-4E82-573D-7015-801BDAC88639}"/>
              </a:ext>
            </a:extLst>
          </p:cNvPr>
          <p:cNvSpPr/>
          <p:nvPr/>
        </p:nvSpPr>
        <p:spPr>
          <a:xfrm>
            <a:off x="-4327715" y="6542790"/>
            <a:ext cx="9641780" cy="9629727"/>
          </a:xfrm>
          <a:custGeom>
            <a:avLst/>
            <a:gdLst/>
            <a:ahLst/>
            <a:cxnLst/>
            <a:rect l="l" t="t" r="r" b="b"/>
            <a:pathLst>
              <a:path w="9641780" h="9629727">
                <a:moveTo>
                  <a:pt x="0" y="0"/>
                </a:moveTo>
                <a:lnTo>
                  <a:pt x="9641780" y="0"/>
                </a:lnTo>
                <a:lnTo>
                  <a:pt x="9641780" y="9629727"/>
                </a:lnTo>
                <a:lnTo>
                  <a:pt x="0" y="96297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9DEDFC86-7D47-2A6A-F757-7AFEBCB9FDEA}"/>
              </a:ext>
            </a:extLst>
          </p:cNvPr>
          <p:cNvSpPr txBox="1"/>
          <p:nvPr/>
        </p:nvSpPr>
        <p:spPr>
          <a:xfrm>
            <a:off x="3256909" y="3323687"/>
            <a:ext cx="11277599" cy="49321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800" b="1" i="0" dirty="0">
                <a:solidFill>
                  <a:srgbClr val="F8FAFF"/>
                </a:solidFill>
                <a:effectLst/>
                <a:latin typeface="Inter"/>
              </a:rPr>
              <a:t>Investment Chamas:</a:t>
            </a:r>
            <a:r>
              <a:rPr lang="en-US" sz="2800" b="0" i="0" dirty="0">
                <a:solidFill>
                  <a:srgbClr val="F8FAFF"/>
                </a:solidFill>
                <a:effectLst/>
                <a:latin typeface="Inter"/>
              </a:rPr>
              <a:t> Groups investing in real estate or businesses, requiring accurate financial tools.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800" b="1" i="0" dirty="0">
                <a:solidFill>
                  <a:srgbClr val="F8FAFF"/>
                </a:solidFill>
                <a:effectLst/>
                <a:latin typeface="Inter"/>
              </a:rPr>
              <a:t>Women-Based Chamas:</a:t>
            </a:r>
            <a:r>
              <a:rPr lang="en-US" sz="2800" b="0" i="0" dirty="0">
                <a:solidFill>
                  <a:srgbClr val="F8FAFF"/>
                </a:solidFill>
                <a:effectLst/>
                <a:latin typeface="Inter"/>
              </a:rPr>
              <a:t> Empowerment-focused groups valuing simplicity and trust.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800" b="1" i="0" dirty="0">
                <a:solidFill>
                  <a:srgbClr val="F8FAFF"/>
                </a:solidFill>
                <a:effectLst/>
                <a:latin typeface="Inter"/>
              </a:rPr>
              <a:t>Youth Chamas:</a:t>
            </a:r>
            <a:r>
              <a:rPr lang="en-US" sz="2800" b="0" i="0" dirty="0">
                <a:solidFill>
                  <a:srgbClr val="F8FAFF"/>
                </a:solidFill>
                <a:effectLst/>
                <a:latin typeface="Inter"/>
              </a:rPr>
              <a:t> Tech-savvy young professionals and students preferring mobile-friendly solutions.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800" b="1" i="0" dirty="0">
                <a:solidFill>
                  <a:srgbClr val="F8FAFF"/>
                </a:solidFill>
                <a:effectLst/>
                <a:latin typeface="Inter"/>
              </a:rPr>
              <a:t>Corporate Chamas:</a:t>
            </a:r>
            <a:r>
              <a:rPr lang="en-US" sz="2800" b="0" i="0" dirty="0">
                <a:solidFill>
                  <a:srgbClr val="F8FAFF"/>
                </a:solidFill>
                <a:effectLst/>
                <a:latin typeface="Inter"/>
              </a:rPr>
              <a:t> Employee groups needing professional, accurate financial management.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800" b="1" i="0" dirty="0">
                <a:solidFill>
                  <a:srgbClr val="F8FAFF"/>
                </a:solidFill>
                <a:effectLst/>
                <a:latin typeface="Inter"/>
              </a:rPr>
              <a:t>Rural-Based Chamas:</a:t>
            </a:r>
            <a:r>
              <a:rPr lang="en-US" sz="2800" b="0" i="0" dirty="0">
                <a:solidFill>
                  <a:srgbClr val="F8FAFF"/>
                </a:solidFill>
                <a:effectLst/>
                <a:latin typeface="Inter"/>
              </a:rPr>
              <a:t> Groups in rural areas requiring affordable, offline-capable tools.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800" b="1" i="0" dirty="0">
                <a:solidFill>
                  <a:srgbClr val="F8FAFF"/>
                </a:solidFill>
                <a:effectLst/>
                <a:latin typeface="Inter"/>
              </a:rPr>
              <a:t>Faith-Based Chamas:</a:t>
            </a:r>
            <a:r>
              <a:rPr lang="en-US" sz="2800" b="0" i="0" dirty="0">
                <a:solidFill>
                  <a:srgbClr val="F8FAFF"/>
                </a:solidFill>
                <a:effectLst/>
                <a:latin typeface="Inter"/>
              </a:rPr>
              <a:t> Religious groups prioritizing transparency and trust.</a:t>
            </a:r>
          </a:p>
        </p:txBody>
      </p:sp>
    </p:spTree>
    <p:extLst>
      <p:ext uri="{BB962C8B-B14F-4D97-AF65-F5344CB8AC3E}">
        <p14:creationId xmlns:p14="http://schemas.microsoft.com/office/powerpoint/2010/main" val="110718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5161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6001244">
            <a:off x="10917706" y="7049713"/>
            <a:ext cx="14283863" cy="12962606"/>
          </a:xfrm>
          <a:custGeom>
            <a:avLst/>
            <a:gdLst/>
            <a:ahLst/>
            <a:cxnLst/>
            <a:rect l="l" t="t" r="r" b="b"/>
            <a:pathLst>
              <a:path w="14283863" h="12962606">
                <a:moveTo>
                  <a:pt x="0" y="0"/>
                </a:moveTo>
                <a:lnTo>
                  <a:pt x="14283863" y="0"/>
                </a:lnTo>
                <a:lnTo>
                  <a:pt x="14283863" y="12962606"/>
                </a:lnTo>
                <a:lnTo>
                  <a:pt x="0" y="12962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084654">
            <a:off x="-6628924" y="-8283079"/>
            <a:ext cx="12596877" cy="11431666"/>
          </a:xfrm>
          <a:custGeom>
            <a:avLst/>
            <a:gdLst/>
            <a:ahLst/>
            <a:cxnLst/>
            <a:rect l="l" t="t" r="r" b="b"/>
            <a:pathLst>
              <a:path w="12596877" h="11431666">
                <a:moveTo>
                  <a:pt x="0" y="0"/>
                </a:moveTo>
                <a:lnTo>
                  <a:pt x="12596877" y="0"/>
                </a:lnTo>
                <a:lnTo>
                  <a:pt x="12596877" y="11431667"/>
                </a:lnTo>
                <a:lnTo>
                  <a:pt x="0" y="11431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5481" y="-69377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07120" y="4451238"/>
            <a:ext cx="11370537" cy="1384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2"/>
              </a:lnSpc>
            </a:pPr>
            <a:r>
              <a:rPr lang="en-US" sz="8087" b="1" dirty="0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421</Words>
  <Application>Microsoft Office PowerPoint</Application>
  <PresentationFormat>Custom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Now Bold</vt:lpstr>
      <vt:lpstr>DM Sans Italics</vt:lpstr>
      <vt:lpstr>DM Sans</vt:lpstr>
      <vt:lpstr>Arial</vt:lpstr>
      <vt:lpstr>Inter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Blue Professional Technology Business Project Presentation</dc:title>
  <dc:creator>Precious</dc:creator>
  <cp:lastModifiedBy>Precious</cp:lastModifiedBy>
  <cp:revision>5</cp:revision>
  <dcterms:created xsi:type="dcterms:W3CDTF">2006-08-16T00:00:00Z</dcterms:created>
  <dcterms:modified xsi:type="dcterms:W3CDTF">2025-02-25T21:59:12Z</dcterms:modified>
  <dc:identifier>DAGNEmYZFcw</dc:identifier>
</cp:coreProperties>
</file>