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268" r:id="rId26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8DB"/>
    <a:srgbClr val="A10058"/>
    <a:srgbClr val="0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5" autoAdjust="0"/>
  </p:normalViewPr>
  <p:slideViewPr>
    <p:cSldViewPr snapToGrid="0" snapToObjects="1" showGuides="1">
      <p:cViewPr>
        <p:scale>
          <a:sx n="110" d="100"/>
          <a:sy n="110" d="100"/>
        </p:scale>
        <p:origin x="-1600" y="-6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68BDD-2763-4CE5-A73B-034891CD5961}" type="datetimeFigureOut">
              <a:rPr lang="nl-NL" smtClean="0"/>
              <a:t>9/2/14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C79F-7A95-4BB6-853A-D19E785EE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77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1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13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13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jdelijke aanduiding voor inhoud 4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25436"/>
            <a:ext cx="7244448" cy="409704"/>
          </a:xfrm>
        </p:spPr>
        <p:txBody>
          <a:bodyPr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lang="nl-NL" dirty="0" smtClean="0"/>
              <a:t>Name, </a:t>
            </a:r>
            <a:r>
              <a:rPr lang="nl-NL" dirty="0" err="1" smtClean="0"/>
              <a:t>faculty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7" name="Titel 3"/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1481764"/>
            <a:ext cx="7244448" cy="1324713"/>
          </a:xfrm>
        </p:spPr>
        <p:txBody>
          <a:bodyPr anchor="t"/>
          <a:lstStyle>
            <a:lvl1pPr>
              <a:defRPr>
                <a:solidFill>
                  <a:srgbClr val="82C8FA"/>
                </a:solidFill>
              </a:defRPr>
            </a:lvl1pPr>
          </a:lstStyle>
          <a:p>
            <a:r>
              <a:rPr lang="en-GB" dirty="0" smtClean="0"/>
              <a:t>Title goes here…</a:t>
            </a:r>
            <a:endParaRPr lang="nl-NL" dirty="0"/>
          </a:p>
        </p:txBody>
      </p:sp>
      <p:sp>
        <p:nvSpPr>
          <p:cNvPr id="8" name="Tijdelijke aanduiding voor inhoud 9"/>
          <p:cNvSpPr>
            <a:spLocks noGrp="1"/>
          </p:cNvSpPr>
          <p:nvPr userDrawn="1">
            <p:ph idx="10" hasCustomPrompt="1"/>
          </p:nvPr>
        </p:nvSpPr>
        <p:spPr>
          <a:xfrm>
            <a:off x="457201" y="2874758"/>
            <a:ext cx="7244448" cy="334182"/>
          </a:xfrm>
        </p:spPr>
        <p:txBody>
          <a:bodyPr anchor="ctr">
            <a:noAutofit/>
          </a:bodyPr>
          <a:lstStyle>
            <a:lvl1pPr>
              <a:defRPr sz="22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Course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454451"/>
            <a:ext cx="8229599" cy="35234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400">
                <a:solidFill>
                  <a:srgbClr val="3C3C3C"/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200" y="1481764"/>
            <a:ext cx="7244448" cy="1658895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82C8FA"/>
                </a:solidFill>
                <a:latin typeface="Calibri"/>
                <a:cs typeface="Calibri"/>
              </a:defRPr>
            </a:lvl1pPr>
          </a:lstStyle>
          <a:p>
            <a:r>
              <a:rPr lang="nl-NL" dirty="0" err="1" smtClean="0"/>
              <a:t>Outro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a </a:t>
            </a:r>
            <a:r>
              <a:rPr lang="nl-NL" dirty="0" err="1" smtClean="0"/>
              <a:t>very</a:t>
            </a:r>
            <a:r>
              <a:rPr lang="nl-NL" dirty="0" smtClean="0"/>
              <a:t> long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powerpoint</a:t>
            </a:r>
            <a:r>
              <a:rPr lang="nl-NL" dirty="0" smtClean="0"/>
              <a:t> </a:t>
            </a:r>
            <a:r>
              <a:rPr lang="nl-NL" dirty="0" err="1" smtClean="0"/>
              <a:t>presentation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54451"/>
            <a:ext cx="8229600" cy="33128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284-6B6E-3744-B4AD-483F0080AEF9}" type="datetimeFigureOut">
              <a:rPr lang="nl-NL" smtClean="0"/>
              <a:pPr/>
              <a:t>9/2/14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15C-3F33-DA47-867F-1BE216EB241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334557" cy="1179943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 dirty="0">
              <a:solidFill>
                <a:schemeClr val="accent4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kern="1200" spc="0">
          <a:solidFill>
            <a:schemeClr val="accent4"/>
          </a:solidFill>
          <a:latin typeface="Calibri"/>
          <a:ea typeface="+mj-ea"/>
          <a:cs typeface="Calibri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None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Erik Meijer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FP101x - </a:t>
            </a:r>
            <a:r>
              <a:rPr lang="nl-NL" dirty="0" err="1" smtClean="0"/>
              <a:t>Functional</a:t>
            </a:r>
            <a:r>
              <a:rPr lang="nl-NL" dirty="0" smtClean="0"/>
              <a:t> Programming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Programming in Haskell – Lazy Evaluation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Outermost reduction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24138" y="1584224"/>
            <a:ext cx="5419862" cy="54779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This strategy gives a result in </a:t>
            </a:r>
            <a:r>
              <a:rPr lang="en-US" sz="2200" u="sng" dirty="0" smtClean="0">
                <a:latin typeface="Tahoma"/>
                <a:cs typeface="Tahoma"/>
              </a:rPr>
              <a:t>one step</a:t>
            </a:r>
            <a:r>
              <a:rPr lang="en-US" sz="2200" dirty="0" smtClean="0">
                <a:latin typeface="Tahoma"/>
                <a:cs typeface="Tahoma"/>
              </a:rPr>
              <a:t>.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2247" y="1209139"/>
            <a:ext cx="2914147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fst</a:t>
            </a:r>
            <a:r>
              <a:rPr lang="en-US" sz="2400" u="sng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(1, loop)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=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4552" y="3218209"/>
            <a:ext cx="8686801" cy="20482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200" dirty="0" smtClean="0">
                <a:latin typeface="Tahoma"/>
                <a:cs typeface="Tahoma"/>
              </a:rPr>
              <a:t>Outermost reduction may give a result when innermost reduction </a:t>
            </a:r>
            <a:r>
              <a:rPr lang="en-US" sz="2200" u="sng" dirty="0" smtClean="0">
                <a:latin typeface="Tahoma"/>
                <a:cs typeface="Tahoma"/>
              </a:rPr>
              <a:t>fails to terminate</a:t>
            </a:r>
            <a:r>
              <a:rPr lang="en-US" sz="2200" dirty="0" smtClean="0">
                <a:latin typeface="Tahoma"/>
                <a:cs typeface="Tahoma"/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2200" dirty="0" smtClean="0">
                <a:latin typeface="Tahoma"/>
                <a:cs typeface="Tahoma"/>
              </a:rPr>
              <a:t>For a given expression if there exists </a:t>
            </a:r>
            <a:r>
              <a:rPr lang="en-US" sz="2200" u="sng" dirty="0" smtClean="0">
                <a:latin typeface="Tahoma"/>
                <a:cs typeface="Tahoma"/>
              </a:rPr>
              <a:t>any</a:t>
            </a:r>
            <a:r>
              <a:rPr lang="en-US" sz="2200" dirty="0" smtClean="0">
                <a:latin typeface="Tahoma"/>
                <a:cs typeface="Tahoma"/>
              </a:rPr>
              <a:t> reduction sequence that terminates, then outermost reduction </a:t>
            </a:r>
            <a:r>
              <a:rPr lang="en-US" sz="2200" u="sng" dirty="0" smtClean="0">
                <a:latin typeface="Tahoma"/>
                <a:cs typeface="Tahoma"/>
              </a:rPr>
              <a:t>also</a:t>
            </a:r>
            <a:r>
              <a:rPr lang="en-US" sz="2200" dirty="0" smtClean="0">
                <a:latin typeface="Tahoma"/>
                <a:cs typeface="Tahoma"/>
              </a:rPr>
              <a:t> terminates, with the </a:t>
            </a:r>
            <a:r>
              <a:rPr lang="en-US" sz="2200" u="sng" dirty="0" smtClean="0">
                <a:latin typeface="Tahoma"/>
                <a:cs typeface="Tahoma"/>
              </a:rPr>
              <a:t>same result.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7394" y="2346692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spc="0">
                <a:solidFill>
                  <a:schemeClr val="accent4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800" dirty="0" smtClean="0"/>
              <a:t>Facts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006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478"/>
            <a:ext cx="8229600" cy="1118733"/>
          </a:xfrm>
        </p:spPr>
        <p:txBody>
          <a:bodyPr/>
          <a:lstStyle/>
          <a:p>
            <a:r>
              <a:rPr lang="en-US" dirty="0" smtClean="0"/>
              <a:t>Number of reductions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50512" y="1386747"/>
            <a:ext cx="2559599" cy="1826141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 square (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 charset="0"/>
              </a:rPr>
              <a:t>3 + 4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square 7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7 * 7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49</a:t>
            </a:r>
            <a:endParaRPr lang="en-US" sz="20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39560" y="1374297"/>
            <a:ext cx="3055389" cy="231858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 charset="0"/>
              </a:rPr>
              <a:t>square (3 + 4)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(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 charset="0"/>
              </a:rPr>
              <a:t>3 + 4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) * (3 + 4)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7 * (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 charset="0"/>
              </a:rPr>
              <a:t>3 + 4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 charset="0"/>
              </a:rPr>
              <a:t>7 * 7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49</a:t>
            </a:r>
            <a:endParaRPr lang="en-US" sz="20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0512" y="101554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Innermost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9560" y="100496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Outermost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4760" y="3703108"/>
            <a:ext cx="8229599" cy="7291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ahoma"/>
                <a:cs typeface="Tahoma"/>
              </a:rPr>
              <a:t>The outermost version is </a:t>
            </a:r>
            <a:r>
              <a:rPr lang="en-US" sz="2000" u="sng" dirty="0" smtClean="0">
                <a:latin typeface="Tahoma"/>
                <a:cs typeface="Tahoma"/>
              </a:rPr>
              <a:t>inefficient</a:t>
            </a:r>
            <a:r>
              <a:rPr lang="en-US" sz="2000" dirty="0" smtClean="0">
                <a:latin typeface="Tahoma"/>
                <a:cs typeface="Tahoma"/>
              </a:rPr>
              <a:t>: the </a:t>
            </a:r>
            <a:r>
              <a:rPr lang="en-US" sz="2000" dirty="0" err="1" smtClean="0">
                <a:latin typeface="Tahoma"/>
                <a:cs typeface="Tahoma"/>
              </a:rPr>
              <a:t>subexpression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u="sng" dirty="0" smtClean="0">
                <a:latin typeface="Tahoma"/>
                <a:cs typeface="Tahoma"/>
              </a:rPr>
              <a:t>3 + 4</a:t>
            </a:r>
            <a:r>
              <a:rPr lang="en-US" sz="2000" dirty="0" smtClean="0">
                <a:latin typeface="Tahoma"/>
                <a:cs typeface="Tahoma"/>
              </a:rPr>
              <a:t> is duplicated when </a:t>
            </a:r>
            <a:r>
              <a:rPr lang="en-US" sz="2000" u="sng" dirty="0" smtClean="0">
                <a:latin typeface="Tahoma"/>
                <a:cs typeface="Tahoma"/>
              </a:rPr>
              <a:t>square</a:t>
            </a:r>
            <a:r>
              <a:rPr lang="en-US" sz="2000" dirty="0" smtClean="0">
                <a:latin typeface="Tahoma"/>
                <a:cs typeface="Tahoma"/>
              </a:rPr>
              <a:t> is reduced, and so must be reduced twice.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4760" y="4460057"/>
            <a:ext cx="8229599" cy="72917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15A8DB"/>
                </a:solidFill>
                <a:latin typeface="Tahoma"/>
                <a:cs typeface="Tahoma"/>
              </a:rPr>
              <a:t>Fact</a:t>
            </a:r>
            <a:r>
              <a:rPr lang="en-US" sz="2000" dirty="0" smtClean="0">
                <a:solidFill>
                  <a:srgbClr val="15A8DB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latin typeface="Tahoma"/>
                <a:cs typeface="Tahoma"/>
              </a:rPr>
              <a:t>Outermost reduction may require </a:t>
            </a:r>
            <a:r>
              <a:rPr lang="en-US" sz="2000" u="sng" dirty="0" smtClean="0">
                <a:latin typeface="Tahoma"/>
                <a:cs typeface="Tahoma"/>
              </a:rPr>
              <a:t>more</a:t>
            </a:r>
            <a:r>
              <a:rPr lang="en-US" sz="2000" dirty="0" smtClean="0">
                <a:latin typeface="Tahoma"/>
                <a:cs typeface="Tahoma"/>
              </a:rPr>
              <a:t> steps than innermost reduction. </a:t>
            </a:r>
            <a:endParaRPr lang="en-US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2215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051"/>
            <a:ext cx="8229599" cy="873719"/>
          </a:xfrm>
        </p:spPr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The problem can be solved by using </a:t>
            </a:r>
            <a:r>
              <a:rPr lang="en-US" u="sng" dirty="0" smtClean="0">
                <a:latin typeface="Tahoma"/>
                <a:cs typeface="Tahoma"/>
              </a:rPr>
              <a:t>pointers</a:t>
            </a:r>
            <a:r>
              <a:rPr lang="en-US" dirty="0" smtClean="0">
                <a:latin typeface="Tahoma"/>
                <a:cs typeface="Tahoma"/>
              </a:rPr>
              <a:t> to indicate </a:t>
            </a:r>
            <a:r>
              <a:rPr lang="en-US" u="sng" dirty="0" smtClean="0">
                <a:latin typeface="Tahoma"/>
                <a:cs typeface="Tahoma"/>
              </a:rPr>
              <a:t>sharing</a:t>
            </a:r>
            <a:r>
              <a:rPr lang="en-US" dirty="0" smtClean="0">
                <a:latin typeface="Tahoma"/>
                <a:cs typeface="Tahoma"/>
              </a:rPr>
              <a:t> of expressions during evaluation: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0512" y="1014583"/>
            <a:ext cx="5834337" cy="2246769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 square (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 charset="0"/>
              </a:rPr>
              <a:t>3 + 4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  <a:endParaRPr lang="en-US" sz="2000" dirty="0" smtClean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ea typeface="Wingdings"/>
                <a:cs typeface="Lucida Sans Typewriter"/>
                <a:sym typeface="Wingding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* </a:t>
            </a:r>
            <a:r>
              <a:rPr lang="en-US" sz="20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)    (</a:t>
            </a:r>
            <a:r>
              <a:rPr lang="en-US" sz="2000" u="sng" dirty="0">
                <a:solidFill>
                  <a:srgbClr val="000000"/>
                </a:solidFill>
                <a:latin typeface="Lucida Sans Typewriter" charset="0"/>
              </a:rPr>
              <a:t>3 + 4</a:t>
            </a: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)</a:t>
            </a:r>
            <a:endParaRPr lang="en-US" sz="2000" dirty="0" smtClean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>
                <a:solidFill>
                  <a:srgbClr val="000000"/>
                </a:solidFill>
                <a:latin typeface="Lucida Sans Typewriter"/>
                <a:ea typeface="Wingdings"/>
                <a:cs typeface="Lucida Sans Typewriter"/>
                <a:sym typeface="Wingding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)       7</a:t>
            </a:r>
            <a:endParaRPr lang="en-US" sz="2000" dirty="0" smtClean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49</a:t>
            </a:r>
            <a:endParaRPr lang="en-US" sz="2000" dirty="0">
              <a:solidFill>
                <a:srgbClr val="000000"/>
              </a:solidFill>
              <a:latin typeface="Lucida Sans Typewriter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693391" y="1556281"/>
            <a:ext cx="0" cy="224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693392" y="1556281"/>
            <a:ext cx="19424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78607" y="1556281"/>
            <a:ext cx="0" cy="224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5808" y="1556281"/>
            <a:ext cx="0" cy="224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696379" y="2057281"/>
            <a:ext cx="0" cy="224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696380" y="2057281"/>
            <a:ext cx="19424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281595" y="2057281"/>
            <a:ext cx="0" cy="224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38796" y="2057281"/>
            <a:ext cx="0" cy="224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225415"/>
            <a:ext cx="8229599" cy="50965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ahoma"/>
                <a:cs typeface="Tahoma"/>
              </a:rPr>
              <a:t>This gives a new reduction strategy: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50512" y="3722623"/>
            <a:ext cx="5794000" cy="40011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u="sng" dirty="0" smtClean="0">
                <a:solidFill>
                  <a:srgbClr val="000000"/>
                </a:solidFill>
                <a:latin typeface="Tahoma"/>
                <a:cs typeface="Tahoma"/>
              </a:rPr>
              <a:t>Lazy evaluation</a:t>
            </a:r>
            <a:r>
              <a:rPr lang="en-US" sz="2000" dirty="0" smtClean="0">
                <a:solidFill>
                  <a:srgbClr val="000000"/>
                </a:solidFill>
                <a:latin typeface="Tahoma"/>
                <a:cs typeface="Tahoma"/>
              </a:rPr>
              <a:t> = Outermost reduction + sharing</a:t>
            </a:r>
            <a:endParaRPr lang="en-US" sz="20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3649" y="4419834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u="sng" dirty="0" smtClean="0">
                <a:solidFill>
                  <a:schemeClr val="tx1">
                    <a:lumMod val="50000"/>
                  </a:schemeClr>
                </a:solidFill>
                <a:latin typeface="Tahoma"/>
                <a:cs typeface="Tahoma"/>
              </a:rPr>
              <a:t>Never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ahoma"/>
                <a:cs typeface="Tahoma"/>
              </a:rPr>
              <a:t> requires more steps than innermost reduction</a:t>
            </a:r>
          </a:p>
          <a:p>
            <a:pPr marL="285750" indent="-285750">
              <a:buFont typeface="Arial"/>
              <a:buChar char="•"/>
            </a:pPr>
            <a:r>
              <a:rPr lang="en-US" sz="2200" u="sng" dirty="0" smtClean="0">
                <a:solidFill>
                  <a:schemeClr val="tx1">
                    <a:lumMod val="50000"/>
                  </a:schemeClr>
                </a:solidFill>
                <a:latin typeface="Tahoma"/>
                <a:cs typeface="Tahoma"/>
              </a:rPr>
              <a:t>Haskell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ahoma"/>
                <a:cs typeface="Tahoma"/>
              </a:rPr>
              <a:t> uses lazy evaluation</a:t>
            </a:r>
            <a:endParaRPr lang="en-US" sz="2200" dirty="0">
              <a:solidFill>
                <a:schemeClr val="tx1">
                  <a:lumMod val="5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57200" y="4085383"/>
            <a:ext cx="1012066" cy="5022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spc="0">
                <a:solidFill>
                  <a:schemeClr val="accent4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400" dirty="0" smtClean="0"/>
              <a:t>Facts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12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751"/>
            <a:ext cx="8229599" cy="836391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In addition to the termination advantages, using lazy evaluation allows us to program with </a:t>
            </a:r>
            <a:r>
              <a:rPr lang="en-US" sz="2200" u="sng" dirty="0" smtClean="0">
                <a:latin typeface="Tahoma"/>
                <a:cs typeface="Tahoma"/>
              </a:rPr>
              <a:t>infinite lists</a:t>
            </a:r>
            <a:r>
              <a:rPr lang="en-US" sz="2200" dirty="0" smtClean="0">
                <a:latin typeface="Tahoma"/>
                <a:cs typeface="Tahoma"/>
              </a:rPr>
              <a:t> of values!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1" y="1948245"/>
            <a:ext cx="4610522" cy="42975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Consider the recursive definition: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9600" y="2377998"/>
            <a:ext cx="5765579" cy="70788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o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nes :: [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o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nes = 1 : ones</a:t>
            </a:r>
            <a:endParaRPr lang="en-US" sz="2000" dirty="0">
              <a:solidFill>
                <a:srgbClr val="000000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3132241"/>
            <a:ext cx="7972401" cy="42975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Unfolding the recursion a few times gives: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3569956"/>
            <a:ext cx="5765579" cy="101566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o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nes = 1 : 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ones</a:t>
            </a:r>
          </a:p>
          <a:p>
            <a:r>
              <a:rPr lang="en-US" sz="20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	 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= 1 : 1 : 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ones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	  = 1 : 1 : 1 : 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ones</a:t>
            </a:r>
            <a:endParaRPr lang="en-US" sz="2000" u="sng" dirty="0">
              <a:solidFill>
                <a:srgbClr val="000000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4633192"/>
            <a:ext cx="7972401" cy="42975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That is, </a:t>
            </a:r>
            <a:r>
              <a:rPr lang="en-US" sz="2200" u="sng" dirty="0" smtClean="0">
                <a:latin typeface="Tahoma"/>
                <a:cs typeface="Tahoma"/>
              </a:rPr>
              <a:t>ones</a:t>
            </a:r>
            <a:r>
              <a:rPr lang="en-US" sz="2200" dirty="0" smtClean="0">
                <a:latin typeface="Tahoma"/>
                <a:cs typeface="Tahoma"/>
              </a:rPr>
              <a:t> is the </a:t>
            </a:r>
            <a:r>
              <a:rPr lang="en-US" sz="2200" u="sng" dirty="0" smtClean="0">
                <a:latin typeface="Tahoma"/>
                <a:cs typeface="Tahoma"/>
              </a:rPr>
              <a:t>infinite list</a:t>
            </a:r>
            <a:r>
              <a:rPr lang="en-US" sz="2200" dirty="0" smtClean="0">
                <a:latin typeface="Tahoma"/>
                <a:cs typeface="Tahoma"/>
              </a:rPr>
              <a:t> of 1’s.</a:t>
            </a:r>
            <a:endParaRPr lang="en-US" sz="2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5647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083" y="1454451"/>
            <a:ext cx="7412101" cy="35234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/>
                <a:cs typeface="Tahoma"/>
              </a:rPr>
              <a:t>Now consider evaluating the expression</a:t>
            </a:r>
          </a:p>
          <a:p>
            <a:r>
              <a:rPr lang="en-US" sz="3200" dirty="0" smtClean="0">
                <a:latin typeface="Tahoma"/>
                <a:cs typeface="Tahoma"/>
              </a:rPr>
              <a:t> </a:t>
            </a:r>
          </a:p>
          <a:p>
            <a:r>
              <a:rPr lang="en-US" sz="3200" dirty="0" smtClean="0">
                <a:latin typeface="Tahoma"/>
                <a:cs typeface="Tahoma"/>
              </a:rPr>
              <a:t>using </a:t>
            </a:r>
            <a:r>
              <a:rPr lang="en-US" sz="3200" u="sng" dirty="0" smtClean="0">
                <a:latin typeface="Tahoma"/>
                <a:cs typeface="Tahoma"/>
              </a:rPr>
              <a:t>innermost reduction</a:t>
            </a:r>
            <a:r>
              <a:rPr lang="en-US" sz="3200" dirty="0" smtClean="0">
                <a:latin typeface="Tahoma"/>
                <a:cs typeface="Tahoma"/>
              </a:rPr>
              <a:t> </a:t>
            </a:r>
          </a:p>
          <a:p>
            <a:r>
              <a:rPr lang="en-US" sz="3200" dirty="0" smtClean="0">
                <a:latin typeface="Tahoma"/>
                <a:cs typeface="Tahoma"/>
              </a:rPr>
              <a:t>and </a:t>
            </a:r>
            <a:r>
              <a:rPr lang="en-US" sz="3200" u="sng" dirty="0" smtClean="0">
                <a:latin typeface="Tahoma"/>
                <a:cs typeface="Tahoma"/>
              </a:rPr>
              <a:t>lazy evaluation</a:t>
            </a:r>
            <a:r>
              <a:rPr lang="en-US" sz="3200" dirty="0" smtClean="0">
                <a:latin typeface="Tahoma"/>
                <a:cs typeface="Tahoma"/>
              </a:rPr>
              <a:t>.</a:t>
            </a:r>
            <a:endParaRPr lang="en-US" sz="3200" u="sng" dirty="0">
              <a:latin typeface="Tahoma"/>
              <a:cs typeface="Tahom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3169" y="2078486"/>
            <a:ext cx="2410035" cy="58477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000000"/>
                </a:solidFill>
                <a:latin typeface="Lucida Sans Typewriter" charset="0"/>
              </a:rPr>
              <a:t>h</a:t>
            </a:r>
            <a:r>
              <a:rPr lang="en-US" sz="3200" dirty="0" smtClean="0">
                <a:solidFill>
                  <a:srgbClr val="000000"/>
                </a:solidFill>
                <a:latin typeface="Lucida Sans Typewriter" charset="0"/>
              </a:rPr>
              <a:t>ead ones</a:t>
            </a:r>
            <a:endParaRPr lang="en-US" sz="3200" dirty="0">
              <a:solidFill>
                <a:srgbClr val="000000"/>
              </a:solidFill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7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Innermost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57750"/>
            <a:ext cx="8229600" cy="649637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In this case, evaluation </a:t>
            </a:r>
            <a:r>
              <a:rPr lang="en-US" sz="2800" u="sng" dirty="0" smtClean="0">
                <a:latin typeface="Tahoma"/>
                <a:cs typeface="Tahoma"/>
              </a:rPr>
              <a:t>does not terminate</a:t>
            </a:r>
            <a:r>
              <a:rPr lang="en-US" sz="2800" dirty="0" smtClean="0">
                <a:latin typeface="Tahoma"/>
                <a:cs typeface="Tahoma"/>
              </a:rPr>
              <a:t>.</a:t>
            </a:r>
            <a:endParaRPr lang="en-US" sz="2800" dirty="0">
              <a:latin typeface="Tahoma"/>
              <a:cs typeface="Tahom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81709" y="1825548"/>
            <a:ext cx="7499251" cy="144655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h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ead ones = head (1 : </a:t>
            </a:r>
            <a:r>
              <a:rPr lang="en-US" sz="2200" u="sng" dirty="0" smtClean="0">
                <a:solidFill>
                  <a:srgbClr val="000000"/>
                </a:solidFill>
                <a:latin typeface="Lucida Sans Typewriter" charset="0"/>
              </a:rPr>
              <a:t>ones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		  = head (1 : 1 : </a:t>
            </a:r>
            <a:r>
              <a:rPr lang="en-US" sz="2200" u="sng" dirty="0" smtClean="0">
                <a:solidFill>
                  <a:srgbClr val="000000"/>
                </a:solidFill>
                <a:latin typeface="Lucida Sans Typewriter" charset="0"/>
              </a:rPr>
              <a:t>ones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		  = head (1 : 1 : 1 : ones)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		  = ...</a:t>
            </a:r>
            <a:endParaRPr lang="en-US" sz="2200" dirty="0" smtClean="0">
              <a:solidFill>
                <a:srgbClr val="000000"/>
              </a:solidFill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6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4800"/>
            <a:ext cx="8229600" cy="1832381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ahoma"/>
                <a:cs typeface="Tahoma"/>
              </a:rPr>
              <a:t>In this case, evaluation gives the result 1.</a:t>
            </a:r>
          </a:p>
          <a:p>
            <a:r>
              <a:rPr lang="en-US" dirty="0" smtClean="0">
                <a:latin typeface="Tahoma"/>
                <a:cs typeface="Tahoma"/>
              </a:rPr>
              <a:t>That is, using lazy evaluation only the </a:t>
            </a:r>
            <a:r>
              <a:rPr lang="en-US" u="sng" dirty="0" smtClean="0">
                <a:latin typeface="Tahoma"/>
                <a:cs typeface="Tahoma"/>
              </a:rPr>
              <a:t>first</a:t>
            </a:r>
            <a:r>
              <a:rPr lang="en-US" dirty="0" smtClean="0">
                <a:latin typeface="Tahoma"/>
                <a:cs typeface="Tahoma"/>
              </a:rPr>
              <a:t> value in the infinite list </a:t>
            </a:r>
            <a:r>
              <a:rPr lang="en-US" u="sng" dirty="0" smtClean="0">
                <a:latin typeface="Tahoma"/>
                <a:cs typeface="Tahoma"/>
              </a:rPr>
              <a:t>ones</a:t>
            </a:r>
            <a:r>
              <a:rPr lang="en-US" dirty="0" smtClean="0">
                <a:latin typeface="Tahoma"/>
                <a:cs typeface="Tahoma"/>
              </a:rPr>
              <a:t> is actually produced, since this is all that is required to evaluate the expression </a:t>
            </a:r>
            <a:r>
              <a:rPr lang="en-US" u="sng" dirty="0" smtClean="0">
                <a:latin typeface="Tahoma"/>
                <a:cs typeface="Tahoma"/>
              </a:rPr>
              <a:t>head ones</a:t>
            </a:r>
            <a:r>
              <a:rPr lang="en-US" dirty="0" smtClean="0">
                <a:latin typeface="Tahoma"/>
                <a:cs typeface="Tahoma"/>
              </a:rPr>
              <a:t> as a whole.</a:t>
            </a:r>
            <a:endParaRPr lang="en-US" u="sng" dirty="0">
              <a:latin typeface="Tahoma"/>
              <a:cs typeface="Tahom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81709" y="1516702"/>
            <a:ext cx="7499251" cy="769441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h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ead ones = head (1 : </a:t>
            </a:r>
            <a:r>
              <a:rPr lang="en-US" sz="2200" u="sng" dirty="0" smtClean="0">
                <a:solidFill>
                  <a:srgbClr val="000000"/>
                </a:solidFill>
                <a:latin typeface="Lucida Sans Typewriter" charset="0"/>
              </a:rPr>
              <a:t>ones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		  = 1</a:t>
            </a:r>
            <a:endParaRPr lang="en-US" sz="2200" dirty="0" smtClean="0">
              <a:solidFill>
                <a:srgbClr val="000000"/>
              </a:solidFill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1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901"/>
            <a:ext cx="4075111" cy="487784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ahoma"/>
                <a:cs typeface="Tahoma"/>
              </a:rPr>
              <a:t>In general we have the slogan: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41438" y="1745825"/>
            <a:ext cx="5830763" cy="110799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Using lazy evaluation, expressions are only evaluated as </a:t>
            </a:r>
            <a:r>
              <a:rPr lang="en-US" sz="2200" u="sng" dirty="0" smtClean="0">
                <a:solidFill>
                  <a:srgbClr val="000000"/>
                </a:solidFill>
                <a:latin typeface="Tahoma"/>
                <a:cs typeface="Tahoma"/>
              </a:rPr>
              <a:t>much as required</a:t>
            </a: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 to produce the final result.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154677" y="3576217"/>
            <a:ext cx="2755267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o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nes = 1 : ones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089210"/>
            <a:ext cx="4075111" cy="487784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We see now that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62148"/>
            <a:ext cx="8229600" cy="98135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fontScale="92500"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/>
                <a:cs typeface="Tahoma"/>
              </a:rPr>
              <a:t>r</a:t>
            </a:r>
            <a:r>
              <a:rPr lang="en-US" dirty="0" smtClean="0">
                <a:latin typeface="Tahoma"/>
                <a:cs typeface="Tahoma"/>
              </a:rPr>
              <a:t>eally only defines a </a:t>
            </a:r>
            <a:r>
              <a:rPr lang="en-US" u="sng" dirty="0" smtClean="0">
                <a:latin typeface="Tahoma"/>
                <a:cs typeface="Tahoma"/>
              </a:rPr>
              <a:t>potentially infinite</a:t>
            </a:r>
            <a:r>
              <a:rPr lang="en-US" dirty="0" smtClean="0">
                <a:latin typeface="Tahoma"/>
                <a:cs typeface="Tahoma"/>
              </a:rPr>
              <a:t> list that is only evaluated as much as required by the context in which it is used.</a:t>
            </a:r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990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7922"/>
            <a:ext cx="8229600" cy="1118733"/>
          </a:xfrm>
        </p:spPr>
        <p:txBody>
          <a:bodyPr/>
          <a:lstStyle/>
          <a:p>
            <a:r>
              <a:rPr lang="en-US" dirty="0" smtClean="0"/>
              <a:t>Modular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901"/>
            <a:ext cx="8686800" cy="68698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ahoma"/>
                <a:cs typeface="Tahoma"/>
              </a:rPr>
              <a:t>We can generate </a:t>
            </a:r>
            <a:r>
              <a:rPr lang="en-US" sz="2000" b="1" u="sng" dirty="0" smtClean="0">
                <a:latin typeface="Tahoma"/>
                <a:cs typeface="Tahoma"/>
              </a:rPr>
              <a:t>finite</a:t>
            </a:r>
            <a:r>
              <a:rPr lang="en-US" sz="2000" dirty="0" smtClean="0">
                <a:latin typeface="Tahoma"/>
                <a:cs typeface="Tahoma"/>
              </a:rPr>
              <a:t> lists by taking elements from infinite lists.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41438" y="1389103"/>
            <a:ext cx="5830763" cy="1323439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? take 5 ones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[1,1,1,1,1]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? take 5 [1..]</a:t>
            </a:r>
          </a:p>
          <a:p>
            <a:r>
              <a:rPr lang="en-US" sz="20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[1,1,1,1,1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]</a:t>
            </a:r>
            <a:endParaRPr lang="en-US" sz="2000" dirty="0">
              <a:solidFill>
                <a:srgbClr val="000000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28220" y="3429897"/>
            <a:ext cx="2261684" cy="1031051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take 5  [1..]</a:t>
            </a:r>
          </a:p>
          <a:p>
            <a:endParaRPr lang="en-US" sz="2200" dirty="0" smtClean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1900" dirty="0" smtClean="0">
                <a:latin typeface="Lucida Sans Typewriter" charset="0"/>
              </a:rPr>
              <a:t>c</a:t>
            </a:r>
            <a:r>
              <a:rPr lang="en-US" sz="1900" dirty="0" smtClean="0">
                <a:latin typeface="Lucida Sans Typewriter" charset="0"/>
              </a:rPr>
              <a:t>ontrol  data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777959"/>
            <a:ext cx="8686800" cy="90731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/>
                <a:cs typeface="Tahoma"/>
              </a:rPr>
              <a:t>Lazy evaluation allows us to make programs </a:t>
            </a:r>
            <a:r>
              <a:rPr lang="en-US" sz="2000" u="sng" dirty="0" smtClean="0">
                <a:latin typeface="Tahoma"/>
                <a:cs typeface="Tahoma"/>
              </a:rPr>
              <a:t>more modular</a:t>
            </a:r>
            <a:r>
              <a:rPr lang="en-US" sz="2000" dirty="0" smtClean="0">
                <a:latin typeface="Tahoma"/>
                <a:cs typeface="Tahoma"/>
              </a:rPr>
              <a:t>, by separating control from data: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460948"/>
            <a:ext cx="8229600" cy="98135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/>
                <a:cs typeface="Tahoma"/>
              </a:rPr>
              <a:t>Using lazy evaluation, the data is only evaluated as much as required by the control part.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3947095" y="3477979"/>
            <a:ext cx="273931" cy="9337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5109700" y="3600850"/>
            <a:ext cx="273931" cy="68802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6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generating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751"/>
            <a:ext cx="8229599" cy="78659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A simple procedure for generating the </a:t>
            </a:r>
            <a:r>
              <a:rPr lang="en-US" sz="2200" u="sng" dirty="0" smtClean="0">
                <a:latin typeface="Tahoma"/>
                <a:cs typeface="Tahoma"/>
              </a:rPr>
              <a:t>infinite list</a:t>
            </a:r>
            <a:r>
              <a:rPr lang="en-US" sz="2200" dirty="0" smtClean="0">
                <a:latin typeface="Tahoma"/>
                <a:cs typeface="Tahoma"/>
              </a:rPr>
              <a:t> of </a:t>
            </a:r>
            <a:r>
              <a:rPr lang="en-US" sz="2200" u="sng" dirty="0" smtClean="0">
                <a:latin typeface="Tahoma"/>
                <a:cs typeface="Tahoma"/>
              </a:rPr>
              <a:t>prime numbers</a:t>
            </a:r>
            <a:r>
              <a:rPr lang="en-US" sz="2200" dirty="0" smtClean="0">
                <a:latin typeface="Tahoma"/>
                <a:cs typeface="Tahoma"/>
              </a:rPr>
              <a:t> is as follows: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441018"/>
            <a:ext cx="8229599" cy="172979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Write down the list 2, 3, 4, … ;</a:t>
            </a:r>
          </a:p>
          <a:p>
            <a:pPr marL="114300" indent="-457200">
              <a:buFont typeface="+mj-lt"/>
              <a:buAutoNum type="arabicPeriod"/>
            </a:pPr>
            <a:r>
              <a:rPr lang="en-US" sz="2200" dirty="0">
                <a:latin typeface="Tahoma"/>
                <a:cs typeface="Tahoma"/>
              </a:rPr>
              <a:t>Mark the first value p in the list as prime</a:t>
            </a:r>
            <a:r>
              <a:rPr lang="en-US" sz="2200" dirty="0" smtClean="0">
                <a:latin typeface="Tahoma"/>
                <a:cs typeface="Tahoma"/>
              </a:rPr>
              <a:t>;</a:t>
            </a:r>
          </a:p>
          <a:p>
            <a:pPr marL="1143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Delete all multiples of p from the list;</a:t>
            </a:r>
          </a:p>
          <a:p>
            <a:pPr marL="1143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Return to step 2.</a:t>
            </a:r>
            <a:endParaRPr lang="en-US" sz="2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7694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351"/>
            <a:ext cx="8229599" cy="861291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Up to now, we have not looked in detail at how Haskell expressions are </a:t>
            </a:r>
            <a:r>
              <a:rPr lang="en-US" sz="2200" u="sng" dirty="0" smtClean="0">
                <a:latin typeface="Tahoma"/>
                <a:cs typeface="Tahoma"/>
              </a:rPr>
              <a:t>evaluated</a:t>
            </a:r>
            <a:r>
              <a:rPr lang="en-US" sz="2200" dirty="0" smtClean="0">
                <a:latin typeface="Tahoma"/>
                <a:cs typeface="Tahoma"/>
              </a:rPr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0188" y="2117301"/>
            <a:ext cx="8229599" cy="86129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In fact they are evaluated using a simple technique that, among other things: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3914" y="2926551"/>
            <a:ext cx="5653451" cy="1356327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Avoids doing </a:t>
            </a:r>
            <a:r>
              <a:rPr lang="en-US" sz="2200" u="sng" dirty="0" smtClean="0">
                <a:latin typeface="Tahoma"/>
                <a:cs typeface="Tahoma"/>
              </a:rPr>
              <a:t>unnecessary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Allows programs to be </a:t>
            </a:r>
            <a:r>
              <a:rPr lang="en-US" sz="2200" u="sng" dirty="0" smtClean="0">
                <a:latin typeface="Tahoma"/>
                <a:cs typeface="Tahoma"/>
              </a:rPr>
              <a:t>more modular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Allows us to program with </a:t>
            </a:r>
            <a:r>
              <a:rPr lang="en-US" sz="2200" u="sng" dirty="0" smtClean="0">
                <a:latin typeface="Tahoma"/>
                <a:cs typeface="Tahoma"/>
              </a:rPr>
              <a:t>infinite lists</a:t>
            </a:r>
            <a:endParaRPr lang="en-US" sz="2200" dirty="0" smtClean="0">
              <a:latin typeface="Tahoma"/>
              <a:cs typeface="Taho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188" y="4320232"/>
            <a:ext cx="6363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The evaluation technique is called </a:t>
            </a:r>
            <a:r>
              <a:rPr lang="en-US" sz="2200" u="sng" dirty="0" smtClean="0">
                <a:latin typeface="Tahoma"/>
                <a:cs typeface="Tahoma"/>
              </a:rPr>
              <a:t>lazy evaluation</a:t>
            </a:r>
            <a:r>
              <a:rPr lang="en-US" sz="2200" dirty="0" smtClean="0">
                <a:latin typeface="Tahoma"/>
                <a:cs typeface="Tahoma"/>
              </a:rPr>
              <a:t>, and Haskell is a </a:t>
            </a:r>
            <a:r>
              <a:rPr lang="en-US" sz="2200" u="sng" dirty="0" smtClean="0">
                <a:latin typeface="Tahoma"/>
                <a:cs typeface="Tahoma"/>
              </a:rPr>
              <a:t>lazy functional language</a:t>
            </a:r>
            <a:r>
              <a:rPr lang="en-US" sz="2200" dirty="0" smtClean="0">
                <a:latin typeface="Tahoma"/>
                <a:cs typeface="Tahoma"/>
              </a:rPr>
              <a:t>.</a:t>
            </a:r>
            <a:endParaRPr lang="en-US" sz="2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7192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generating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751"/>
            <a:ext cx="8229599" cy="425532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The first few steps can be pictured by: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2235" y="2128140"/>
            <a:ext cx="7112673" cy="193899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3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5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6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7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9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10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11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12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…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  5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7   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9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   11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…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    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  7      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11      …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          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7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         11      …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                       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11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   …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3695" y="1851244"/>
            <a:ext cx="694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O</a:t>
            </a:r>
            <a:endParaRPr lang="en-US" sz="5800" dirty="0"/>
          </a:p>
        </p:txBody>
      </p:sp>
      <p:sp>
        <p:nvSpPr>
          <p:cNvPr id="8" name="TextBox 7"/>
          <p:cNvSpPr txBox="1"/>
          <p:nvPr/>
        </p:nvSpPr>
        <p:spPr>
          <a:xfrm>
            <a:off x="1387080" y="2211454"/>
            <a:ext cx="694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O</a:t>
            </a:r>
            <a:endParaRPr lang="en-US" sz="5800" dirty="0"/>
          </a:p>
        </p:txBody>
      </p:sp>
      <p:sp>
        <p:nvSpPr>
          <p:cNvPr id="9" name="TextBox 8"/>
          <p:cNvSpPr txBox="1"/>
          <p:nvPr/>
        </p:nvSpPr>
        <p:spPr>
          <a:xfrm>
            <a:off x="2497715" y="2594754"/>
            <a:ext cx="694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O</a:t>
            </a:r>
            <a:endParaRPr lang="en-US" sz="5800" dirty="0"/>
          </a:p>
        </p:txBody>
      </p:sp>
      <p:sp>
        <p:nvSpPr>
          <p:cNvPr id="10" name="TextBox 9"/>
          <p:cNvSpPr txBox="1"/>
          <p:nvPr/>
        </p:nvSpPr>
        <p:spPr>
          <a:xfrm>
            <a:off x="3596805" y="2954964"/>
            <a:ext cx="694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O</a:t>
            </a:r>
            <a:endParaRPr lang="en-US" sz="5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35115" y="3199724"/>
            <a:ext cx="779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/>
              <a:t>O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15073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766"/>
            <a:ext cx="8229599" cy="762276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This procedure is known as the “</a:t>
            </a:r>
            <a:r>
              <a:rPr lang="en-US" sz="2200" dirty="0" err="1" smtClean="0">
                <a:latin typeface="Tahoma"/>
                <a:cs typeface="Tahoma"/>
              </a:rPr>
              <a:t>seive</a:t>
            </a:r>
            <a:r>
              <a:rPr lang="en-US" sz="2200" dirty="0" smtClean="0">
                <a:latin typeface="Tahoma"/>
                <a:cs typeface="Tahoma"/>
              </a:rPr>
              <a:t> of Eratosthenes”, after the Greek mathematician who first described it.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83629"/>
            <a:ext cx="8229599" cy="45974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It can be translated </a:t>
            </a:r>
            <a:r>
              <a:rPr lang="en-US" sz="2200" u="sng" dirty="0" smtClean="0">
                <a:latin typeface="Tahoma"/>
                <a:cs typeface="Tahoma"/>
              </a:rPr>
              <a:t>directly</a:t>
            </a:r>
            <a:r>
              <a:rPr lang="en-US" sz="2200" dirty="0" smtClean="0">
                <a:latin typeface="Tahoma"/>
                <a:cs typeface="Tahoma"/>
              </a:rPr>
              <a:t> into Haskell: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00" y="1849276"/>
            <a:ext cx="8443845" cy="163121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rimes :: [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rimes = 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seive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 [2..]</a:t>
            </a:r>
          </a:p>
          <a:p>
            <a:endParaRPr lang="en-US" sz="2000" dirty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Lucida Sans Typewriter" charset="0"/>
              </a:rPr>
              <a:t>s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eive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 :: [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] -&gt; [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]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Lucida Sans Typewriter" charset="0"/>
              </a:rPr>
              <a:t>s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eive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p:xs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) = p : 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seive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 [x | x &lt;- 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xs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, x `mod` p /= 0] </a:t>
            </a:r>
            <a:endParaRPr lang="en-US" sz="20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96624"/>
            <a:ext cx="8229599" cy="43665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ahoma"/>
                <a:cs typeface="Tahoma"/>
              </a:rPr>
              <a:t>a</a:t>
            </a:r>
            <a:r>
              <a:rPr lang="en-US" sz="2200" dirty="0" smtClean="0">
                <a:latin typeface="Tahoma"/>
                <a:cs typeface="Tahoma"/>
              </a:rPr>
              <a:t>nd </a:t>
            </a:r>
            <a:r>
              <a:rPr lang="en-US" sz="2200" u="sng" dirty="0" smtClean="0">
                <a:latin typeface="Tahoma"/>
                <a:cs typeface="Tahoma"/>
              </a:rPr>
              <a:t>executed</a:t>
            </a:r>
            <a:r>
              <a:rPr lang="en-US" sz="2200" dirty="0" smtClean="0">
                <a:latin typeface="Tahoma"/>
                <a:cs typeface="Tahoma"/>
              </a:rPr>
              <a:t> as follows: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7200" y="4299068"/>
            <a:ext cx="8443845" cy="70788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? Primes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[2,3,5,7,11,13,17,19,23,29,31,37,41,43,47,53,59,61,...</a:t>
            </a:r>
            <a:endParaRPr lang="en-US" sz="2000" dirty="0">
              <a:solidFill>
                <a:srgbClr val="000000"/>
              </a:solidFill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0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036"/>
            <a:ext cx="8229599" cy="1281822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By freeing the generation of primes from the constraint of finiteness, we obtain a </a:t>
            </a:r>
            <a:r>
              <a:rPr lang="en-US" sz="2200" u="sng" dirty="0" smtClean="0">
                <a:latin typeface="Tahoma"/>
                <a:cs typeface="Tahoma"/>
              </a:rPr>
              <a:t>modular</a:t>
            </a:r>
            <a:r>
              <a:rPr lang="en-US" sz="2200" dirty="0" smtClean="0">
                <a:latin typeface="Tahoma"/>
                <a:cs typeface="Tahoma"/>
              </a:rPr>
              <a:t> definition on which different </a:t>
            </a:r>
            <a:r>
              <a:rPr lang="en-US" sz="2200" u="sng" dirty="0" smtClean="0">
                <a:latin typeface="Tahoma"/>
                <a:cs typeface="Tahoma"/>
              </a:rPr>
              <a:t>boundary conditions</a:t>
            </a:r>
            <a:r>
              <a:rPr lang="en-US" sz="2200" dirty="0" smtClean="0">
                <a:latin typeface="Tahoma"/>
                <a:cs typeface="Tahoma"/>
              </a:rPr>
              <a:t> can be imposed in different situations: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8100" y="1676204"/>
            <a:ext cx="8229599" cy="54052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Selecting the first 10 primes: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8100" y="2100971"/>
            <a:ext cx="5830763" cy="70788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? take 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10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primes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[2,3,5,7,11,13,17,19,23,29]</a:t>
            </a:r>
            <a:endParaRPr lang="en-US" sz="2000" dirty="0" smtClean="0">
              <a:solidFill>
                <a:srgbClr val="000000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8100" y="2982841"/>
            <a:ext cx="8229599" cy="54052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Selecting the primes</a:t>
            </a:r>
            <a:r>
              <a:rPr lang="en-US" sz="2200" dirty="0">
                <a:latin typeface="Tahoma"/>
                <a:cs typeface="Tahoma"/>
              </a:rPr>
              <a:t> </a:t>
            </a:r>
            <a:r>
              <a:rPr lang="en-US" sz="2200" dirty="0" smtClean="0">
                <a:latin typeface="Tahoma"/>
                <a:cs typeface="Tahoma"/>
              </a:rPr>
              <a:t>less than 15: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8100" y="3431006"/>
            <a:ext cx="5830763" cy="70788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? 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takeWhile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(&lt;15)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primes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[2,3,5,7,11,13]</a:t>
            </a:r>
            <a:endParaRPr lang="en-US" sz="2000" dirty="0" smtClean="0">
              <a:solidFill>
                <a:srgbClr val="000000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377795"/>
            <a:ext cx="8229599" cy="58674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Lazy evaluation is powerful programming tool!</a:t>
            </a:r>
            <a:endParaRPr lang="en-US" sz="2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1681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4366"/>
            <a:ext cx="2371436" cy="496731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Define a program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8101" y="1804591"/>
            <a:ext cx="2821718" cy="40011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f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ibs :: [Integer]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2311134"/>
            <a:ext cx="6516254" cy="139496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ahoma"/>
                <a:cs typeface="Tahoma"/>
              </a:rPr>
              <a:t>t</a:t>
            </a:r>
            <a:r>
              <a:rPr lang="en-US" sz="2200" dirty="0" smtClean="0">
                <a:latin typeface="Tahoma"/>
                <a:cs typeface="Tahoma"/>
              </a:rPr>
              <a:t>hat generates the </a:t>
            </a:r>
            <a:r>
              <a:rPr lang="en-US" sz="2200" u="sng" dirty="0" smtClean="0">
                <a:latin typeface="Tahoma"/>
                <a:cs typeface="Tahoma"/>
              </a:rPr>
              <a:t>infinite Fibonacci sequence</a:t>
            </a:r>
          </a:p>
          <a:p>
            <a:r>
              <a:rPr lang="en-US" sz="2200" dirty="0" smtClean="0">
                <a:solidFill>
                  <a:srgbClr val="545454"/>
                </a:solidFill>
                <a:latin typeface="Tahoma"/>
                <a:cs typeface="Tahoma"/>
              </a:rPr>
              <a:t>[0, 1, 1, 2, 3, 5, 8, 13, 21, 34, ...</a:t>
            </a:r>
          </a:p>
          <a:p>
            <a:r>
              <a:rPr lang="en-US" sz="2200" dirty="0">
                <a:latin typeface="Tahoma"/>
                <a:cs typeface="Tahoma"/>
              </a:rPr>
              <a:t>u</a:t>
            </a:r>
            <a:r>
              <a:rPr lang="en-US" sz="2200" dirty="0" smtClean="0">
                <a:latin typeface="Tahoma"/>
                <a:cs typeface="Tahoma"/>
              </a:rPr>
              <a:t>sing the following simple procedure: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831" y="3640895"/>
            <a:ext cx="6516254" cy="139496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The first two numbers are 0 and 1;</a:t>
            </a:r>
          </a:p>
          <a:p>
            <a:pPr marL="1143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The next is the sum of the previous two;</a:t>
            </a:r>
          </a:p>
          <a:p>
            <a:pPr marL="1143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Return to step 2.</a:t>
            </a:r>
            <a:endParaRPr lang="en-US" sz="2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7819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58362"/>
            <a:ext cx="2371436" cy="496731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Define a program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8101" y="2058587"/>
            <a:ext cx="3745354" cy="40011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f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ib :: 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-&gt; Integer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2565130"/>
            <a:ext cx="6516254" cy="139496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ahoma"/>
                <a:cs typeface="Tahoma"/>
              </a:rPr>
              <a:t>t</a:t>
            </a:r>
            <a:r>
              <a:rPr lang="en-US" sz="2200" dirty="0" smtClean="0">
                <a:latin typeface="Tahoma"/>
                <a:cs typeface="Tahoma"/>
              </a:rPr>
              <a:t>hat calculates the </a:t>
            </a:r>
            <a:r>
              <a:rPr lang="en-US" sz="2200" b="1" u="sng" dirty="0" smtClean="0">
                <a:latin typeface="Tahoma"/>
                <a:cs typeface="Tahoma"/>
              </a:rPr>
              <a:t>n</a:t>
            </a:r>
            <a:r>
              <a:rPr lang="en-US" sz="2200" u="sng" dirty="0" smtClean="0">
                <a:latin typeface="Tahoma"/>
                <a:cs typeface="Tahoma"/>
              </a:rPr>
              <a:t>th</a:t>
            </a:r>
            <a:r>
              <a:rPr lang="en-US" sz="2200" dirty="0" smtClean="0">
                <a:latin typeface="Tahoma"/>
                <a:cs typeface="Tahoma"/>
              </a:rPr>
              <a:t> Fibonacci number.</a:t>
            </a:r>
            <a:endParaRPr lang="en-US" sz="2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0522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Happy </a:t>
            </a:r>
            <a:r>
              <a:rPr lang="nl-NL" smtClean="0"/>
              <a:t>Hacking!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101"/>
            <a:ext cx="8229599" cy="873741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Basically, expressions are evaluated or </a:t>
            </a:r>
            <a:r>
              <a:rPr lang="en-US" sz="2200" u="sng" dirty="0" smtClean="0">
                <a:solidFill>
                  <a:srgbClr val="000000"/>
                </a:solidFill>
                <a:latin typeface="Tahoma"/>
                <a:cs typeface="Tahoma"/>
              </a:rPr>
              <a:t>reduced</a:t>
            </a: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 by successively </a:t>
            </a:r>
            <a:r>
              <a:rPr lang="en-US" sz="2200" u="sng" dirty="0" smtClean="0">
                <a:solidFill>
                  <a:srgbClr val="000000"/>
                </a:solidFill>
                <a:latin typeface="Tahoma"/>
                <a:cs typeface="Tahoma"/>
              </a:rPr>
              <a:t>applying definitions</a:t>
            </a: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 until no further simplification is possible.</a:t>
            </a: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527393"/>
            <a:ext cx="4375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For example, given the definition: </a:t>
            </a: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826350" y="2533776"/>
            <a:ext cx="2904561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s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quare n = n * n</a:t>
            </a:r>
            <a:endParaRPr lang="en-US" sz="22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336657"/>
            <a:ext cx="7744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The expression </a:t>
            </a:r>
            <a:r>
              <a:rPr lang="en-US" sz="2200" u="sng" dirty="0" smtClean="0">
                <a:solidFill>
                  <a:srgbClr val="000000"/>
                </a:solidFill>
                <a:latin typeface="Tahoma"/>
                <a:cs typeface="Tahoma"/>
              </a:rPr>
              <a:t>square(3 + 4)</a:t>
            </a: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 can be evaluated using the following sequence of reductions:</a:t>
            </a: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6760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Expressions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89703" y="1352924"/>
            <a:ext cx="3972512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s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quare n = n * n</a:t>
            </a:r>
            <a:endParaRPr lang="en-US" sz="22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489702" y="2221596"/>
            <a:ext cx="3972512" cy="246221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 square (</a:t>
            </a:r>
            <a:r>
              <a:rPr lang="en-US" sz="2200" u="sng" dirty="0" smtClean="0">
                <a:solidFill>
                  <a:srgbClr val="000000"/>
                </a:solidFill>
                <a:latin typeface="Lucida Sans Typewriter" charset="0"/>
              </a:rPr>
              <a:t>3 + 4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square 7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7 * 7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49</a:t>
            </a:r>
            <a:endParaRPr lang="en-US" sz="2200" dirty="0">
              <a:solidFill>
                <a:srgbClr val="000000"/>
              </a:solidFill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0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489702" y="1148493"/>
            <a:ext cx="3972512" cy="3139321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u="sng" dirty="0" smtClean="0">
                <a:solidFill>
                  <a:srgbClr val="000000"/>
                </a:solidFill>
                <a:latin typeface="Lucida Sans Typewriter" charset="0"/>
              </a:rPr>
              <a:t>square (3 + 4)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(</a:t>
            </a:r>
            <a:r>
              <a:rPr lang="en-US" sz="2200" u="sng" dirty="0" smtClean="0">
                <a:solidFill>
                  <a:srgbClr val="000000"/>
                </a:solidFill>
                <a:latin typeface="Lucida Sans Typewriter" charset="0"/>
              </a:rPr>
              <a:t>3 + 4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) * (3 + 4)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7 * (</a:t>
            </a:r>
            <a:r>
              <a:rPr lang="en-US" sz="2200" u="sng" dirty="0" smtClean="0">
                <a:solidFill>
                  <a:srgbClr val="000000"/>
                </a:solidFill>
                <a:latin typeface="Lucida Sans Typewriter" charset="0"/>
              </a:rPr>
              <a:t>3 + 4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u="sng" dirty="0" smtClean="0">
                <a:solidFill>
                  <a:srgbClr val="000000"/>
                </a:solidFill>
                <a:latin typeface="Lucida Sans Typewriter" charset="0"/>
              </a:rPr>
              <a:t>7 * 7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49</a:t>
            </a:r>
            <a:endParaRPr lang="en-US" sz="22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221648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However, this is not the only possible reduction sequence. </a:t>
            </a:r>
            <a:r>
              <a:rPr lang="en-US" sz="2200" u="sng" dirty="0" smtClean="0">
                <a:latin typeface="Tahoma"/>
                <a:cs typeface="Tahoma"/>
              </a:rPr>
              <a:t>Another </a:t>
            </a:r>
            <a:r>
              <a:rPr lang="en-US" sz="2200" dirty="0" smtClean="0">
                <a:latin typeface="Tahoma"/>
                <a:cs typeface="Tahoma"/>
              </a:rPr>
              <a:t>is the following:</a:t>
            </a:r>
            <a:endParaRPr lang="en-US" sz="2200" u="sng" dirty="0">
              <a:latin typeface="Tahoma"/>
              <a:cs typeface="Taho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1" y="43740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Now we have applied </a:t>
            </a:r>
            <a:r>
              <a:rPr lang="en-US" sz="2200" u="sng" dirty="0" smtClean="0">
                <a:latin typeface="Tahoma"/>
                <a:cs typeface="Tahoma"/>
              </a:rPr>
              <a:t>square</a:t>
            </a:r>
            <a:r>
              <a:rPr lang="en-US" sz="2200" dirty="0" smtClean="0">
                <a:latin typeface="Tahoma"/>
                <a:cs typeface="Tahoma"/>
              </a:rPr>
              <a:t> before doing the addition, but the final result is the same.</a:t>
            </a:r>
            <a:endParaRPr lang="en-US" sz="2200" u="sng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5007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5501"/>
            <a:ext cx="8229599" cy="16581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/>
                <a:cs typeface="Tahoma"/>
              </a:rPr>
              <a:t>In Haskell, two </a:t>
            </a:r>
            <a:r>
              <a:rPr lang="en-US" sz="3200" u="sng" dirty="0" smtClean="0">
                <a:latin typeface="Tahoma"/>
                <a:cs typeface="Tahoma"/>
              </a:rPr>
              <a:t>different</a:t>
            </a:r>
            <a:r>
              <a:rPr lang="en-US" sz="3200" dirty="0" smtClean="0">
                <a:latin typeface="Tahoma"/>
                <a:cs typeface="Tahoma"/>
              </a:rPr>
              <a:t> (but terminating) ways of evaluating </a:t>
            </a:r>
            <a:r>
              <a:rPr lang="en-US" sz="3200" u="sng" dirty="0" smtClean="0">
                <a:latin typeface="Tahoma"/>
                <a:cs typeface="Tahoma"/>
              </a:rPr>
              <a:t>the same</a:t>
            </a:r>
            <a:r>
              <a:rPr lang="en-US" sz="3200" dirty="0" smtClean="0">
                <a:latin typeface="Tahoma"/>
                <a:cs typeface="Tahoma"/>
              </a:rPr>
              <a:t> expression will always give </a:t>
            </a:r>
            <a:r>
              <a:rPr lang="en-US" sz="3200" u="sng" dirty="0" smtClean="0">
                <a:latin typeface="Tahoma"/>
                <a:cs typeface="Tahoma"/>
              </a:rPr>
              <a:t>the same</a:t>
            </a:r>
            <a:r>
              <a:rPr lang="en-US" sz="3200" dirty="0" smtClean="0">
                <a:latin typeface="Tahoma"/>
                <a:cs typeface="Tahoma"/>
              </a:rPr>
              <a:t> final result.</a:t>
            </a:r>
            <a:endParaRPr lang="en-US" sz="3200" u="sng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3324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701"/>
            <a:ext cx="8229599" cy="1147646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At each stage during evaluation of an expression, there may be </a:t>
            </a:r>
            <a:r>
              <a:rPr lang="en-US" sz="2200" u="sng" dirty="0" smtClean="0">
                <a:latin typeface="Tahoma"/>
                <a:cs typeface="Tahoma"/>
              </a:rPr>
              <a:t>many</a:t>
            </a:r>
            <a:r>
              <a:rPr lang="en-US" sz="2200" dirty="0" smtClean="0">
                <a:latin typeface="Tahoma"/>
                <a:cs typeface="Tahoma"/>
              </a:rPr>
              <a:t> possible </a:t>
            </a:r>
            <a:r>
              <a:rPr lang="en-US" sz="2200" dirty="0" err="1" smtClean="0">
                <a:latin typeface="Tahoma"/>
                <a:cs typeface="Tahoma"/>
              </a:rPr>
              <a:t>subexpressions</a:t>
            </a:r>
            <a:r>
              <a:rPr lang="en-US" sz="2200" dirty="0" smtClean="0">
                <a:latin typeface="Tahoma"/>
                <a:cs typeface="Tahoma"/>
              </a:rPr>
              <a:t> that can be reduced by applying a definition.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80597"/>
            <a:ext cx="8229599" cy="89341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There are two common strategies for deciding which </a:t>
            </a:r>
            <a:r>
              <a:rPr lang="en-US" sz="2200" u="sng" dirty="0" err="1" smtClean="0">
                <a:latin typeface="Tahoma"/>
                <a:cs typeface="Tahoma"/>
              </a:rPr>
              <a:t>redex</a:t>
            </a:r>
            <a:r>
              <a:rPr lang="en-US" sz="2200" dirty="0" smtClean="0">
                <a:latin typeface="Tahoma"/>
                <a:cs typeface="Tahoma"/>
              </a:rPr>
              <a:t> (</a:t>
            </a:r>
            <a:r>
              <a:rPr lang="en-US" sz="2200" u="sng" dirty="0" smtClean="0">
                <a:latin typeface="Tahoma"/>
                <a:cs typeface="Tahoma"/>
              </a:rPr>
              <a:t>red</a:t>
            </a:r>
            <a:r>
              <a:rPr lang="en-US" sz="2200" dirty="0" smtClean="0">
                <a:latin typeface="Tahoma"/>
                <a:cs typeface="Tahoma"/>
              </a:rPr>
              <a:t>ucible </a:t>
            </a:r>
            <a:r>
              <a:rPr lang="en-US" sz="2200" dirty="0" err="1" smtClean="0">
                <a:latin typeface="Tahoma"/>
                <a:cs typeface="Tahoma"/>
              </a:rPr>
              <a:t>sub</a:t>
            </a:r>
            <a:r>
              <a:rPr lang="en-US" sz="2200" u="sng" dirty="0" err="1" smtClean="0">
                <a:latin typeface="Tahoma"/>
                <a:cs typeface="Tahoma"/>
              </a:rPr>
              <a:t>ex</a:t>
            </a:r>
            <a:r>
              <a:rPr lang="en-US" sz="2200" dirty="0" err="1" smtClean="0">
                <a:latin typeface="Tahoma"/>
                <a:cs typeface="Tahoma"/>
              </a:rPr>
              <a:t>pression</a:t>
            </a:r>
            <a:r>
              <a:rPr lang="en-US" sz="2200" dirty="0" smtClean="0">
                <a:latin typeface="Tahoma"/>
                <a:cs typeface="Tahoma"/>
              </a:rPr>
              <a:t>) to choose: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3965" y="3320758"/>
            <a:ext cx="8229599" cy="89341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Innermost reduction: An innermost </a:t>
            </a:r>
            <a:r>
              <a:rPr lang="en-US" sz="2200" dirty="0" err="1" smtClean="0">
                <a:latin typeface="Tahoma"/>
                <a:cs typeface="Tahoma"/>
              </a:rPr>
              <a:t>redex</a:t>
            </a:r>
            <a:r>
              <a:rPr lang="en-US" sz="2200" dirty="0" smtClean="0">
                <a:latin typeface="Tahoma"/>
                <a:cs typeface="Tahoma"/>
              </a:rPr>
              <a:t> is always reduced</a:t>
            </a:r>
          </a:p>
          <a:p>
            <a:pPr marL="1143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Outermost reduction: An outermost </a:t>
            </a:r>
            <a:r>
              <a:rPr lang="en-US" sz="2200" dirty="0" err="1" smtClean="0">
                <a:latin typeface="Tahoma"/>
                <a:cs typeface="Tahoma"/>
              </a:rPr>
              <a:t>redex</a:t>
            </a:r>
            <a:r>
              <a:rPr lang="en-US" sz="2200" dirty="0" smtClean="0">
                <a:latin typeface="Tahoma"/>
                <a:cs typeface="Tahoma"/>
              </a:rPr>
              <a:t> is always reduced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431823"/>
            <a:ext cx="8229599" cy="4486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How do the two strategies compare … ?</a:t>
            </a:r>
            <a:endParaRPr lang="en-US" sz="2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5467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8151"/>
            <a:ext cx="3577055" cy="462884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Given the definition:</a:t>
            </a:r>
            <a:endParaRPr lang="en-US" sz="2800" dirty="0">
              <a:latin typeface="Tahoma"/>
              <a:cs typeface="Tahom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22172" y="1837462"/>
            <a:ext cx="3151824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l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oop = tail loop 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727364"/>
            <a:ext cx="7723373" cy="94545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ahoma"/>
                <a:cs typeface="Tahoma"/>
              </a:rPr>
              <a:t>Let’s evaluate the expression                         using these two reduction strategies.</a:t>
            </a:r>
            <a:endParaRPr lang="en-US" sz="2800" dirty="0">
              <a:latin typeface="Tahoma"/>
              <a:cs typeface="Tahom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170260" y="2774212"/>
            <a:ext cx="2595482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f</a:t>
            </a:r>
            <a:r>
              <a:rPr lang="en-US" sz="2400" dirty="0" err="1" smtClean="0">
                <a:solidFill>
                  <a:srgbClr val="000000"/>
                </a:solidFill>
                <a:latin typeface="Lucida Sans Typewriter" charset="0"/>
              </a:rPr>
              <a:t>st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(1, loop)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2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Innermost reduction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432280"/>
            <a:ext cx="5706245" cy="52290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ahoma"/>
                <a:cs typeface="Tahoma"/>
              </a:rPr>
              <a:t>This strategy does </a:t>
            </a:r>
            <a:r>
              <a:rPr lang="en-US" sz="2800" u="sng" dirty="0" smtClean="0">
                <a:latin typeface="Tahoma"/>
                <a:cs typeface="Tahoma"/>
              </a:rPr>
              <a:t>not terminate.</a:t>
            </a:r>
            <a:endParaRPr lang="en-US" sz="2800" dirty="0">
              <a:latin typeface="Tahoma"/>
              <a:cs typeface="Tahom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9600" y="1379325"/>
            <a:ext cx="5765579" cy="267765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fst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(1, </a:t>
            </a:r>
            <a:r>
              <a:rPr lang="en-US" sz="2400" u="sng" dirty="0">
                <a:solidFill>
                  <a:srgbClr val="000000"/>
                </a:solidFill>
                <a:latin typeface="Lucida Sans Typewriter"/>
                <a:cs typeface="Lucida Sans Typewriter"/>
              </a:rPr>
              <a:t>loop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=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fst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(1, tail </a:t>
            </a:r>
            <a:r>
              <a:rPr lang="en-US" sz="2400" u="sng" dirty="0">
                <a:solidFill>
                  <a:srgbClr val="000000"/>
                </a:solidFill>
                <a:latin typeface="Lucida Sans Typewriter"/>
                <a:cs typeface="Lucida Sans Typewriter"/>
              </a:rPr>
              <a:t>loop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=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fst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(1, tail (tail </a:t>
            </a:r>
            <a:r>
              <a:rPr lang="en-US" sz="2400" u="sng" dirty="0">
                <a:solidFill>
                  <a:srgbClr val="000000"/>
                </a:solidFill>
                <a:latin typeface="Lucida Sans Typewriter"/>
                <a:cs typeface="Lucida Sans Typewriter"/>
              </a:rPr>
              <a:t>loop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=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755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_online_basis_19-03">
  <a:themeElements>
    <a:clrScheme name="Aangepast 7">
      <a:dk1>
        <a:srgbClr val="545454"/>
      </a:dk1>
      <a:lt1>
        <a:sysClr val="window" lastClr="FFFFFF"/>
      </a:lt1>
      <a:dk2>
        <a:srgbClr val="002B60"/>
      </a:dk2>
      <a:lt2>
        <a:srgbClr val="F0F0F0"/>
      </a:lt2>
      <a:accent1>
        <a:srgbClr val="A10058"/>
      </a:accent1>
      <a:accent2>
        <a:srgbClr val="66B010"/>
      </a:accent2>
      <a:accent3>
        <a:srgbClr val="ED9E0F"/>
      </a:accent3>
      <a:accent4>
        <a:srgbClr val="00A6D6"/>
      </a:accent4>
      <a:accent5>
        <a:srgbClr val="64C8E4"/>
      </a:accent5>
      <a:accent6>
        <a:srgbClr val="F2601C"/>
      </a:accent6>
      <a:hlink>
        <a:srgbClr val="4C1D7C"/>
      </a:hlink>
      <a:folHlink>
        <a:srgbClr val="00404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TU_online_basis_19-03.thmx</Template>
  <TotalTime>1107</TotalTime>
  <Words>1264</Words>
  <Application>Microsoft Macintosh PowerPoint</Application>
  <PresentationFormat>On-screen Show (16:9)</PresentationFormat>
  <Paragraphs>196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TU_online_basis_19-03</vt:lpstr>
      <vt:lpstr>FP101x - Functional Programming</vt:lpstr>
      <vt:lpstr>Introduction</vt:lpstr>
      <vt:lpstr>Evaluating Expressions</vt:lpstr>
      <vt:lpstr>Evaluating Expressions</vt:lpstr>
      <vt:lpstr>PowerPoint Presentation</vt:lpstr>
      <vt:lpstr>FACT</vt:lpstr>
      <vt:lpstr>Reduction Strategies</vt:lpstr>
      <vt:lpstr>Termination</vt:lpstr>
      <vt:lpstr>Innermost reduction</vt:lpstr>
      <vt:lpstr>Outermost reduction</vt:lpstr>
      <vt:lpstr>Number of reductions</vt:lpstr>
      <vt:lpstr>PowerPoint Presentation</vt:lpstr>
      <vt:lpstr>Infinite lists</vt:lpstr>
      <vt:lpstr>PowerPoint Presentation</vt:lpstr>
      <vt:lpstr>Innermost reduction</vt:lpstr>
      <vt:lpstr>Lazy evaluation</vt:lpstr>
      <vt:lpstr>Lazy evaluation</vt:lpstr>
      <vt:lpstr>Modular programming</vt:lpstr>
      <vt:lpstr>Example: generating primes</vt:lpstr>
      <vt:lpstr>Example: generating primes</vt:lpstr>
      <vt:lpstr>PowerPoint Presentation</vt:lpstr>
      <vt:lpstr>PowerPoint Presentation</vt:lpstr>
      <vt:lpstr>Fun exercises</vt:lpstr>
      <vt:lpstr>Fun exercises</vt:lpstr>
      <vt:lpstr>Happy Hacking!</vt:lpstr>
    </vt:vector>
  </TitlesOfParts>
  <Company>MultiMedia Services 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Roland van Roijen</dc:creator>
  <cp:lastModifiedBy>Georgi Khomeriki</cp:lastModifiedBy>
  <cp:revision>223</cp:revision>
  <dcterms:created xsi:type="dcterms:W3CDTF">2013-04-16T14:50:03Z</dcterms:created>
  <dcterms:modified xsi:type="dcterms:W3CDTF">2014-09-02T11:36:09Z</dcterms:modified>
</cp:coreProperties>
</file>