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8"/>
  </p:notesMasterIdLst>
  <p:sldIdLst>
    <p:sldId id="256" r:id="rId2"/>
    <p:sldId id="260" r:id="rId3"/>
    <p:sldId id="258" r:id="rId4"/>
    <p:sldId id="259" r:id="rId5"/>
    <p:sldId id="262" r:id="rId6"/>
    <p:sldId id="263" r:id="rId7"/>
    <p:sldId id="266" r:id="rId8"/>
    <p:sldId id="267" r:id="rId9"/>
    <p:sldId id="264" r:id="rId10"/>
    <p:sldId id="268" r:id="rId11"/>
    <p:sldId id="269" r:id="rId12"/>
    <p:sldId id="270" r:id="rId13"/>
    <p:sldId id="271" r:id="rId14"/>
    <p:sldId id="272" r:id="rId15"/>
    <p:sldId id="261" r:id="rId16"/>
    <p:sldId id="273" r:id="rId17"/>
    <p:sldId id="274" r:id="rId18"/>
    <p:sldId id="275" r:id="rId19"/>
    <p:sldId id="276"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77" r:id="rId35"/>
    <p:sldId id="279" r:id="rId36"/>
    <p:sldId id="28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8697" autoAdjust="0"/>
  </p:normalViewPr>
  <p:slideViewPr>
    <p:cSldViewPr>
      <p:cViewPr varScale="1">
        <p:scale>
          <a:sx n="58" d="100"/>
          <a:sy n="58" d="100"/>
        </p:scale>
        <p:origin x="-1704" y="-78"/>
      </p:cViewPr>
      <p:guideLst>
        <p:guide orient="horz" pos="2160"/>
        <p:guide pos="2880"/>
      </p:guideLst>
    </p:cSldViewPr>
  </p:slideViewPr>
  <p:outlineViewPr>
    <p:cViewPr>
      <p:scale>
        <a:sx n="33" d="100"/>
        <a:sy n="33" d="100"/>
      </p:scale>
      <p:origin x="0" y="2868"/>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2C7520-DD16-4571-8BAE-2EC07B045985}" type="datetimeFigureOut">
              <a:rPr lang="en-IE" smtClean="0"/>
              <a:pPr/>
              <a:t>05/11/2012</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FE61D4-2DD0-48E1-9C4A-C02A89F04E15}" type="slidenum">
              <a:rPr lang="en-IE" smtClean="0"/>
              <a:pPr/>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msdn.microsoft.com/en-us/library/bb203873.asp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gamedev.stackexchange.com/questions/21220/how-exactly-does-xnas-spritebatch-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Details about initializing</a:t>
            </a:r>
            <a:r>
              <a:rPr lang="en-IE" baseline="0" dirty="0" smtClean="0"/>
              <a:t> </a:t>
            </a:r>
            <a:r>
              <a:rPr lang="en-IE" dirty="0" smtClean="0">
                <a:hlinkClick r:id="rId3"/>
              </a:rPr>
              <a:t>http://msdn.microsoft.com/en-us/library/bb203873.aspx</a:t>
            </a:r>
            <a:endParaRPr lang="en-IE" dirty="0" smtClean="0"/>
          </a:p>
          <a:p>
            <a:endParaRPr lang="en-IE" dirty="0" smtClean="0"/>
          </a:p>
          <a:p>
            <a:r>
              <a:rPr lang="en-IE" dirty="0" smtClean="0"/>
              <a:t>Initialize , init</a:t>
            </a:r>
            <a:r>
              <a:rPr lang="en-IE" baseline="0" dirty="0" smtClean="0"/>
              <a:t> variables, etc that will be set once</a:t>
            </a:r>
          </a:p>
          <a:p>
            <a:r>
              <a:rPr lang="en-IE" baseline="0" dirty="0" smtClean="0"/>
              <a:t>Load: called at the start and in case of a device reset</a:t>
            </a:r>
            <a:endParaRPr lang="en-IE" dirty="0" smtClean="0"/>
          </a:p>
          <a:p>
            <a:endParaRPr lang="en-IE" dirty="0" smtClean="0"/>
          </a:p>
          <a:p>
            <a:r>
              <a:rPr lang="en-IE" dirty="0" smtClean="0"/>
              <a:t>Draw called fixed times per second</a:t>
            </a:r>
            <a:r>
              <a:rPr lang="en-IE" baseline="0" dirty="0" smtClean="0"/>
              <a:t> (default to 60)</a:t>
            </a:r>
          </a:p>
          <a:p>
            <a:r>
              <a:rPr lang="en-IE" baseline="0" dirty="0" smtClean="0"/>
              <a:t>Update many times as possible</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2</a:t>
            </a:fld>
            <a:endParaRPr lang="en-I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3</a:t>
            </a:fld>
            <a:endParaRPr lang="en-IE"/>
          </a:p>
        </p:txBody>
      </p:sp>
    </p:spTree>
    <p:extLst>
      <p:ext uri="{BB962C8B-B14F-4D97-AF65-F5344CB8AC3E}">
        <p14:creationId xmlns:p14="http://schemas.microsoft.com/office/powerpoint/2010/main" xmlns="" val="1767057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More about </a:t>
            </a:r>
            <a:r>
              <a:rPr lang="en-IE" dirty="0" err="1" smtClean="0"/>
              <a:t>spritebatch</a:t>
            </a:r>
            <a:r>
              <a:rPr lang="en-IE" dirty="0" smtClean="0"/>
              <a:t> </a:t>
            </a:r>
            <a:r>
              <a:rPr lang="en-IE" dirty="0" smtClean="0">
                <a:hlinkClick r:id="rId3"/>
              </a:rPr>
              <a:t>http://gamedev.stackexchange.com/questions/21220/how-exactly-does-xnas-spritebatch-work</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5</a:t>
            </a:fld>
            <a:endParaRPr lang="en-I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err="1" smtClean="0"/>
              <a:t>Stackexchange</a:t>
            </a:r>
            <a:r>
              <a:rPr lang="en-IE" dirty="0" smtClean="0"/>
              <a:t> </a:t>
            </a:r>
            <a:r>
              <a:rPr lang="en-IE" dirty="0" err="1" smtClean="0"/>
              <a:t>Gamedev</a:t>
            </a:r>
            <a:r>
              <a:rPr lang="en-IE" baseline="0" dirty="0" smtClean="0"/>
              <a:t> also have a lot of information</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6</a:t>
            </a:fld>
            <a:endParaRPr lang="en-I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IE" dirty="0" smtClean="0"/>
              <a:t>Two</a:t>
            </a:r>
            <a:r>
              <a:rPr lang="en-IE" baseline="0" dirty="0" smtClean="0"/>
              <a:t> code files</a:t>
            </a:r>
          </a:p>
          <a:p>
            <a:pPr marL="228600" indent="-228600">
              <a:buNone/>
            </a:pPr>
            <a:r>
              <a:rPr lang="en-IE" dirty="0" smtClean="0"/>
              <a:t>Possible to have more</a:t>
            </a:r>
            <a:r>
              <a:rPr lang="en-IE" baseline="0" dirty="0" smtClean="0"/>
              <a:t> than one </a:t>
            </a:r>
            <a:r>
              <a:rPr lang="en-IE" baseline="0" dirty="0" err="1" smtClean="0"/>
              <a:t>spritebatch</a:t>
            </a:r>
            <a:r>
              <a:rPr lang="en-IE" baseline="0" dirty="0" smtClean="0"/>
              <a:t> per game</a:t>
            </a:r>
          </a:p>
          <a:p>
            <a:pPr marL="228600" indent="-228600">
              <a:buNone/>
            </a:pP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8</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E" dirty="0" smtClean="0"/>
              <a:t>Screen</a:t>
            </a:r>
            <a:r>
              <a:rPr lang="en-IE" baseline="0" dirty="0" smtClean="0"/>
              <a:t> coordinate space </a:t>
            </a:r>
            <a:endParaRPr lang="en-IE" dirty="0"/>
          </a:p>
        </p:txBody>
      </p:sp>
      <p:sp>
        <p:nvSpPr>
          <p:cNvPr id="4" name="Slide Number Placeholder 3"/>
          <p:cNvSpPr>
            <a:spLocks noGrp="1"/>
          </p:cNvSpPr>
          <p:nvPr>
            <p:ph type="sldNum" sz="quarter" idx="10"/>
          </p:nvPr>
        </p:nvSpPr>
        <p:spPr/>
        <p:txBody>
          <a:bodyPr/>
          <a:lstStyle/>
          <a:p>
            <a:fld id="{1AFE61D4-2DD0-48E1-9C4A-C02A89F04E15}" type="slidenum">
              <a:rPr lang="en-IE" smtClean="0"/>
              <a:pPr/>
              <a:t>14</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5253D57B-EDDB-4A47-A7D0-4363F2D064E6}" type="slidenum">
              <a:rPr lang="en-IE" smtClean="0"/>
              <a:pPr/>
              <a:t>15</a:t>
            </a:fld>
            <a:endParaRPr lang="en-IE"/>
          </a:p>
        </p:txBody>
      </p:sp>
    </p:spTree>
    <p:extLst>
      <p:ext uri="{BB962C8B-B14F-4D97-AF65-F5344CB8AC3E}">
        <p14:creationId xmlns:p14="http://schemas.microsoft.com/office/powerpoint/2010/main" xmlns="" val="79834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3408C67-D4E8-4FC0-AC6B-66597DCDBF39}" type="datetimeFigureOut">
              <a:rPr lang="en-IE" smtClean="0"/>
              <a:pPr/>
              <a:t>05/11/2012</a:t>
            </a:fld>
            <a:endParaRPr lang="en-IE"/>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05B8704-C6D1-4A41-B320-840DD9E32AEA}" type="slidenum">
              <a:rPr lang="en-IE" smtClean="0"/>
              <a:pPr/>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3408C67-D4E8-4FC0-AC6B-66597DCDBF39}" type="datetimeFigureOut">
              <a:rPr lang="en-IE" smtClean="0"/>
              <a:pPr/>
              <a:t>05/11/2012</a:t>
            </a:fld>
            <a:endParaRPr lang="en-IE"/>
          </a:p>
        </p:txBody>
      </p:sp>
      <p:sp>
        <p:nvSpPr>
          <p:cNvPr id="9" name="Slide Number Placeholder 8"/>
          <p:cNvSpPr>
            <a:spLocks noGrp="1"/>
          </p:cNvSpPr>
          <p:nvPr>
            <p:ph type="sldNum" sz="quarter" idx="15"/>
          </p:nvPr>
        </p:nvSpPr>
        <p:spPr/>
        <p:txBody>
          <a:bodyPr rtlCol="0"/>
          <a:lstStyle/>
          <a:p>
            <a:fld id="{105B8704-C6D1-4A41-B320-840DD9E32AEA}" type="slidenum">
              <a:rPr lang="en-IE" smtClean="0"/>
              <a:pPr/>
              <a:t>‹#›</a:t>
            </a:fld>
            <a:endParaRPr lang="en-IE"/>
          </a:p>
        </p:txBody>
      </p:sp>
      <p:sp>
        <p:nvSpPr>
          <p:cNvPr id="10" name="Footer Placeholder 9"/>
          <p:cNvSpPr>
            <a:spLocks noGrp="1"/>
          </p:cNvSpPr>
          <p:nvPr>
            <p:ph type="ftr" sz="quarter" idx="16"/>
          </p:nvPr>
        </p:nvSpPr>
        <p:spPr/>
        <p:txBody>
          <a:bodyPr rtlCol="0"/>
          <a:lstStyle/>
          <a:p>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3408C67-D4E8-4FC0-AC6B-66597DCDBF39}" type="datetimeFigureOut">
              <a:rPr lang="en-IE" smtClean="0"/>
              <a:pPr/>
              <a:t>05/11/2012</a:t>
            </a:fld>
            <a:endParaRPr lang="en-IE"/>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05B8704-C6D1-4A41-B320-840DD9E32AEA}" type="slidenum">
              <a:rPr lang="en-IE" smtClean="0"/>
              <a:pPr/>
              <a:t>‹#›</a:t>
            </a:fld>
            <a:endParaRPr lang="en-I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05B8704-C6D1-4A41-B320-840DD9E32AEA}" type="slidenum">
              <a:rPr lang="en-IE" smtClean="0"/>
              <a:pPr/>
              <a:t>‹#›</a:t>
            </a:fld>
            <a:endParaRPr lang="en-IE"/>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05B8704-C6D1-4A41-B320-840DD9E32AEA}" type="slidenum">
              <a:rPr lang="en-IE" smtClean="0"/>
              <a:pPr/>
              <a:t>‹#›</a:t>
            </a:fld>
            <a:endParaRPr lang="en-IE"/>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3408C67-D4E8-4FC0-AC6B-66597DCDBF39}" type="datetimeFigureOut">
              <a:rPr lang="en-IE" smtClean="0"/>
              <a:pPr/>
              <a:t>05/11/2012</a:t>
            </a:fld>
            <a:endParaRPr lang="en-IE"/>
          </a:p>
        </p:txBody>
      </p:sp>
      <p:sp>
        <p:nvSpPr>
          <p:cNvPr id="7" name="Slide Number Placeholder 6"/>
          <p:cNvSpPr>
            <a:spLocks noGrp="1"/>
          </p:cNvSpPr>
          <p:nvPr>
            <p:ph type="sldNum" sz="quarter" idx="11"/>
          </p:nvPr>
        </p:nvSpPr>
        <p:spPr/>
        <p:txBody>
          <a:bodyPr rtlCol="0"/>
          <a:lstStyle/>
          <a:p>
            <a:fld id="{105B8704-C6D1-4A41-B320-840DD9E32AEA}" type="slidenum">
              <a:rPr lang="en-IE" smtClean="0"/>
              <a:pPr/>
              <a:t>‹#›</a:t>
            </a:fld>
            <a:endParaRPr lang="en-IE"/>
          </a:p>
        </p:txBody>
      </p:sp>
      <p:sp>
        <p:nvSpPr>
          <p:cNvPr id="8" name="Footer Placeholder 7"/>
          <p:cNvSpPr>
            <a:spLocks noGrp="1"/>
          </p:cNvSpPr>
          <p:nvPr>
            <p:ph type="ftr" sz="quarter" idx="12"/>
          </p:nvPr>
        </p:nvSpPr>
        <p:spPr/>
        <p:txBody>
          <a:bodyPr rtlCol="0"/>
          <a:lstStyle/>
          <a:p>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08C67-D4E8-4FC0-AC6B-66597DCDBF39}" type="datetimeFigureOut">
              <a:rPr lang="en-IE" smtClean="0"/>
              <a:pPr/>
              <a:t>05/11/2012</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05B8704-C6D1-4A41-B320-840DD9E32AEA}"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3408C67-D4E8-4FC0-AC6B-66597DCDBF39}" type="datetimeFigureOut">
              <a:rPr lang="en-IE" smtClean="0"/>
              <a:pPr/>
              <a:t>05/11/2012</a:t>
            </a:fld>
            <a:endParaRPr lang="en-IE"/>
          </a:p>
        </p:txBody>
      </p:sp>
      <p:sp>
        <p:nvSpPr>
          <p:cNvPr id="22" name="Slide Number Placeholder 21"/>
          <p:cNvSpPr>
            <a:spLocks noGrp="1"/>
          </p:cNvSpPr>
          <p:nvPr>
            <p:ph type="sldNum" sz="quarter" idx="15"/>
          </p:nvPr>
        </p:nvSpPr>
        <p:spPr/>
        <p:txBody>
          <a:bodyPr rtlCol="0"/>
          <a:lstStyle/>
          <a:p>
            <a:fld id="{105B8704-C6D1-4A41-B320-840DD9E32AEA}" type="slidenum">
              <a:rPr lang="en-IE" smtClean="0"/>
              <a:pPr/>
              <a:t>‹#›</a:t>
            </a:fld>
            <a:endParaRPr lang="en-IE"/>
          </a:p>
        </p:txBody>
      </p:sp>
      <p:sp>
        <p:nvSpPr>
          <p:cNvPr id="23" name="Footer Placeholder 22"/>
          <p:cNvSpPr>
            <a:spLocks noGrp="1"/>
          </p:cNvSpPr>
          <p:nvPr>
            <p:ph type="ftr" sz="quarter" idx="16"/>
          </p:nvPr>
        </p:nvSpPr>
        <p:spPr/>
        <p:txBody>
          <a:bodyPr rtlCol="0"/>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3408C67-D4E8-4FC0-AC6B-66597DCDBF39}" type="datetimeFigureOut">
              <a:rPr lang="en-IE" smtClean="0"/>
              <a:pPr/>
              <a:t>05/11/2012</a:t>
            </a:fld>
            <a:endParaRPr lang="en-IE"/>
          </a:p>
        </p:txBody>
      </p:sp>
      <p:sp>
        <p:nvSpPr>
          <p:cNvPr id="18" name="Slide Number Placeholder 17"/>
          <p:cNvSpPr>
            <a:spLocks noGrp="1"/>
          </p:cNvSpPr>
          <p:nvPr>
            <p:ph type="sldNum" sz="quarter" idx="11"/>
          </p:nvPr>
        </p:nvSpPr>
        <p:spPr/>
        <p:txBody>
          <a:bodyPr rtlCol="0"/>
          <a:lstStyle/>
          <a:p>
            <a:fld id="{105B8704-C6D1-4A41-B320-840DD9E32AEA}" type="slidenum">
              <a:rPr lang="en-IE" smtClean="0"/>
              <a:pPr/>
              <a:t>‹#›</a:t>
            </a:fld>
            <a:endParaRPr lang="en-IE"/>
          </a:p>
        </p:txBody>
      </p:sp>
      <p:sp>
        <p:nvSpPr>
          <p:cNvPr id="21" name="Footer Placeholder 20"/>
          <p:cNvSpPr>
            <a:spLocks noGrp="1"/>
          </p:cNvSpPr>
          <p:nvPr>
            <p:ph type="ftr" sz="quarter" idx="12"/>
          </p:nvPr>
        </p:nvSpPr>
        <p:spPr/>
        <p:txBody>
          <a:bodyPr rtlCol="0"/>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3408C67-D4E8-4FC0-AC6B-66597DCDBF39}" type="datetimeFigureOut">
              <a:rPr lang="en-IE" smtClean="0"/>
              <a:pPr/>
              <a:t>05/11/2012</a:t>
            </a:fld>
            <a:endParaRPr lang="en-IE"/>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E"/>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05B8704-C6D1-4A41-B320-840DD9E32AEA}"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sdn.microsoft.com/en-us/library/bb976070.asp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blogs.msdn.com/b/shawnhar/archive/2009/11/06/premultiplied-alpha.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msdn.microsoft.com/en-us/library/bb976070.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XNA workshop</a:t>
            </a:r>
            <a:endParaRPr lang="en-IE" dirty="0"/>
          </a:p>
        </p:txBody>
      </p:sp>
      <p:sp>
        <p:nvSpPr>
          <p:cNvPr id="3" name="Subtitle 2"/>
          <p:cNvSpPr>
            <a:spLocks noGrp="1"/>
          </p:cNvSpPr>
          <p:nvPr>
            <p:ph type="subTitle" idx="1"/>
          </p:nvPr>
        </p:nvSpPr>
        <p:spPr/>
        <p:txBody>
          <a:bodyPr/>
          <a:lstStyle/>
          <a:p>
            <a:r>
              <a:rPr lang="en-IE" dirty="0" smtClean="0"/>
              <a:t>Andrea </a:t>
            </a:r>
            <a:r>
              <a:rPr lang="en-IE" dirty="0" err="1" smtClean="0"/>
              <a:t>Magnorsky</a:t>
            </a:r>
            <a:endParaRPr lang="en-IE"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Animation</a:t>
            </a:r>
            <a:endParaRPr lang="en-IE" dirty="0"/>
          </a:p>
        </p:txBody>
      </p:sp>
      <p:sp>
        <p:nvSpPr>
          <p:cNvPr id="3" name="Content Placeholder 2"/>
          <p:cNvSpPr>
            <a:spLocks noGrp="1"/>
          </p:cNvSpPr>
          <p:nvPr>
            <p:ph sz="quarter" idx="1"/>
          </p:nvPr>
        </p:nvSpPr>
        <p:spPr/>
        <p:txBody>
          <a:bodyPr/>
          <a:lstStyle/>
          <a:p>
            <a:pPr>
              <a:buNone/>
            </a:pPr>
            <a:r>
              <a:rPr lang="en-IE" dirty="0" smtClean="0"/>
              <a:t>Given a sprite sheet, loop through the frames to simulate movement.</a:t>
            </a:r>
          </a:p>
          <a:p>
            <a:pPr>
              <a:buNone/>
            </a:pPr>
            <a:r>
              <a:rPr lang="en-IE" dirty="0" smtClean="0"/>
              <a:t>4 animations</a:t>
            </a:r>
          </a:p>
          <a:p>
            <a:pPr>
              <a:buNone/>
            </a:pPr>
            <a:r>
              <a:rPr lang="en-IE" dirty="0" smtClean="0"/>
              <a:t>Iterate through all frames.</a:t>
            </a:r>
          </a:p>
          <a:p>
            <a:pPr>
              <a:buNone/>
            </a:pPr>
            <a:endParaRPr lang="en-IE" dirty="0" smtClean="0"/>
          </a:p>
          <a:p>
            <a:pPr>
              <a:buNone/>
            </a:pPr>
            <a:endParaRPr lang="en-IE" dirty="0"/>
          </a:p>
        </p:txBody>
      </p:sp>
      <p:pic>
        <p:nvPicPr>
          <p:cNvPr id="1027" name="Picture 3" descr="C:\source\code\Incomplete\IncompleteGameLabs\Lab1-AnimatedSprites\AnimatedSpritesLabIncomplete\AnimatedSpritesLab\AnimatedSpritesContentLab\mario2.png"/>
          <p:cNvPicPr>
            <a:picLocks noChangeAspect="1" noChangeArrowheads="1"/>
          </p:cNvPicPr>
          <p:nvPr/>
        </p:nvPicPr>
        <p:blipFill>
          <a:blip r:embed="rId2" cstate="print"/>
          <a:srcRect/>
          <a:stretch>
            <a:fillRect/>
          </a:stretch>
        </p:blipFill>
        <p:spPr bwMode="auto">
          <a:xfrm>
            <a:off x="6084168" y="2564904"/>
            <a:ext cx="2387600" cy="325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1</a:t>
            </a:r>
            <a:endParaRPr lang="en-IE" dirty="0"/>
          </a:p>
        </p:txBody>
      </p:sp>
      <p:sp>
        <p:nvSpPr>
          <p:cNvPr id="3" name="Content Placeholder 2"/>
          <p:cNvSpPr>
            <a:spLocks noGrp="1"/>
          </p:cNvSpPr>
          <p:nvPr>
            <p:ph sz="quarter" idx="1"/>
          </p:nvPr>
        </p:nvSpPr>
        <p:spPr/>
        <p:txBody>
          <a:bodyPr/>
          <a:lstStyle/>
          <a:p>
            <a:endParaRPr lang="en-IE"/>
          </a:p>
        </p:txBody>
      </p:sp>
      <p:pic>
        <p:nvPicPr>
          <p:cNvPr id="4" name="Picture 2"/>
          <p:cNvPicPr>
            <a:picLocks noChangeAspect="1" noChangeArrowheads="1"/>
          </p:cNvPicPr>
          <p:nvPr/>
        </p:nvPicPr>
        <p:blipFill>
          <a:blip r:embed="rId2" cstate="print"/>
          <a:srcRect/>
          <a:stretch>
            <a:fillRect/>
          </a:stretch>
        </p:blipFill>
        <p:spPr bwMode="auto">
          <a:xfrm>
            <a:off x="467544" y="1700808"/>
            <a:ext cx="5257800" cy="46482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Collision</a:t>
            </a:r>
            <a:endParaRPr lang="en-IE" dirty="0"/>
          </a:p>
        </p:txBody>
      </p:sp>
      <p:sp>
        <p:nvSpPr>
          <p:cNvPr id="3" name="Content Placeholder 2"/>
          <p:cNvSpPr>
            <a:spLocks noGrp="1"/>
          </p:cNvSpPr>
          <p:nvPr>
            <p:ph sz="quarter" idx="1"/>
          </p:nvPr>
        </p:nvSpPr>
        <p:spPr/>
        <p:txBody>
          <a:bodyPr/>
          <a:lstStyle/>
          <a:p>
            <a:r>
              <a:rPr lang="en-IE" dirty="0" smtClean="0"/>
              <a:t>There are two parts to </a:t>
            </a:r>
            <a:r>
              <a:rPr lang="en-IE" dirty="0" err="1" smtClean="0"/>
              <a:t>colision</a:t>
            </a:r>
            <a:r>
              <a:rPr lang="en-IE" dirty="0" smtClean="0"/>
              <a:t>. Collision detection and collision response</a:t>
            </a:r>
          </a:p>
          <a:p>
            <a:r>
              <a:rPr lang="en-IE" dirty="0" smtClean="0"/>
              <a:t> Some help from XNA with </a:t>
            </a:r>
            <a:r>
              <a:rPr lang="en-IE" dirty="0" err="1" smtClean="0"/>
              <a:t>Rectangle.Intersecs</a:t>
            </a:r>
            <a:r>
              <a:rPr lang="en-IE" dirty="0" smtClean="0"/>
              <a:t> and </a:t>
            </a:r>
            <a:r>
              <a:rPr lang="en-IE" dirty="0" err="1" smtClean="0"/>
              <a:t>Rectangle.Reflects</a:t>
            </a:r>
            <a:endParaRPr lang="en-IE" dirty="0" smtClean="0"/>
          </a:p>
          <a:p>
            <a:endParaRPr lang="en-IE" dirty="0" smtClean="0"/>
          </a:p>
          <a:p>
            <a:endParaRPr lang="en-IE" dirty="0" smtClean="0"/>
          </a:p>
          <a:p>
            <a:r>
              <a:rPr lang="en-IE" dirty="0" smtClean="0"/>
              <a:t>Pretty complete reference http://bit.ly/collisionref</a:t>
            </a:r>
            <a:endParaRPr lang="en-I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 little bit of trigonometry</a:t>
            </a:r>
            <a:endParaRPr lang="en-IE" dirty="0"/>
          </a:p>
        </p:txBody>
      </p:sp>
      <p:sp>
        <p:nvSpPr>
          <p:cNvPr id="3" name="Content Placeholder 2"/>
          <p:cNvSpPr>
            <a:spLocks noGrp="1"/>
          </p:cNvSpPr>
          <p:nvPr>
            <p:ph sz="quarter" idx="1"/>
          </p:nvPr>
        </p:nvSpPr>
        <p:spPr/>
        <p:txBody>
          <a:bodyPr/>
          <a:lstStyle/>
          <a:p>
            <a:r>
              <a:rPr lang="en-IE" dirty="0" smtClean="0"/>
              <a:t>Vector: You can imagine this as an arrow to a point in space.</a:t>
            </a:r>
          </a:p>
          <a:p>
            <a:r>
              <a:rPr lang="en-IE" dirty="0" smtClean="0"/>
              <a:t>A Vector2D has an X and Y value</a:t>
            </a:r>
          </a:p>
          <a:p>
            <a:r>
              <a:rPr lang="en-IE" dirty="0" smtClean="0"/>
              <a:t>Lets watch this http://www.khanacademy.org/math/trigonometry/v/basic-trigonometry</a:t>
            </a:r>
            <a:endParaRPr lang="en-I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dirty="0"/>
          </a:p>
        </p:txBody>
      </p:sp>
      <p:sp>
        <p:nvSpPr>
          <p:cNvPr id="4" name="Oval 3"/>
          <p:cNvSpPr/>
          <p:nvPr/>
        </p:nvSpPr>
        <p:spPr>
          <a:xfrm>
            <a:off x="2699792" y="2348880"/>
            <a:ext cx="2736304" cy="24482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6" name="Straight Connector 5"/>
          <p:cNvCxnSpPr/>
          <p:nvPr/>
        </p:nvCxnSpPr>
        <p:spPr>
          <a:xfrm>
            <a:off x="1475656" y="3573016"/>
            <a:ext cx="5328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067944" y="1772816"/>
            <a:ext cx="0" cy="3672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rot="10800000">
            <a:off x="5076056" y="2276872"/>
            <a:ext cx="720080" cy="576064"/>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067944" y="2348880"/>
            <a:ext cx="1656184" cy="1224136"/>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76056" y="3068960"/>
            <a:ext cx="312906" cy="369332"/>
          </a:xfrm>
          <a:prstGeom prst="rect">
            <a:avLst/>
          </a:prstGeom>
          <a:noFill/>
        </p:spPr>
        <p:txBody>
          <a:bodyPr wrap="none" rtlCol="0">
            <a:spAutoFit/>
          </a:bodyPr>
          <a:lstStyle/>
          <a:p>
            <a:r>
              <a:rPr lang="en-IE" dirty="0" smtClean="0"/>
              <a:t>q</a:t>
            </a:r>
            <a:endParaRPr lang="en-I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t>Framerate</a:t>
            </a:r>
            <a:r>
              <a:rPr lang="en-IE" dirty="0" smtClean="0"/>
              <a:t> Independence</a:t>
            </a:r>
            <a:endParaRPr lang="en-IE" dirty="0"/>
          </a:p>
        </p:txBody>
      </p:sp>
      <p:sp>
        <p:nvSpPr>
          <p:cNvPr id="3" name="Content Placeholder 2"/>
          <p:cNvSpPr>
            <a:spLocks noGrp="1"/>
          </p:cNvSpPr>
          <p:nvPr>
            <p:ph idx="1"/>
          </p:nvPr>
        </p:nvSpPr>
        <p:spPr/>
        <p:txBody>
          <a:bodyPr/>
          <a:lstStyle/>
          <a:p>
            <a:r>
              <a:rPr lang="en-IE" dirty="0" smtClean="0"/>
              <a:t>Game works at the same speed even when there is difference how many frames are rendered per second</a:t>
            </a:r>
          </a:p>
          <a:p>
            <a:r>
              <a:rPr lang="en-IE" dirty="0" smtClean="0"/>
              <a:t>Use </a:t>
            </a:r>
            <a:r>
              <a:rPr lang="en-IE" dirty="0" err="1" smtClean="0"/>
              <a:t>GameTime</a:t>
            </a:r>
            <a:r>
              <a:rPr lang="en-IE" dirty="0" smtClean="0"/>
              <a:t> class to get access to elapsed seconds (</a:t>
            </a:r>
            <a:r>
              <a:rPr lang="en-IE" dirty="0" err="1" smtClean="0"/>
              <a:t>elapsedTime.TotalSeconds</a:t>
            </a:r>
            <a:r>
              <a:rPr lang="en-IE" dirty="0" smtClean="0"/>
              <a:t>)</a:t>
            </a:r>
          </a:p>
          <a:p>
            <a:endParaRPr lang="en-IE" dirty="0"/>
          </a:p>
        </p:txBody>
      </p:sp>
    </p:spTree>
    <p:extLst>
      <p:ext uri="{BB962C8B-B14F-4D97-AF65-F5344CB8AC3E}">
        <p14:creationId xmlns:p14="http://schemas.microsoft.com/office/powerpoint/2010/main" xmlns="" val="200790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2</a:t>
            </a:r>
            <a:endParaRPr lang="en-IE" dirty="0"/>
          </a:p>
        </p:txBody>
      </p:sp>
      <p:sp>
        <p:nvSpPr>
          <p:cNvPr id="3" name="Content Placeholder 2"/>
          <p:cNvSpPr>
            <a:spLocks noGrp="1"/>
          </p:cNvSpPr>
          <p:nvPr>
            <p:ph sz="quarter" idx="1"/>
          </p:nvPr>
        </p:nvSpPr>
        <p:spPr/>
        <p:txBody>
          <a:bodyPr/>
          <a:lstStyle/>
          <a:p>
            <a:r>
              <a:rPr lang="en-IE" dirty="0" smtClean="0"/>
              <a:t>Use vectors </a:t>
            </a:r>
          </a:p>
          <a:p>
            <a:r>
              <a:rPr lang="en-IE" dirty="0" smtClean="0"/>
              <a:t>Use trigonometry functions to find direction vectors</a:t>
            </a:r>
          </a:p>
          <a:p>
            <a:r>
              <a:rPr lang="en-IE" dirty="0" smtClean="0"/>
              <a:t>Intersect and reflect on Rectangle (Bounding Boxes)</a:t>
            </a:r>
          </a:p>
          <a:p>
            <a:r>
              <a:rPr lang="en-IE" dirty="0" smtClean="0"/>
              <a:t>Game Components, </a:t>
            </a:r>
            <a:r>
              <a:rPr lang="en-IE" dirty="0" err="1" smtClean="0"/>
              <a:t>DrawableGame</a:t>
            </a:r>
            <a:r>
              <a:rPr lang="en-IE" dirty="0" smtClean="0"/>
              <a:t> Components</a:t>
            </a:r>
          </a:p>
          <a:p>
            <a:r>
              <a:rPr lang="en-IE" dirty="0" smtClean="0"/>
              <a:t>Update the position using direction and speed.</a:t>
            </a:r>
          </a:p>
          <a:p>
            <a:r>
              <a:rPr lang="en-IE" dirty="0" smtClean="0"/>
              <a:t>Use Rectangle  for collision detection and response</a:t>
            </a:r>
            <a:endParaRPr lang="en-I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Colour Blending</a:t>
            </a:r>
            <a:endParaRPr lang="en-IE" dirty="0"/>
          </a:p>
        </p:txBody>
      </p:sp>
      <p:sp>
        <p:nvSpPr>
          <p:cNvPr id="3" name="Content Placeholder 2"/>
          <p:cNvSpPr>
            <a:spLocks noGrp="1"/>
          </p:cNvSpPr>
          <p:nvPr>
            <p:ph sz="quarter" idx="1"/>
          </p:nvPr>
        </p:nvSpPr>
        <p:spPr>
          <a:xfrm>
            <a:off x="457200" y="2708920"/>
            <a:ext cx="7467600" cy="3765032"/>
          </a:xfrm>
        </p:spPr>
        <p:txBody>
          <a:bodyPr/>
          <a:lstStyle/>
          <a:p>
            <a:endParaRPr lang="en-IE" dirty="0" smtClean="0">
              <a:hlinkClick r:id="rId2"/>
            </a:endParaRPr>
          </a:p>
          <a:p>
            <a:endParaRPr lang="en-IE" dirty="0" smtClean="0">
              <a:hlinkClick r:id="rId2"/>
            </a:endParaRPr>
          </a:p>
          <a:p>
            <a:r>
              <a:rPr lang="en-IE" dirty="0" smtClean="0">
                <a:hlinkClick r:id="rId2"/>
              </a:rPr>
              <a:t>http://msdn.microsoft.com/en-us/library/bb976070.aspx</a:t>
            </a:r>
            <a:endParaRPr lang="en-IE" dirty="0"/>
          </a:p>
        </p:txBody>
      </p:sp>
      <p:sp>
        <p:nvSpPr>
          <p:cNvPr id="4" name="TextBox 3"/>
          <p:cNvSpPr txBox="1"/>
          <p:nvPr/>
        </p:nvSpPr>
        <p:spPr>
          <a:xfrm>
            <a:off x="1187624" y="1484784"/>
            <a:ext cx="6401304" cy="1569660"/>
          </a:xfrm>
          <a:prstGeom prst="rect">
            <a:avLst/>
          </a:prstGeom>
          <a:noFill/>
        </p:spPr>
        <p:txBody>
          <a:bodyPr wrap="none" rtlCol="0">
            <a:spAutoFit/>
          </a:bodyPr>
          <a:lstStyle/>
          <a:p>
            <a:pPr algn="ctr"/>
            <a:r>
              <a:rPr lang="en-IE" sz="3200" dirty="0"/>
              <a:t>(source * </a:t>
            </a:r>
            <a:r>
              <a:rPr lang="en-IE" sz="3200" dirty="0" err="1"/>
              <a:t>sourceBlendFactor</a:t>
            </a:r>
            <a:r>
              <a:rPr lang="en-IE" sz="3200" dirty="0"/>
              <a:t>) </a:t>
            </a:r>
            <a:endParaRPr lang="en-IE" sz="3200" dirty="0" smtClean="0"/>
          </a:p>
          <a:p>
            <a:pPr algn="ctr"/>
            <a:r>
              <a:rPr lang="en-IE" sz="3200" dirty="0" err="1" smtClean="0"/>
              <a:t>blendFunction</a:t>
            </a:r>
            <a:r>
              <a:rPr lang="en-IE" sz="3200" dirty="0" smtClean="0"/>
              <a:t> </a:t>
            </a:r>
          </a:p>
          <a:p>
            <a:pPr algn="ctr"/>
            <a:r>
              <a:rPr lang="en-IE" sz="3200" dirty="0" smtClean="0"/>
              <a:t>(</a:t>
            </a:r>
            <a:r>
              <a:rPr lang="en-IE" sz="3200" dirty="0"/>
              <a:t>destination*</a:t>
            </a:r>
            <a:r>
              <a:rPr lang="en-IE" sz="3200" dirty="0" err="1"/>
              <a:t>destinationBlendFactor</a:t>
            </a:r>
            <a:r>
              <a:rPr lang="en-IE" sz="3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Additive Blending</a:t>
            </a:r>
            <a:endParaRPr lang="en-IE" dirty="0"/>
          </a:p>
        </p:txBody>
      </p:sp>
      <p:sp>
        <p:nvSpPr>
          <p:cNvPr id="3" name="Content Placeholder 2"/>
          <p:cNvSpPr>
            <a:spLocks noGrp="1"/>
          </p:cNvSpPr>
          <p:nvPr>
            <p:ph sz="quarter" idx="1"/>
          </p:nvPr>
        </p:nvSpPr>
        <p:spPr/>
        <p:txBody>
          <a:bodyPr/>
          <a:lstStyle/>
          <a:p>
            <a:r>
              <a:rPr lang="en-IE" dirty="0" smtClean="0"/>
              <a:t>Doesn’t require an alpha </a:t>
            </a:r>
            <a:r>
              <a:rPr lang="en-IE" dirty="0" err="1" smtClean="0"/>
              <a:t>vaue</a:t>
            </a:r>
            <a:endParaRPr lang="en-IE" dirty="0" smtClean="0"/>
          </a:p>
          <a:p>
            <a:r>
              <a:rPr lang="en-IE" dirty="0" smtClean="0"/>
              <a:t>To </a:t>
            </a:r>
            <a:r>
              <a:rPr lang="en-IE" dirty="0" smtClean="0"/>
              <a:t>combine two </a:t>
            </a:r>
            <a:r>
              <a:rPr lang="en-IE" dirty="0" err="1" smtClean="0"/>
              <a:t>colors</a:t>
            </a:r>
            <a:r>
              <a:rPr lang="en-IE" dirty="0" smtClean="0"/>
              <a:t>, we add up their red, green, and blue components to get the resulting </a:t>
            </a:r>
            <a:r>
              <a:rPr lang="en-IE" dirty="0" err="1" smtClean="0"/>
              <a:t>color</a:t>
            </a:r>
            <a:r>
              <a:rPr lang="en-IE" dirty="0" smtClean="0"/>
              <a:t>.</a:t>
            </a:r>
          </a:p>
          <a:p>
            <a:r>
              <a:rPr lang="en-IE" dirty="0" smtClean="0"/>
              <a:t>Use one of the overloads for </a:t>
            </a:r>
            <a:r>
              <a:rPr lang="en-IE" dirty="0" err="1" smtClean="0"/>
              <a:t>SpriteBatch.Begin</a:t>
            </a:r>
            <a:endParaRPr lang="en-I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E" dirty="0"/>
          </a:p>
        </p:txBody>
      </p:sp>
      <p:sp>
        <p:nvSpPr>
          <p:cNvPr id="3" name="Content Placeholder 2"/>
          <p:cNvSpPr>
            <a:spLocks noGrp="1"/>
          </p:cNvSpPr>
          <p:nvPr>
            <p:ph sz="quarter" idx="1"/>
          </p:nvPr>
        </p:nvSpPr>
        <p:spPr/>
        <p:txBody>
          <a:bodyPr/>
          <a:lstStyle/>
          <a:p>
            <a:endParaRPr lang="en-I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XNA game lifecycle</a:t>
            </a:r>
            <a:endParaRPr lang="en-IE" dirty="0"/>
          </a:p>
        </p:txBody>
      </p:sp>
      <p:sp>
        <p:nvSpPr>
          <p:cNvPr id="4" name="Rectangle 3"/>
          <p:cNvSpPr/>
          <p:nvPr/>
        </p:nvSpPr>
        <p:spPr>
          <a:xfrm>
            <a:off x="1043608" y="170080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Initialize()</a:t>
            </a:r>
            <a:endParaRPr lang="en-IE" dirty="0">
              <a:latin typeface="Consolas" pitchFamily="49" charset="0"/>
              <a:cs typeface="Consolas" pitchFamily="49" charset="0"/>
            </a:endParaRPr>
          </a:p>
        </p:txBody>
      </p:sp>
      <p:sp>
        <p:nvSpPr>
          <p:cNvPr id="5" name="Rectangle 4"/>
          <p:cNvSpPr/>
          <p:nvPr/>
        </p:nvSpPr>
        <p:spPr>
          <a:xfrm>
            <a:off x="3393687" y="1700808"/>
            <a:ext cx="20424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sp>
        <p:nvSpPr>
          <p:cNvPr id="6" name="Rectangle 5"/>
          <p:cNvSpPr/>
          <p:nvPr/>
        </p:nvSpPr>
        <p:spPr>
          <a:xfrm>
            <a:off x="3491880" y="2780928"/>
            <a:ext cx="1872208"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Update()</a:t>
            </a:r>
            <a:endParaRPr lang="en-IE" dirty="0">
              <a:latin typeface="Consolas" pitchFamily="49" charset="0"/>
              <a:cs typeface="Consolas" pitchFamily="49" charset="0"/>
            </a:endParaRPr>
          </a:p>
        </p:txBody>
      </p:sp>
      <p:sp>
        <p:nvSpPr>
          <p:cNvPr id="7" name="Rectangle 6"/>
          <p:cNvSpPr/>
          <p:nvPr/>
        </p:nvSpPr>
        <p:spPr>
          <a:xfrm>
            <a:off x="3491880" y="3573016"/>
            <a:ext cx="1872208" cy="548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smtClean="0">
                <a:latin typeface="Consolas" pitchFamily="49" charset="0"/>
                <a:cs typeface="Consolas" pitchFamily="49" charset="0"/>
              </a:rPr>
              <a:t>Draw()</a:t>
            </a:r>
            <a:endParaRPr lang="en-IE" dirty="0">
              <a:latin typeface="Consolas" pitchFamily="49" charset="0"/>
              <a:cs typeface="Consolas" pitchFamily="49" charset="0"/>
            </a:endParaRPr>
          </a:p>
        </p:txBody>
      </p:sp>
      <p:sp>
        <p:nvSpPr>
          <p:cNvPr id="8" name="Rectangle 7"/>
          <p:cNvSpPr/>
          <p:nvPr/>
        </p:nvSpPr>
        <p:spPr>
          <a:xfrm>
            <a:off x="5887783" y="2780928"/>
            <a:ext cx="2212609" cy="616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dirty="0" err="1" smtClean="0">
                <a:latin typeface="Consolas" pitchFamily="49" charset="0"/>
                <a:cs typeface="Consolas" pitchFamily="49" charset="0"/>
              </a:rPr>
              <a:t>UnloadContent</a:t>
            </a:r>
            <a:r>
              <a:rPr lang="en-IE" dirty="0" smtClean="0">
                <a:latin typeface="Consolas" pitchFamily="49" charset="0"/>
                <a:cs typeface="Consolas" pitchFamily="49" charset="0"/>
              </a:rPr>
              <a:t>()</a:t>
            </a:r>
            <a:endParaRPr lang="en-IE" dirty="0">
              <a:latin typeface="Consolas" pitchFamily="49" charset="0"/>
              <a:cs typeface="Consolas" pitchFamily="49" charset="0"/>
            </a:endParaRPr>
          </a:p>
        </p:txBody>
      </p:sp>
      <p:cxnSp>
        <p:nvCxnSpPr>
          <p:cNvPr id="10" name="Straight Arrow Connector 9"/>
          <p:cNvCxnSpPr>
            <a:stCxn id="4" idx="3"/>
            <a:endCxn id="5" idx="1"/>
          </p:cNvCxnSpPr>
          <p:nvPr/>
        </p:nvCxnSpPr>
        <p:spPr>
          <a:xfrm>
            <a:off x="2915816" y="2009092"/>
            <a:ext cx="4778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a:off x="4414892" y="2317376"/>
            <a:ext cx="13092" cy="4635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7" idx="1"/>
            <a:endCxn id="6" idx="1"/>
          </p:cNvCxnSpPr>
          <p:nvPr/>
        </p:nvCxnSpPr>
        <p:spPr>
          <a:xfrm rot="10800000">
            <a:off x="3491880"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6" idx="3"/>
            <a:endCxn id="7" idx="3"/>
          </p:cNvCxnSpPr>
          <p:nvPr/>
        </p:nvCxnSpPr>
        <p:spPr>
          <a:xfrm>
            <a:off x="5364088" y="3089212"/>
            <a:ext cx="12700" cy="75783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5364088" y="3089212"/>
            <a:ext cx="5236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87624" y="5517232"/>
            <a:ext cx="3860352" cy="461665"/>
          </a:xfrm>
          <a:prstGeom prst="rect">
            <a:avLst/>
          </a:prstGeom>
          <a:noFill/>
        </p:spPr>
        <p:txBody>
          <a:bodyPr wrap="none" rtlCol="0">
            <a:spAutoFit/>
          </a:bodyPr>
          <a:lstStyle/>
          <a:p>
            <a:r>
              <a:rPr lang="en-IE" sz="2400" dirty="0" smtClean="0"/>
              <a:t>More info http://bit.ly/GLInit</a:t>
            </a:r>
            <a:endParaRPr lang="en-IE" sz="2400" dirty="0"/>
          </a:p>
        </p:txBody>
      </p:sp>
    </p:spTree>
    <p:extLst>
      <p:ext uri="{BB962C8B-B14F-4D97-AF65-F5344CB8AC3E}">
        <p14:creationId xmlns:p14="http://schemas.microsoft.com/office/powerpoint/2010/main" xmlns="" val="18473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556" y="766445"/>
            <a:ext cx="1992853" cy="769441"/>
          </a:xfrm>
          <a:prstGeom prst="rect">
            <a:avLst/>
          </a:prstGeom>
          <a:noFill/>
        </p:spPr>
        <p:txBody>
          <a:bodyPr wrap="none" rtlCol="0">
            <a:spAutoFit/>
          </a:bodyPr>
          <a:lstStyle/>
          <a:p>
            <a:r>
              <a:rPr lang="en-IE" sz="4400" dirty="0" smtClean="0"/>
              <a:t>f = g + h</a:t>
            </a:r>
            <a:endParaRPr lang="en-IE" sz="4400" dirty="0"/>
          </a:p>
        </p:txBody>
      </p:sp>
      <p:sp>
        <p:nvSpPr>
          <p:cNvPr id="5" name="TextBox 4"/>
          <p:cNvSpPr txBox="1"/>
          <p:nvPr/>
        </p:nvSpPr>
        <p:spPr>
          <a:xfrm>
            <a:off x="1447556" y="1846565"/>
            <a:ext cx="3698448" cy="646331"/>
          </a:xfrm>
          <a:prstGeom prst="rect">
            <a:avLst/>
          </a:prstGeom>
          <a:noFill/>
        </p:spPr>
        <p:txBody>
          <a:bodyPr wrap="none" rtlCol="0">
            <a:spAutoFit/>
          </a:bodyPr>
          <a:lstStyle/>
          <a:p>
            <a:r>
              <a:rPr lang="en-IE" sz="3600" dirty="0" smtClean="0"/>
              <a:t>g(path) = path cost</a:t>
            </a:r>
            <a:endParaRPr lang="en-IE" sz="3600" dirty="0"/>
          </a:p>
        </p:txBody>
      </p:sp>
      <p:sp>
        <p:nvSpPr>
          <p:cNvPr id="6" name="TextBox 5"/>
          <p:cNvSpPr txBox="1"/>
          <p:nvPr/>
        </p:nvSpPr>
        <p:spPr>
          <a:xfrm>
            <a:off x="1447556" y="2492896"/>
            <a:ext cx="6920164" cy="646331"/>
          </a:xfrm>
          <a:prstGeom prst="rect">
            <a:avLst/>
          </a:prstGeom>
          <a:noFill/>
        </p:spPr>
        <p:txBody>
          <a:bodyPr wrap="none" rtlCol="0">
            <a:spAutoFit/>
          </a:bodyPr>
          <a:lstStyle/>
          <a:p>
            <a:r>
              <a:rPr lang="en-IE" sz="3600" dirty="0" smtClean="0"/>
              <a:t>h(path) = estimated distance to goal</a:t>
            </a:r>
            <a:endParaRPr lang="en-IE" sz="3600" dirty="0"/>
          </a:p>
        </p:txBody>
      </p:sp>
      <p:sp>
        <p:nvSpPr>
          <p:cNvPr id="7" name="Rectangle 6"/>
          <p:cNvSpPr/>
          <p:nvPr/>
        </p:nvSpPr>
        <p:spPr>
          <a:xfrm>
            <a:off x="1691680" y="508518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4283968" y="458112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7308304" y="5020001"/>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1" name="Straight Connector 10"/>
          <p:cNvCxnSpPr>
            <a:stCxn id="7" idx="3"/>
            <a:endCxn id="8" idx="1"/>
          </p:cNvCxnSpPr>
          <p:nvPr/>
        </p:nvCxnSpPr>
        <p:spPr>
          <a:xfrm flipV="1">
            <a:off x="1835696" y="4653136"/>
            <a:ext cx="2448272"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8" idx="3"/>
            <a:endCxn id="9" idx="1"/>
          </p:cNvCxnSpPr>
          <p:nvPr/>
        </p:nvCxnSpPr>
        <p:spPr>
          <a:xfrm>
            <a:off x="4427984" y="4653136"/>
            <a:ext cx="2880320" cy="438873"/>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95051" y="4872572"/>
            <a:ext cx="293670" cy="369332"/>
          </a:xfrm>
          <a:prstGeom prst="rect">
            <a:avLst/>
          </a:prstGeom>
          <a:noFill/>
        </p:spPr>
        <p:txBody>
          <a:bodyPr wrap="none" rtlCol="0">
            <a:spAutoFit/>
          </a:bodyPr>
          <a:lstStyle/>
          <a:p>
            <a:r>
              <a:rPr lang="en-IE" dirty="0" smtClean="0"/>
              <a:t>g</a:t>
            </a:r>
            <a:endParaRPr lang="en-IE" dirty="0"/>
          </a:p>
        </p:txBody>
      </p:sp>
      <p:sp>
        <p:nvSpPr>
          <p:cNvPr id="15" name="TextBox 14"/>
          <p:cNvSpPr txBox="1"/>
          <p:nvPr/>
        </p:nvSpPr>
        <p:spPr>
          <a:xfrm>
            <a:off x="5724128" y="4834237"/>
            <a:ext cx="306494" cy="369332"/>
          </a:xfrm>
          <a:prstGeom prst="rect">
            <a:avLst/>
          </a:prstGeom>
          <a:noFill/>
        </p:spPr>
        <p:txBody>
          <a:bodyPr wrap="none" rtlCol="0">
            <a:spAutoFit/>
          </a:bodyPr>
          <a:lstStyle/>
          <a:p>
            <a:r>
              <a:rPr lang="en-IE" dirty="0" smtClean="0"/>
              <a:t>h</a:t>
            </a:r>
            <a:endParaRPr lang="en-IE" dirty="0"/>
          </a:p>
        </p:txBody>
      </p:sp>
      <p:sp>
        <p:nvSpPr>
          <p:cNvPr id="16" name="TextBox 15"/>
          <p:cNvSpPr txBox="1"/>
          <p:nvPr/>
        </p:nvSpPr>
        <p:spPr>
          <a:xfrm>
            <a:off x="1431760" y="5241904"/>
            <a:ext cx="632289" cy="369332"/>
          </a:xfrm>
          <a:prstGeom prst="rect">
            <a:avLst/>
          </a:prstGeom>
          <a:noFill/>
        </p:spPr>
        <p:txBody>
          <a:bodyPr wrap="none" rtlCol="0">
            <a:spAutoFit/>
          </a:bodyPr>
          <a:lstStyle/>
          <a:p>
            <a:r>
              <a:rPr lang="en-IE" dirty="0" smtClean="0"/>
              <a:t>Start</a:t>
            </a:r>
            <a:endParaRPr lang="en-IE" dirty="0"/>
          </a:p>
        </p:txBody>
      </p:sp>
      <p:sp>
        <p:nvSpPr>
          <p:cNvPr id="17" name="TextBox 16"/>
          <p:cNvSpPr txBox="1"/>
          <p:nvPr/>
        </p:nvSpPr>
        <p:spPr>
          <a:xfrm>
            <a:off x="7072375" y="5164017"/>
            <a:ext cx="615874" cy="369332"/>
          </a:xfrm>
          <a:prstGeom prst="rect">
            <a:avLst/>
          </a:prstGeom>
          <a:noFill/>
        </p:spPr>
        <p:txBody>
          <a:bodyPr wrap="none" rtlCol="0">
            <a:spAutoFit/>
          </a:bodyPr>
          <a:lstStyle/>
          <a:p>
            <a:r>
              <a:rPr lang="en-IE" dirty="0" smtClean="0"/>
              <a:t>Goal</a:t>
            </a:r>
            <a:endParaRPr lang="en-IE" dirty="0"/>
          </a:p>
        </p:txBody>
      </p:sp>
    </p:spTree>
    <p:extLst>
      <p:ext uri="{BB962C8B-B14F-4D97-AF65-F5344CB8AC3E}">
        <p14:creationId xmlns:p14="http://schemas.microsoft.com/office/powerpoint/2010/main" xmlns="" val="67693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4" name="Straight Connector 13"/>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37" name="TextBox 36"/>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38" name="TextBox 37"/>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39" name="TextBox 38"/>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40" name="TextBox 39"/>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41" name="TextBox 40"/>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42" name="TextBox 41"/>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43" name="TextBox 42"/>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46" name="TextBox 45"/>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7" name="TextBox 46"/>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8" name="TextBox 47"/>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9" name="TextBox 48"/>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50" name="TextBox 49"/>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51" name="TextBox 50"/>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2" name="TextBox 51"/>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Tree>
    <p:extLst>
      <p:ext uri="{BB962C8B-B14F-4D97-AF65-F5344CB8AC3E}">
        <p14:creationId xmlns:p14="http://schemas.microsoft.com/office/powerpoint/2010/main" xmlns="" val="2973926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Rectangle 3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Rectangle 3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Rectangle 3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1" name="Oval 4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42" name="Straight Connector 41"/>
          <p:cNvCxnSpPr>
            <a:stCxn id="33" idx="0"/>
            <a:endCxn id="3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3" idx="2"/>
            <a:endCxn id="36"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3" idx="3"/>
            <a:endCxn id="35"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8" idx="3"/>
            <a:endCxn id="3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2"/>
            <a:endCxn id="3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5" idx="3"/>
            <a:endCxn id="3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39" idx="3"/>
            <a:endCxn id="3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7" idx="3"/>
            <a:endCxn id="3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9" idx="3"/>
            <a:endCxn id="3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7" idx="1"/>
            <a:endCxn id="3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55" name="TextBox 5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56" name="TextBox 5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57" name="TextBox 5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58" name="TextBox 5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59" name="TextBox 5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0" name="TextBox 5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1" name="TextBox 6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62" name="Oval 61"/>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Oval 63"/>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TextBox 64"/>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6" name="TextBox 65"/>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67" name="TextBox 66"/>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68" name="TextBox 67"/>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69" name="TextBox 68"/>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70" name="TextBox 69"/>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
        <p:nvSpPr>
          <p:cNvPr id="73" name="TextBox 72"/>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74" name="TextBox 73"/>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75" name="TextBox 74"/>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76" name="TextBox 75"/>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77" name="TextBox 76"/>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78" name="TextBox 77"/>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79" name="TextBox 78"/>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0" name="TextBox 79"/>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81" name="TextBox 80"/>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82" name="TextBox 81"/>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Tree>
    <p:extLst>
      <p:ext uri="{BB962C8B-B14F-4D97-AF65-F5344CB8AC3E}">
        <p14:creationId xmlns:p14="http://schemas.microsoft.com/office/powerpoint/2010/main" xmlns="" val="334444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1864504" y="47352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Oval 33"/>
          <p:cNvSpPr/>
          <p:nvPr/>
        </p:nvSpPr>
        <p:spPr>
          <a:xfrm>
            <a:off x="3556344" y="1385168"/>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2017344" y="341895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p:cNvSpPr txBox="1"/>
          <p:nvPr/>
        </p:nvSpPr>
        <p:spPr>
          <a:xfrm>
            <a:off x="2206226" y="408670"/>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37" name="TextBox 36"/>
          <p:cNvSpPr txBox="1"/>
          <p:nvPr/>
        </p:nvSpPr>
        <p:spPr>
          <a:xfrm>
            <a:off x="3906350" y="1327760"/>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38" name="TextBox 37"/>
          <p:cNvSpPr txBox="1"/>
          <p:nvPr/>
        </p:nvSpPr>
        <p:spPr>
          <a:xfrm>
            <a:off x="1629596" y="3645024"/>
            <a:ext cx="535724" cy="369332"/>
          </a:xfrm>
          <a:prstGeom prst="rect">
            <a:avLst/>
          </a:prstGeom>
          <a:noFill/>
        </p:spPr>
        <p:txBody>
          <a:bodyPr wrap="none" rtlCol="0">
            <a:spAutoFit/>
          </a:bodyPr>
          <a:lstStyle/>
          <a:p>
            <a:r>
              <a:rPr lang="en-IE" dirty="0" smtClean="0">
                <a:solidFill>
                  <a:schemeClr val="accent2"/>
                </a:solidFill>
              </a:rPr>
              <a:t>249</a:t>
            </a:r>
            <a:endParaRPr lang="en-IE" dirty="0">
              <a:solidFill>
                <a:schemeClr val="accent2"/>
              </a:solidFill>
            </a:endParaRPr>
          </a:p>
        </p:txBody>
      </p:sp>
      <p:sp>
        <p:nvSpPr>
          <p:cNvPr id="39" name="TextBox 38"/>
          <p:cNvSpPr txBox="1"/>
          <p:nvPr/>
        </p:nvSpPr>
        <p:spPr>
          <a:xfrm>
            <a:off x="5569358" y="316337"/>
            <a:ext cx="2841452" cy="461665"/>
          </a:xfrm>
          <a:prstGeom prst="rect">
            <a:avLst/>
          </a:prstGeom>
          <a:noFill/>
        </p:spPr>
        <p:txBody>
          <a:bodyPr wrap="square" rtlCol="0">
            <a:spAutoFit/>
          </a:bodyPr>
          <a:lstStyle/>
          <a:p>
            <a:r>
              <a:rPr lang="en-IE" sz="2400" dirty="0" smtClean="0"/>
              <a:t>f = 75 + 380 = </a:t>
            </a:r>
            <a:r>
              <a:rPr lang="en-IE" sz="2400" dirty="0" smtClean="0">
                <a:solidFill>
                  <a:schemeClr val="tx2"/>
                </a:solidFill>
              </a:rPr>
              <a:t>455</a:t>
            </a:r>
            <a:endParaRPr lang="en-IE" sz="2400" dirty="0">
              <a:solidFill>
                <a:schemeClr val="tx2"/>
              </a:solidFill>
            </a:endParaRPr>
          </a:p>
        </p:txBody>
      </p:sp>
      <p:sp>
        <p:nvSpPr>
          <p:cNvPr id="40" name="TextBox 39"/>
          <p:cNvSpPr txBox="1"/>
          <p:nvPr/>
        </p:nvSpPr>
        <p:spPr>
          <a:xfrm>
            <a:off x="5569358" y="866095"/>
            <a:ext cx="2553904" cy="461665"/>
          </a:xfrm>
          <a:prstGeom prst="rect">
            <a:avLst/>
          </a:prstGeom>
          <a:noFill/>
        </p:spPr>
        <p:txBody>
          <a:bodyPr wrap="none" rtlCol="0">
            <a:spAutoFit/>
          </a:bodyPr>
          <a:lstStyle/>
          <a:p>
            <a:r>
              <a:rPr lang="en-IE" sz="2400" dirty="0" smtClean="0"/>
              <a:t>f = 140 + 253 = </a:t>
            </a:r>
            <a:r>
              <a:rPr lang="en-IE" sz="2400" dirty="0" smtClean="0">
                <a:solidFill>
                  <a:schemeClr val="tx2"/>
                </a:solidFill>
              </a:rPr>
              <a:t>393</a:t>
            </a:r>
            <a:endParaRPr lang="en-IE" sz="2400" dirty="0">
              <a:solidFill>
                <a:schemeClr val="tx2"/>
              </a:solidFill>
            </a:endParaRPr>
          </a:p>
        </p:txBody>
      </p:sp>
      <p:sp>
        <p:nvSpPr>
          <p:cNvPr id="42" name="Left Arrow 41"/>
          <p:cNvSpPr/>
          <p:nvPr/>
        </p:nvSpPr>
        <p:spPr>
          <a:xfrm>
            <a:off x="8123262" y="150497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TextBox 4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45" name="TextBox 4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46" name="TextBox 4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47" name="TextBox 4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48" name="TextBox 4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49" name="TextBox 4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50" name="TextBox 4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51" name="TextBox 50"/>
          <p:cNvSpPr txBox="1"/>
          <p:nvPr/>
        </p:nvSpPr>
        <p:spPr>
          <a:xfrm>
            <a:off x="5220072" y="1464325"/>
            <a:ext cx="327334" cy="369332"/>
          </a:xfrm>
          <a:prstGeom prst="rect">
            <a:avLst/>
          </a:prstGeom>
          <a:noFill/>
        </p:spPr>
        <p:txBody>
          <a:bodyPr wrap="none" rtlCol="0">
            <a:spAutoFit/>
          </a:bodyPr>
          <a:lstStyle/>
          <a:p>
            <a:r>
              <a:rPr lang="en-IE" dirty="0" smtClean="0"/>
              <a:t>D</a:t>
            </a:r>
            <a:endParaRPr lang="en-IE" dirty="0"/>
          </a:p>
        </p:txBody>
      </p:sp>
      <p:sp>
        <p:nvSpPr>
          <p:cNvPr id="52" name="TextBox 51"/>
          <p:cNvSpPr txBox="1"/>
          <p:nvPr/>
        </p:nvSpPr>
        <p:spPr>
          <a:xfrm>
            <a:off x="5209826" y="342164"/>
            <a:ext cx="309700" cy="369332"/>
          </a:xfrm>
          <a:prstGeom prst="rect">
            <a:avLst/>
          </a:prstGeom>
          <a:noFill/>
        </p:spPr>
        <p:txBody>
          <a:bodyPr wrap="none" rtlCol="0">
            <a:spAutoFit/>
          </a:bodyPr>
          <a:lstStyle/>
          <a:p>
            <a:r>
              <a:rPr lang="en-IE" dirty="0" smtClean="0"/>
              <a:t>B</a:t>
            </a:r>
            <a:endParaRPr lang="en-IE" dirty="0"/>
          </a:p>
        </p:txBody>
      </p:sp>
      <p:sp>
        <p:nvSpPr>
          <p:cNvPr id="53" name="TextBox 52"/>
          <p:cNvSpPr txBox="1"/>
          <p:nvPr/>
        </p:nvSpPr>
        <p:spPr>
          <a:xfrm>
            <a:off x="5211428" y="933054"/>
            <a:ext cx="308098" cy="369332"/>
          </a:xfrm>
          <a:prstGeom prst="rect">
            <a:avLst/>
          </a:prstGeom>
          <a:noFill/>
        </p:spPr>
        <p:txBody>
          <a:bodyPr wrap="none" rtlCol="0">
            <a:spAutoFit/>
          </a:bodyPr>
          <a:lstStyle/>
          <a:p>
            <a:r>
              <a:rPr lang="en-IE" dirty="0" smtClean="0"/>
              <a:t>C</a:t>
            </a:r>
            <a:endParaRPr lang="en-IE" dirty="0"/>
          </a:p>
        </p:txBody>
      </p:sp>
      <p:sp>
        <p:nvSpPr>
          <p:cNvPr id="55" name="TextBox 54"/>
          <p:cNvSpPr txBox="1"/>
          <p:nvPr/>
        </p:nvSpPr>
        <p:spPr>
          <a:xfrm>
            <a:off x="5569358" y="1418159"/>
            <a:ext cx="2553904" cy="461665"/>
          </a:xfrm>
          <a:prstGeom prst="rect">
            <a:avLst/>
          </a:prstGeom>
          <a:noFill/>
        </p:spPr>
        <p:txBody>
          <a:bodyPr wrap="none" rtlCol="0">
            <a:spAutoFit/>
          </a:bodyPr>
          <a:lstStyle/>
          <a:p>
            <a:r>
              <a:rPr lang="en-IE" sz="2400" dirty="0" smtClean="0"/>
              <a:t>f = 118 + 249 = </a:t>
            </a:r>
            <a:r>
              <a:rPr lang="en-IE" sz="2400" dirty="0" smtClean="0">
                <a:solidFill>
                  <a:schemeClr val="tx2"/>
                </a:solidFill>
              </a:rPr>
              <a:t>367</a:t>
            </a:r>
            <a:endParaRPr lang="en-IE" sz="2400" dirty="0">
              <a:solidFill>
                <a:schemeClr val="tx2"/>
              </a:solidFill>
            </a:endParaRPr>
          </a:p>
        </p:txBody>
      </p:sp>
    </p:spTree>
    <p:extLst>
      <p:ext uri="{BB962C8B-B14F-4D97-AF65-F5344CB8AC3E}">
        <p14:creationId xmlns:p14="http://schemas.microsoft.com/office/powerpoint/2010/main" xmlns="" val="774821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Rectangle 47"/>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Rectangle 48"/>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Oval 49"/>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1" name="Oval 50"/>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2" name="Straight Connector 51"/>
          <p:cNvCxnSpPr>
            <a:stCxn id="43" idx="0"/>
            <a:endCxn id="48"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3" idx="2"/>
            <a:endCxn id="46"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3" idx="3"/>
            <a:endCxn id="45"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3"/>
            <a:endCxn id="45"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6" idx="2"/>
            <a:endCxn id="49" idx="0"/>
          </p:cNvCxnSpPr>
          <p:nvPr/>
        </p:nvCxnSpPr>
        <p:spPr>
          <a:xfrm>
            <a:off x="2209160" y="3682776"/>
            <a:ext cx="1827704" cy="1546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7" idx="0"/>
          </p:cNvCxnSpPr>
          <p:nvPr/>
        </p:nvCxnSpPr>
        <p:spPr>
          <a:xfrm>
            <a:off x="3820840" y="1576984"/>
            <a:ext cx="1944216" cy="1924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9" idx="3"/>
            <a:endCxn id="47"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7" idx="3"/>
            <a:endCxn id="44"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9" idx="3"/>
            <a:endCxn id="44"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1"/>
            <a:endCxn id="46"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3" name="TextBox 62"/>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4" name="TextBox 63"/>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5" name="TextBox 64"/>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6" name="TextBox 65"/>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8" name="TextBox 67"/>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9" name="TextBox 68"/>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70" name="TextBox 69"/>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71" name="TextBox 70"/>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3" name="Oval 7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TextBox 77"/>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79" name="TextBox 78"/>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
        <p:nvSpPr>
          <p:cNvPr id="82" name="Oval 81"/>
          <p:cNvSpPr/>
          <p:nvPr/>
        </p:nvSpPr>
        <p:spPr>
          <a:xfrm>
            <a:off x="5573846" y="3383104"/>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3" name="TextBox 82"/>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85" name="TextBox 84"/>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6" name="TextBox 85"/>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7" name="TextBox 86"/>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8" name="TextBox 87"/>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9" name="TextBox 88"/>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0" name="TextBox 89"/>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1" name="TextBox 90"/>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3" name="TextBox 92"/>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4" name="TextBox 93"/>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5" name="TextBox 94"/>
          <p:cNvSpPr txBox="1"/>
          <p:nvPr/>
        </p:nvSpPr>
        <p:spPr>
          <a:xfrm>
            <a:off x="3805344" y="4740060"/>
            <a:ext cx="418704" cy="369332"/>
          </a:xfrm>
          <a:prstGeom prst="rect">
            <a:avLst/>
          </a:prstGeom>
          <a:noFill/>
        </p:spPr>
        <p:txBody>
          <a:bodyPr wrap="none" rtlCol="0">
            <a:spAutoFit/>
          </a:bodyPr>
          <a:lstStyle/>
          <a:p>
            <a:r>
              <a:rPr lang="en-IE" dirty="0" smtClean="0">
                <a:solidFill>
                  <a:schemeClr val="accent2"/>
                </a:solidFill>
              </a:rPr>
              <a:t>97</a:t>
            </a:r>
            <a:endParaRPr lang="en-IE" dirty="0">
              <a:solidFill>
                <a:schemeClr val="accent2"/>
              </a:solidFill>
            </a:endParaRPr>
          </a:p>
        </p:txBody>
      </p:sp>
      <p:sp>
        <p:nvSpPr>
          <p:cNvPr id="96" name="Oval 95"/>
          <p:cNvSpPr/>
          <p:nvPr/>
        </p:nvSpPr>
        <p:spPr>
          <a:xfrm>
            <a:off x="3845048" y="510939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984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2" name="Rectangle 41"/>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3" name="Rectangle 42"/>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5" name="Rectangle 44"/>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6" name="Rectangle 45"/>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Oval 47"/>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Oval 48"/>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50" name="Straight Connector 49"/>
          <p:cNvCxnSpPr>
            <a:stCxn id="41" idx="0"/>
            <a:endCxn id="46"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1" idx="2"/>
            <a:endCxn id="44"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1" idx="3"/>
            <a:endCxn id="43"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3"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44" idx="2"/>
            <a:endCxn id="47"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3" idx="3"/>
            <a:endCxn id="45"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7" idx="3"/>
            <a:endCxn id="45"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3"/>
            <a:endCxn id="42"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47" idx="3"/>
            <a:endCxn id="42"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45" idx="1"/>
            <a:endCxn id="44"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61" name="TextBox 60"/>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62" name="TextBox 61"/>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63" name="TextBox 62"/>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64" name="TextBox 63"/>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65" name="TextBox 64"/>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66" name="TextBox 65"/>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67" name="TextBox 66"/>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68" name="TextBox 67"/>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69" name="TextBox 68"/>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71" name="Oval 70"/>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8" name="Left Arrow 77"/>
          <p:cNvSpPr/>
          <p:nvPr/>
        </p:nvSpPr>
        <p:spPr>
          <a:xfrm>
            <a:off x="8054562" y="403048"/>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0" name="TextBox 79"/>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81" name="TextBox 80"/>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82" name="TextBox 81"/>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83" name="TextBox 82"/>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84" name="TextBox 83"/>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85" name="TextBox 84"/>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86" name="TextBox 85"/>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89" name="TextBox 88"/>
          <p:cNvSpPr txBox="1"/>
          <p:nvPr/>
        </p:nvSpPr>
        <p:spPr>
          <a:xfrm>
            <a:off x="5569358" y="316337"/>
            <a:ext cx="2841452" cy="461665"/>
          </a:xfrm>
          <a:prstGeom prst="rect">
            <a:avLst/>
          </a:prstGeom>
          <a:noFill/>
        </p:spPr>
        <p:txBody>
          <a:bodyPr wrap="square" rtlCol="0">
            <a:spAutoFit/>
          </a:bodyPr>
          <a:lstStyle/>
          <a:p>
            <a:r>
              <a:rPr lang="en-IE" sz="2400" dirty="0" smtClean="0"/>
              <a:t>f = 227 + 97 = </a:t>
            </a:r>
            <a:r>
              <a:rPr lang="en-IE" sz="2400" dirty="0" smtClean="0">
                <a:solidFill>
                  <a:schemeClr val="tx2"/>
                </a:solidFill>
              </a:rPr>
              <a:t>324</a:t>
            </a:r>
            <a:endParaRPr lang="en-IE" sz="2400" dirty="0">
              <a:solidFill>
                <a:schemeClr val="tx2"/>
              </a:solidFill>
            </a:endParaRPr>
          </a:p>
        </p:txBody>
      </p:sp>
      <p:sp>
        <p:nvSpPr>
          <p:cNvPr id="91" name="TextBox 90"/>
          <p:cNvSpPr txBox="1"/>
          <p:nvPr/>
        </p:nvSpPr>
        <p:spPr>
          <a:xfrm>
            <a:off x="5209826" y="342164"/>
            <a:ext cx="290464" cy="369332"/>
          </a:xfrm>
          <a:prstGeom prst="rect">
            <a:avLst/>
          </a:prstGeom>
          <a:noFill/>
        </p:spPr>
        <p:txBody>
          <a:bodyPr wrap="none" rtlCol="0">
            <a:spAutoFit/>
          </a:bodyPr>
          <a:lstStyle/>
          <a:p>
            <a:r>
              <a:rPr lang="en-IE" dirty="0" smtClean="0"/>
              <a:t>F</a:t>
            </a:r>
            <a:endParaRPr lang="en-IE" dirty="0"/>
          </a:p>
        </p:txBody>
      </p:sp>
      <p:sp>
        <p:nvSpPr>
          <p:cNvPr id="92" name="TextBox 91"/>
          <p:cNvSpPr txBox="1"/>
          <p:nvPr/>
        </p:nvSpPr>
        <p:spPr>
          <a:xfrm>
            <a:off x="5211428" y="933054"/>
            <a:ext cx="308098" cy="369332"/>
          </a:xfrm>
          <a:prstGeom prst="rect">
            <a:avLst/>
          </a:prstGeom>
          <a:noFill/>
        </p:spPr>
        <p:txBody>
          <a:bodyPr wrap="none" rtlCol="0">
            <a:spAutoFit/>
          </a:bodyPr>
          <a:lstStyle/>
          <a:p>
            <a:r>
              <a:rPr lang="en-IE" dirty="0" smtClean="0"/>
              <a:t>E</a:t>
            </a:r>
            <a:endParaRPr lang="en-IE" dirty="0"/>
          </a:p>
        </p:txBody>
      </p:sp>
      <p:sp>
        <p:nvSpPr>
          <p:cNvPr id="93" name="Oval 92"/>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4" name="TextBox 93"/>
          <p:cNvSpPr txBox="1"/>
          <p:nvPr/>
        </p:nvSpPr>
        <p:spPr>
          <a:xfrm>
            <a:off x="5569358" y="866095"/>
            <a:ext cx="2553904" cy="461665"/>
          </a:xfrm>
          <a:prstGeom prst="rect">
            <a:avLst/>
          </a:prstGeom>
          <a:noFill/>
        </p:spPr>
        <p:txBody>
          <a:bodyPr wrap="none" rtlCol="0">
            <a:spAutoFit/>
          </a:bodyPr>
          <a:lstStyle/>
          <a:p>
            <a:r>
              <a:rPr lang="en-IE" sz="2400" dirty="0" smtClean="0"/>
              <a:t>f = 329 + 110 = </a:t>
            </a:r>
            <a:r>
              <a:rPr lang="en-IE" sz="2400" dirty="0" smtClean="0">
                <a:solidFill>
                  <a:schemeClr val="tx2"/>
                </a:solidFill>
              </a:rPr>
              <a:t>439</a:t>
            </a:r>
            <a:endParaRPr lang="en-IE" sz="2400" dirty="0">
              <a:solidFill>
                <a:schemeClr val="tx2"/>
              </a:solidFill>
            </a:endParaRPr>
          </a:p>
        </p:txBody>
      </p:sp>
    </p:spTree>
    <p:extLst>
      <p:ext uri="{BB962C8B-B14F-4D97-AF65-F5344CB8AC3E}">
        <p14:creationId xmlns:p14="http://schemas.microsoft.com/office/powerpoint/2010/main" xmlns="" val="1885484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Rectangle 60"/>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2" name="Rectangle 61"/>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Rectangle 62"/>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4" name="Rectangle 63"/>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5" name="Rectangle 64"/>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6" name="Rectangle 65"/>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7" name="Oval 66"/>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8" name="Oval 67"/>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69" name="Straight Connector 68"/>
          <p:cNvCxnSpPr>
            <a:stCxn id="60" idx="0"/>
            <a:endCxn id="65"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0" idx="2"/>
            <a:endCxn id="63"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0" idx="3"/>
            <a:endCxn id="62"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5" idx="3"/>
            <a:endCxn id="62"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3" idx="2"/>
            <a:endCxn id="66"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2" idx="3"/>
            <a:endCxn id="64"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3"/>
            <a:endCxn id="64"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3"/>
            <a:endCxn id="61"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6" idx="3"/>
            <a:endCxn id="61" idx="1"/>
          </p:cNvCxnSpPr>
          <p:nvPr/>
        </p:nvCxnSpPr>
        <p:spPr>
          <a:xfrm>
            <a:off x="4108872" y="5301208"/>
            <a:ext cx="3528392"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4" idx="1"/>
            <a:endCxn id="63"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80" name="TextBox 79"/>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81" name="TextBox 80"/>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82" name="TextBox 81"/>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83" name="TextBox 82"/>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84" name="TextBox 83"/>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85" name="TextBox 84"/>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86" name="TextBox 85"/>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87" name="TextBox 86"/>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88" name="TextBox 87"/>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89" name="Oval 88"/>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1" name="TextBox 90"/>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92" name="TextBox 91"/>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93" name="TextBox 92"/>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94" name="TextBox 93"/>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95" name="TextBox 94"/>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96" name="TextBox 95"/>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97" name="TextBox 96"/>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98" name="TextBox 97"/>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99" name="TextBox 98"/>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100" name="TextBox 99"/>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101" name="TextBox 100"/>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102" name="Oval 101"/>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3" name="Oval 102"/>
          <p:cNvSpPr/>
          <p:nvPr/>
        </p:nvSpPr>
        <p:spPr>
          <a:xfrm>
            <a:off x="5559470" y="3381200"/>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4" name="Oval 103"/>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5" name="TextBox 104"/>
          <p:cNvSpPr txBox="1"/>
          <p:nvPr/>
        </p:nvSpPr>
        <p:spPr>
          <a:xfrm>
            <a:off x="5942752" y="3354094"/>
            <a:ext cx="535724" cy="369332"/>
          </a:xfrm>
          <a:prstGeom prst="rect">
            <a:avLst/>
          </a:prstGeom>
          <a:noFill/>
        </p:spPr>
        <p:txBody>
          <a:bodyPr wrap="none" rtlCol="0">
            <a:spAutoFit/>
          </a:bodyPr>
          <a:lstStyle/>
          <a:p>
            <a:r>
              <a:rPr lang="en-IE" dirty="0" smtClean="0">
                <a:solidFill>
                  <a:schemeClr val="accent2"/>
                </a:solidFill>
              </a:rPr>
              <a:t>110</a:t>
            </a:r>
            <a:endParaRPr lang="en-IE" dirty="0">
              <a:solidFill>
                <a:schemeClr val="accent2"/>
              </a:solidFill>
            </a:endParaRPr>
          </a:p>
        </p:txBody>
      </p:sp>
      <p:sp>
        <p:nvSpPr>
          <p:cNvPr id="106" name="TextBox 105"/>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Tree>
    <p:extLst>
      <p:ext uri="{BB962C8B-B14F-4D97-AF65-F5344CB8AC3E}">
        <p14:creationId xmlns:p14="http://schemas.microsoft.com/office/powerpoint/2010/main" xmlns="" val="37989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654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7637264" y="558924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3676824" y="150497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2137152" y="35387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5693048" y="350100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1984312" y="5933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3964856" y="522920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1036736" y="1385168"/>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Oval 11"/>
          <p:cNvSpPr/>
          <p:nvPr/>
        </p:nvSpPr>
        <p:spPr>
          <a:xfrm>
            <a:off x="7529252" y="5481228"/>
            <a:ext cx="360040" cy="36004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3" name="Straight Connector 12"/>
          <p:cNvCxnSpPr>
            <a:stCxn id="4" idx="0"/>
            <a:endCxn id="9" idx="1"/>
          </p:cNvCxnSpPr>
          <p:nvPr/>
        </p:nvCxnSpPr>
        <p:spPr>
          <a:xfrm flipV="1">
            <a:off x="1228552" y="665344"/>
            <a:ext cx="755760"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4" idx="2"/>
            <a:endCxn id="7" idx="1"/>
          </p:cNvCxnSpPr>
          <p:nvPr/>
        </p:nvCxnSpPr>
        <p:spPr>
          <a:xfrm>
            <a:off x="1228552" y="1648992"/>
            <a:ext cx="908600" cy="19617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3"/>
            <a:endCxn id="6" idx="1"/>
          </p:cNvCxnSpPr>
          <p:nvPr/>
        </p:nvCxnSpPr>
        <p:spPr>
          <a:xfrm>
            <a:off x="1300560" y="1576984"/>
            <a:ext cx="2376264"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6" idx="0"/>
          </p:cNvCxnSpPr>
          <p:nvPr/>
        </p:nvCxnSpPr>
        <p:spPr>
          <a:xfrm>
            <a:off x="2128328" y="665344"/>
            <a:ext cx="1620504" cy="839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2"/>
            <a:endCxn id="10" idx="0"/>
          </p:cNvCxnSpPr>
          <p:nvPr/>
        </p:nvCxnSpPr>
        <p:spPr>
          <a:xfrm>
            <a:off x="2209160" y="3682776"/>
            <a:ext cx="1827704" cy="15464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a:endCxn id="8" idx="0"/>
          </p:cNvCxnSpPr>
          <p:nvPr/>
        </p:nvCxnSpPr>
        <p:spPr>
          <a:xfrm>
            <a:off x="3820840" y="1576984"/>
            <a:ext cx="1944216" cy="192402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0" idx="3"/>
            <a:endCxn id="8" idx="1"/>
          </p:cNvCxnSpPr>
          <p:nvPr/>
        </p:nvCxnSpPr>
        <p:spPr>
          <a:xfrm flipV="1">
            <a:off x="4108872" y="3573016"/>
            <a:ext cx="1584176" cy="172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8" idx="3"/>
            <a:endCxn id="5" idx="1"/>
          </p:cNvCxnSpPr>
          <p:nvPr/>
        </p:nvCxnSpPr>
        <p:spPr>
          <a:xfrm>
            <a:off x="5837064" y="3573016"/>
            <a:ext cx="1800200" cy="2088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a:endCxn id="5" idx="1"/>
          </p:cNvCxnSpPr>
          <p:nvPr/>
        </p:nvCxnSpPr>
        <p:spPr>
          <a:xfrm>
            <a:off x="4108872" y="5301208"/>
            <a:ext cx="3528392" cy="3600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1"/>
            <a:endCxn id="7" idx="3"/>
          </p:cNvCxnSpPr>
          <p:nvPr/>
        </p:nvCxnSpPr>
        <p:spPr>
          <a:xfrm flipH="1">
            <a:off x="2281168" y="3573016"/>
            <a:ext cx="3411880" cy="3775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81628" y="836712"/>
            <a:ext cx="418704" cy="369332"/>
          </a:xfrm>
          <a:prstGeom prst="rect">
            <a:avLst/>
          </a:prstGeom>
          <a:noFill/>
        </p:spPr>
        <p:txBody>
          <a:bodyPr wrap="none" rtlCol="0">
            <a:spAutoFit/>
          </a:bodyPr>
          <a:lstStyle/>
          <a:p>
            <a:r>
              <a:rPr lang="en-IE" dirty="0" smtClean="0"/>
              <a:t>75</a:t>
            </a:r>
            <a:endParaRPr lang="en-IE" dirty="0"/>
          </a:p>
        </p:txBody>
      </p:sp>
      <p:sp>
        <p:nvSpPr>
          <p:cNvPr id="24" name="TextBox 23"/>
          <p:cNvSpPr txBox="1"/>
          <p:nvPr/>
        </p:nvSpPr>
        <p:spPr>
          <a:xfrm>
            <a:off x="2981452" y="846498"/>
            <a:ext cx="535724" cy="369332"/>
          </a:xfrm>
          <a:prstGeom prst="rect">
            <a:avLst/>
          </a:prstGeom>
          <a:noFill/>
        </p:spPr>
        <p:txBody>
          <a:bodyPr wrap="none" rtlCol="0">
            <a:spAutoFit/>
          </a:bodyPr>
          <a:lstStyle/>
          <a:p>
            <a:r>
              <a:rPr lang="en-IE" dirty="0" smtClean="0"/>
              <a:t>151</a:t>
            </a:r>
            <a:endParaRPr lang="en-IE" dirty="0"/>
          </a:p>
        </p:txBody>
      </p:sp>
      <p:sp>
        <p:nvSpPr>
          <p:cNvPr id="25" name="TextBox 24"/>
          <p:cNvSpPr txBox="1"/>
          <p:nvPr/>
        </p:nvSpPr>
        <p:spPr>
          <a:xfrm>
            <a:off x="2244920" y="1270062"/>
            <a:ext cx="535724" cy="369332"/>
          </a:xfrm>
          <a:prstGeom prst="rect">
            <a:avLst/>
          </a:prstGeom>
          <a:noFill/>
        </p:spPr>
        <p:txBody>
          <a:bodyPr wrap="none" rtlCol="0">
            <a:spAutoFit/>
          </a:bodyPr>
          <a:lstStyle/>
          <a:p>
            <a:r>
              <a:rPr lang="en-IE" dirty="0" smtClean="0"/>
              <a:t>140</a:t>
            </a:r>
            <a:endParaRPr lang="en-IE" dirty="0"/>
          </a:p>
        </p:txBody>
      </p:sp>
      <p:sp>
        <p:nvSpPr>
          <p:cNvPr id="26" name="TextBox 25"/>
          <p:cNvSpPr txBox="1"/>
          <p:nvPr/>
        </p:nvSpPr>
        <p:spPr>
          <a:xfrm>
            <a:off x="1167436" y="2542466"/>
            <a:ext cx="535724" cy="369332"/>
          </a:xfrm>
          <a:prstGeom prst="rect">
            <a:avLst/>
          </a:prstGeom>
          <a:noFill/>
        </p:spPr>
        <p:txBody>
          <a:bodyPr wrap="none" rtlCol="0">
            <a:spAutoFit/>
          </a:bodyPr>
          <a:lstStyle/>
          <a:p>
            <a:r>
              <a:rPr lang="en-IE" dirty="0" smtClean="0"/>
              <a:t>118</a:t>
            </a:r>
            <a:endParaRPr lang="en-IE" dirty="0"/>
          </a:p>
        </p:txBody>
      </p:sp>
      <p:sp>
        <p:nvSpPr>
          <p:cNvPr id="27" name="TextBox 26"/>
          <p:cNvSpPr txBox="1"/>
          <p:nvPr/>
        </p:nvSpPr>
        <p:spPr>
          <a:xfrm>
            <a:off x="3604816" y="3286412"/>
            <a:ext cx="535724" cy="369332"/>
          </a:xfrm>
          <a:prstGeom prst="rect">
            <a:avLst/>
          </a:prstGeom>
          <a:noFill/>
        </p:spPr>
        <p:txBody>
          <a:bodyPr wrap="none" rtlCol="0">
            <a:spAutoFit/>
          </a:bodyPr>
          <a:lstStyle/>
          <a:p>
            <a:r>
              <a:rPr lang="en-IE" dirty="0" smtClean="0"/>
              <a:t>211</a:t>
            </a:r>
            <a:endParaRPr lang="en-IE" dirty="0"/>
          </a:p>
        </p:txBody>
      </p:sp>
      <p:sp>
        <p:nvSpPr>
          <p:cNvPr id="28" name="TextBox 27"/>
          <p:cNvSpPr txBox="1"/>
          <p:nvPr/>
        </p:nvSpPr>
        <p:spPr>
          <a:xfrm>
            <a:off x="4828952" y="2348880"/>
            <a:ext cx="535724" cy="369332"/>
          </a:xfrm>
          <a:prstGeom prst="rect">
            <a:avLst/>
          </a:prstGeom>
          <a:noFill/>
        </p:spPr>
        <p:txBody>
          <a:bodyPr wrap="none" rtlCol="0">
            <a:spAutoFit/>
          </a:bodyPr>
          <a:lstStyle/>
          <a:p>
            <a:r>
              <a:rPr lang="en-IE" dirty="0" smtClean="0"/>
              <a:t>190</a:t>
            </a:r>
            <a:endParaRPr lang="en-IE" dirty="0"/>
          </a:p>
        </p:txBody>
      </p:sp>
      <p:sp>
        <p:nvSpPr>
          <p:cNvPr id="29" name="TextBox 28"/>
          <p:cNvSpPr txBox="1"/>
          <p:nvPr/>
        </p:nvSpPr>
        <p:spPr>
          <a:xfrm>
            <a:off x="2741950" y="4540478"/>
            <a:ext cx="535724" cy="369332"/>
          </a:xfrm>
          <a:prstGeom prst="rect">
            <a:avLst/>
          </a:prstGeom>
          <a:noFill/>
        </p:spPr>
        <p:txBody>
          <a:bodyPr wrap="none" rtlCol="0">
            <a:spAutoFit/>
          </a:bodyPr>
          <a:lstStyle/>
          <a:p>
            <a:r>
              <a:rPr lang="en-IE" dirty="0" smtClean="0"/>
              <a:t>109</a:t>
            </a:r>
            <a:endParaRPr lang="en-IE" dirty="0"/>
          </a:p>
        </p:txBody>
      </p:sp>
      <p:sp>
        <p:nvSpPr>
          <p:cNvPr id="30" name="TextBox 29"/>
          <p:cNvSpPr txBox="1"/>
          <p:nvPr/>
        </p:nvSpPr>
        <p:spPr>
          <a:xfrm>
            <a:off x="4404104" y="4215796"/>
            <a:ext cx="535724" cy="369332"/>
          </a:xfrm>
          <a:prstGeom prst="rect">
            <a:avLst/>
          </a:prstGeom>
          <a:noFill/>
        </p:spPr>
        <p:txBody>
          <a:bodyPr wrap="none" rtlCol="0">
            <a:spAutoFit/>
          </a:bodyPr>
          <a:lstStyle/>
          <a:p>
            <a:r>
              <a:rPr lang="en-IE" dirty="0" smtClean="0"/>
              <a:t>156</a:t>
            </a:r>
            <a:endParaRPr lang="en-IE" dirty="0"/>
          </a:p>
        </p:txBody>
      </p:sp>
      <p:sp>
        <p:nvSpPr>
          <p:cNvPr id="31" name="TextBox 30"/>
          <p:cNvSpPr txBox="1"/>
          <p:nvPr/>
        </p:nvSpPr>
        <p:spPr>
          <a:xfrm>
            <a:off x="6759028" y="4455988"/>
            <a:ext cx="535724" cy="369332"/>
          </a:xfrm>
          <a:prstGeom prst="rect">
            <a:avLst/>
          </a:prstGeom>
          <a:noFill/>
        </p:spPr>
        <p:txBody>
          <a:bodyPr wrap="none" rtlCol="0">
            <a:spAutoFit/>
          </a:bodyPr>
          <a:lstStyle/>
          <a:p>
            <a:r>
              <a:rPr lang="en-IE" dirty="0" smtClean="0"/>
              <a:t>101</a:t>
            </a:r>
            <a:endParaRPr lang="en-IE" dirty="0"/>
          </a:p>
        </p:txBody>
      </p:sp>
      <p:sp>
        <p:nvSpPr>
          <p:cNvPr id="32" name="TextBox 31"/>
          <p:cNvSpPr txBox="1"/>
          <p:nvPr/>
        </p:nvSpPr>
        <p:spPr>
          <a:xfrm>
            <a:off x="5605206" y="5471936"/>
            <a:ext cx="535724" cy="369332"/>
          </a:xfrm>
          <a:prstGeom prst="rect">
            <a:avLst/>
          </a:prstGeom>
          <a:noFill/>
        </p:spPr>
        <p:txBody>
          <a:bodyPr wrap="none" rtlCol="0">
            <a:spAutoFit/>
          </a:bodyPr>
          <a:lstStyle/>
          <a:p>
            <a:r>
              <a:rPr lang="en-IE" dirty="0" smtClean="0"/>
              <a:t>138</a:t>
            </a:r>
            <a:endParaRPr lang="en-IE" dirty="0"/>
          </a:p>
        </p:txBody>
      </p:sp>
      <p:sp>
        <p:nvSpPr>
          <p:cNvPr id="33" name="Oval 32"/>
          <p:cNvSpPr/>
          <p:nvPr/>
        </p:nvSpPr>
        <p:spPr>
          <a:xfrm>
            <a:off x="2017344" y="341895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p:cNvSpPr txBox="1"/>
          <p:nvPr/>
        </p:nvSpPr>
        <p:spPr>
          <a:xfrm>
            <a:off x="726156" y="1399468"/>
            <a:ext cx="317716" cy="369332"/>
          </a:xfrm>
          <a:prstGeom prst="rect">
            <a:avLst/>
          </a:prstGeom>
          <a:noFill/>
        </p:spPr>
        <p:txBody>
          <a:bodyPr wrap="none" rtlCol="0">
            <a:spAutoFit/>
          </a:bodyPr>
          <a:lstStyle/>
          <a:p>
            <a:r>
              <a:rPr lang="en-IE" dirty="0" smtClean="0"/>
              <a:t>A</a:t>
            </a:r>
            <a:endParaRPr lang="en-IE" dirty="0"/>
          </a:p>
        </p:txBody>
      </p:sp>
      <p:sp>
        <p:nvSpPr>
          <p:cNvPr id="35" name="TextBox 34"/>
          <p:cNvSpPr txBox="1"/>
          <p:nvPr/>
        </p:nvSpPr>
        <p:spPr>
          <a:xfrm>
            <a:off x="1907704" y="261476"/>
            <a:ext cx="309700" cy="369332"/>
          </a:xfrm>
          <a:prstGeom prst="rect">
            <a:avLst/>
          </a:prstGeom>
          <a:noFill/>
        </p:spPr>
        <p:txBody>
          <a:bodyPr wrap="none" rtlCol="0">
            <a:spAutoFit/>
          </a:bodyPr>
          <a:lstStyle/>
          <a:p>
            <a:r>
              <a:rPr lang="en-IE" dirty="0" smtClean="0"/>
              <a:t>B</a:t>
            </a:r>
            <a:endParaRPr lang="en-IE" dirty="0"/>
          </a:p>
        </p:txBody>
      </p:sp>
      <p:sp>
        <p:nvSpPr>
          <p:cNvPr id="36" name="TextBox 35"/>
          <p:cNvSpPr txBox="1"/>
          <p:nvPr/>
        </p:nvSpPr>
        <p:spPr>
          <a:xfrm>
            <a:off x="3512742" y="1648992"/>
            <a:ext cx="308098" cy="369332"/>
          </a:xfrm>
          <a:prstGeom prst="rect">
            <a:avLst/>
          </a:prstGeom>
          <a:noFill/>
        </p:spPr>
        <p:txBody>
          <a:bodyPr wrap="none" rtlCol="0">
            <a:spAutoFit/>
          </a:bodyPr>
          <a:lstStyle/>
          <a:p>
            <a:r>
              <a:rPr lang="en-IE" dirty="0" smtClean="0"/>
              <a:t>C</a:t>
            </a:r>
            <a:endParaRPr lang="en-IE" dirty="0"/>
          </a:p>
        </p:txBody>
      </p:sp>
      <p:sp>
        <p:nvSpPr>
          <p:cNvPr id="37" name="TextBox 36"/>
          <p:cNvSpPr txBox="1"/>
          <p:nvPr/>
        </p:nvSpPr>
        <p:spPr>
          <a:xfrm>
            <a:off x="2244920" y="3159000"/>
            <a:ext cx="327334" cy="369332"/>
          </a:xfrm>
          <a:prstGeom prst="rect">
            <a:avLst/>
          </a:prstGeom>
          <a:noFill/>
        </p:spPr>
        <p:txBody>
          <a:bodyPr wrap="none" rtlCol="0">
            <a:spAutoFit/>
          </a:bodyPr>
          <a:lstStyle/>
          <a:p>
            <a:r>
              <a:rPr lang="en-IE" dirty="0" smtClean="0"/>
              <a:t>D</a:t>
            </a:r>
            <a:endParaRPr lang="en-IE" dirty="0"/>
          </a:p>
        </p:txBody>
      </p:sp>
      <p:sp>
        <p:nvSpPr>
          <p:cNvPr id="38" name="TextBox 37"/>
          <p:cNvSpPr txBox="1"/>
          <p:nvPr/>
        </p:nvSpPr>
        <p:spPr>
          <a:xfrm>
            <a:off x="5602848" y="3652524"/>
            <a:ext cx="296876" cy="369332"/>
          </a:xfrm>
          <a:prstGeom prst="rect">
            <a:avLst/>
          </a:prstGeom>
          <a:noFill/>
        </p:spPr>
        <p:txBody>
          <a:bodyPr wrap="none" rtlCol="0">
            <a:spAutoFit/>
          </a:bodyPr>
          <a:lstStyle/>
          <a:p>
            <a:r>
              <a:rPr lang="en-IE" dirty="0" smtClean="0"/>
              <a:t>E</a:t>
            </a:r>
            <a:endParaRPr lang="en-IE" dirty="0"/>
          </a:p>
        </p:txBody>
      </p:sp>
      <p:sp>
        <p:nvSpPr>
          <p:cNvPr id="39" name="TextBox 38"/>
          <p:cNvSpPr txBox="1"/>
          <p:nvPr/>
        </p:nvSpPr>
        <p:spPr>
          <a:xfrm>
            <a:off x="3894064" y="5373216"/>
            <a:ext cx="290464" cy="369332"/>
          </a:xfrm>
          <a:prstGeom prst="rect">
            <a:avLst/>
          </a:prstGeom>
          <a:noFill/>
        </p:spPr>
        <p:txBody>
          <a:bodyPr wrap="none" rtlCol="0">
            <a:spAutoFit/>
          </a:bodyPr>
          <a:lstStyle/>
          <a:p>
            <a:r>
              <a:rPr lang="en-IE" dirty="0" smtClean="0"/>
              <a:t>F</a:t>
            </a:r>
            <a:endParaRPr lang="en-IE" dirty="0"/>
          </a:p>
        </p:txBody>
      </p:sp>
      <p:sp>
        <p:nvSpPr>
          <p:cNvPr id="40" name="TextBox 39"/>
          <p:cNvSpPr txBox="1"/>
          <p:nvPr/>
        </p:nvSpPr>
        <p:spPr>
          <a:xfrm>
            <a:off x="7889292" y="5696328"/>
            <a:ext cx="330540" cy="369332"/>
          </a:xfrm>
          <a:prstGeom prst="rect">
            <a:avLst/>
          </a:prstGeom>
          <a:noFill/>
        </p:spPr>
        <p:txBody>
          <a:bodyPr wrap="none" rtlCol="0">
            <a:spAutoFit/>
          </a:bodyPr>
          <a:lstStyle/>
          <a:p>
            <a:r>
              <a:rPr lang="en-IE" dirty="0" smtClean="0"/>
              <a:t>G</a:t>
            </a:r>
            <a:endParaRPr lang="en-IE" dirty="0"/>
          </a:p>
        </p:txBody>
      </p:sp>
      <p:sp>
        <p:nvSpPr>
          <p:cNvPr id="41" name="TextBox 40"/>
          <p:cNvSpPr txBox="1"/>
          <p:nvPr/>
        </p:nvSpPr>
        <p:spPr>
          <a:xfrm>
            <a:off x="5569358" y="316337"/>
            <a:ext cx="2841452" cy="461665"/>
          </a:xfrm>
          <a:prstGeom prst="rect">
            <a:avLst/>
          </a:prstGeom>
          <a:noFill/>
        </p:spPr>
        <p:txBody>
          <a:bodyPr wrap="square" rtlCol="0">
            <a:spAutoFit/>
          </a:bodyPr>
          <a:lstStyle/>
          <a:p>
            <a:r>
              <a:rPr lang="en-IE" sz="2400" dirty="0" smtClean="0"/>
              <a:t>f = 383 + 110 = </a:t>
            </a:r>
            <a:r>
              <a:rPr lang="en-IE" sz="2400" dirty="0" smtClean="0">
                <a:solidFill>
                  <a:schemeClr val="tx2"/>
                </a:solidFill>
              </a:rPr>
              <a:t>493</a:t>
            </a:r>
            <a:endParaRPr lang="en-IE" sz="2400" dirty="0">
              <a:solidFill>
                <a:schemeClr val="tx2"/>
              </a:solidFill>
            </a:endParaRPr>
          </a:p>
        </p:txBody>
      </p:sp>
      <p:sp>
        <p:nvSpPr>
          <p:cNvPr id="42" name="TextBox 41"/>
          <p:cNvSpPr txBox="1"/>
          <p:nvPr/>
        </p:nvSpPr>
        <p:spPr>
          <a:xfrm>
            <a:off x="5569358" y="866095"/>
            <a:ext cx="2242922" cy="461665"/>
          </a:xfrm>
          <a:prstGeom prst="rect">
            <a:avLst/>
          </a:prstGeom>
          <a:noFill/>
        </p:spPr>
        <p:txBody>
          <a:bodyPr wrap="none" rtlCol="0">
            <a:spAutoFit/>
          </a:bodyPr>
          <a:lstStyle/>
          <a:p>
            <a:r>
              <a:rPr lang="en-IE" sz="2400" dirty="0" smtClean="0"/>
              <a:t>f = 365 + 0 = </a:t>
            </a:r>
            <a:r>
              <a:rPr lang="en-IE" sz="2400" dirty="0" smtClean="0">
                <a:solidFill>
                  <a:schemeClr val="tx2"/>
                </a:solidFill>
              </a:rPr>
              <a:t>365</a:t>
            </a:r>
            <a:endParaRPr lang="en-IE" sz="2400" dirty="0">
              <a:solidFill>
                <a:schemeClr val="tx2"/>
              </a:solidFill>
            </a:endParaRPr>
          </a:p>
        </p:txBody>
      </p:sp>
      <p:sp>
        <p:nvSpPr>
          <p:cNvPr id="43" name="TextBox 42"/>
          <p:cNvSpPr txBox="1"/>
          <p:nvPr/>
        </p:nvSpPr>
        <p:spPr>
          <a:xfrm>
            <a:off x="5216238" y="376713"/>
            <a:ext cx="296876" cy="369332"/>
          </a:xfrm>
          <a:prstGeom prst="rect">
            <a:avLst/>
          </a:prstGeom>
          <a:noFill/>
        </p:spPr>
        <p:txBody>
          <a:bodyPr wrap="none" rtlCol="0">
            <a:spAutoFit/>
          </a:bodyPr>
          <a:lstStyle/>
          <a:p>
            <a:r>
              <a:rPr lang="en-IE" dirty="0" smtClean="0"/>
              <a:t>E</a:t>
            </a:r>
            <a:endParaRPr lang="en-IE" dirty="0"/>
          </a:p>
        </p:txBody>
      </p:sp>
      <p:sp>
        <p:nvSpPr>
          <p:cNvPr id="44" name="TextBox 43"/>
          <p:cNvSpPr txBox="1"/>
          <p:nvPr/>
        </p:nvSpPr>
        <p:spPr>
          <a:xfrm>
            <a:off x="5211428" y="933054"/>
            <a:ext cx="330540" cy="369332"/>
          </a:xfrm>
          <a:prstGeom prst="rect">
            <a:avLst/>
          </a:prstGeom>
          <a:noFill/>
        </p:spPr>
        <p:txBody>
          <a:bodyPr wrap="none" rtlCol="0">
            <a:spAutoFit/>
          </a:bodyPr>
          <a:lstStyle/>
          <a:p>
            <a:r>
              <a:rPr lang="en-IE" dirty="0" smtClean="0"/>
              <a:t>G</a:t>
            </a:r>
            <a:endParaRPr lang="en-IE" dirty="0"/>
          </a:p>
        </p:txBody>
      </p:sp>
      <p:sp>
        <p:nvSpPr>
          <p:cNvPr id="45" name="Oval 44"/>
          <p:cNvSpPr/>
          <p:nvPr/>
        </p:nvSpPr>
        <p:spPr>
          <a:xfrm>
            <a:off x="3845048" y="5109392"/>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Oval 46"/>
          <p:cNvSpPr/>
          <p:nvPr/>
        </p:nvSpPr>
        <p:spPr>
          <a:xfrm>
            <a:off x="7517456" y="5469432"/>
            <a:ext cx="383632" cy="38363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TextBox 48"/>
          <p:cNvSpPr txBox="1"/>
          <p:nvPr/>
        </p:nvSpPr>
        <p:spPr>
          <a:xfrm>
            <a:off x="7587606" y="5173607"/>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50" name="Left Arrow 49"/>
          <p:cNvSpPr/>
          <p:nvPr/>
        </p:nvSpPr>
        <p:spPr>
          <a:xfrm>
            <a:off x="8099746" y="952806"/>
            <a:ext cx="481186" cy="288241"/>
          </a:xfrm>
          <a:prstGeom prst="lef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953946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8" name="Straight Connector 17"/>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4" idx="3"/>
            <a:endCxn id="7" idx="1"/>
          </p:cNvCxnSpPr>
          <p:nvPr/>
        </p:nvCxnSpPr>
        <p:spPr>
          <a:xfrm>
            <a:off x="1088417" y="1844824"/>
            <a:ext cx="2521246" cy="2013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2"/>
            <a:endCxn id="13" idx="0"/>
          </p:cNvCxnSpPr>
          <p:nvPr/>
        </p:nvCxnSpPr>
        <p:spPr>
          <a:xfrm>
            <a:off x="3681671" y="2118206"/>
            <a:ext cx="823283" cy="1022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3" idx="3"/>
            <a:endCxn id="12" idx="0"/>
          </p:cNvCxnSpPr>
          <p:nvPr/>
        </p:nvCxnSpPr>
        <p:spPr>
          <a:xfrm>
            <a:off x="4576962" y="3212976"/>
            <a:ext cx="1507206" cy="1008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2" idx="3"/>
            <a:endCxn id="10" idx="1"/>
          </p:cNvCxnSpPr>
          <p:nvPr/>
        </p:nvCxnSpPr>
        <p:spPr>
          <a:xfrm>
            <a:off x="6156176" y="4293096"/>
            <a:ext cx="1872208" cy="1395854"/>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52" name="TextBox 51"/>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53" name="TextBox 52"/>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54" name="TextBox 53"/>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55" name="TextBox 54"/>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56" name="TextBox 55"/>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57" name="TextBox 56"/>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58" name="TextBox 57"/>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59" name="TextBox 58"/>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60" name="TextBox 59"/>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61" name="TextBox 60"/>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62" name="TextBox 61"/>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63" name="TextBox 62"/>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64" name="TextBox 63"/>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65" name="TextBox 64"/>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66" name="TextBox 65"/>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67" name="TextBox 66"/>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68" name="TextBox 67"/>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69" name="TextBox 68"/>
          <p:cNvSpPr txBox="1"/>
          <p:nvPr/>
        </p:nvSpPr>
        <p:spPr>
          <a:xfrm>
            <a:off x="1096001" y="1861532"/>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70" name="TextBox 69"/>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71" name="TextBox 70"/>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72" name="TextBox 71"/>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73" name="TextBox 72"/>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74" name="TextBox 73"/>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75" name="TextBox 74"/>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76" name="TextBox 75"/>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77" name="TextBox 76"/>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78" name="TextBox 77"/>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79" name="TextBox 78"/>
          <p:cNvSpPr txBox="1"/>
          <p:nvPr/>
        </p:nvSpPr>
        <p:spPr>
          <a:xfrm>
            <a:off x="7949549" y="5867351"/>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80" name="Oval 79"/>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1" name="Oval 80"/>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1384111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4401" y="177281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p:cNvSpPr/>
          <p:nvPr/>
        </p:nvSpPr>
        <p:spPr>
          <a:xfrm>
            <a:off x="1306960" y="1052736"/>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p:cNvSpPr/>
          <p:nvPr/>
        </p:nvSpPr>
        <p:spPr>
          <a:xfrm>
            <a:off x="2286968" y="47667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Rectangle 6"/>
          <p:cNvSpPr/>
          <p:nvPr/>
        </p:nvSpPr>
        <p:spPr>
          <a:xfrm>
            <a:off x="3609663" y="197419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p:cNvSpPr/>
          <p:nvPr/>
        </p:nvSpPr>
        <p:spPr>
          <a:xfrm>
            <a:off x="1150782" y="3378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p:cNvSpPr/>
          <p:nvPr/>
        </p:nvSpPr>
        <p:spPr>
          <a:xfrm>
            <a:off x="2600152" y="386104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Rectangle 9"/>
          <p:cNvSpPr/>
          <p:nvPr/>
        </p:nvSpPr>
        <p:spPr>
          <a:xfrm>
            <a:off x="8028384" y="561694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p:cNvSpPr/>
          <p:nvPr/>
        </p:nvSpPr>
        <p:spPr>
          <a:xfrm>
            <a:off x="6804248" y="219595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6012160" y="422108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4432946" y="3140968"/>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4572000" y="6525344"/>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p:cNvSpPr/>
          <p:nvPr/>
        </p:nvSpPr>
        <p:spPr>
          <a:xfrm>
            <a:off x="2225572" y="6237312"/>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Rectangle 15"/>
          <p:cNvSpPr/>
          <p:nvPr/>
        </p:nvSpPr>
        <p:spPr>
          <a:xfrm>
            <a:off x="2910093" y="4869160"/>
            <a:ext cx="144016" cy="1440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7" name="Straight Connector 16"/>
          <p:cNvCxnSpPr>
            <a:stCxn id="4" idx="0"/>
            <a:endCxn id="5" idx="2"/>
          </p:cNvCxnSpPr>
          <p:nvPr/>
        </p:nvCxnSpPr>
        <p:spPr>
          <a:xfrm flipV="1">
            <a:off x="1016409" y="1196752"/>
            <a:ext cx="362559"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3"/>
            <a:endCxn id="6" idx="1"/>
          </p:cNvCxnSpPr>
          <p:nvPr/>
        </p:nvCxnSpPr>
        <p:spPr>
          <a:xfrm flipV="1">
            <a:off x="1450976" y="548680"/>
            <a:ext cx="835992"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2"/>
            <a:endCxn id="7" idx="0"/>
          </p:cNvCxnSpPr>
          <p:nvPr/>
        </p:nvCxnSpPr>
        <p:spPr>
          <a:xfrm>
            <a:off x="2358976" y="620688"/>
            <a:ext cx="1322695" cy="1353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4" idx="3"/>
            <a:endCxn id="7" idx="1"/>
          </p:cNvCxnSpPr>
          <p:nvPr/>
        </p:nvCxnSpPr>
        <p:spPr>
          <a:xfrm>
            <a:off x="1088417" y="1844824"/>
            <a:ext cx="2521246" cy="201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4" idx="2"/>
            <a:endCxn id="8" idx="0"/>
          </p:cNvCxnSpPr>
          <p:nvPr/>
        </p:nvCxnSpPr>
        <p:spPr>
          <a:xfrm>
            <a:off x="1016409" y="1916832"/>
            <a:ext cx="206381" cy="1461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9" idx="1"/>
          </p:cNvCxnSpPr>
          <p:nvPr/>
        </p:nvCxnSpPr>
        <p:spPr>
          <a:xfrm>
            <a:off x="1294798" y="3450168"/>
            <a:ext cx="1305354" cy="48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6" idx="0"/>
          </p:cNvCxnSpPr>
          <p:nvPr/>
        </p:nvCxnSpPr>
        <p:spPr>
          <a:xfrm>
            <a:off x="2672160" y="4005064"/>
            <a:ext cx="309941" cy="864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6" idx="2"/>
            <a:endCxn id="15" idx="0"/>
          </p:cNvCxnSpPr>
          <p:nvPr/>
        </p:nvCxnSpPr>
        <p:spPr>
          <a:xfrm flipH="1">
            <a:off x="2297580" y="5013176"/>
            <a:ext cx="684521"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a:endCxn id="14" idx="1"/>
          </p:cNvCxnSpPr>
          <p:nvPr/>
        </p:nvCxnSpPr>
        <p:spPr>
          <a:xfrm>
            <a:off x="2297580" y="6237312"/>
            <a:ext cx="227442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7" idx="3"/>
            <a:endCxn id="11" idx="1"/>
          </p:cNvCxnSpPr>
          <p:nvPr/>
        </p:nvCxnSpPr>
        <p:spPr>
          <a:xfrm>
            <a:off x="3753679" y="2046198"/>
            <a:ext cx="3050569" cy="221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2"/>
            <a:endCxn id="13" idx="0"/>
          </p:cNvCxnSpPr>
          <p:nvPr/>
        </p:nvCxnSpPr>
        <p:spPr>
          <a:xfrm>
            <a:off x="3681671" y="2118206"/>
            <a:ext cx="823283" cy="10227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3" idx="3"/>
            <a:endCxn id="12" idx="0"/>
          </p:cNvCxnSpPr>
          <p:nvPr/>
        </p:nvCxnSpPr>
        <p:spPr>
          <a:xfrm>
            <a:off x="4576962" y="3212976"/>
            <a:ext cx="1507206" cy="10081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4" idx="0"/>
          </p:cNvCxnSpPr>
          <p:nvPr/>
        </p:nvCxnSpPr>
        <p:spPr>
          <a:xfrm>
            <a:off x="4504954" y="3284984"/>
            <a:ext cx="139054" cy="324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4" idx="3"/>
            <a:endCxn id="12" idx="2"/>
          </p:cNvCxnSpPr>
          <p:nvPr/>
        </p:nvCxnSpPr>
        <p:spPr>
          <a:xfrm flipV="1">
            <a:off x="4716016" y="4365104"/>
            <a:ext cx="1368152" cy="2232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1" idx="2"/>
            <a:endCxn id="10" idx="0"/>
          </p:cNvCxnSpPr>
          <p:nvPr/>
        </p:nvCxnSpPr>
        <p:spPr>
          <a:xfrm>
            <a:off x="6876256" y="2339968"/>
            <a:ext cx="1224136" cy="3276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2" idx="3"/>
            <a:endCxn id="10" idx="1"/>
          </p:cNvCxnSpPr>
          <p:nvPr/>
        </p:nvCxnSpPr>
        <p:spPr>
          <a:xfrm>
            <a:off x="6156176" y="4293096"/>
            <a:ext cx="1872208" cy="13958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28771" y="530486"/>
            <a:ext cx="418704" cy="369332"/>
          </a:xfrm>
          <a:prstGeom prst="rect">
            <a:avLst/>
          </a:prstGeom>
          <a:noFill/>
        </p:spPr>
        <p:txBody>
          <a:bodyPr wrap="none" rtlCol="0">
            <a:spAutoFit/>
          </a:bodyPr>
          <a:lstStyle/>
          <a:p>
            <a:r>
              <a:rPr lang="en-IE" dirty="0" smtClean="0"/>
              <a:t>71</a:t>
            </a:r>
            <a:endParaRPr lang="en-IE" dirty="0"/>
          </a:p>
        </p:txBody>
      </p:sp>
      <p:sp>
        <p:nvSpPr>
          <p:cNvPr id="34" name="TextBox 33"/>
          <p:cNvSpPr txBox="1"/>
          <p:nvPr/>
        </p:nvSpPr>
        <p:spPr>
          <a:xfrm>
            <a:off x="836071" y="1297439"/>
            <a:ext cx="418704" cy="369332"/>
          </a:xfrm>
          <a:prstGeom prst="rect">
            <a:avLst/>
          </a:prstGeom>
          <a:noFill/>
        </p:spPr>
        <p:txBody>
          <a:bodyPr wrap="none" rtlCol="0">
            <a:spAutoFit/>
          </a:bodyPr>
          <a:lstStyle/>
          <a:p>
            <a:r>
              <a:rPr lang="en-IE" dirty="0" smtClean="0"/>
              <a:t>75</a:t>
            </a:r>
            <a:endParaRPr lang="en-IE" dirty="0"/>
          </a:p>
        </p:txBody>
      </p:sp>
      <p:sp>
        <p:nvSpPr>
          <p:cNvPr id="35" name="TextBox 34"/>
          <p:cNvSpPr txBox="1"/>
          <p:nvPr/>
        </p:nvSpPr>
        <p:spPr>
          <a:xfrm>
            <a:off x="2982101" y="1012086"/>
            <a:ext cx="535724" cy="369332"/>
          </a:xfrm>
          <a:prstGeom prst="rect">
            <a:avLst/>
          </a:prstGeom>
          <a:noFill/>
        </p:spPr>
        <p:txBody>
          <a:bodyPr wrap="none" rtlCol="0">
            <a:spAutoFit/>
          </a:bodyPr>
          <a:lstStyle/>
          <a:p>
            <a:r>
              <a:rPr lang="en-IE" dirty="0" smtClean="0"/>
              <a:t>151</a:t>
            </a:r>
            <a:endParaRPr lang="en-IE" dirty="0"/>
          </a:p>
        </p:txBody>
      </p:sp>
      <p:sp>
        <p:nvSpPr>
          <p:cNvPr id="36" name="TextBox 35"/>
          <p:cNvSpPr txBox="1"/>
          <p:nvPr/>
        </p:nvSpPr>
        <p:spPr>
          <a:xfrm>
            <a:off x="669726" y="2468665"/>
            <a:ext cx="535724" cy="369332"/>
          </a:xfrm>
          <a:prstGeom prst="rect">
            <a:avLst/>
          </a:prstGeom>
          <a:noFill/>
        </p:spPr>
        <p:txBody>
          <a:bodyPr wrap="none" rtlCol="0">
            <a:spAutoFit/>
          </a:bodyPr>
          <a:lstStyle/>
          <a:p>
            <a:r>
              <a:rPr lang="en-IE" dirty="0" smtClean="0"/>
              <a:t>118</a:t>
            </a:r>
            <a:endParaRPr lang="en-IE" dirty="0"/>
          </a:p>
        </p:txBody>
      </p:sp>
      <p:sp>
        <p:nvSpPr>
          <p:cNvPr id="37" name="TextBox 36"/>
          <p:cNvSpPr txBox="1"/>
          <p:nvPr/>
        </p:nvSpPr>
        <p:spPr>
          <a:xfrm>
            <a:off x="1735886" y="3718824"/>
            <a:ext cx="535724" cy="369332"/>
          </a:xfrm>
          <a:prstGeom prst="rect">
            <a:avLst/>
          </a:prstGeom>
          <a:noFill/>
        </p:spPr>
        <p:txBody>
          <a:bodyPr wrap="none" rtlCol="0">
            <a:spAutoFit/>
          </a:bodyPr>
          <a:lstStyle/>
          <a:p>
            <a:r>
              <a:rPr lang="en-IE" dirty="0" smtClean="0"/>
              <a:t>111</a:t>
            </a:r>
            <a:endParaRPr lang="en-IE" dirty="0"/>
          </a:p>
        </p:txBody>
      </p:sp>
      <p:sp>
        <p:nvSpPr>
          <p:cNvPr id="38" name="TextBox 37"/>
          <p:cNvSpPr txBox="1"/>
          <p:nvPr/>
        </p:nvSpPr>
        <p:spPr>
          <a:xfrm>
            <a:off x="2374369" y="4293096"/>
            <a:ext cx="418704" cy="369332"/>
          </a:xfrm>
          <a:prstGeom prst="rect">
            <a:avLst/>
          </a:prstGeom>
          <a:noFill/>
        </p:spPr>
        <p:txBody>
          <a:bodyPr wrap="none" rtlCol="0">
            <a:spAutoFit/>
          </a:bodyPr>
          <a:lstStyle/>
          <a:p>
            <a:r>
              <a:rPr lang="en-IE" dirty="0" smtClean="0"/>
              <a:t>70</a:t>
            </a:r>
            <a:endParaRPr lang="en-IE" dirty="0"/>
          </a:p>
        </p:txBody>
      </p:sp>
      <p:sp>
        <p:nvSpPr>
          <p:cNvPr id="39" name="TextBox 38"/>
          <p:cNvSpPr txBox="1"/>
          <p:nvPr/>
        </p:nvSpPr>
        <p:spPr>
          <a:xfrm>
            <a:off x="2208444" y="5323886"/>
            <a:ext cx="418704" cy="369332"/>
          </a:xfrm>
          <a:prstGeom prst="rect">
            <a:avLst/>
          </a:prstGeom>
          <a:noFill/>
        </p:spPr>
        <p:txBody>
          <a:bodyPr wrap="none" rtlCol="0">
            <a:spAutoFit/>
          </a:bodyPr>
          <a:lstStyle/>
          <a:p>
            <a:r>
              <a:rPr lang="en-IE" dirty="0" smtClean="0"/>
              <a:t>75</a:t>
            </a:r>
            <a:endParaRPr lang="en-IE" dirty="0"/>
          </a:p>
        </p:txBody>
      </p:sp>
      <p:sp>
        <p:nvSpPr>
          <p:cNvPr id="40" name="TextBox 39"/>
          <p:cNvSpPr txBox="1"/>
          <p:nvPr/>
        </p:nvSpPr>
        <p:spPr>
          <a:xfrm>
            <a:off x="3217955" y="6052646"/>
            <a:ext cx="535724" cy="369332"/>
          </a:xfrm>
          <a:prstGeom prst="rect">
            <a:avLst/>
          </a:prstGeom>
          <a:noFill/>
        </p:spPr>
        <p:txBody>
          <a:bodyPr wrap="none" rtlCol="0">
            <a:spAutoFit/>
          </a:bodyPr>
          <a:lstStyle/>
          <a:p>
            <a:r>
              <a:rPr lang="en-IE" dirty="0" smtClean="0"/>
              <a:t>120</a:t>
            </a:r>
            <a:endParaRPr lang="en-IE" dirty="0"/>
          </a:p>
        </p:txBody>
      </p:sp>
      <p:sp>
        <p:nvSpPr>
          <p:cNvPr id="41" name="TextBox 40"/>
          <p:cNvSpPr txBox="1"/>
          <p:nvPr/>
        </p:nvSpPr>
        <p:spPr>
          <a:xfrm>
            <a:off x="4108284" y="4621691"/>
            <a:ext cx="535724" cy="369332"/>
          </a:xfrm>
          <a:prstGeom prst="rect">
            <a:avLst/>
          </a:prstGeom>
          <a:noFill/>
        </p:spPr>
        <p:txBody>
          <a:bodyPr wrap="none" rtlCol="0">
            <a:spAutoFit/>
          </a:bodyPr>
          <a:lstStyle/>
          <a:p>
            <a:r>
              <a:rPr lang="en-IE" dirty="0" smtClean="0"/>
              <a:t>146</a:t>
            </a:r>
            <a:endParaRPr lang="en-IE" dirty="0"/>
          </a:p>
        </p:txBody>
      </p:sp>
      <p:sp>
        <p:nvSpPr>
          <p:cNvPr id="42" name="TextBox 41"/>
          <p:cNvSpPr txBox="1"/>
          <p:nvPr/>
        </p:nvSpPr>
        <p:spPr>
          <a:xfrm>
            <a:off x="2081178" y="1933540"/>
            <a:ext cx="535724" cy="369332"/>
          </a:xfrm>
          <a:prstGeom prst="rect">
            <a:avLst/>
          </a:prstGeom>
          <a:noFill/>
        </p:spPr>
        <p:txBody>
          <a:bodyPr wrap="none" rtlCol="0">
            <a:spAutoFit/>
          </a:bodyPr>
          <a:lstStyle/>
          <a:p>
            <a:r>
              <a:rPr lang="en-IE" dirty="0" smtClean="0"/>
              <a:t>140</a:t>
            </a:r>
            <a:endParaRPr lang="en-IE" dirty="0"/>
          </a:p>
        </p:txBody>
      </p:sp>
      <p:sp>
        <p:nvSpPr>
          <p:cNvPr id="43" name="TextBox 42"/>
          <p:cNvSpPr txBox="1"/>
          <p:nvPr/>
        </p:nvSpPr>
        <p:spPr>
          <a:xfrm>
            <a:off x="5030375" y="1842172"/>
            <a:ext cx="418704" cy="369332"/>
          </a:xfrm>
          <a:prstGeom prst="rect">
            <a:avLst/>
          </a:prstGeom>
          <a:noFill/>
        </p:spPr>
        <p:txBody>
          <a:bodyPr wrap="none" rtlCol="0">
            <a:spAutoFit/>
          </a:bodyPr>
          <a:lstStyle/>
          <a:p>
            <a:r>
              <a:rPr lang="en-IE" dirty="0" smtClean="0"/>
              <a:t>99</a:t>
            </a:r>
            <a:endParaRPr lang="en-IE" dirty="0"/>
          </a:p>
        </p:txBody>
      </p:sp>
      <p:sp>
        <p:nvSpPr>
          <p:cNvPr id="44" name="TextBox 43"/>
          <p:cNvSpPr txBox="1"/>
          <p:nvPr/>
        </p:nvSpPr>
        <p:spPr>
          <a:xfrm>
            <a:off x="4086242" y="2444921"/>
            <a:ext cx="418704" cy="369332"/>
          </a:xfrm>
          <a:prstGeom prst="rect">
            <a:avLst/>
          </a:prstGeom>
          <a:noFill/>
        </p:spPr>
        <p:txBody>
          <a:bodyPr wrap="none" rtlCol="0">
            <a:spAutoFit/>
          </a:bodyPr>
          <a:lstStyle/>
          <a:p>
            <a:r>
              <a:rPr lang="en-IE" dirty="0" smtClean="0"/>
              <a:t>80</a:t>
            </a:r>
            <a:endParaRPr lang="en-IE" dirty="0"/>
          </a:p>
        </p:txBody>
      </p:sp>
      <p:sp>
        <p:nvSpPr>
          <p:cNvPr id="45" name="TextBox 44"/>
          <p:cNvSpPr txBox="1"/>
          <p:nvPr/>
        </p:nvSpPr>
        <p:spPr>
          <a:xfrm>
            <a:off x="5381928" y="3506946"/>
            <a:ext cx="418704" cy="369332"/>
          </a:xfrm>
          <a:prstGeom prst="rect">
            <a:avLst/>
          </a:prstGeom>
          <a:noFill/>
        </p:spPr>
        <p:txBody>
          <a:bodyPr wrap="none" rtlCol="0">
            <a:spAutoFit/>
          </a:bodyPr>
          <a:lstStyle/>
          <a:p>
            <a:r>
              <a:rPr lang="en-IE" dirty="0" smtClean="0"/>
              <a:t>97</a:t>
            </a:r>
            <a:endParaRPr lang="en-IE" dirty="0"/>
          </a:p>
        </p:txBody>
      </p:sp>
      <p:sp>
        <p:nvSpPr>
          <p:cNvPr id="46" name="TextBox 45"/>
          <p:cNvSpPr txBox="1"/>
          <p:nvPr/>
        </p:nvSpPr>
        <p:spPr>
          <a:xfrm>
            <a:off x="5449079" y="5247610"/>
            <a:ext cx="535724" cy="369332"/>
          </a:xfrm>
          <a:prstGeom prst="rect">
            <a:avLst/>
          </a:prstGeom>
          <a:noFill/>
        </p:spPr>
        <p:txBody>
          <a:bodyPr wrap="none" rtlCol="0">
            <a:spAutoFit/>
          </a:bodyPr>
          <a:lstStyle/>
          <a:p>
            <a:r>
              <a:rPr lang="en-IE" dirty="0" smtClean="0"/>
              <a:t>138</a:t>
            </a:r>
            <a:endParaRPr lang="en-IE" dirty="0"/>
          </a:p>
        </p:txBody>
      </p:sp>
      <p:sp>
        <p:nvSpPr>
          <p:cNvPr id="47" name="TextBox 46"/>
          <p:cNvSpPr txBox="1"/>
          <p:nvPr/>
        </p:nvSpPr>
        <p:spPr>
          <a:xfrm>
            <a:off x="6680402" y="4990431"/>
            <a:ext cx="535724" cy="369332"/>
          </a:xfrm>
          <a:prstGeom prst="rect">
            <a:avLst/>
          </a:prstGeom>
          <a:noFill/>
        </p:spPr>
        <p:txBody>
          <a:bodyPr wrap="none" rtlCol="0">
            <a:spAutoFit/>
          </a:bodyPr>
          <a:lstStyle/>
          <a:p>
            <a:r>
              <a:rPr lang="en-IE" dirty="0" smtClean="0"/>
              <a:t>101</a:t>
            </a:r>
            <a:endParaRPr lang="en-IE" dirty="0"/>
          </a:p>
        </p:txBody>
      </p:sp>
      <p:sp>
        <p:nvSpPr>
          <p:cNvPr id="48" name="TextBox 47"/>
          <p:cNvSpPr txBox="1"/>
          <p:nvPr/>
        </p:nvSpPr>
        <p:spPr>
          <a:xfrm>
            <a:off x="7308304" y="3487843"/>
            <a:ext cx="535724" cy="369332"/>
          </a:xfrm>
          <a:prstGeom prst="rect">
            <a:avLst/>
          </a:prstGeom>
          <a:noFill/>
        </p:spPr>
        <p:txBody>
          <a:bodyPr wrap="none" rtlCol="0">
            <a:spAutoFit/>
          </a:bodyPr>
          <a:lstStyle/>
          <a:p>
            <a:r>
              <a:rPr lang="en-IE" dirty="0" smtClean="0"/>
              <a:t>211</a:t>
            </a:r>
            <a:endParaRPr lang="en-IE" dirty="0"/>
          </a:p>
        </p:txBody>
      </p:sp>
      <p:sp>
        <p:nvSpPr>
          <p:cNvPr id="49" name="TextBox 48"/>
          <p:cNvSpPr txBox="1"/>
          <p:nvPr/>
        </p:nvSpPr>
        <p:spPr>
          <a:xfrm>
            <a:off x="2101726" y="161154"/>
            <a:ext cx="535724" cy="369332"/>
          </a:xfrm>
          <a:prstGeom prst="rect">
            <a:avLst/>
          </a:prstGeom>
          <a:noFill/>
        </p:spPr>
        <p:txBody>
          <a:bodyPr wrap="none" rtlCol="0">
            <a:spAutoFit/>
          </a:bodyPr>
          <a:lstStyle/>
          <a:p>
            <a:r>
              <a:rPr lang="en-IE" dirty="0" smtClean="0">
                <a:solidFill>
                  <a:schemeClr val="accent2"/>
                </a:solidFill>
              </a:rPr>
              <a:t>380</a:t>
            </a:r>
            <a:endParaRPr lang="en-IE" dirty="0">
              <a:solidFill>
                <a:schemeClr val="accent2"/>
              </a:solidFill>
            </a:endParaRPr>
          </a:p>
        </p:txBody>
      </p:sp>
      <p:sp>
        <p:nvSpPr>
          <p:cNvPr id="50" name="TextBox 49"/>
          <p:cNvSpPr txBox="1"/>
          <p:nvPr/>
        </p:nvSpPr>
        <p:spPr>
          <a:xfrm>
            <a:off x="944401" y="750609"/>
            <a:ext cx="535724" cy="369332"/>
          </a:xfrm>
          <a:prstGeom prst="rect">
            <a:avLst/>
          </a:prstGeom>
          <a:noFill/>
        </p:spPr>
        <p:txBody>
          <a:bodyPr wrap="none" rtlCol="0">
            <a:spAutoFit/>
          </a:bodyPr>
          <a:lstStyle/>
          <a:p>
            <a:r>
              <a:rPr lang="en-IE" dirty="0" smtClean="0">
                <a:solidFill>
                  <a:schemeClr val="accent2"/>
                </a:solidFill>
              </a:rPr>
              <a:t>374</a:t>
            </a:r>
            <a:endParaRPr lang="en-IE" dirty="0">
              <a:solidFill>
                <a:schemeClr val="accent2"/>
              </a:solidFill>
            </a:endParaRPr>
          </a:p>
        </p:txBody>
      </p:sp>
      <p:sp>
        <p:nvSpPr>
          <p:cNvPr id="51" name="TextBox 50"/>
          <p:cNvSpPr txBox="1"/>
          <p:nvPr/>
        </p:nvSpPr>
        <p:spPr>
          <a:xfrm>
            <a:off x="1045423" y="1826620"/>
            <a:ext cx="535724" cy="369332"/>
          </a:xfrm>
          <a:prstGeom prst="rect">
            <a:avLst/>
          </a:prstGeom>
          <a:noFill/>
        </p:spPr>
        <p:txBody>
          <a:bodyPr wrap="none" rtlCol="0">
            <a:spAutoFit/>
          </a:bodyPr>
          <a:lstStyle/>
          <a:p>
            <a:r>
              <a:rPr lang="en-IE" dirty="0" smtClean="0">
                <a:solidFill>
                  <a:schemeClr val="accent2"/>
                </a:solidFill>
              </a:rPr>
              <a:t>366</a:t>
            </a:r>
            <a:endParaRPr lang="en-IE" dirty="0">
              <a:solidFill>
                <a:schemeClr val="accent2"/>
              </a:solidFill>
            </a:endParaRPr>
          </a:p>
        </p:txBody>
      </p:sp>
      <p:sp>
        <p:nvSpPr>
          <p:cNvPr id="52" name="TextBox 51"/>
          <p:cNvSpPr txBox="1"/>
          <p:nvPr/>
        </p:nvSpPr>
        <p:spPr>
          <a:xfrm>
            <a:off x="719051" y="3450168"/>
            <a:ext cx="535724" cy="369332"/>
          </a:xfrm>
          <a:prstGeom prst="rect">
            <a:avLst/>
          </a:prstGeom>
          <a:noFill/>
        </p:spPr>
        <p:txBody>
          <a:bodyPr wrap="none" rtlCol="0">
            <a:spAutoFit/>
          </a:bodyPr>
          <a:lstStyle/>
          <a:p>
            <a:r>
              <a:rPr lang="en-IE" dirty="0" smtClean="0">
                <a:solidFill>
                  <a:schemeClr val="accent2"/>
                </a:solidFill>
              </a:rPr>
              <a:t>329</a:t>
            </a:r>
            <a:endParaRPr lang="en-IE" dirty="0">
              <a:solidFill>
                <a:schemeClr val="accent2"/>
              </a:solidFill>
            </a:endParaRPr>
          </a:p>
        </p:txBody>
      </p:sp>
      <p:sp>
        <p:nvSpPr>
          <p:cNvPr id="53" name="TextBox 52"/>
          <p:cNvSpPr txBox="1"/>
          <p:nvPr/>
        </p:nvSpPr>
        <p:spPr>
          <a:xfrm>
            <a:off x="2682231" y="3679958"/>
            <a:ext cx="535724" cy="369332"/>
          </a:xfrm>
          <a:prstGeom prst="rect">
            <a:avLst/>
          </a:prstGeom>
          <a:noFill/>
        </p:spPr>
        <p:txBody>
          <a:bodyPr wrap="none" rtlCol="0">
            <a:spAutoFit/>
          </a:bodyPr>
          <a:lstStyle/>
          <a:p>
            <a:r>
              <a:rPr lang="en-IE" dirty="0" smtClean="0">
                <a:solidFill>
                  <a:schemeClr val="accent2"/>
                </a:solidFill>
              </a:rPr>
              <a:t>244</a:t>
            </a:r>
            <a:endParaRPr lang="en-IE" dirty="0">
              <a:solidFill>
                <a:schemeClr val="accent2"/>
              </a:solidFill>
            </a:endParaRPr>
          </a:p>
        </p:txBody>
      </p:sp>
      <p:sp>
        <p:nvSpPr>
          <p:cNvPr id="54" name="TextBox 53"/>
          <p:cNvSpPr txBox="1"/>
          <p:nvPr/>
        </p:nvSpPr>
        <p:spPr>
          <a:xfrm>
            <a:off x="3015905" y="4684494"/>
            <a:ext cx="535724" cy="369332"/>
          </a:xfrm>
          <a:prstGeom prst="rect">
            <a:avLst/>
          </a:prstGeom>
          <a:noFill/>
        </p:spPr>
        <p:txBody>
          <a:bodyPr wrap="none" rtlCol="0">
            <a:spAutoFit/>
          </a:bodyPr>
          <a:lstStyle/>
          <a:p>
            <a:r>
              <a:rPr lang="en-IE" dirty="0" smtClean="0">
                <a:solidFill>
                  <a:schemeClr val="accent2"/>
                </a:solidFill>
              </a:rPr>
              <a:t>241</a:t>
            </a:r>
            <a:endParaRPr lang="en-IE" dirty="0">
              <a:solidFill>
                <a:schemeClr val="accent2"/>
              </a:solidFill>
            </a:endParaRPr>
          </a:p>
        </p:txBody>
      </p:sp>
      <p:sp>
        <p:nvSpPr>
          <p:cNvPr id="55" name="TextBox 54"/>
          <p:cNvSpPr txBox="1"/>
          <p:nvPr/>
        </p:nvSpPr>
        <p:spPr>
          <a:xfrm>
            <a:off x="1744505" y="6128118"/>
            <a:ext cx="535724" cy="369332"/>
          </a:xfrm>
          <a:prstGeom prst="rect">
            <a:avLst/>
          </a:prstGeom>
          <a:noFill/>
        </p:spPr>
        <p:txBody>
          <a:bodyPr wrap="none" rtlCol="0">
            <a:spAutoFit/>
          </a:bodyPr>
          <a:lstStyle/>
          <a:p>
            <a:r>
              <a:rPr lang="en-IE" dirty="0" smtClean="0">
                <a:solidFill>
                  <a:schemeClr val="accent2"/>
                </a:solidFill>
              </a:rPr>
              <a:t>242</a:t>
            </a:r>
            <a:endParaRPr lang="en-IE" dirty="0">
              <a:solidFill>
                <a:schemeClr val="accent2"/>
              </a:solidFill>
            </a:endParaRPr>
          </a:p>
        </p:txBody>
      </p:sp>
      <p:sp>
        <p:nvSpPr>
          <p:cNvPr id="56" name="TextBox 55"/>
          <p:cNvSpPr txBox="1"/>
          <p:nvPr/>
        </p:nvSpPr>
        <p:spPr>
          <a:xfrm>
            <a:off x="4702555" y="6484694"/>
            <a:ext cx="535724" cy="369332"/>
          </a:xfrm>
          <a:prstGeom prst="rect">
            <a:avLst/>
          </a:prstGeom>
          <a:noFill/>
        </p:spPr>
        <p:txBody>
          <a:bodyPr wrap="none" rtlCol="0">
            <a:spAutoFit/>
          </a:bodyPr>
          <a:lstStyle/>
          <a:p>
            <a:r>
              <a:rPr lang="en-IE" dirty="0" smtClean="0">
                <a:solidFill>
                  <a:schemeClr val="accent2"/>
                </a:solidFill>
              </a:rPr>
              <a:t>160</a:t>
            </a:r>
            <a:endParaRPr lang="en-IE" dirty="0">
              <a:solidFill>
                <a:schemeClr val="accent2"/>
              </a:solidFill>
            </a:endParaRPr>
          </a:p>
        </p:txBody>
      </p:sp>
      <p:sp>
        <p:nvSpPr>
          <p:cNvPr id="57" name="TextBox 56"/>
          <p:cNvSpPr txBox="1"/>
          <p:nvPr/>
        </p:nvSpPr>
        <p:spPr>
          <a:xfrm>
            <a:off x="4574481" y="2912557"/>
            <a:ext cx="535724" cy="369332"/>
          </a:xfrm>
          <a:prstGeom prst="rect">
            <a:avLst/>
          </a:prstGeom>
          <a:noFill/>
        </p:spPr>
        <p:txBody>
          <a:bodyPr wrap="none" rtlCol="0">
            <a:spAutoFit/>
          </a:bodyPr>
          <a:lstStyle/>
          <a:p>
            <a:r>
              <a:rPr lang="en-IE" dirty="0" smtClean="0">
                <a:solidFill>
                  <a:schemeClr val="accent2"/>
                </a:solidFill>
              </a:rPr>
              <a:t>193</a:t>
            </a:r>
            <a:endParaRPr lang="en-IE" dirty="0">
              <a:solidFill>
                <a:schemeClr val="accent2"/>
              </a:solidFill>
            </a:endParaRPr>
          </a:p>
        </p:txBody>
      </p:sp>
      <p:sp>
        <p:nvSpPr>
          <p:cNvPr id="58" name="TextBox 57"/>
          <p:cNvSpPr txBox="1"/>
          <p:nvPr/>
        </p:nvSpPr>
        <p:spPr>
          <a:xfrm>
            <a:off x="3747778" y="1686247"/>
            <a:ext cx="535724" cy="369332"/>
          </a:xfrm>
          <a:prstGeom prst="rect">
            <a:avLst/>
          </a:prstGeom>
          <a:noFill/>
        </p:spPr>
        <p:txBody>
          <a:bodyPr wrap="none" rtlCol="0">
            <a:spAutoFit/>
          </a:bodyPr>
          <a:lstStyle/>
          <a:p>
            <a:r>
              <a:rPr lang="en-IE" dirty="0" smtClean="0">
                <a:solidFill>
                  <a:schemeClr val="accent2"/>
                </a:solidFill>
              </a:rPr>
              <a:t>253</a:t>
            </a:r>
            <a:endParaRPr lang="en-IE" dirty="0">
              <a:solidFill>
                <a:schemeClr val="accent2"/>
              </a:solidFill>
            </a:endParaRPr>
          </a:p>
        </p:txBody>
      </p:sp>
      <p:sp>
        <p:nvSpPr>
          <p:cNvPr id="59" name="TextBox 58"/>
          <p:cNvSpPr txBox="1"/>
          <p:nvPr/>
        </p:nvSpPr>
        <p:spPr>
          <a:xfrm>
            <a:off x="6876256" y="1954365"/>
            <a:ext cx="535724" cy="369332"/>
          </a:xfrm>
          <a:prstGeom prst="rect">
            <a:avLst/>
          </a:prstGeom>
          <a:noFill/>
        </p:spPr>
        <p:txBody>
          <a:bodyPr wrap="none" rtlCol="0">
            <a:spAutoFit/>
          </a:bodyPr>
          <a:lstStyle/>
          <a:p>
            <a:r>
              <a:rPr lang="en-IE" dirty="0" smtClean="0">
                <a:solidFill>
                  <a:schemeClr val="accent2"/>
                </a:solidFill>
              </a:rPr>
              <a:t>176</a:t>
            </a:r>
            <a:endParaRPr lang="en-IE" dirty="0">
              <a:solidFill>
                <a:schemeClr val="accent2"/>
              </a:solidFill>
            </a:endParaRPr>
          </a:p>
        </p:txBody>
      </p:sp>
      <p:sp>
        <p:nvSpPr>
          <p:cNvPr id="60" name="TextBox 59"/>
          <p:cNvSpPr txBox="1"/>
          <p:nvPr/>
        </p:nvSpPr>
        <p:spPr>
          <a:xfrm>
            <a:off x="6012160" y="3851756"/>
            <a:ext cx="535724" cy="369332"/>
          </a:xfrm>
          <a:prstGeom prst="rect">
            <a:avLst/>
          </a:prstGeom>
          <a:noFill/>
        </p:spPr>
        <p:txBody>
          <a:bodyPr wrap="none" rtlCol="0">
            <a:spAutoFit/>
          </a:bodyPr>
          <a:lstStyle/>
          <a:p>
            <a:r>
              <a:rPr lang="en-IE" dirty="0" smtClean="0">
                <a:solidFill>
                  <a:schemeClr val="accent2"/>
                </a:solidFill>
              </a:rPr>
              <a:t>100</a:t>
            </a:r>
            <a:endParaRPr lang="en-IE" dirty="0">
              <a:solidFill>
                <a:schemeClr val="accent2"/>
              </a:solidFill>
            </a:endParaRPr>
          </a:p>
        </p:txBody>
      </p:sp>
      <p:sp>
        <p:nvSpPr>
          <p:cNvPr id="61" name="TextBox 60"/>
          <p:cNvSpPr txBox="1"/>
          <p:nvPr/>
        </p:nvSpPr>
        <p:spPr>
          <a:xfrm>
            <a:off x="7949549" y="5754629"/>
            <a:ext cx="301686" cy="369332"/>
          </a:xfrm>
          <a:prstGeom prst="rect">
            <a:avLst/>
          </a:prstGeom>
          <a:noFill/>
        </p:spPr>
        <p:txBody>
          <a:bodyPr wrap="none" rtlCol="0">
            <a:spAutoFit/>
          </a:bodyPr>
          <a:lstStyle/>
          <a:p>
            <a:r>
              <a:rPr lang="en-IE" dirty="0" smtClean="0">
                <a:solidFill>
                  <a:schemeClr val="accent2"/>
                </a:solidFill>
              </a:rPr>
              <a:t>0</a:t>
            </a:r>
            <a:endParaRPr lang="en-IE" dirty="0">
              <a:solidFill>
                <a:schemeClr val="accent2"/>
              </a:solidFill>
            </a:endParaRPr>
          </a:p>
        </p:txBody>
      </p:sp>
      <p:sp>
        <p:nvSpPr>
          <p:cNvPr id="62" name="Oval 61"/>
          <p:cNvSpPr/>
          <p:nvPr/>
        </p:nvSpPr>
        <p:spPr>
          <a:xfrm>
            <a:off x="814056" y="1643206"/>
            <a:ext cx="383632" cy="383632"/>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3" name="Oval 62"/>
          <p:cNvSpPr/>
          <p:nvPr/>
        </p:nvSpPr>
        <p:spPr>
          <a:xfrm>
            <a:off x="7908576" y="5497134"/>
            <a:ext cx="383632" cy="38363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293568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Graphics Profile</a:t>
            </a:r>
            <a:endParaRPr lang="en-IE" dirty="0"/>
          </a:p>
        </p:txBody>
      </p:sp>
      <p:sp>
        <p:nvSpPr>
          <p:cNvPr id="3" name="Content Placeholder 2"/>
          <p:cNvSpPr>
            <a:spLocks noGrp="1"/>
          </p:cNvSpPr>
          <p:nvPr>
            <p:ph idx="1"/>
          </p:nvPr>
        </p:nvSpPr>
        <p:spPr/>
        <p:txBody>
          <a:bodyPr/>
          <a:lstStyle/>
          <a:p>
            <a:pPr lvl="1"/>
            <a:r>
              <a:rPr lang="en-IE" dirty="0" smtClean="0"/>
              <a:t>Reach:  wide range of devices</a:t>
            </a:r>
          </a:p>
          <a:p>
            <a:pPr lvl="1"/>
            <a:r>
              <a:rPr lang="en-IE" dirty="0" err="1" smtClean="0"/>
              <a:t>HiDef</a:t>
            </a:r>
            <a:r>
              <a:rPr lang="en-IE" dirty="0" smtClean="0"/>
              <a:t>: top of the line hardware</a:t>
            </a:r>
          </a:p>
          <a:p>
            <a:pPr lvl="1"/>
            <a:endParaRPr lang="en-IE" dirty="0"/>
          </a:p>
          <a:p>
            <a:pPr lvl="1"/>
            <a:r>
              <a:rPr lang="en-IE" dirty="0" err="1" smtClean="0"/>
              <a:t>GraphicsAdapter.IsProfileSupported</a:t>
            </a:r>
            <a:endParaRPr lang="en-IE" dirty="0" smtClean="0"/>
          </a:p>
          <a:p>
            <a:pPr marL="457200" lvl="1" indent="0">
              <a:buNone/>
            </a:pPr>
            <a:endParaRPr lang="en-IE" dirty="0"/>
          </a:p>
        </p:txBody>
      </p:sp>
    </p:spTree>
    <p:extLst>
      <p:ext uri="{BB962C8B-B14F-4D97-AF65-F5344CB8AC3E}">
        <p14:creationId xmlns:p14="http://schemas.microsoft.com/office/powerpoint/2010/main" xmlns="" val="427003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07704" y="2073950"/>
            <a:ext cx="5407762" cy="461665"/>
          </a:xfrm>
          <a:prstGeom prst="rect">
            <a:avLst/>
          </a:prstGeom>
          <a:noFill/>
        </p:spPr>
        <p:txBody>
          <a:bodyPr wrap="none" rtlCol="0">
            <a:spAutoFit/>
          </a:bodyPr>
          <a:lstStyle/>
          <a:p>
            <a:r>
              <a:rPr lang="en-IE" sz="2400" dirty="0" smtClean="0"/>
              <a:t>Does A* always find the lowest cost path?</a:t>
            </a:r>
            <a:endParaRPr lang="en-IE" sz="2400" dirty="0"/>
          </a:p>
        </p:txBody>
      </p:sp>
      <p:sp>
        <p:nvSpPr>
          <p:cNvPr id="5" name="TextBox 4"/>
          <p:cNvSpPr txBox="1"/>
          <p:nvPr/>
        </p:nvSpPr>
        <p:spPr>
          <a:xfrm>
            <a:off x="2555776" y="2726150"/>
            <a:ext cx="1337674" cy="400110"/>
          </a:xfrm>
          <a:prstGeom prst="rect">
            <a:avLst/>
          </a:prstGeom>
          <a:noFill/>
        </p:spPr>
        <p:txBody>
          <a:bodyPr wrap="none" rtlCol="0">
            <a:spAutoFit/>
          </a:bodyPr>
          <a:lstStyle/>
          <a:p>
            <a:r>
              <a:rPr lang="en-IE" sz="2000" dirty="0" smtClean="0"/>
              <a:t>Yes, always</a:t>
            </a:r>
            <a:endParaRPr lang="en-IE" sz="2000" dirty="0"/>
          </a:p>
        </p:txBody>
      </p:sp>
      <p:sp>
        <p:nvSpPr>
          <p:cNvPr id="6" name="TextBox 5"/>
          <p:cNvSpPr txBox="1"/>
          <p:nvPr/>
        </p:nvSpPr>
        <p:spPr>
          <a:xfrm>
            <a:off x="2555776" y="3186109"/>
            <a:ext cx="3171959" cy="400110"/>
          </a:xfrm>
          <a:prstGeom prst="rect">
            <a:avLst/>
          </a:prstGeom>
          <a:noFill/>
        </p:spPr>
        <p:txBody>
          <a:bodyPr wrap="none" rtlCol="0">
            <a:spAutoFit/>
          </a:bodyPr>
          <a:lstStyle/>
          <a:p>
            <a:r>
              <a:rPr lang="en-IE" sz="2000" dirty="0" smtClean="0"/>
              <a:t>No, depends on the problem</a:t>
            </a:r>
            <a:endParaRPr lang="en-IE" sz="2000" dirty="0"/>
          </a:p>
        </p:txBody>
      </p:sp>
      <p:sp>
        <p:nvSpPr>
          <p:cNvPr id="7" name="TextBox 6"/>
          <p:cNvSpPr txBox="1"/>
          <p:nvPr/>
        </p:nvSpPr>
        <p:spPr>
          <a:xfrm>
            <a:off x="2559488" y="3653240"/>
            <a:ext cx="2017091" cy="400110"/>
          </a:xfrm>
          <a:prstGeom prst="rect">
            <a:avLst/>
          </a:prstGeom>
          <a:noFill/>
        </p:spPr>
        <p:txBody>
          <a:bodyPr wrap="none" rtlCol="0">
            <a:spAutoFit/>
          </a:bodyPr>
          <a:lstStyle/>
          <a:p>
            <a:r>
              <a:rPr lang="en-IE" sz="2000" dirty="0" smtClean="0"/>
              <a:t>No, depends on h</a:t>
            </a:r>
            <a:endParaRPr lang="en-IE" sz="2000" dirty="0"/>
          </a:p>
        </p:txBody>
      </p:sp>
    </p:spTree>
    <p:extLst>
      <p:ext uri="{BB962C8B-B14F-4D97-AF65-F5344CB8AC3E}">
        <p14:creationId xmlns:p14="http://schemas.microsoft.com/office/powerpoint/2010/main" xmlns="" val="3590507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54126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87624" y="44624"/>
            <a:ext cx="6768751" cy="67687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3131840" y="3573016"/>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6" name="TextBox 5"/>
          <p:cNvSpPr txBox="1"/>
          <p:nvPr/>
        </p:nvSpPr>
        <p:spPr>
          <a:xfrm>
            <a:off x="2167544" y="4509120"/>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7" name="TextBox 6"/>
          <p:cNvSpPr txBox="1"/>
          <p:nvPr/>
        </p:nvSpPr>
        <p:spPr>
          <a:xfrm>
            <a:off x="1187624" y="3550148"/>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8" name="TextBox 7"/>
          <p:cNvSpPr txBox="1"/>
          <p:nvPr/>
        </p:nvSpPr>
        <p:spPr>
          <a:xfrm>
            <a:off x="2167544" y="2583091"/>
            <a:ext cx="418704" cy="369332"/>
          </a:xfrm>
          <a:prstGeom prst="rect">
            <a:avLst/>
          </a:prstGeom>
          <a:noFill/>
        </p:spPr>
        <p:txBody>
          <a:bodyPr wrap="none" rtlCol="0">
            <a:spAutoFit/>
          </a:bodyPr>
          <a:lstStyle/>
          <a:p>
            <a:r>
              <a:rPr lang="en-IE" dirty="0" smtClean="0">
                <a:solidFill>
                  <a:schemeClr val="bg1"/>
                </a:solidFill>
              </a:rPr>
              <a:t>10</a:t>
            </a:r>
            <a:endParaRPr lang="en-IE" dirty="0">
              <a:solidFill>
                <a:schemeClr val="bg1"/>
              </a:solidFill>
            </a:endParaRPr>
          </a:p>
        </p:txBody>
      </p:sp>
      <p:sp>
        <p:nvSpPr>
          <p:cNvPr id="9" name="TextBox 8"/>
          <p:cNvSpPr txBox="1"/>
          <p:nvPr/>
        </p:nvSpPr>
        <p:spPr>
          <a:xfrm>
            <a:off x="3131840" y="2952423"/>
            <a:ext cx="418704" cy="369332"/>
          </a:xfrm>
          <a:prstGeom prst="rect">
            <a:avLst/>
          </a:prstGeom>
          <a:noFill/>
        </p:spPr>
        <p:txBody>
          <a:bodyPr wrap="none" rtlCol="0">
            <a:spAutoFit/>
          </a:bodyPr>
          <a:lstStyle/>
          <a:p>
            <a:r>
              <a:rPr lang="en-IE" dirty="0" smtClean="0">
                <a:solidFill>
                  <a:schemeClr val="bg1"/>
                </a:solidFill>
              </a:rPr>
              <a:t>40</a:t>
            </a:r>
            <a:endParaRPr lang="en-IE" dirty="0">
              <a:solidFill>
                <a:schemeClr val="bg1"/>
              </a:solidFill>
            </a:endParaRPr>
          </a:p>
        </p:txBody>
      </p:sp>
      <p:sp>
        <p:nvSpPr>
          <p:cNvPr id="10" name="TextBox 9"/>
          <p:cNvSpPr txBox="1"/>
          <p:nvPr/>
        </p:nvSpPr>
        <p:spPr>
          <a:xfrm>
            <a:off x="2190133" y="2020198"/>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1" name="TextBox 10"/>
          <p:cNvSpPr txBox="1"/>
          <p:nvPr/>
        </p:nvSpPr>
        <p:spPr>
          <a:xfrm>
            <a:off x="1196927" y="2952423"/>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2" name="TextBox 11"/>
          <p:cNvSpPr txBox="1"/>
          <p:nvPr/>
        </p:nvSpPr>
        <p:spPr>
          <a:xfrm>
            <a:off x="2167544" y="3891892"/>
            <a:ext cx="418704" cy="369332"/>
          </a:xfrm>
          <a:prstGeom prst="rect">
            <a:avLst/>
          </a:prstGeom>
          <a:noFill/>
        </p:spPr>
        <p:txBody>
          <a:bodyPr wrap="none" rtlCol="0">
            <a:spAutoFit/>
          </a:bodyPr>
          <a:lstStyle/>
          <a:p>
            <a:r>
              <a:rPr lang="en-IE" dirty="0" smtClean="0">
                <a:solidFill>
                  <a:schemeClr val="bg1"/>
                </a:solidFill>
              </a:rPr>
              <a:t>60</a:t>
            </a:r>
            <a:endParaRPr lang="en-IE" dirty="0">
              <a:solidFill>
                <a:schemeClr val="bg1"/>
              </a:solidFill>
            </a:endParaRPr>
          </a:p>
        </p:txBody>
      </p:sp>
      <p:sp>
        <p:nvSpPr>
          <p:cNvPr id="13" name="TextBox 12"/>
          <p:cNvSpPr txBox="1"/>
          <p:nvPr/>
        </p:nvSpPr>
        <p:spPr>
          <a:xfrm>
            <a:off x="3148700" y="259438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4" name="TextBox 13"/>
          <p:cNvSpPr txBox="1"/>
          <p:nvPr/>
        </p:nvSpPr>
        <p:spPr>
          <a:xfrm>
            <a:off x="1205451" y="2583091"/>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5" name="TextBox 14"/>
          <p:cNvSpPr txBox="1"/>
          <p:nvPr/>
        </p:nvSpPr>
        <p:spPr>
          <a:xfrm>
            <a:off x="3126517"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6" name="TextBox 15"/>
          <p:cNvSpPr txBox="1"/>
          <p:nvPr/>
        </p:nvSpPr>
        <p:spPr>
          <a:xfrm>
            <a:off x="1188591" y="4509120"/>
            <a:ext cx="418704" cy="369332"/>
          </a:xfrm>
          <a:prstGeom prst="rect">
            <a:avLst/>
          </a:prstGeom>
          <a:noFill/>
        </p:spPr>
        <p:txBody>
          <a:bodyPr wrap="none" rtlCol="0">
            <a:spAutoFit/>
          </a:bodyPr>
          <a:lstStyle/>
          <a:p>
            <a:r>
              <a:rPr lang="en-IE" dirty="0" smtClean="0">
                <a:solidFill>
                  <a:schemeClr val="bg1"/>
                </a:solidFill>
              </a:rPr>
              <a:t>14</a:t>
            </a:r>
            <a:endParaRPr lang="en-IE" dirty="0">
              <a:solidFill>
                <a:schemeClr val="bg1"/>
              </a:solidFill>
            </a:endParaRPr>
          </a:p>
        </p:txBody>
      </p:sp>
      <p:sp>
        <p:nvSpPr>
          <p:cNvPr id="17" name="TextBox 16"/>
          <p:cNvSpPr txBox="1"/>
          <p:nvPr/>
        </p:nvSpPr>
        <p:spPr>
          <a:xfrm>
            <a:off x="3132807" y="1988840"/>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8" name="TextBox 17"/>
          <p:cNvSpPr txBox="1"/>
          <p:nvPr/>
        </p:nvSpPr>
        <p:spPr>
          <a:xfrm>
            <a:off x="3126517" y="3891892"/>
            <a:ext cx="418704" cy="369332"/>
          </a:xfrm>
          <a:prstGeom prst="rect">
            <a:avLst/>
          </a:prstGeom>
          <a:noFill/>
        </p:spPr>
        <p:txBody>
          <a:bodyPr wrap="none" rtlCol="0">
            <a:spAutoFit/>
          </a:bodyPr>
          <a:lstStyle/>
          <a:p>
            <a:r>
              <a:rPr lang="en-IE" dirty="0" smtClean="0">
                <a:solidFill>
                  <a:schemeClr val="bg1"/>
                </a:solidFill>
              </a:rPr>
              <a:t>50</a:t>
            </a:r>
            <a:endParaRPr lang="en-IE" dirty="0">
              <a:solidFill>
                <a:schemeClr val="bg1"/>
              </a:solidFill>
            </a:endParaRPr>
          </a:p>
        </p:txBody>
      </p:sp>
      <p:sp>
        <p:nvSpPr>
          <p:cNvPr id="19" name="TextBox 18"/>
          <p:cNvSpPr txBox="1"/>
          <p:nvPr/>
        </p:nvSpPr>
        <p:spPr>
          <a:xfrm>
            <a:off x="1187624" y="3891892"/>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0" name="TextBox 19"/>
          <p:cNvSpPr txBox="1"/>
          <p:nvPr/>
        </p:nvSpPr>
        <p:spPr>
          <a:xfrm>
            <a:off x="1187624" y="198884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2" name="TextBox 21"/>
          <p:cNvSpPr txBox="1"/>
          <p:nvPr/>
        </p:nvSpPr>
        <p:spPr>
          <a:xfrm>
            <a:off x="3707904" y="4189301"/>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3" name="TextBox 22"/>
          <p:cNvSpPr txBox="1"/>
          <p:nvPr/>
        </p:nvSpPr>
        <p:spPr>
          <a:xfrm>
            <a:off x="2729996" y="4192308"/>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4" name="TextBox 23"/>
          <p:cNvSpPr txBox="1"/>
          <p:nvPr/>
        </p:nvSpPr>
        <p:spPr>
          <a:xfrm>
            <a:off x="1771429" y="4192308"/>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5" name="TextBox 24"/>
          <p:cNvSpPr txBox="1"/>
          <p:nvPr/>
        </p:nvSpPr>
        <p:spPr>
          <a:xfrm>
            <a:off x="1771429" y="3244333"/>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6" name="TextBox 25"/>
          <p:cNvSpPr txBox="1"/>
          <p:nvPr/>
        </p:nvSpPr>
        <p:spPr>
          <a:xfrm>
            <a:off x="1771429" y="2276872"/>
            <a:ext cx="418704" cy="369332"/>
          </a:xfrm>
          <a:prstGeom prst="rect">
            <a:avLst/>
          </a:prstGeom>
          <a:noFill/>
        </p:spPr>
        <p:txBody>
          <a:bodyPr wrap="none" rtlCol="0">
            <a:spAutoFit/>
          </a:bodyPr>
          <a:lstStyle/>
          <a:p>
            <a:r>
              <a:rPr lang="en-IE" dirty="0" smtClean="0">
                <a:solidFill>
                  <a:schemeClr val="bg1"/>
                </a:solidFill>
              </a:rPr>
              <a:t>84</a:t>
            </a:r>
            <a:endParaRPr lang="en-IE" dirty="0">
              <a:solidFill>
                <a:schemeClr val="bg1"/>
              </a:solidFill>
            </a:endParaRPr>
          </a:p>
        </p:txBody>
      </p:sp>
      <p:sp>
        <p:nvSpPr>
          <p:cNvPr id="27" name="TextBox 26"/>
          <p:cNvSpPr txBox="1"/>
          <p:nvPr/>
        </p:nvSpPr>
        <p:spPr>
          <a:xfrm>
            <a:off x="2729996" y="2292860"/>
            <a:ext cx="418704" cy="369332"/>
          </a:xfrm>
          <a:prstGeom prst="rect">
            <a:avLst/>
          </a:prstGeom>
          <a:noFill/>
        </p:spPr>
        <p:txBody>
          <a:bodyPr wrap="none" rtlCol="0">
            <a:spAutoFit/>
          </a:bodyPr>
          <a:lstStyle/>
          <a:p>
            <a:r>
              <a:rPr lang="en-IE" dirty="0" smtClean="0">
                <a:solidFill>
                  <a:schemeClr val="bg1"/>
                </a:solidFill>
              </a:rPr>
              <a:t>70</a:t>
            </a:r>
            <a:endParaRPr lang="en-IE" dirty="0">
              <a:solidFill>
                <a:schemeClr val="bg1"/>
              </a:solidFill>
            </a:endParaRPr>
          </a:p>
        </p:txBody>
      </p:sp>
      <p:sp>
        <p:nvSpPr>
          <p:cNvPr id="28" name="TextBox 27"/>
          <p:cNvSpPr txBox="1"/>
          <p:nvPr/>
        </p:nvSpPr>
        <p:spPr>
          <a:xfrm>
            <a:off x="3707904" y="2292860"/>
            <a:ext cx="418704" cy="369332"/>
          </a:xfrm>
          <a:prstGeom prst="rect">
            <a:avLst/>
          </a:prstGeom>
          <a:noFill/>
        </p:spPr>
        <p:txBody>
          <a:bodyPr wrap="none" rtlCol="0">
            <a:spAutoFit/>
          </a:bodyPr>
          <a:lstStyle/>
          <a:p>
            <a:r>
              <a:rPr lang="en-IE" dirty="0" smtClean="0">
                <a:solidFill>
                  <a:schemeClr val="bg1"/>
                </a:solidFill>
              </a:rPr>
              <a:t>64</a:t>
            </a:r>
            <a:endParaRPr lang="en-IE" dirty="0">
              <a:solidFill>
                <a:schemeClr val="bg1"/>
              </a:solidFill>
            </a:endParaRPr>
          </a:p>
        </p:txBody>
      </p:sp>
      <p:sp>
        <p:nvSpPr>
          <p:cNvPr id="29" name="TextBox 28"/>
          <p:cNvSpPr txBox="1"/>
          <p:nvPr/>
        </p:nvSpPr>
        <p:spPr>
          <a:xfrm>
            <a:off x="3707904" y="3247340"/>
            <a:ext cx="418704" cy="369332"/>
          </a:xfrm>
          <a:prstGeom prst="rect">
            <a:avLst/>
          </a:prstGeom>
          <a:noFill/>
        </p:spPr>
        <p:txBody>
          <a:bodyPr wrap="none" rtlCol="0">
            <a:spAutoFit/>
          </a:bodyPr>
          <a:lstStyle/>
          <a:p>
            <a:r>
              <a:rPr lang="en-IE" smtClean="0">
                <a:solidFill>
                  <a:schemeClr val="bg1"/>
                </a:solidFill>
              </a:rPr>
              <a:t>50</a:t>
            </a:r>
            <a:endParaRPr lang="en-IE" dirty="0">
              <a:solidFill>
                <a:schemeClr val="bg1"/>
              </a:solidFill>
            </a:endParaRPr>
          </a:p>
        </p:txBody>
      </p:sp>
      <p:sp>
        <p:nvSpPr>
          <p:cNvPr id="30" name="TextBox 29"/>
          <p:cNvSpPr txBox="1"/>
          <p:nvPr/>
        </p:nvSpPr>
        <p:spPr>
          <a:xfrm>
            <a:off x="2160393" y="44624"/>
            <a:ext cx="328936" cy="369332"/>
          </a:xfrm>
          <a:prstGeom prst="rect">
            <a:avLst/>
          </a:prstGeom>
          <a:noFill/>
        </p:spPr>
        <p:txBody>
          <a:bodyPr wrap="none" rtlCol="0">
            <a:spAutoFit/>
          </a:bodyPr>
          <a:lstStyle/>
          <a:p>
            <a:r>
              <a:rPr lang="en-IE" dirty="0" smtClean="0">
                <a:solidFill>
                  <a:schemeClr val="bg1"/>
                </a:solidFill>
              </a:rPr>
              <a:t>H</a:t>
            </a:r>
            <a:endParaRPr lang="en-IE" dirty="0">
              <a:solidFill>
                <a:schemeClr val="bg1"/>
              </a:solidFill>
            </a:endParaRPr>
          </a:p>
        </p:txBody>
      </p:sp>
      <p:sp>
        <p:nvSpPr>
          <p:cNvPr id="31" name="TextBox 30"/>
          <p:cNvSpPr txBox="1"/>
          <p:nvPr/>
        </p:nvSpPr>
        <p:spPr>
          <a:xfrm>
            <a:off x="2160393" y="692696"/>
            <a:ext cx="330540" cy="369332"/>
          </a:xfrm>
          <a:prstGeom prst="rect">
            <a:avLst/>
          </a:prstGeom>
          <a:noFill/>
        </p:spPr>
        <p:txBody>
          <a:bodyPr wrap="none" rtlCol="0">
            <a:spAutoFit/>
          </a:bodyPr>
          <a:lstStyle/>
          <a:p>
            <a:r>
              <a:rPr lang="en-IE" dirty="0" smtClean="0">
                <a:solidFill>
                  <a:schemeClr val="bg1"/>
                </a:solidFill>
              </a:rPr>
              <a:t>G</a:t>
            </a:r>
            <a:endParaRPr lang="en-IE" dirty="0">
              <a:solidFill>
                <a:schemeClr val="bg1"/>
              </a:solidFill>
            </a:endParaRPr>
          </a:p>
        </p:txBody>
      </p:sp>
      <p:sp>
        <p:nvSpPr>
          <p:cNvPr id="32" name="TextBox 31"/>
          <p:cNvSpPr txBox="1"/>
          <p:nvPr/>
        </p:nvSpPr>
        <p:spPr>
          <a:xfrm>
            <a:off x="2836053" y="346087"/>
            <a:ext cx="290464" cy="369332"/>
          </a:xfrm>
          <a:prstGeom prst="rect">
            <a:avLst/>
          </a:prstGeom>
          <a:noFill/>
        </p:spPr>
        <p:txBody>
          <a:bodyPr wrap="none" rtlCol="0">
            <a:spAutoFit/>
          </a:bodyPr>
          <a:lstStyle/>
          <a:p>
            <a:r>
              <a:rPr lang="en-IE" dirty="0" smtClean="0">
                <a:solidFill>
                  <a:schemeClr val="bg1"/>
                </a:solidFill>
              </a:rPr>
              <a:t>F</a:t>
            </a:r>
            <a:endParaRPr lang="en-IE" dirty="0">
              <a:solidFill>
                <a:schemeClr val="bg1"/>
              </a:solidFill>
            </a:endParaRPr>
          </a:p>
        </p:txBody>
      </p:sp>
    </p:spTree>
    <p:extLst>
      <p:ext uri="{BB962C8B-B14F-4D97-AF65-F5344CB8AC3E}">
        <p14:creationId xmlns:p14="http://schemas.microsoft.com/office/powerpoint/2010/main" xmlns="" val="146266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4 A Star</a:t>
            </a:r>
            <a:endParaRPr lang="en-IE" dirty="0"/>
          </a:p>
        </p:txBody>
      </p:sp>
      <p:sp>
        <p:nvSpPr>
          <p:cNvPr id="3" name="Content Placeholder 2"/>
          <p:cNvSpPr>
            <a:spLocks noGrp="1"/>
          </p:cNvSpPr>
          <p:nvPr>
            <p:ph sz="quarter" idx="1"/>
          </p:nvPr>
        </p:nvSpPr>
        <p:spPr/>
        <p:txBody>
          <a:bodyPr/>
          <a:lstStyle/>
          <a:p>
            <a:r>
              <a:rPr lang="en-IE" dirty="0" smtClean="0"/>
              <a:t>Implement A star</a:t>
            </a:r>
            <a:endParaRPr lang="en-IE" dirty="0"/>
          </a:p>
        </p:txBody>
      </p:sp>
      <p:sp>
        <p:nvSpPr>
          <p:cNvPr id="4" name="TextBox 3"/>
          <p:cNvSpPr txBox="1"/>
          <p:nvPr/>
        </p:nvSpPr>
        <p:spPr>
          <a:xfrm>
            <a:off x="1259632" y="5589240"/>
            <a:ext cx="5400600" cy="923330"/>
          </a:xfrm>
          <a:prstGeom prst="rect">
            <a:avLst/>
          </a:prstGeom>
          <a:noFill/>
        </p:spPr>
        <p:txBody>
          <a:bodyPr wrap="square" rtlCol="0">
            <a:spAutoFit/>
          </a:bodyPr>
          <a:lstStyle/>
          <a:p>
            <a:r>
              <a:rPr lang="en-IE" dirty="0" smtClean="0"/>
              <a:t>http://www.gamedev.net/page/resources/_/technical/artificial-intelligence/a-pathfinding-for-beginners-r2003</a:t>
            </a:r>
            <a:endParaRPr lang="en-I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What is a particle?</a:t>
            </a:r>
          </a:p>
        </p:txBody>
      </p:sp>
      <p:pic>
        <p:nvPicPr>
          <p:cNvPr id="1026" name="Picture 2" descr="firework, katy perry, lights, lovely, pretty, spark"/>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92696" y="3717032"/>
            <a:ext cx="4762500" cy="3562351"/>
          </a:xfrm>
          <a:prstGeom prst="rect">
            <a:avLst/>
          </a:prstGeom>
          <a:noFill/>
        </p:spPr>
      </p:pic>
      <p:sp>
        <p:nvSpPr>
          <p:cNvPr id="2" name="Content Placeholder 1"/>
          <p:cNvSpPr>
            <a:spLocks noGrp="1"/>
          </p:cNvSpPr>
          <p:nvPr>
            <p:ph idx="1"/>
          </p:nvPr>
        </p:nvSpPr>
        <p:spPr>
          <a:xfrm>
            <a:off x="3275856" y="1556792"/>
            <a:ext cx="4737720" cy="3657599"/>
          </a:xfrm>
        </p:spPr>
        <p:txBody>
          <a:bodyPr>
            <a:normAutofit/>
          </a:bodyPr>
          <a:lstStyle/>
          <a:p>
            <a:pPr marL="18288" indent="0">
              <a:buNone/>
            </a:pPr>
            <a:r>
              <a:rPr lang="en-IE" sz="2400" dirty="0"/>
              <a:t>A</a:t>
            </a:r>
            <a:r>
              <a:rPr lang="en-IE" sz="2400" dirty="0" smtClean="0"/>
              <a:t> </a:t>
            </a:r>
            <a:r>
              <a:rPr lang="en-IE" sz="2400" dirty="0"/>
              <a:t>particle typically represents a single component in a particle effect. A single spark </a:t>
            </a:r>
            <a:r>
              <a:rPr lang="en-IE" sz="2400" dirty="0" smtClean="0"/>
              <a:t>in a </a:t>
            </a:r>
            <a:r>
              <a:rPr lang="en-IE" sz="2400" dirty="0"/>
              <a:t>firework, a single element in a smoke plume, and a single flickering light in a </a:t>
            </a:r>
            <a:r>
              <a:rPr lang="en-IE" sz="2400" dirty="0" smtClean="0"/>
              <a:t>magical effect </a:t>
            </a:r>
            <a:r>
              <a:rPr lang="en-IE" sz="2400" dirty="0"/>
              <a:t>are all examples of particles. </a:t>
            </a:r>
            <a:endParaRPr lang="en-IE" sz="2400" dirty="0" smtClean="0"/>
          </a:p>
          <a:p>
            <a:pPr marL="18288" indent="0">
              <a:buNone/>
            </a:pPr>
            <a:endParaRPr lang="en-IE" sz="2400" dirty="0"/>
          </a:p>
        </p:txBody>
      </p:sp>
      <p:pic>
        <p:nvPicPr>
          <p:cNvPr id="1028" name="Picture 4" descr="http://3.bp.blogspot.com/-WM6bVzSmso8/TxEegPzd9FI/AAAAAAAAVhA/-o9G0CTqnD0/s1600/rain-drop.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51520" y="1484784"/>
            <a:ext cx="2381250"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Oval 13"/>
          <p:cNvSpPr/>
          <p:nvPr/>
        </p:nvSpPr>
        <p:spPr>
          <a:xfrm>
            <a:off x="1284425" y="2924944"/>
            <a:ext cx="432048" cy="576064"/>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Oval 16"/>
          <p:cNvSpPr/>
          <p:nvPr/>
        </p:nvSpPr>
        <p:spPr>
          <a:xfrm>
            <a:off x="2051720" y="5805264"/>
            <a:ext cx="360041" cy="423689"/>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xmlns="" val="3629648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E" dirty="0" smtClean="0"/>
              <a:t>CPU or GPU bound</a:t>
            </a:r>
          </a:p>
          <a:p>
            <a:r>
              <a:rPr lang="en-IE" dirty="0" smtClean="0"/>
              <a:t>Uses the content pipeline to load</a:t>
            </a:r>
          </a:p>
          <a:p>
            <a:endParaRPr lang="en-IE" dirty="0"/>
          </a:p>
        </p:txBody>
      </p:sp>
      <p:sp>
        <p:nvSpPr>
          <p:cNvPr id="4" name="Title 3"/>
          <p:cNvSpPr>
            <a:spLocks noGrp="1"/>
          </p:cNvSpPr>
          <p:nvPr>
            <p:ph type="title"/>
          </p:nvPr>
        </p:nvSpPr>
        <p:spPr/>
        <p:txBody>
          <a:bodyPr/>
          <a:lstStyle/>
          <a:p>
            <a:endParaRPr lang="en-IE"/>
          </a:p>
        </p:txBody>
      </p:sp>
    </p:spTree>
    <p:extLst>
      <p:ext uri="{BB962C8B-B14F-4D97-AF65-F5344CB8AC3E}">
        <p14:creationId xmlns:p14="http://schemas.microsoft.com/office/powerpoint/2010/main" xmlns="" val="415249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smtClean="0"/>
              <a:t>Is a collection</a:t>
            </a:r>
          </a:p>
          <a:p>
            <a:r>
              <a:rPr lang="en-IE" dirty="0" smtClean="0"/>
              <a:t>Must be initialized to use</a:t>
            </a:r>
            <a:endParaRPr lang="en-IE" dirty="0"/>
          </a:p>
        </p:txBody>
      </p:sp>
      <p:sp>
        <p:nvSpPr>
          <p:cNvPr id="3" name="Title 2"/>
          <p:cNvSpPr>
            <a:spLocks noGrp="1"/>
          </p:cNvSpPr>
          <p:nvPr>
            <p:ph type="title"/>
          </p:nvPr>
        </p:nvSpPr>
        <p:spPr/>
        <p:txBody>
          <a:bodyPr/>
          <a:lstStyle/>
          <a:p>
            <a:r>
              <a:rPr lang="en-IE" dirty="0" smtClean="0"/>
              <a:t>Particle Effect</a:t>
            </a:r>
            <a:endParaRPr lang="en-IE" dirty="0"/>
          </a:p>
        </p:txBody>
      </p:sp>
    </p:spTree>
    <p:extLst>
      <p:ext uri="{BB962C8B-B14F-4D97-AF65-F5344CB8AC3E}">
        <p14:creationId xmlns:p14="http://schemas.microsoft.com/office/powerpoint/2010/main" xmlns="" val="295267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Blending</a:t>
            </a:r>
            <a:endParaRPr lang="en-IE" dirty="0"/>
          </a:p>
        </p:txBody>
      </p:sp>
      <p:sp>
        <p:nvSpPr>
          <p:cNvPr id="3" name="Content Placeholder 2"/>
          <p:cNvSpPr>
            <a:spLocks noGrp="1"/>
          </p:cNvSpPr>
          <p:nvPr>
            <p:ph idx="1"/>
          </p:nvPr>
        </p:nvSpPr>
        <p:spPr/>
        <p:txBody>
          <a:bodyPr/>
          <a:lstStyle/>
          <a:p>
            <a:r>
              <a:rPr lang="en-IE" dirty="0" smtClean="0"/>
              <a:t>Mixes two colours </a:t>
            </a:r>
            <a:r>
              <a:rPr lang="en-IE" dirty="0" err="1" smtClean="0"/>
              <a:t>togheter</a:t>
            </a:r>
            <a:r>
              <a:rPr lang="en-IE" dirty="0" smtClean="0"/>
              <a:t> to produce a third one.</a:t>
            </a:r>
          </a:p>
          <a:p>
            <a:r>
              <a:rPr lang="en-IE" dirty="0" smtClean="0"/>
              <a:t>With </a:t>
            </a:r>
            <a:r>
              <a:rPr lang="en-IE" dirty="0" err="1" smtClean="0"/>
              <a:t>SpriteBatch</a:t>
            </a:r>
            <a:r>
              <a:rPr lang="en-IE" dirty="0" smtClean="0"/>
              <a:t> for the purposes of this class</a:t>
            </a:r>
          </a:p>
          <a:p>
            <a:r>
              <a:rPr lang="en-IE" dirty="0" smtClean="0"/>
              <a:t>On Draw, default mode is </a:t>
            </a:r>
            <a:r>
              <a:rPr lang="en-IE" dirty="0" err="1" smtClean="0"/>
              <a:t>premultiplied</a:t>
            </a:r>
            <a:r>
              <a:rPr lang="en-IE" dirty="0" smtClean="0"/>
              <a:t> alpha</a:t>
            </a:r>
          </a:p>
          <a:p>
            <a:pPr lvl="1"/>
            <a:r>
              <a:rPr lang="fr-FR" dirty="0" err="1"/>
              <a:t>blend</a:t>
            </a:r>
            <a:r>
              <a:rPr lang="fr-FR" dirty="0"/>
              <a:t>(source, </a:t>
            </a:r>
            <a:r>
              <a:rPr lang="fr-FR" dirty="0" err="1"/>
              <a:t>dest</a:t>
            </a:r>
            <a:r>
              <a:rPr lang="fr-FR" dirty="0"/>
              <a:t>)  =  </a:t>
            </a:r>
            <a:r>
              <a:rPr lang="fr-FR" dirty="0" err="1"/>
              <a:t>source.rgb</a:t>
            </a:r>
            <a:r>
              <a:rPr lang="fr-FR" dirty="0"/>
              <a:t> + (</a:t>
            </a:r>
            <a:r>
              <a:rPr lang="fr-FR" dirty="0" err="1"/>
              <a:t>dest.rgb</a:t>
            </a:r>
            <a:r>
              <a:rPr lang="fr-FR" dirty="0"/>
              <a:t> * (1 - </a:t>
            </a:r>
            <a:r>
              <a:rPr lang="fr-FR" dirty="0" err="1"/>
              <a:t>source.a</a:t>
            </a:r>
            <a:r>
              <a:rPr lang="fr-FR" dirty="0"/>
              <a:t>))</a:t>
            </a:r>
          </a:p>
          <a:p>
            <a:endParaRPr lang="en-IE" dirty="0"/>
          </a:p>
        </p:txBody>
      </p:sp>
    </p:spTree>
    <p:extLst>
      <p:ext uri="{BB962C8B-B14F-4D97-AF65-F5344CB8AC3E}">
        <p14:creationId xmlns:p14="http://schemas.microsoft.com/office/powerpoint/2010/main" xmlns="" val="2910167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smtClean="0"/>
              <a:t>SpriteBatch</a:t>
            </a:r>
            <a:endParaRPr lang="en-IE" dirty="0"/>
          </a:p>
        </p:txBody>
      </p:sp>
      <p:sp>
        <p:nvSpPr>
          <p:cNvPr id="3" name="Content Placeholder 2"/>
          <p:cNvSpPr>
            <a:spLocks noGrp="1"/>
          </p:cNvSpPr>
          <p:nvPr>
            <p:ph idx="1"/>
          </p:nvPr>
        </p:nvSpPr>
        <p:spPr/>
        <p:txBody>
          <a:bodyPr/>
          <a:lstStyle/>
          <a:p>
            <a:r>
              <a:rPr lang="en-IE" dirty="0" smtClean="0"/>
              <a:t>Contains methods for drawing groups of sprites into the screen.</a:t>
            </a:r>
          </a:p>
          <a:p>
            <a:r>
              <a:rPr lang="en-IE" dirty="0" smtClean="0"/>
              <a:t>Needs a Begin() and End()  to Draw</a:t>
            </a:r>
          </a:p>
          <a:p>
            <a:r>
              <a:rPr lang="en-IE" dirty="0" smtClean="0"/>
              <a:t>+ Info http://bit.ly/spritebatch</a:t>
            </a:r>
            <a:endParaRPr lang="en-IE" dirty="0"/>
          </a:p>
        </p:txBody>
      </p:sp>
    </p:spTree>
    <p:extLst>
      <p:ext uri="{BB962C8B-B14F-4D97-AF65-F5344CB8AC3E}">
        <p14:creationId xmlns:p14="http://schemas.microsoft.com/office/powerpoint/2010/main" xmlns="" val="2872123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More info in</a:t>
            </a:r>
            <a:endParaRPr lang="en-IE" dirty="0"/>
          </a:p>
        </p:txBody>
      </p:sp>
      <p:sp>
        <p:nvSpPr>
          <p:cNvPr id="3" name="Content Placeholder 2"/>
          <p:cNvSpPr>
            <a:spLocks noGrp="1"/>
          </p:cNvSpPr>
          <p:nvPr>
            <p:ph idx="1"/>
          </p:nvPr>
        </p:nvSpPr>
        <p:spPr>
          <a:xfrm>
            <a:off x="827584" y="1916832"/>
            <a:ext cx="3903362" cy="3886200"/>
          </a:xfrm>
        </p:spPr>
        <p:txBody>
          <a:bodyPr>
            <a:normAutofit lnSpcReduction="10000"/>
          </a:bodyPr>
          <a:lstStyle/>
          <a:p>
            <a:r>
              <a:rPr lang="en-IE" dirty="0" smtClean="0"/>
              <a:t>Chapters 1- 3</a:t>
            </a:r>
          </a:p>
          <a:p>
            <a:r>
              <a:rPr lang="en-IE" dirty="0" smtClean="0"/>
              <a:t>Post about </a:t>
            </a:r>
            <a:r>
              <a:rPr lang="en-IE" dirty="0" err="1" smtClean="0"/>
              <a:t>premultiplied</a:t>
            </a:r>
            <a:r>
              <a:rPr lang="en-IE" dirty="0" smtClean="0"/>
              <a:t> alpha </a:t>
            </a:r>
            <a:r>
              <a:rPr lang="en-IE" dirty="0" smtClean="0">
                <a:hlinkClick r:id="rId3"/>
              </a:rPr>
              <a:t>http</a:t>
            </a:r>
            <a:r>
              <a:rPr lang="en-IE" dirty="0">
                <a:hlinkClick r:id="rId3"/>
              </a:rPr>
              <a:t>://</a:t>
            </a:r>
            <a:r>
              <a:rPr lang="en-IE" dirty="0" smtClean="0">
                <a:hlinkClick r:id="rId3"/>
              </a:rPr>
              <a:t>blogs.msdn.com/b/shawnhar/archive/2009/11/06/premultiplied-alpha.aspx</a:t>
            </a:r>
            <a:endParaRPr lang="en-IE" dirty="0" smtClean="0"/>
          </a:p>
          <a:p>
            <a:r>
              <a:rPr lang="en-IE" dirty="0" smtClean="0"/>
              <a:t>Colour blending </a:t>
            </a:r>
            <a:r>
              <a:rPr lang="en-IE" dirty="0" smtClean="0">
                <a:hlinkClick r:id="rId4"/>
              </a:rPr>
              <a:t>http://msdn.microsoft.com/en-us/library/bb976070.aspx</a:t>
            </a:r>
            <a:endParaRPr lang="en-IE" dirty="0" smtClean="0"/>
          </a:p>
          <a:p>
            <a:endParaRPr lang="en-IE" dirty="0"/>
          </a:p>
        </p:txBody>
      </p:sp>
      <p:pic>
        <p:nvPicPr>
          <p:cNvPr id="2050" name="Picture 2" descr="http://nsa26.casimages.com/img/2011/05/11/110511123715800279.jp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665362" y="404664"/>
            <a:ext cx="3685409" cy="4824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906239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1907704" y="1916832"/>
            <a:ext cx="35283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331640" y="2132856"/>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91680" y="1556792"/>
            <a:ext cx="338554" cy="369332"/>
          </a:xfrm>
          <a:prstGeom prst="rect">
            <a:avLst/>
          </a:prstGeom>
          <a:noFill/>
        </p:spPr>
        <p:txBody>
          <a:bodyPr wrap="none" rtlCol="0">
            <a:spAutoFit/>
          </a:bodyPr>
          <a:lstStyle/>
          <a:p>
            <a:r>
              <a:rPr lang="en-IE" dirty="0" smtClean="0"/>
              <a:t>X</a:t>
            </a:r>
            <a:endParaRPr lang="en-IE" dirty="0"/>
          </a:p>
        </p:txBody>
      </p:sp>
      <p:sp>
        <p:nvSpPr>
          <p:cNvPr id="9" name="TextBox 8"/>
          <p:cNvSpPr txBox="1"/>
          <p:nvPr/>
        </p:nvSpPr>
        <p:spPr>
          <a:xfrm>
            <a:off x="899592" y="2060848"/>
            <a:ext cx="338554" cy="369332"/>
          </a:xfrm>
          <a:prstGeom prst="rect">
            <a:avLst/>
          </a:prstGeom>
          <a:noFill/>
        </p:spPr>
        <p:txBody>
          <a:bodyPr wrap="none" rtlCol="0">
            <a:spAutoFit/>
          </a:bodyPr>
          <a:lstStyle/>
          <a:p>
            <a:r>
              <a:rPr lang="en-IE" dirty="0" smtClean="0"/>
              <a:t>Y</a:t>
            </a:r>
            <a:endParaRPr lang="en-IE" dirty="0"/>
          </a:p>
        </p:txBody>
      </p:sp>
      <p:sp>
        <p:nvSpPr>
          <p:cNvPr id="10" name="Title 9"/>
          <p:cNvSpPr>
            <a:spLocks noGrp="1"/>
          </p:cNvSpPr>
          <p:nvPr>
            <p:ph type="title"/>
          </p:nvPr>
        </p:nvSpPr>
        <p:spPr/>
        <p:txBody>
          <a:bodyPr/>
          <a:lstStyle/>
          <a:p>
            <a:r>
              <a:rPr lang="en-IE" dirty="0" smtClean="0"/>
              <a:t>Screen Space</a:t>
            </a:r>
            <a:endParaRPr lang="en-I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0</a:t>
            </a:r>
            <a:endParaRPr lang="en-IE" dirty="0"/>
          </a:p>
        </p:txBody>
      </p:sp>
      <p:sp>
        <p:nvSpPr>
          <p:cNvPr id="3" name="Content Placeholder 2"/>
          <p:cNvSpPr>
            <a:spLocks noGrp="1"/>
          </p:cNvSpPr>
          <p:nvPr>
            <p:ph sz="quarter" idx="1"/>
          </p:nvPr>
        </p:nvSpPr>
        <p:spPr/>
        <p:txBody>
          <a:bodyPr/>
          <a:lstStyle/>
          <a:p>
            <a:r>
              <a:rPr lang="en-IE" dirty="0" smtClean="0"/>
              <a:t>Create project</a:t>
            </a:r>
          </a:p>
          <a:p>
            <a:r>
              <a:rPr lang="en-IE" dirty="0" err="1" smtClean="0"/>
              <a:t>GraphicsDevice</a:t>
            </a:r>
            <a:r>
              <a:rPr lang="en-IE" dirty="0" smtClean="0"/>
              <a:t> -&gt; properties, methods</a:t>
            </a:r>
          </a:p>
          <a:p>
            <a:r>
              <a:rPr lang="en-IE" dirty="0" err="1" smtClean="0"/>
              <a:t>SpriteBatch</a:t>
            </a:r>
            <a:endParaRPr lang="en-IE" dirty="0" smtClean="0"/>
          </a:p>
          <a:p>
            <a:r>
              <a:rPr lang="en-IE" dirty="0" smtClean="0"/>
              <a:t>Content Manager, binary files</a:t>
            </a:r>
          </a:p>
          <a:p>
            <a:r>
              <a:rPr lang="en-IE" dirty="0" smtClean="0"/>
              <a:t>Game Loop methods</a:t>
            </a:r>
          </a:p>
          <a:p>
            <a:r>
              <a:rPr lang="en-IE" dirty="0" smtClean="0"/>
              <a:t>Load Texture</a:t>
            </a:r>
          </a:p>
          <a:p>
            <a:r>
              <a:rPr lang="en-IE" dirty="0" smtClean="0"/>
              <a:t>Draw it</a:t>
            </a:r>
          </a:p>
          <a:p>
            <a:r>
              <a:rPr lang="en-IE" dirty="0" smtClean="0"/>
              <a:t>Move it</a:t>
            </a:r>
          </a:p>
          <a:p>
            <a:r>
              <a:rPr lang="en-IE" dirty="0" smtClean="0"/>
              <a:t>Add font</a:t>
            </a:r>
          </a:p>
          <a:p>
            <a:r>
              <a:rPr lang="en-IE" dirty="0" smtClean="0"/>
              <a:t>Draw font</a:t>
            </a:r>
          </a:p>
          <a:p>
            <a:endParaRPr lang="en-IE" dirty="0" smtClean="0"/>
          </a:p>
          <a:p>
            <a:endParaRPr lang="en-IE"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Animation</a:t>
            </a:r>
            <a:endParaRPr lang="en-IE" dirty="0"/>
          </a:p>
        </p:txBody>
      </p:sp>
      <p:sp>
        <p:nvSpPr>
          <p:cNvPr id="3" name="Content Placeholder 2"/>
          <p:cNvSpPr>
            <a:spLocks noGrp="1"/>
          </p:cNvSpPr>
          <p:nvPr>
            <p:ph sz="quarter" idx="1"/>
          </p:nvPr>
        </p:nvSpPr>
        <p:spPr/>
        <p:txBody>
          <a:bodyPr>
            <a:normAutofit lnSpcReduction="10000"/>
          </a:bodyPr>
          <a:lstStyle/>
          <a:p>
            <a:r>
              <a:rPr lang="en-IE" dirty="0" smtClean="0"/>
              <a:t>Cell : To cycle through a series of frames (generally in a </a:t>
            </a:r>
            <a:r>
              <a:rPr lang="en-IE" dirty="0" err="1" smtClean="0"/>
              <a:t>spritesheet</a:t>
            </a:r>
            <a:r>
              <a:rPr lang="en-IE" dirty="0" smtClean="0"/>
              <a:t>) so that there is apparent movement. Mimics hand drawn animation.</a:t>
            </a:r>
          </a:p>
          <a:p>
            <a:r>
              <a:rPr lang="en-IE" dirty="0" smtClean="0"/>
              <a:t>Skeletal: what needs to be animated is represented in two parts. A skin or mesh and a set of bones. Generally used in 3D </a:t>
            </a:r>
            <a:r>
              <a:rPr lang="en-IE" dirty="0" err="1" smtClean="0"/>
              <a:t>tho</a:t>
            </a:r>
            <a:r>
              <a:rPr lang="en-IE" dirty="0" smtClean="0"/>
              <a:t> possible (and simpler in 2D)</a:t>
            </a:r>
          </a:p>
          <a:p>
            <a:r>
              <a:rPr lang="en-IE" dirty="0" smtClean="0"/>
              <a:t>Procedural: used to automatically generate animation in real-time to allow for a more diverse series of actions than could otherwise be created using predefined animations. Sometimes used to simulate particle systems (smoke, fire, water ), cloth and clothing, rigid body dynamics, and hair and fur dynamics, as well as character animation.</a:t>
            </a:r>
            <a:endParaRPr lang="en-IE"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3765</TotalTime>
  <Words>1021</Words>
  <Application>Microsoft Office PowerPoint</Application>
  <PresentationFormat>On-screen Show (4:3)</PresentationFormat>
  <Paragraphs>365</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XNA workshop</vt:lpstr>
      <vt:lpstr>XNA game lifecycle</vt:lpstr>
      <vt:lpstr>Graphics Profile</vt:lpstr>
      <vt:lpstr>Blending</vt:lpstr>
      <vt:lpstr>SpriteBatch</vt:lpstr>
      <vt:lpstr>More info in</vt:lpstr>
      <vt:lpstr>Screen Space</vt:lpstr>
      <vt:lpstr>Lab 0</vt:lpstr>
      <vt:lpstr>Animation</vt:lpstr>
      <vt:lpstr>Cell Animation</vt:lpstr>
      <vt:lpstr>Lab 1</vt:lpstr>
      <vt:lpstr>Collision</vt:lpstr>
      <vt:lpstr>A little bit of trigonometry</vt:lpstr>
      <vt:lpstr>Slide 14</vt:lpstr>
      <vt:lpstr>Framerate Independence</vt:lpstr>
      <vt:lpstr>Lab 2</vt:lpstr>
      <vt:lpstr>Colour Blending</vt:lpstr>
      <vt:lpstr>Additive Blending</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Lab 4 A Star</vt:lpstr>
      <vt:lpstr>What is a particle?</vt:lpstr>
      <vt:lpstr>Slide 35</vt:lpstr>
      <vt:lpstr>Particle Effect</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workshop</dc:title>
  <dc:creator>andrea</dc:creator>
  <cp:lastModifiedBy>andrea</cp:lastModifiedBy>
  <cp:revision>17</cp:revision>
  <dcterms:created xsi:type="dcterms:W3CDTF">2012-11-02T14:10:39Z</dcterms:created>
  <dcterms:modified xsi:type="dcterms:W3CDTF">2012-11-06T14:55:21Z</dcterms:modified>
</cp:coreProperties>
</file>