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 id="275" r:id="rId19"/>
    <p:sldId id="27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77" r:id="rId35"/>
    <p:sldId id="279" r:id="rId36"/>
    <p:sldId id="280"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97" autoAdjust="0"/>
  </p:normalViewPr>
  <p:slideViewPr>
    <p:cSldViewPr>
      <p:cViewPr varScale="1">
        <p:scale>
          <a:sx n="92" d="100"/>
          <a:sy n="92" d="100"/>
        </p:scale>
        <p:origin x="-1548" y="-10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07/11/2012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extLst>
      <p:ext uri="{BB962C8B-B14F-4D97-AF65-F5344CB8AC3E}">
        <p14:creationId xmlns:p14="http://schemas.microsoft.com/office/powerpoint/2010/main" val="200604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p14="http://schemas.microsoft.com/office/powerpoint/2010/main"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p14="http://schemas.microsoft.com/office/powerpoint/2010/main"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07/11/2012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07/11/2012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07/11/2012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07/11/2012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07/11/2012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07/11/2012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07/11/2012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07/11/2012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msdn.microsoft.com/en-us/library/microsoft.xna.framework.matrix.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class to get access to elapsed seconds (</a:t>
            </a:r>
            <a:r>
              <a:rPr lang="en-IE" dirty="0" err="1" smtClean="0"/>
              <a:t>elapsedTime.TotalSeconds</a:t>
            </a:r>
            <a:r>
              <a:rPr lang="en-IE" dirty="0" smtClean="0"/>
              <a:t>)</a:t>
            </a:r>
          </a:p>
          <a:p>
            <a:endParaRPr lang="en-IE" dirty="0"/>
          </a:p>
        </p:txBody>
      </p:sp>
    </p:spTree>
    <p:extLst>
      <p:ext uri="{BB962C8B-B14F-4D97-AF65-F5344CB8AC3E}">
        <p14:creationId xmlns:p14="http://schemas.microsoft.com/office/powerpoint/2010/main"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Additive Blending</a:t>
            </a:r>
            <a:endParaRPr lang="en-IE" dirty="0"/>
          </a:p>
        </p:txBody>
      </p:sp>
      <p:sp>
        <p:nvSpPr>
          <p:cNvPr id="3" name="Content Placeholder 2"/>
          <p:cNvSpPr>
            <a:spLocks noGrp="1"/>
          </p:cNvSpPr>
          <p:nvPr>
            <p:ph sz="quarter" idx="1"/>
          </p:nvPr>
        </p:nvSpPr>
        <p:spPr/>
        <p:txBody>
          <a:bodyPr/>
          <a:lstStyle/>
          <a:p>
            <a:r>
              <a:rPr lang="en-IE" dirty="0" smtClean="0"/>
              <a:t>Doesn’t require an alpha </a:t>
            </a:r>
            <a:r>
              <a:rPr lang="en-IE" dirty="0" err="1" smtClean="0"/>
              <a:t>vaue</a:t>
            </a:r>
            <a:endParaRPr lang="en-IE" dirty="0" smtClean="0"/>
          </a:p>
          <a:p>
            <a:r>
              <a:rPr lang="en-IE" dirty="0" smtClean="0"/>
              <a:t>To combine two </a:t>
            </a:r>
            <a:r>
              <a:rPr lang="en-IE" dirty="0" err="1" smtClean="0"/>
              <a:t>colors</a:t>
            </a:r>
            <a:r>
              <a:rPr lang="en-IE" dirty="0" smtClean="0"/>
              <a:t>, we add up their red, green, and blue components to get the resulting </a:t>
            </a:r>
            <a:r>
              <a:rPr lang="en-IE" dirty="0" err="1" smtClean="0"/>
              <a:t>color</a:t>
            </a:r>
            <a:r>
              <a:rPr lang="en-IE" dirty="0" smtClean="0"/>
              <a:t>.</a:t>
            </a:r>
          </a:p>
          <a:p>
            <a:r>
              <a:rPr lang="en-IE" dirty="0" smtClean="0"/>
              <a:t>Use one of the overloads for </a:t>
            </a:r>
            <a:r>
              <a:rPr lang="en-IE" dirty="0" err="1" smtClean="0"/>
              <a:t>SpriteBatch.Begin</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http://bit.ly/GLInit</a:t>
            </a:r>
            <a:endParaRPr lang="en-IE" sz="2400" dirty="0"/>
          </a:p>
        </p:txBody>
      </p:sp>
    </p:spTree>
    <p:extLst>
      <p:ext uri="{BB962C8B-B14F-4D97-AF65-F5344CB8AC3E}">
        <p14:creationId xmlns:p14="http://schemas.microsoft.com/office/powerpoint/2010/main" val="18473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556" y="766445"/>
            <a:ext cx="1992853" cy="769441"/>
          </a:xfrm>
          <a:prstGeom prst="rect">
            <a:avLst/>
          </a:prstGeom>
          <a:noFill/>
        </p:spPr>
        <p:txBody>
          <a:bodyPr wrap="none" rtlCol="0">
            <a:spAutoFit/>
          </a:bodyPr>
          <a:lstStyle/>
          <a:p>
            <a:r>
              <a:rPr lang="en-IE" sz="4400" dirty="0" smtClean="0"/>
              <a:t>f = g + h</a:t>
            </a:r>
            <a:endParaRPr lang="en-IE" sz="4400" dirty="0"/>
          </a:p>
        </p:txBody>
      </p:sp>
      <p:sp>
        <p:nvSpPr>
          <p:cNvPr id="5" name="TextBox 4"/>
          <p:cNvSpPr txBox="1"/>
          <p:nvPr/>
        </p:nvSpPr>
        <p:spPr>
          <a:xfrm>
            <a:off x="1447556" y="1846565"/>
            <a:ext cx="3698448" cy="646331"/>
          </a:xfrm>
          <a:prstGeom prst="rect">
            <a:avLst/>
          </a:prstGeom>
          <a:noFill/>
        </p:spPr>
        <p:txBody>
          <a:bodyPr wrap="none" rtlCol="0">
            <a:spAutoFit/>
          </a:bodyPr>
          <a:lstStyle/>
          <a:p>
            <a:r>
              <a:rPr lang="en-IE" sz="3600" dirty="0" smtClean="0"/>
              <a:t>g(path) = path cost</a:t>
            </a:r>
            <a:endParaRPr lang="en-IE" sz="3600" dirty="0"/>
          </a:p>
        </p:txBody>
      </p:sp>
      <p:sp>
        <p:nvSpPr>
          <p:cNvPr id="6" name="TextBox 5"/>
          <p:cNvSpPr txBox="1"/>
          <p:nvPr/>
        </p:nvSpPr>
        <p:spPr>
          <a:xfrm>
            <a:off x="1447556" y="2492896"/>
            <a:ext cx="6920164" cy="646331"/>
          </a:xfrm>
          <a:prstGeom prst="rect">
            <a:avLst/>
          </a:prstGeom>
          <a:noFill/>
        </p:spPr>
        <p:txBody>
          <a:bodyPr wrap="none" rtlCol="0">
            <a:spAutoFit/>
          </a:bodyPr>
          <a:lstStyle/>
          <a:p>
            <a:r>
              <a:rPr lang="en-IE" sz="3600" dirty="0" smtClean="0"/>
              <a:t>h(path) = estimated distance to goal</a:t>
            </a:r>
            <a:endParaRPr lang="en-IE" sz="3600" dirty="0"/>
          </a:p>
        </p:txBody>
      </p:sp>
      <p:sp>
        <p:nvSpPr>
          <p:cNvPr id="7" name="Rectangle 6"/>
          <p:cNvSpPr/>
          <p:nvPr/>
        </p:nvSpPr>
        <p:spPr>
          <a:xfrm>
            <a:off x="1691680" y="508518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4283968" y="458112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7308304" y="5020001"/>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Connector 10"/>
          <p:cNvCxnSpPr>
            <a:stCxn id="7" idx="3"/>
            <a:endCxn id="8" idx="1"/>
          </p:cNvCxnSpPr>
          <p:nvPr/>
        </p:nvCxnSpPr>
        <p:spPr>
          <a:xfrm flipV="1">
            <a:off x="1835696" y="4653136"/>
            <a:ext cx="244827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4427984" y="4653136"/>
            <a:ext cx="2880320" cy="43887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5051" y="4872572"/>
            <a:ext cx="293670" cy="369332"/>
          </a:xfrm>
          <a:prstGeom prst="rect">
            <a:avLst/>
          </a:prstGeom>
          <a:noFill/>
        </p:spPr>
        <p:txBody>
          <a:bodyPr wrap="none" rtlCol="0">
            <a:spAutoFit/>
          </a:bodyPr>
          <a:lstStyle/>
          <a:p>
            <a:r>
              <a:rPr lang="en-IE" dirty="0" smtClean="0"/>
              <a:t>g</a:t>
            </a:r>
            <a:endParaRPr lang="en-IE" dirty="0"/>
          </a:p>
        </p:txBody>
      </p:sp>
      <p:sp>
        <p:nvSpPr>
          <p:cNvPr id="15" name="TextBox 14"/>
          <p:cNvSpPr txBox="1"/>
          <p:nvPr/>
        </p:nvSpPr>
        <p:spPr>
          <a:xfrm>
            <a:off x="5724128" y="4834237"/>
            <a:ext cx="306494" cy="369332"/>
          </a:xfrm>
          <a:prstGeom prst="rect">
            <a:avLst/>
          </a:prstGeom>
          <a:noFill/>
        </p:spPr>
        <p:txBody>
          <a:bodyPr wrap="none" rtlCol="0">
            <a:spAutoFit/>
          </a:bodyPr>
          <a:lstStyle/>
          <a:p>
            <a:r>
              <a:rPr lang="en-IE" dirty="0" smtClean="0"/>
              <a:t>h</a:t>
            </a:r>
            <a:endParaRPr lang="en-IE" dirty="0"/>
          </a:p>
        </p:txBody>
      </p:sp>
      <p:sp>
        <p:nvSpPr>
          <p:cNvPr id="16" name="TextBox 15"/>
          <p:cNvSpPr txBox="1"/>
          <p:nvPr/>
        </p:nvSpPr>
        <p:spPr>
          <a:xfrm>
            <a:off x="1431760" y="5241904"/>
            <a:ext cx="632289" cy="369332"/>
          </a:xfrm>
          <a:prstGeom prst="rect">
            <a:avLst/>
          </a:prstGeom>
          <a:noFill/>
        </p:spPr>
        <p:txBody>
          <a:bodyPr wrap="none" rtlCol="0">
            <a:spAutoFit/>
          </a:bodyPr>
          <a:lstStyle/>
          <a:p>
            <a:r>
              <a:rPr lang="en-IE" dirty="0" smtClean="0"/>
              <a:t>Start</a:t>
            </a:r>
            <a:endParaRPr lang="en-IE" dirty="0"/>
          </a:p>
        </p:txBody>
      </p:sp>
      <p:sp>
        <p:nvSpPr>
          <p:cNvPr id="17" name="TextBox 16"/>
          <p:cNvSpPr txBox="1"/>
          <p:nvPr/>
        </p:nvSpPr>
        <p:spPr>
          <a:xfrm>
            <a:off x="7072375" y="5164017"/>
            <a:ext cx="615874" cy="369332"/>
          </a:xfrm>
          <a:prstGeom prst="rect">
            <a:avLst/>
          </a:prstGeom>
          <a:noFill/>
        </p:spPr>
        <p:txBody>
          <a:bodyPr wrap="none" rtlCol="0">
            <a:spAutoFit/>
          </a:bodyPr>
          <a:lstStyle/>
          <a:p>
            <a:r>
              <a:rPr lang="en-IE" dirty="0" smtClean="0"/>
              <a:t>Goal</a:t>
            </a:r>
            <a:endParaRPr lang="en-IE" dirty="0"/>
          </a:p>
        </p:txBody>
      </p:sp>
    </p:spTree>
    <p:extLst>
      <p:ext uri="{BB962C8B-B14F-4D97-AF65-F5344CB8AC3E}">
        <p14:creationId xmlns:p14="http://schemas.microsoft.com/office/powerpoint/2010/main" val="676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Connector 13"/>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37" name="TextBox 36"/>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38" name="TextBox 37"/>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39" name="TextBox 38"/>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40" name="TextBox 39"/>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41" name="TextBox 40"/>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42" name="TextBox 41"/>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43" name="TextBox 42"/>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46" name="TextBox 45"/>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7" name="TextBox 46"/>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8" name="TextBox 47"/>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9" name="TextBox 48"/>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50" name="TextBox 49"/>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51" name="TextBox 50"/>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2" name="TextBox 51"/>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Tree>
    <p:extLst>
      <p:ext uri="{BB962C8B-B14F-4D97-AF65-F5344CB8AC3E}">
        <p14:creationId xmlns:p14="http://schemas.microsoft.com/office/powerpoint/2010/main" val="29739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2" name="Straight Connector 41"/>
          <p:cNvCxnSpPr>
            <a:stCxn id="33" idx="0"/>
            <a:endCxn id="3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6"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3"/>
            <a:endCxn id="35"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3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2"/>
            <a:endCxn id="3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3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3"/>
            <a:endCxn id="3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3"/>
            <a:endCxn id="3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1"/>
            <a:endCxn id="3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55" name="TextBox 5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56" name="TextBox 5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57" name="TextBox 5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58" name="TextBox 5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59" name="TextBox 5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0" name="TextBox 5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1" name="TextBox 6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62" name="Oval 61"/>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TextBox 64"/>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6" name="TextBox 65"/>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67" name="TextBox 66"/>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68" name="TextBox 67"/>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69" name="TextBox 68"/>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70" name="TextBox 69"/>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
        <p:nvSpPr>
          <p:cNvPr id="73" name="TextBox 72"/>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74" name="TextBox 73"/>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75" name="TextBox 74"/>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76" name="TextBox 75"/>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77" name="TextBox 76"/>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78" name="TextBox 77"/>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79" name="TextBox 78"/>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0" name="TextBox 79"/>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81" name="TextBox 80"/>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82" name="TextBox 81"/>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Tree>
    <p:extLst>
      <p:ext uri="{BB962C8B-B14F-4D97-AF65-F5344CB8AC3E}">
        <p14:creationId xmlns:p14="http://schemas.microsoft.com/office/powerpoint/2010/main" val="334444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37" name="TextBox 36"/>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38" name="TextBox 37"/>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39" name="TextBox 38"/>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40" name="TextBox 39"/>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42" name="Left Arrow 41"/>
          <p:cNvSpPr/>
          <p:nvPr/>
        </p:nvSpPr>
        <p:spPr>
          <a:xfrm>
            <a:off x="8123262" y="150497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TextBox 4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5" name="TextBox 4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6" name="TextBox 4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7" name="TextBox 4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48" name="TextBox 4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49" name="TextBox 4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0" name="TextBox 4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51" name="TextBox 50"/>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52" name="TextBox 51"/>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53" name="TextBox 52"/>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55" name="TextBox 54"/>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Tree>
    <p:extLst>
      <p:ext uri="{BB962C8B-B14F-4D97-AF65-F5344CB8AC3E}">
        <p14:creationId xmlns:p14="http://schemas.microsoft.com/office/powerpoint/2010/main" val="7748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Rectangle 4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2" name="Straight Connector 51"/>
          <p:cNvCxnSpPr>
            <a:stCxn id="43" idx="0"/>
            <a:endCxn id="4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2"/>
            <a:endCxn id="46"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5"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3"/>
            <a:endCxn id="4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4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4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3"/>
            <a:endCxn id="4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3"/>
            <a:endCxn id="4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3" name="TextBox 6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4" name="TextBox 6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5" name="TextBox 6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6" name="TextBox 6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8" name="TextBox 6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9" name="TextBox 6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70" name="TextBox 6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71" name="TextBox 7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3" name="Oval 7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TextBox 77"/>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79" name="TextBox 78"/>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
        <p:nvSpPr>
          <p:cNvPr id="82" name="Oval 81"/>
          <p:cNvSpPr/>
          <p:nvPr/>
        </p:nvSpPr>
        <p:spPr>
          <a:xfrm>
            <a:off x="5573846" y="3383104"/>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TextBox 82"/>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85" name="TextBox 84"/>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6" name="TextBox 85"/>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7" name="TextBox 86"/>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8" name="TextBox 87"/>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9" name="TextBox 88"/>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0" name="TextBox 89"/>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1" name="TextBox 90"/>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3" name="TextBox 92"/>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4" name="TextBox 93"/>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5" name="TextBox 94"/>
          <p:cNvSpPr txBox="1"/>
          <p:nvPr/>
        </p:nvSpPr>
        <p:spPr>
          <a:xfrm>
            <a:off x="3805344" y="4740060"/>
            <a:ext cx="418704" cy="369332"/>
          </a:xfrm>
          <a:prstGeom prst="rect">
            <a:avLst/>
          </a:prstGeom>
          <a:noFill/>
        </p:spPr>
        <p:txBody>
          <a:bodyPr wrap="none" rtlCol="0">
            <a:spAutoFit/>
          </a:bodyPr>
          <a:lstStyle/>
          <a:p>
            <a:r>
              <a:rPr lang="en-IE" dirty="0" smtClean="0">
                <a:solidFill>
                  <a:schemeClr val="accent2"/>
                </a:solidFill>
              </a:rPr>
              <a:t>97</a:t>
            </a:r>
            <a:endParaRPr lang="en-IE" dirty="0">
              <a:solidFill>
                <a:schemeClr val="accent2"/>
              </a:solidFill>
            </a:endParaRPr>
          </a:p>
        </p:txBody>
      </p:sp>
      <p:sp>
        <p:nvSpPr>
          <p:cNvPr id="96" name="Oval 95"/>
          <p:cNvSpPr/>
          <p:nvPr/>
        </p:nvSpPr>
        <p:spPr>
          <a:xfrm>
            <a:off x="3845048" y="510939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984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tangle 41"/>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Rectangle 42"/>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Oval 47"/>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0" name="Straight Connector 49"/>
          <p:cNvCxnSpPr>
            <a:stCxn id="41" idx="0"/>
            <a:endCxn id="46"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a:endCxn id="44"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3"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3"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7"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3" idx="3"/>
            <a:endCxn id="45"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3"/>
            <a:endCxn id="45"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2"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3"/>
            <a:endCxn id="42"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1"/>
            <a:endCxn id="44"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1" name="TextBox 60"/>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2" name="TextBox 61"/>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3" name="TextBox 62"/>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4" name="TextBox 63"/>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5" name="TextBox 64"/>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6" name="TextBox 65"/>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7" name="TextBox 66"/>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8" name="TextBox 67"/>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9" name="TextBox 68"/>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1" name="Oval 70"/>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Left Arrow 77"/>
          <p:cNvSpPr/>
          <p:nvPr/>
        </p:nvSpPr>
        <p:spPr>
          <a:xfrm>
            <a:off x="8054562" y="403048"/>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0" name="TextBox 79"/>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1" name="TextBox 80"/>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2" name="TextBox 81"/>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3" name="TextBox 82"/>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4" name="TextBox 83"/>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85" name="TextBox 84"/>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86" name="TextBox 85"/>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9" name="TextBox 88"/>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91" name="TextBox 90"/>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2" name="TextBox 91"/>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3" name="Oval 92"/>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4" name="TextBox 93"/>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Tree>
    <p:extLst>
      <p:ext uri="{BB962C8B-B14F-4D97-AF65-F5344CB8AC3E}">
        <p14:creationId xmlns:p14="http://schemas.microsoft.com/office/powerpoint/2010/main" val="188548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Rectangle 64"/>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Rectangle 65"/>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9" name="Straight Connector 68"/>
          <p:cNvCxnSpPr>
            <a:stCxn id="60" idx="0"/>
            <a:endCxn id="65"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2"/>
            <a:endCxn id="63"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2"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2" idx="3"/>
            <a:endCxn id="64"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4"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3"/>
            <a:endCxn id="61"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1"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1"/>
            <a:endCxn id="63"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80" name="TextBox 79"/>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81" name="TextBox 80"/>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82" name="TextBox 81"/>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83" name="TextBox 82"/>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84" name="TextBox 83"/>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85" name="TextBox 84"/>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86" name="TextBox 85"/>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87" name="TextBox 86"/>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88" name="TextBox 87"/>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89" name="Oval 88"/>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TextBox 90"/>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92" name="TextBox 91"/>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93" name="TextBox 92"/>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94" name="TextBox 93"/>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95" name="TextBox 94"/>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6" name="TextBox 95"/>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7" name="TextBox 96"/>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8" name="TextBox 97"/>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99" name="TextBox 98"/>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100" name="TextBox 99"/>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101" name="TextBox 100"/>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102" name="Oval 101"/>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Oval 102"/>
          <p:cNvSpPr/>
          <p:nvPr/>
        </p:nvSpPr>
        <p:spPr>
          <a:xfrm>
            <a:off x="5559470" y="3381200"/>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Oval 103"/>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Box 104"/>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106" name="TextBox 105"/>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Tree>
    <p:extLst>
      <p:ext uri="{BB962C8B-B14F-4D97-AF65-F5344CB8AC3E}">
        <p14:creationId xmlns:p14="http://schemas.microsoft.com/office/powerpoint/2010/main" val="37989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35" name="TextBox 3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36" name="TextBox 3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37" name="TextBox 3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38" name="TextBox 3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39" name="TextBox 3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40" name="TextBox 3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41" name="TextBox 40"/>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42" name="TextBox 41"/>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43" name="TextBox 42"/>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44" name="TextBox 43"/>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45" name="Oval 44"/>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50" name="Left Arrow 49"/>
          <p:cNvSpPr/>
          <p:nvPr/>
        </p:nvSpPr>
        <p:spPr>
          <a:xfrm>
            <a:off x="8099746" y="95280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95394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3"/>
            <a:endCxn id="7" idx="1"/>
          </p:cNvCxnSpPr>
          <p:nvPr/>
        </p:nvCxnSpPr>
        <p:spPr>
          <a:xfrm>
            <a:off x="1088417" y="1844824"/>
            <a:ext cx="2521246" cy="20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3" idx="0"/>
          </p:cNvCxnSpPr>
          <p:nvPr/>
        </p:nvCxnSpPr>
        <p:spPr>
          <a:xfrm>
            <a:off x="3681671" y="2118206"/>
            <a:ext cx="823283" cy="10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3"/>
            <a:endCxn id="12" idx="0"/>
          </p:cNvCxnSpPr>
          <p:nvPr/>
        </p:nvCxnSpPr>
        <p:spPr>
          <a:xfrm>
            <a:off x="4576962" y="3212976"/>
            <a:ext cx="15072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3"/>
            <a:endCxn id="10" idx="1"/>
          </p:cNvCxnSpPr>
          <p:nvPr/>
        </p:nvCxnSpPr>
        <p:spPr>
          <a:xfrm>
            <a:off x="6156176" y="4293096"/>
            <a:ext cx="1872208" cy="13958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52" name="TextBox 51"/>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55" name="TextBox 54"/>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56" name="TextBox 55"/>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57" name="TextBox 56"/>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58" name="TextBox 57"/>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59" name="TextBox 58"/>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60" name="TextBox 59"/>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61" name="TextBox 60"/>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62" name="TextBox 61"/>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63" name="TextBox 62"/>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64" name="TextBox 63"/>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65" name="TextBox 64"/>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66" name="TextBox 65"/>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8" name="TextBox 67"/>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69" name="TextBox 68"/>
          <p:cNvSpPr txBox="1"/>
          <p:nvPr/>
        </p:nvSpPr>
        <p:spPr>
          <a:xfrm>
            <a:off x="1096001" y="1861532"/>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70" name="TextBox 69"/>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71" name="TextBox 70"/>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72" name="TextBox 71"/>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73" name="TextBox 72"/>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74" name="TextBox 73"/>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75" name="TextBox 74"/>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76" name="TextBox 75"/>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77" name="TextBox 76"/>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78" name="TextBox 77"/>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79" name="TextBox 78"/>
          <p:cNvSpPr txBox="1"/>
          <p:nvPr/>
        </p:nvSpPr>
        <p:spPr>
          <a:xfrm>
            <a:off x="7949549" y="5867351"/>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80" name="Oval 79"/>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8411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7" name="Straight Connector 16"/>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7" idx="1"/>
          </p:cNvCxnSpPr>
          <p:nvPr/>
        </p:nvCxnSpPr>
        <p:spPr>
          <a:xfrm>
            <a:off x="1088417" y="1844824"/>
            <a:ext cx="2521246" cy="201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3" idx="0"/>
          </p:cNvCxnSpPr>
          <p:nvPr/>
        </p:nvCxnSpPr>
        <p:spPr>
          <a:xfrm>
            <a:off x="3681671" y="2118206"/>
            <a:ext cx="823283" cy="10227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2" idx="0"/>
          </p:cNvCxnSpPr>
          <p:nvPr/>
        </p:nvCxnSpPr>
        <p:spPr>
          <a:xfrm>
            <a:off x="4576962" y="3212976"/>
            <a:ext cx="1507206" cy="10081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10" idx="1"/>
          </p:cNvCxnSpPr>
          <p:nvPr/>
        </p:nvCxnSpPr>
        <p:spPr>
          <a:xfrm>
            <a:off x="6156176" y="4293096"/>
            <a:ext cx="1872208" cy="1395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34" name="TextBox 33"/>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37" name="TextBox 36"/>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38" name="TextBox 37"/>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39" name="TextBox 38"/>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40" name="TextBox 39"/>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41" name="TextBox 40"/>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42" name="TextBox 41"/>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43" name="TextBox 42"/>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44" name="TextBox 43"/>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45" name="TextBox 44"/>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46" name="TextBox 45"/>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47" name="TextBox 46"/>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48" name="TextBox 47"/>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49" name="TextBox 48"/>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50" name="TextBox 49"/>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51" name="TextBox 50"/>
          <p:cNvSpPr txBox="1"/>
          <p:nvPr/>
        </p:nvSpPr>
        <p:spPr>
          <a:xfrm>
            <a:off x="1045423" y="1826620"/>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52" name="TextBox 51"/>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53" name="TextBox 52"/>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54" name="TextBox 53"/>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55" name="TextBox 54"/>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56" name="TextBox 55"/>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57" name="TextBox 56"/>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58" name="TextBox 57"/>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59" name="TextBox 58"/>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60" name="TextBox 59"/>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61" name="TextBox 60"/>
          <p:cNvSpPr txBox="1"/>
          <p:nvPr/>
        </p:nvSpPr>
        <p:spPr>
          <a:xfrm>
            <a:off x="7949549" y="5754629"/>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62" name="Oval 61"/>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9356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p14="http://schemas.microsoft.com/office/powerpoint/2010/main" val="427003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073950"/>
            <a:ext cx="5407762" cy="461665"/>
          </a:xfrm>
          <a:prstGeom prst="rect">
            <a:avLst/>
          </a:prstGeom>
          <a:noFill/>
        </p:spPr>
        <p:txBody>
          <a:bodyPr wrap="none" rtlCol="0">
            <a:spAutoFit/>
          </a:bodyPr>
          <a:lstStyle/>
          <a:p>
            <a:r>
              <a:rPr lang="en-IE" sz="2400" dirty="0" smtClean="0"/>
              <a:t>Does A* always find the lowest cost path?</a:t>
            </a:r>
            <a:endParaRPr lang="en-IE" sz="2400" dirty="0"/>
          </a:p>
        </p:txBody>
      </p:sp>
      <p:sp>
        <p:nvSpPr>
          <p:cNvPr id="5" name="TextBox 4"/>
          <p:cNvSpPr txBox="1"/>
          <p:nvPr/>
        </p:nvSpPr>
        <p:spPr>
          <a:xfrm>
            <a:off x="2555776" y="2726150"/>
            <a:ext cx="1337674" cy="400110"/>
          </a:xfrm>
          <a:prstGeom prst="rect">
            <a:avLst/>
          </a:prstGeom>
          <a:noFill/>
        </p:spPr>
        <p:txBody>
          <a:bodyPr wrap="none" rtlCol="0">
            <a:spAutoFit/>
          </a:bodyPr>
          <a:lstStyle/>
          <a:p>
            <a:r>
              <a:rPr lang="en-IE" sz="2000" dirty="0" smtClean="0"/>
              <a:t>Yes, always</a:t>
            </a:r>
            <a:endParaRPr lang="en-IE" sz="2000" dirty="0"/>
          </a:p>
        </p:txBody>
      </p:sp>
      <p:sp>
        <p:nvSpPr>
          <p:cNvPr id="6" name="TextBox 5"/>
          <p:cNvSpPr txBox="1"/>
          <p:nvPr/>
        </p:nvSpPr>
        <p:spPr>
          <a:xfrm>
            <a:off x="2555776" y="3186109"/>
            <a:ext cx="3171959" cy="400110"/>
          </a:xfrm>
          <a:prstGeom prst="rect">
            <a:avLst/>
          </a:prstGeom>
          <a:noFill/>
        </p:spPr>
        <p:txBody>
          <a:bodyPr wrap="none" rtlCol="0">
            <a:spAutoFit/>
          </a:bodyPr>
          <a:lstStyle/>
          <a:p>
            <a:r>
              <a:rPr lang="en-IE" sz="2000" dirty="0" smtClean="0"/>
              <a:t>No, depends on the problem</a:t>
            </a:r>
            <a:endParaRPr lang="en-IE" sz="2000" dirty="0"/>
          </a:p>
        </p:txBody>
      </p:sp>
      <p:sp>
        <p:nvSpPr>
          <p:cNvPr id="7" name="TextBox 6"/>
          <p:cNvSpPr txBox="1"/>
          <p:nvPr/>
        </p:nvSpPr>
        <p:spPr>
          <a:xfrm>
            <a:off x="2559488" y="3653240"/>
            <a:ext cx="2017091" cy="400110"/>
          </a:xfrm>
          <a:prstGeom prst="rect">
            <a:avLst/>
          </a:prstGeom>
          <a:noFill/>
        </p:spPr>
        <p:txBody>
          <a:bodyPr wrap="none" rtlCol="0">
            <a:spAutoFit/>
          </a:bodyPr>
          <a:lstStyle/>
          <a:p>
            <a:r>
              <a:rPr lang="en-IE" sz="2000" dirty="0" smtClean="0"/>
              <a:t>No, depends on h</a:t>
            </a:r>
            <a:endParaRPr lang="en-IE" sz="2000" dirty="0"/>
          </a:p>
        </p:txBody>
      </p:sp>
    </p:spTree>
    <p:extLst>
      <p:ext uri="{BB962C8B-B14F-4D97-AF65-F5344CB8AC3E}">
        <p14:creationId xmlns:p14="http://schemas.microsoft.com/office/powerpoint/2010/main" val="3590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12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3573016"/>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6" name="TextBox 5"/>
          <p:cNvSpPr txBox="1"/>
          <p:nvPr/>
        </p:nvSpPr>
        <p:spPr>
          <a:xfrm>
            <a:off x="2167544" y="4509120"/>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7" name="TextBox 6"/>
          <p:cNvSpPr txBox="1"/>
          <p:nvPr/>
        </p:nvSpPr>
        <p:spPr>
          <a:xfrm>
            <a:off x="1187624" y="3550148"/>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8" name="TextBox 7"/>
          <p:cNvSpPr txBox="1"/>
          <p:nvPr/>
        </p:nvSpPr>
        <p:spPr>
          <a:xfrm>
            <a:off x="2167544" y="2583091"/>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9" name="TextBox 8"/>
          <p:cNvSpPr txBox="1"/>
          <p:nvPr/>
        </p:nvSpPr>
        <p:spPr>
          <a:xfrm>
            <a:off x="3131840" y="2952423"/>
            <a:ext cx="418704" cy="369332"/>
          </a:xfrm>
          <a:prstGeom prst="rect">
            <a:avLst/>
          </a:prstGeom>
          <a:noFill/>
        </p:spPr>
        <p:txBody>
          <a:bodyPr wrap="none" rtlCol="0">
            <a:spAutoFit/>
          </a:bodyPr>
          <a:lstStyle/>
          <a:p>
            <a:r>
              <a:rPr lang="en-IE" dirty="0" smtClean="0">
                <a:solidFill>
                  <a:schemeClr val="bg1"/>
                </a:solidFill>
              </a:rPr>
              <a:t>40</a:t>
            </a:r>
            <a:endParaRPr lang="en-IE" dirty="0">
              <a:solidFill>
                <a:schemeClr val="bg1"/>
              </a:solidFill>
            </a:endParaRPr>
          </a:p>
        </p:txBody>
      </p:sp>
      <p:sp>
        <p:nvSpPr>
          <p:cNvPr id="10" name="TextBox 9"/>
          <p:cNvSpPr txBox="1"/>
          <p:nvPr/>
        </p:nvSpPr>
        <p:spPr>
          <a:xfrm>
            <a:off x="2190133" y="2020198"/>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1" name="TextBox 10"/>
          <p:cNvSpPr txBox="1"/>
          <p:nvPr/>
        </p:nvSpPr>
        <p:spPr>
          <a:xfrm>
            <a:off x="1196927" y="2952423"/>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2" name="TextBox 11"/>
          <p:cNvSpPr txBox="1"/>
          <p:nvPr/>
        </p:nvSpPr>
        <p:spPr>
          <a:xfrm>
            <a:off x="2167544" y="3891892"/>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3" name="TextBox 12"/>
          <p:cNvSpPr txBox="1"/>
          <p:nvPr/>
        </p:nvSpPr>
        <p:spPr>
          <a:xfrm>
            <a:off x="3148700" y="259438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4" name="TextBox 13"/>
          <p:cNvSpPr txBox="1"/>
          <p:nvPr/>
        </p:nvSpPr>
        <p:spPr>
          <a:xfrm>
            <a:off x="1205451" y="2583091"/>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5" name="TextBox 14"/>
          <p:cNvSpPr txBox="1"/>
          <p:nvPr/>
        </p:nvSpPr>
        <p:spPr>
          <a:xfrm>
            <a:off x="3126517"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6" name="TextBox 15"/>
          <p:cNvSpPr txBox="1"/>
          <p:nvPr/>
        </p:nvSpPr>
        <p:spPr>
          <a:xfrm>
            <a:off x="1188591"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7" name="TextBox 16"/>
          <p:cNvSpPr txBox="1"/>
          <p:nvPr/>
        </p:nvSpPr>
        <p:spPr>
          <a:xfrm>
            <a:off x="3132807" y="1988840"/>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8" name="TextBox 17"/>
          <p:cNvSpPr txBox="1"/>
          <p:nvPr/>
        </p:nvSpPr>
        <p:spPr>
          <a:xfrm>
            <a:off x="3126517" y="3891892"/>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9" name="TextBox 18"/>
          <p:cNvSpPr txBox="1"/>
          <p:nvPr/>
        </p:nvSpPr>
        <p:spPr>
          <a:xfrm>
            <a:off x="1187624" y="3891892"/>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0" name="TextBox 19"/>
          <p:cNvSpPr txBox="1"/>
          <p:nvPr/>
        </p:nvSpPr>
        <p:spPr>
          <a:xfrm>
            <a:off x="1187624" y="198884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2" name="TextBox 21"/>
          <p:cNvSpPr txBox="1"/>
          <p:nvPr/>
        </p:nvSpPr>
        <p:spPr>
          <a:xfrm>
            <a:off x="3707904" y="4189301"/>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3" name="TextBox 22"/>
          <p:cNvSpPr txBox="1"/>
          <p:nvPr/>
        </p:nvSpPr>
        <p:spPr>
          <a:xfrm>
            <a:off x="2729996" y="4192308"/>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4" name="TextBox 23"/>
          <p:cNvSpPr txBox="1"/>
          <p:nvPr/>
        </p:nvSpPr>
        <p:spPr>
          <a:xfrm>
            <a:off x="1771429" y="4192308"/>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5" name="TextBox 24"/>
          <p:cNvSpPr txBox="1"/>
          <p:nvPr/>
        </p:nvSpPr>
        <p:spPr>
          <a:xfrm>
            <a:off x="1771429" y="3244333"/>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6" name="TextBox 25"/>
          <p:cNvSpPr txBox="1"/>
          <p:nvPr/>
        </p:nvSpPr>
        <p:spPr>
          <a:xfrm>
            <a:off x="1771429" y="2276872"/>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7" name="TextBox 26"/>
          <p:cNvSpPr txBox="1"/>
          <p:nvPr/>
        </p:nvSpPr>
        <p:spPr>
          <a:xfrm>
            <a:off x="2729996" y="229286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8" name="TextBox 27"/>
          <p:cNvSpPr txBox="1"/>
          <p:nvPr/>
        </p:nvSpPr>
        <p:spPr>
          <a:xfrm>
            <a:off x="3707904" y="2292860"/>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9" name="TextBox 28"/>
          <p:cNvSpPr txBox="1"/>
          <p:nvPr/>
        </p:nvSpPr>
        <p:spPr>
          <a:xfrm>
            <a:off x="3707904" y="3247340"/>
            <a:ext cx="418704" cy="369332"/>
          </a:xfrm>
          <a:prstGeom prst="rect">
            <a:avLst/>
          </a:prstGeom>
          <a:noFill/>
        </p:spPr>
        <p:txBody>
          <a:bodyPr wrap="none" rtlCol="0">
            <a:spAutoFit/>
          </a:bodyPr>
          <a:lstStyle/>
          <a:p>
            <a:r>
              <a:rPr lang="en-IE" smtClean="0">
                <a:solidFill>
                  <a:schemeClr val="bg1"/>
                </a:solidFill>
              </a:rPr>
              <a:t>50</a:t>
            </a:r>
            <a:endParaRPr lang="en-IE" dirty="0">
              <a:solidFill>
                <a:schemeClr val="bg1"/>
              </a:solidFill>
            </a:endParaRPr>
          </a:p>
        </p:txBody>
      </p:sp>
      <p:sp>
        <p:nvSpPr>
          <p:cNvPr id="30" name="TextBox 29"/>
          <p:cNvSpPr txBox="1"/>
          <p:nvPr/>
        </p:nvSpPr>
        <p:spPr>
          <a:xfrm>
            <a:off x="2160393" y="44624"/>
            <a:ext cx="328936" cy="369332"/>
          </a:xfrm>
          <a:prstGeom prst="rect">
            <a:avLst/>
          </a:prstGeom>
          <a:noFill/>
        </p:spPr>
        <p:txBody>
          <a:bodyPr wrap="none" rtlCol="0">
            <a:spAutoFit/>
          </a:bodyPr>
          <a:lstStyle/>
          <a:p>
            <a:r>
              <a:rPr lang="en-IE" dirty="0" smtClean="0">
                <a:solidFill>
                  <a:schemeClr val="bg1"/>
                </a:solidFill>
              </a:rPr>
              <a:t>H</a:t>
            </a:r>
            <a:endParaRPr lang="en-IE" dirty="0">
              <a:solidFill>
                <a:schemeClr val="bg1"/>
              </a:solidFill>
            </a:endParaRPr>
          </a:p>
        </p:txBody>
      </p:sp>
      <p:sp>
        <p:nvSpPr>
          <p:cNvPr id="31" name="TextBox 30"/>
          <p:cNvSpPr txBox="1"/>
          <p:nvPr/>
        </p:nvSpPr>
        <p:spPr>
          <a:xfrm>
            <a:off x="2160393" y="692696"/>
            <a:ext cx="330540" cy="369332"/>
          </a:xfrm>
          <a:prstGeom prst="rect">
            <a:avLst/>
          </a:prstGeom>
          <a:noFill/>
        </p:spPr>
        <p:txBody>
          <a:bodyPr wrap="none" rtlCol="0">
            <a:spAutoFit/>
          </a:bodyPr>
          <a:lstStyle/>
          <a:p>
            <a:r>
              <a:rPr lang="en-IE" dirty="0" smtClean="0">
                <a:solidFill>
                  <a:schemeClr val="bg1"/>
                </a:solidFill>
              </a:rPr>
              <a:t>G</a:t>
            </a:r>
            <a:endParaRPr lang="en-IE" dirty="0">
              <a:solidFill>
                <a:schemeClr val="bg1"/>
              </a:solidFill>
            </a:endParaRPr>
          </a:p>
        </p:txBody>
      </p:sp>
      <p:sp>
        <p:nvSpPr>
          <p:cNvPr id="32" name="TextBox 31"/>
          <p:cNvSpPr txBox="1"/>
          <p:nvPr/>
        </p:nvSpPr>
        <p:spPr>
          <a:xfrm>
            <a:off x="2836053" y="346087"/>
            <a:ext cx="290464" cy="369332"/>
          </a:xfrm>
          <a:prstGeom prst="rect">
            <a:avLst/>
          </a:prstGeom>
          <a:noFill/>
        </p:spPr>
        <p:txBody>
          <a:bodyPr wrap="none" rtlCol="0">
            <a:spAutoFit/>
          </a:bodyPr>
          <a:lstStyle/>
          <a:p>
            <a:r>
              <a:rPr lang="en-IE" dirty="0" smtClean="0">
                <a:solidFill>
                  <a:schemeClr val="bg1"/>
                </a:solidFill>
              </a:rPr>
              <a:t>F</a:t>
            </a:r>
            <a:endParaRPr lang="en-IE" dirty="0">
              <a:solidFill>
                <a:schemeClr val="bg1"/>
              </a:solidFill>
            </a:endParaRPr>
          </a:p>
        </p:txBody>
      </p:sp>
    </p:spTree>
    <p:extLst>
      <p:ext uri="{BB962C8B-B14F-4D97-AF65-F5344CB8AC3E}">
        <p14:creationId xmlns:p14="http://schemas.microsoft.com/office/powerpoint/2010/main" val="146266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4 A Star</a:t>
            </a:r>
            <a:endParaRPr lang="en-IE" dirty="0"/>
          </a:p>
        </p:txBody>
      </p:sp>
      <p:sp>
        <p:nvSpPr>
          <p:cNvPr id="3" name="Content Placeholder 2"/>
          <p:cNvSpPr>
            <a:spLocks noGrp="1"/>
          </p:cNvSpPr>
          <p:nvPr>
            <p:ph sz="quarter" idx="1"/>
          </p:nvPr>
        </p:nvSpPr>
        <p:spPr/>
        <p:txBody>
          <a:bodyPr/>
          <a:lstStyle/>
          <a:p>
            <a:r>
              <a:rPr lang="en-IE" dirty="0" smtClean="0"/>
              <a:t>Implement A star</a:t>
            </a:r>
            <a:endParaRPr lang="en-IE" dirty="0"/>
          </a:p>
        </p:txBody>
      </p:sp>
      <p:sp>
        <p:nvSpPr>
          <p:cNvPr id="4" name="TextBox 3"/>
          <p:cNvSpPr txBox="1"/>
          <p:nvPr/>
        </p:nvSpPr>
        <p:spPr>
          <a:xfrm>
            <a:off x="1259632" y="5589240"/>
            <a:ext cx="5400600" cy="923330"/>
          </a:xfrm>
          <a:prstGeom prst="rect">
            <a:avLst/>
          </a:prstGeom>
          <a:noFill/>
        </p:spPr>
        <p:txBody>
          <a:bodyPr wrap="square" rtlCol="0">
            <a:spAutoFit/>
          </a:bodyPr>
          <a:lstStyle/>
          <a:p>
            <a:r>
              <a:rPr lang="en-IE" dirty="0" smtClean="0"/>
              <a:t>http://www.gamedev.net/page/resources/_/technical/artificial-intelligence/a-pathfinding-for-beginners-r2003</a:t>
            </a:r>
            <a:endParaRPr lang="en-I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a particle?</a:t>
            </a:r>
          </a:p>
        </p:txBody>
      </p:sp>
      <p:pic>
        <p:nvPicPr>
          <p:cNvPr id="1026" name="Picture 2" descr="firework, katy perry, lights, lovely, pretty, sp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696" y="3717032"/>
            <a:ext cx="4762500" cy="3562351"/>
          </a:xfrm>
          <a:prstGeom prst="rect">
            <a:avLst/>
          </a:prstGeom>
          <a:noFill/>
        </p:spPr>
      </p:pic>
      <p:sp>
        <p:nvSpPr>
          <p:cNvPr id="2" name="Content Placeholder 1"/>
          <p:cNvSpPr>
            <a:spLocks noGrp="1"/>
          </p:cNvSpPr>
          <p:nvPr>
            <p:ph idx="1"/>
          </p:nvPr>
        </p:nvSpPr>
        <p:spPr>
          <a:xfrm>
            <a:off x="3275856" y="1556792"/>
            <a:ext cx="4737720" cy="3657599"/>
          </a:xfrm>
        </p:spPr>
        <p:txBody>
          <a:bodyPr>
            <a:normAutofit/>
          </a:bodyPr>
          <a:lstStyle/>
          <a:p>
            <a:pPr marL="18288" indent="0">
              <a:buNone/>
            </a:pPr>
            <a:r>
              <a:rPr lang="en-IE" sz="2400" dirty="0"/>
              <a:t>A</a:t>
            </a:r>
            <a:r>
              <a:rPr lang="en-IE" sz="2400" dirty="0" smtClean="0"/>
              <a:t> </a:t>
            </a:r>
            <a:r>
              <a:rPr lang="en-IE" sz="2400" dirty="0"/>
              <a:t>particle typically represents a single component in a particle effect. A single spark </a:t>
            </a:r>
            <a:r>
              <a:rPr lang="en-IE" sz="2400" dirty="0" smtClean="0"/>
              <a:t>in a </a:t>
            </a:r>
            <a:r>
              <a:rPr lang="en-IE" sz="2400" dirty="0"/>
              <a:t>firework, a single element in a smoke plume, and a single flickering light in a </a:t>
            </a:r>
            <a:r>
              <a:rPr lang="en-IE" sz="2400" dirty="0" smtClean="0"/>
              <a:t>magical effect </a:t>
            </a:r>
            <a:r>
              <a:rPr lang="en-IE" sz="2400" dirty="0"/>
              <a:t>are all examples of particles. </a:t>
            </a:r>
            <a:endParaRPr lang="en-IE" sz="2400" dirty="0" smtClean="0"/>
          </a:p>
          <a:p>
            <a:pPr marL="18288" indent="0">
              <a:buNone/>
            </a:pPr>
            <a:endParaRPr lang="en-IE" sz="2400" dirty="0"/>
          </a:p>
        </p:txBody>
      </p:sp>
      <p:pic>
        <p:nvPicPr>
          <p:cNvPr id="1028" name="Picture 4" descr="http://3.bp.blogspot.com/-WM6bVzSmso8/TxEegPzd9FI/AAAAAAAAVhA/-o9G0CTqnD0/s1600/rain-dr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484784"/>
            <a:ext cx="2381250" cy="2362200"/>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1284425" y="2924944"/>
            <a:ext cx="432048" cy="57606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2051720" y="5805264"/>
            <a:ext cx="360041" cy="4236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2964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E" dirty="0" smtClean="0"/>
              <a:t>CPU or GPU bound</a:t>
            </a:r>
          </a:p>
          <a:p>
            <a:r>
              <a:rPr lang="en-IE" dirty="0" smtClean="0"/>
              <a:t>Uses the content pipeline to load</a:t>
            </a:r>
          </a:p>
          <a:p>
            <a:endParaRPr lang="en-IE" dirty="0"/>
          </a:p>
        </p:txBody>
      </p:sp>
      <p:sp>
        <p:nvSpPr>
          <p:cNvPr id="4" name="Title 3"/>
          <p:cNvSpPr>
            <a:spLocks noGrp="1"/>
          </p:cNvSpPr>
          <p:nvPr>
            <p:ph type="title"/>
          </p:nvPr>
        </p:nvSpPr>
        <p:spPr/>
        <p:txBody>
          <a:bodyPr/>
          <a:lstStyle/>
          <a:p>
            <a:endParaRPr lang="en-IE"/>
          </a:p>
        </p:txBody>
      </p:sp>
    </p:spTree>
    <p:extLst>
      <p:ext uri="{BB962C8B-B14F-4D97-AF65-F5344CB8AC3E}">
        <p14:creationId xmlns:p14="http://schemas.microsoft.com/office/powerpoint/2010/main" val="415249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Is a collection</a:t>
            </a:r>
          </a:p>
          <a:p>
            <a:r>
              <a:rPr lang="en-IE" dirty="0" smtClean="0"/>
              <a:t>Must be initialized to use</a:t>
            </a:r>
            <a:endParaRPr lang="en-IE" dirty="0"/>
          </a:p>
        </p:txBody>
      </p:sp>
      <p:sp>
        <p:nvSpPr>
          <p:cNvPr id="3" name="Title 2"/>
          <p:cNvSpPr>
            <a:spLocks noGrp="1"/>
          </p:cNvSpPr>
          <p:nvPr>
            <p:ph type="title"/>
          </p:nvPr>
        </p:nvSpPr>
        <p:spPr/>
        <p:txBody>
          <a:bodyPr/>
          <a:lstStyle/>
          <a:p>
            <a:r>
              <a:rPr lang="en-IE" dirty="0" smtClean="0"/>
              <a:t>Particle Effect</a:t>
            </a:r>
            <a:endParaRPr lang="en-IE" dirty="0"/>
          </a:p>
        </p:txBody>
      </p:sp>
    </p:spTree>
    <p:extLst>
      <p:ext uri="{BB962C8B-B14F-4D97-AF65-F5344CB8AC3E}">
        <p14:creationId xmlns:p14="http://schemas.microsoft.com/office/powerpoint/2010/main" val="295267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7 – Particles</a:t>
            </a:r>
            <a:endParaRPr lang="en-IE" dirty="0"/>
          </a:p>
        </p:txBody>
      </p:sp>
      <p:sp>
        <p:nvSpPr>
          <p:cNvPr id="3" name="Content Placeholder 2"/>
          <p:cNvSpPr>
            <a:spLocks noGrp="1"/>
          </p:cNvSpPr>
          <p:nvPr>
            <p:ph sz="quarter" idx="1"/>
          </p:nvPr>
        </p:nvSpPr>
        <p:spPr/>
        <p:txBody>
          <a:bodyPr/>
          <a:lstStyle/>
          <a:p>
            <a:r>
              <a:rPr lang="en-IE" dirty="0" smtClean="0"/>
              <a:t>Use particles that you have created using Mercury</a:t>
            </a:r>
            <a:endParaRPr lang="en-IE" dirty="0"/>
          </a:p>
        </p:txBody>
      </p:sp>
    </p:spTree>
    <p:extLst>
      <p:ext uri="{BB962C8B-B14F-4D97-AF65-F5344CB8AC3E}">
        <p14:creationId xmlns:p14="http://schemas.microsoft.com/office/powerpoint/2010/main" val="146338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Behaviours</a:t>
            </a:r>
            <a:endParaRPr lang="en-IE" dirty="0"/>
          </a:p>
        </p:txBody>
      </p:sp>
      <p:pic>
        <p:nvPicPr>
          <p:cNvPr id="1026" name="Picture 2" descr="http://www.math10.com/en/geometry/vectors-operations/imgFig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2362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35896" y="2204864"/>
            <a:ext cx="4993739" cy="646331"/>
          </a:xfrm>
          <a:prstGeom prst="rect">
            <a:avLst/>
          </a:prstGeom>
          <a:noFill/>
        </p:spPr>
        <p:txBody>
          <a:bodyPr wrap="none" rtlCol="0">
            <a:spAutoFit/>
          </a:bodyPr>
          <a:lstStyle/>
          <a:p>
            <a:r>
              <a:rPr lang="en-IE" dirty="0" smtClean="0"/>
              <a:t>Given u-v vector, we can calculate the distance</a:t>
            </a:r>
          </a:p>
          <a:p>
            <a:r>
              <a:rPr lang="en-IE" dirty="0" smtClean="0"/>
              <a:t>Between them</a:t>
            </a:r>
            <a:endParaRPr lang="en-IE" dirty="0"/>
          </a:p>
        </p:txBody>
      </p:sp>
    </p:spTree>
    <p:extLst>
      <p:ext uri="{BB962C8B-B14F-4D97-AF65-F5344CB8AC3E}">
        <p14:creationId xmlns:p14="http://schemas.microsoft.com/office/powerpoint/2010/main" val="912280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Camera</a:t>
            </a:r>
            <a:endParaRPr lang="en-IE" dirty="0"/>
          </a:p>
        </p:txBody>
      </p:sp>
      <p:sp>
        <p:nvSpPr>
          <p:cNvPr id="3" name="Content Placeholder 2"/>
          <p:cNvSpPr>
            <a:spLocks noGrp="1"/>
          </p:cNvSpPr>
          <p:nvPr>
            <p:ph sz="quarter" idx="1"/>
          </p:nvPr>
        </p:nvSpPr>
        <p:spPr/>
        <p:txBody>
          <a:bodyPr/>
          <a:lstStyle/>
          <a:p>
            <a:r>
              <a:rPr lang="en-IE" dirty="0" smtClean="0"/>
              <a:t>World is larger than viewport</a:t>
            </a:r>
          </a:p>
          <a:p>
            <a:r>
              <a:rPr lang="en-IE" dirty="0" smtClean="0"/>
              <a:t>Simplest camera: follows the player</a:t>
            </a:r>
          </a:p>
          <a:p>
            <a:r>
              <a:rPr lang="en-IE" dirty="0" err="1" smtClean="0"/>
              <a:t>SpriteBatch</a:t>
            </a:r>
            <a:r>
              <a:rPr lang="en-IE" dirty="0" smtClean="0"/>
              <a:t> begin has an overload that takes transforms:</a:t>
            </a:r>
          </a:p>
          <a:p>
            <a:pPr lvl="1"/>
            <a:r>
              <a:rPr lang="en-IE" dirty="0" err="1"/>
              <a:t>publicvoid</a:t>
            </a:r>
            <a:r>
              <a:rPr lang="en-IE" dirty="0"/>
              <a:t> Begin ( </a:t>
            </a:r>
            <a:r>
              <a:rPr lang="en-IE" dirty="0" err="1"/>
              <a:t>SpriteSortMode</a:t>
            </a:r>
            <a:r>
              <a:rPr lang="en-IE" dirty="0"/>
              <a:t> </a:t>
            </a:r>
            <a:r>
              <a:rPr lang="en-IE" dirty="0" err="1"/>
              <a:t>sortMode</a:t>
            </a:r>
            <a:r>
              <a:rPr lang="en-IE" dirty="0"/>
              <a:t>, </a:t>
            </a:r>
            <a:r>
              <a:rPr lang="en-IE" dirty="0" err="1"/>
              <a:t>BlendState</a:t>
            </a:r>
            <a:r>
              <a:rPr lang="en-IE" dirty="0"/>
              <a:t> </a:t>
            </a:r>
            <a:r>
              <a:rPr lang="en-IE" dirty="0" err="1"/>
              <a:t>blendState</a:t>
            </a:r>
            <a:r>
              <a:rPr lang="en-IE" dirty="0"/>
              <a:t>, </a:t>
            </a:r>
            <a:r>
              <a:rPr lang="en-IE" dirty="0" err="1"/>
              <a:t>SamplerState</a:t>
            </a:r>
            <a:r>
              <a:rPr lang="en-IE" dirty="0"/>
              <a:t> </a:t>
            </a:r>
            <a:r>
              <a:rPr lang="en-IE" dirty="0" err="1"/>
              <a:t>samplerState</a:t>
            </a:r>
            <a:r>
              <a:rPr lang="en-IE" dirty="0"/>
              <a:t>, </a:t>
            </a:r>
            <a:r>
              <a:rPr lang="en-IE" dirty="0" err="1"/>
              <a:t>DepthStencilState</a:t>
            </a:r>
            <a:r>
              <a:rPr lang="en-IE" dirty="0"/>
              <a:t> </a:t>
            </a:r>
            <a:r>
              <a:rPr lang="en-IE" dirty="0" err="1"/>
              <a:t>depthStencilState</a:t>
            </a:r>
            <a:r>
              <a:rPr lang="en-IE" dirty="0"/>
              <a:t>, </a:t>
            </a:r>
            <a:r>
              <a:rPr lang="en-IE" dirty="0" err="1"/>
              <a:t>RasterizerState</a:t>
            </a:r>
            <a:r>
              <a:rPr lang="en-IE" dirty="0"/>
              <a:t> </a:t>
            </a:r>
            <a:r>
              <a:rPr lang="en-IE" dirty="0" err="1"/>
              <a:t>rasterizerState</a:t>
            </a:r>
            <a:r>
              <a:rPr lang="en-IE" dirty="0"/>
              <a:t>, Effect </a:t>
            </a:r>
            <a:r>
              <a:rPr lang="en-IE" dirty="0" err="1"/>
              <a:t>effect</a:t>
            </a:r>
            <a:r>
              <a:rPr lang="en-IE" dirty="0"/>
              <a:t>, Matrix </a:t>
            </a:r>
            <a:r>
              <a:rPr lang="en-IE" dirty="0" err="1"/>
              <a:t>transformMatrix</a:t>
            </a:r>
            <a:r>
              <a:rPr lang="en-IE" dirty="0"/>
              <a:t> </a:t>
            </a:r>
            <a:r>
              <a:rPr lang="en-IE" dirty="0" smtClean="0"/>
              <a:t>)</a:t>
            </a:r>
          </a:p>
          <a:p>
            <a:pPr lvl="1"/>
            <a:r>
              <a:rPr lang="fr-FR" i="1" dirty="0" err="1"/>
              <a:t>transformMatrix</a:t>
            </a:r>
            <a:r>
              <a:rPr lang="fr-FR" dirty="0" err="1"/>
              <a:t>Type</a:t>
            </a:r>
            <a:r>
              <a:rPr lang="fr-FR" dirty="0"/>
              <a:t>: </a:t>
            </a:r>
            <a:r>
              <a:rPr lang="fr-FR" dirty="0">
                <a:hlinkClick r:id="rId2"/>
              </a:rPr>
              <a:t>Matrix</a:t>
            </a:r>
            <a:r>
              <a:rPr lang="fr-FR" dirty="0"/>
              <a:t/>
            </a:r>
            <a:br>
              <a:rPr lang="fr-FR" dirty="0"/>
            </a:br>
            <a:r>
              <a:rPr lang="fr-FR" dirty="0"/>
              <a:t>Transformation matrix for </a:t>
            </a:r>
            <a:r>
              <a:rPr lang="fr-FR" dirty="0" err="1"/>
              <a:t>scale</a:t>
            </a:r>
            <a:r>
              <a:rPr lang="fr-FR" dirty="0"/>
              <a:t>, </a:t>
            </a:r>
            <a:r>
              <a:rPr lang="fr-FR" dirty="0" err="1"/>
              <a:t>rotate</a:t>
            </a:r>
            <a:r>
              <a:rPr lang="fr-FR" dirty="0"/>
              <a:t>, translate options.</a:t>
            </a:r>
            <a:endParaRPr lang="en-IE" dirty="0"/>
          </a:p>
        </p:txBody>
      </p:sp>
    </p:spTree>
    <p:extLst>
      <p:ext uri="{BB962C8B-B14F-4D97-AF65-F5344CB8AC3E}">
        <p14:creationId xmlns:p14="http://schemas.microsoft.com/office/powerpoint/2010/main" val="24552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p14="http://schemas.microsoft.com/office/powerpoint/2010/main" val="291016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fontScale="55000" lnSpcReduction="20000"/>
          </a:bodyPr>
          <a:lstStyle/>
          <a:p>
            <a:pPr marL="0" indent="0">
              <a:buNone/>
            </a:pPr>
            <a:endParaRPr lang="en-IE" dirty="0"/>
          </a:p>
          <a:p>
            <a:pPr marL="0" indent="0">
              <a:buNone/>
            </a:pPr>
            <a:r>
              <a:rPr lang="en-IE" dirty="0"/>
              <a:t>public class Camera</a:t>
            </a:r>
          </a:p>
          <a:p>
            <a:pPr marL="0" indent="0">
              <a:buNone/>
            </a:pPr>
            <a:r>
              <a:rPr lang="en-IE" dirty="0"/>
              <a:t>{</a:t>
            </a:r>
          </a:p>
          <a:p>
            <a:pPr marL="0" indent="0">
              <a:buNone/>
            </a:pPr>
            <a:r>
              <a:rPr lang="en-IE" dirty="0"/>
              <a:t>public Matrix Transform { get; private set; }</a:t>
            </a:r>
          </a:p>
          <a:p>
            <a:pPr marL="0" indent="0">
              <a:buNone/>
            </a:pPr>
            <a:r>
              <a:rPr lang="en-IE" dirty="0"/>
              <a:t>public Viewport </a:t>
            </a:r>
            <a:r>
              <a:rPr lang="en-IE" dirty="0" err="1"/>
              <a:t>Viewport</a:t>
            </a:r>
            <a:r>
              <a:rPr lang="en-IE" dirty="0"/>
              <a:t> { get; private set; }</a:t>
            </a:r>
          </a:p>
          <a:p>
            <a:pPr marL="0" indent="0">
              <a:buNone/>
            </a:pPr>
            <a:r>
              <a:rPr lang="en-IE" dirty="0"/>
              <a:t/>
            </a:r>
            <a:br>
              <a:rPr lang="en-IE" dirty="0"/>
            </a:br>
            <a:endParaRPr lang="en-IE" dirty="0"/>
          </a:p>
          <a:p>
            <a:pPr marL="0" indent="0">
              <a:buNone/>
            </a:pPr>
            <a:r>
              <a:rPr lang="en-IE" dirty="0"/>
              <a:t>public Camera(Viewport viewport)</a:t>
            </a:r>
          </a:p>
          <a:p>
            <a:pPr marL="0" indent="0">
              <a:buNone/>
            </a:pPr>
            <a:r>
              <a:rPr lang="en-IE" dirty="0"/>
              <a:t>{</a:t>
            </a:r>
          </a:p>
          <a:p>
            <a:pPr marL="0" indent="0">
              <a:buNone/>
            </a:pPr>
            <a:r>
              <a:rPr lang="en-IE" dirty="0"/>
              <a:t>Transform = </a:t>
            </a:r>
            <a:r>
              <a:rPr lang="en-IE" dirty="0" err="1"/>
              <a:t>Matrix.Identity</a:t>
            </a:r>
            <a:r>
              <a:rPr lang="en-IE" dirty="0"/>
              <a:t>;</a:t>
            </a:r>
          </a:p>
          <a:p>
            <a:pPr marL="0" indent="0">
              <a:buNone/>
            </a:pPr>
            <a:r>
              <a:rPr lang="en-IE" dirty="0"/>
              <a:t>Viewport = viewport;</a:t>
            </a:r>
          </a:p>
          <a:p>
            <a:pPr marL="0" indent="0">
              <a:buNone/>
            </a:pPr>
            <a:r>
              <a:rPr lang="en-IE" dirty="0"/>
              <a:t>}</a:t>
            </a:r>
          </a:p>
          <a:p>
            <a:pPr marL="0" indent="0">
              <a:buNone/>
            </a:pPr>
            <a:r>
              <a:rPr lang="en-IE" dirty="0"/>
              <a:t/>
            </a:r>
            <a:br>
              <a:rPr lang="en-IE" dirty="0"/>
            </a:br>
            <a:endParaRPr lang="en-IE" dirty="0"/>
          </a:p>
          <a:p>
            <a:pPr marL="0" indent="0">
              <a:buNone/>
            </a:pPr>
            <a:r>
              <a:rPr lang="en-IE" dirty="0"/>
              <a:t>public void Update(</a:t>
            </a:r>
            <a:r>
              <a:rPr lang="en-IE" dirty="0" err="1"/>
              <a:t>GameTime</a:t>
            </a:r>
            <a:r>
              <a:rPr lang="en-IE" dirty="0"/>
              <a:t> </a:t>
            </a:r>
            <a:r>
              <a:rPr lang="en-IE" dirty="0" err="1"/>
              <a:t>gameTime</a:t>
            </a:r>
            <a:r>
              <a:rPr lang="en-IE" dirty="0"/>
              <a:t>, </a:t>
            </a:r>
            <a:r>
              <a:rPr lang="en-IE" dirty="0" smtClean="0"/>
              <a:t>Vector2 position)</a:t>
            </a:r>
            <a:endParaRPr lang="en-IE" dirty="0"/>
          </a:p>
          <a:p>
            <a:pPr marL="0" indent="0">
              <a:buNone/>
            </a:pPr>
            <a:r>
              <a:rPr lang="en-IE" dirty="0"/>
              <a:t>{</a:t>
            </a:r>
          </a:p>
          <a:p>
            <a:pPr marL="0" indent="0">
              <a:buNone/>
            </a:pPr>
            <a:r>
              <a:rPr lang="en-IE" dirty="0"/>
              <a:t>Transform = </a:t>
            </a:r>
            <a:r>
              <a:rPr lang="en-IE" dirty="0" err="1"/>
              <a:t>Matrix.CreateTranslation</a:t>
            </a:r>
            <a:r>
              <a:rPr lang="en-IE" dirty="0" smtClean="0"/>
              <a:t>(-</a:t>
            </a:r>
            <a:r>
              <a:rPr lang="en-IE" dirty="0" err="1" smtClean="0"/>
              <a:t>position.X</a:t>
            </a:r>
            <a:r>
              <a:rPr lang="en-IE"/>
              <a:t>, </a:t>
            </a:r>
            <a:r>
              <a:rPr lang="en-IE" smtClean="0"/>
              <a:t>-position.Y</a:t>
            </a:r>
            <a:r>
              <a:rPr lang="en-IE" dirty="0"/>
              <a:t>, 0) *</a:t>
            </a:r>
          </a:p>
          <a:p>
            <a:pPr marL="0" indent="0">
              <a:buNone/>
            </a:pPr>
            <a:r>
              <a:rPr lang="en-IE" dirty="0" err="1"/>
              <a:t>Matrix.CreateTranslation</a:t>
            </a:r>
            <a:r>
              <a:rPr lang="en-IE" dirty="0"/>
              <a:t>(</a:t>
            </a:r>
            <a:r>
              <a:rPr lang="en-IE" dirty="0" err="1"/>
              <a:t>Viewport.Width</a:t>
            </a:r>
            <a:r>
              <a:rPr lang="en-IE" dirty="0"/>
              <a:t> / 2, </a:t>
            </a:r>
            <a:r>
              <a:rPr lang="en-IE" dirty="0" err="1"/>
              <a:t>Viewport.Height</a:t>
            </a:r>
            <a:r>
              <a:rPr lang="en-IE" dirty="0"/>
              <a:t> / 2, 0) </a:t>
            </a:r>
          </a:p>
          <a:p>
            <a:pPr marL="0" indent="0">
              <a:buNone/>
            </a:pPr>
            <a:r>
              <a:rPr lang="en-IE" dirty="0" smtClean="0"/>
              <a:t>}</a:t>
            </a:r>
            <a:endParaRPr lang="en-IE" dirty="0"/>
          </a:p>
          <a:p>
            <a:pPr marL="0" indent="0">
              <a:buNone/>
            </a:pPr>
            <a:r>
              <a:rPr lang="en-IE" dirty="0"/>
              <a:t>}</a:t>
            </a:r>
          </a:p>
          <a:p>
            <a:pPr marL="0" indent="0">
              <a:buNone/>
            </a:pPr>
            <a:endParaRPr lang="en-IE" dirty="0"/>
          </a:p>
        </p:txBody>
      </p:sp>
    </p:spTree>
    <p:extLst>
      <p:ext uri="{BB962C8B-B14F-4D97-AF65-F5344CB8AC3E}">
        <p14:creationId xmlns:p14="http://schemas.microsoft.com/office/powerpoint/2010/main" val="3774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Draw</a:t>
            </a:r>
          </a:p>
          <a:p>
            <a:r>
              <a:rPr lang="en-IE" dirty="0" smtClean="0"/>
              <a:t>+ Info http://bit.ly/spritebatch</a:t>
            </a:r>
            <a:endParaRPr lang="en-IE" dirty="0"/>
          </a:p>
        </p:txBody>
      </p:sp>
    </p:spTree>
    <p:extLst>
      <p:ext uri="{BB962C8B-B14F-4D97-AF65-F5344CB8AC3E}">
        <p14:creationId xmlns:p14="http://schemas.microsoft.com/office/powerpoint/2010/main" val="287212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5362" y="404664"/>
            <a:ext cx="3685409"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2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3931</TotalTime>
  <Words>1117</Words>
  <Application>Microsoft Office PowerPoint</Application>
  <PresentationFormat>On-screen Show (4:3)</PresentationFormat>
  <Paragraphs>394</Paragraphs>
  <Slides>40</Slides>
  <Notes>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PowerPoint Presentation</vt:lpstr>
      <vt:lpstr>Framerate Independence</vt:lpstr>
      <vt:lpstr>Lab 2</vt:lpstr>
      <vt:lpstr>Colour Blending</vt:lpstr>
      <vt:lpstr>Additive Blending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4 A Star</vt:lpstr>
      <vt:lpstr>What is a particle?</vt:lpstr>
      <vt:lpstr>PowerPoint Presentation</vt:lpstr>
      <vt:lpstr>Particle Effect</vt:lpstr>
      <vt:lpstr>Lab 7 – Particles</vt:lpstr>
      <vt:lpstr>Behaviours</vt:lpstr>
      <vt:lpstr>Camera</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Serenity</cp:lastModifiedBy>
  <cp:revision>23</cp:revision>
  <dcterms:created xsi:type="dcterms:W3CDTF">2012-11-02T14:10:39Z</dcterms:created>
  <dcterms:modified xsi:type="dcterms:W3CDTF">2012-11-08T00:26:53Z</dcterms:modified>
</cp:coreProperties>
</file>